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54"/>
  </p:notesMasterIdLst>
  <p:handoutMasterIdLst>
    <p:handoutMasterId r:id="rId55"/>
  </p:handoutMasterIdLst>
  <p:sldIdLst>
    <p:sldId id="423" r:id="rId2"/>
    <p:sldId id="413" r:id="rId3"/>
    <p:sldId id="422" r:id="rId4"/>
    <p:sldId id="324" r:id="rId5"/>
    <p:sldId id="325" r:id="rId6"/>
    <p:sldId id="281" r:id="rId7"/>
    <p:sldId id="314" r:id="rId8"/>
    <p:sldId id="394" r:id="rId9"/>
    <p:sldId id="395" r:id="rId10"/>
    <p:sldId id="316" r:id="rId11"/>
    <p:sldId id="399" r:id="rId12"/>
    <p:sldId id="258" r:id="rId13"/>
    <p:sldId id="259" r:id="rId14"/>
    <p:sldId id="260" r:id="rId15"/>
    <p:sldId id="390" r:id="rId16"/>
    <p:sldId id="261" r:id="rId17"/>
    <p:sldId id="400" r:id="rId18"/>
    <p:sldId id="313" r:id="rId19"/>
    <p:sldId id="402" r:id="rId20"/>
    <p:sldId id="374" r:id="rId21"/>
    <p:sldId id="440" r:id="rId22"/>
    <p:sldId id="263" r:id="rId23"/>
    <p:sldId id="296" r:id="rId24"/>
    <p:sldId id="297" r:id="rId25"/>
    <p:sldId id="432" r:id="rId26"/>
    <p:sldId id="435" r:id="rId27"/>
    <p:sldId id="437" r:id="rId28"/>
    <p:sldId id="445" r:id="rId29"/>
    <p:sldId id="433" r:id="rId30"/>
    <p:sldId id="434" r:id="rId31"/>
    <p:sldId id="431" r:id="rId32"/>
    <p:sldId id="436" r:id="rId33"/>
    <p:sldId id="444" r:id="rId34"/>
    <p:sldId id="414" r:id="rId35"/>
    <p:sldId id="416" r:id="rId36"/>
    <p:sldId id="417" r:id="rId37"/>
    <p:sldId id="419" r:id="rId38"/>
    <p:sldId id="420" r:id="rId39"/>
    <p:sldId id="403" r:id="rId40"/>
    <p:sldId id="443" r:id="rId41"/>
    <p:sldId id="441" r:id="rId42"/>
    <p:sldId id="438" r:id="rId43"/>
    <p:sldId id="439" r:id="rId44"/>
    <p:sldId id="424" r:id="rId45"/>
    <p:sldId id="425" r:id="rId46"/>
    <p:sldId id="426" r:id="rId47"/>
    <p:sldId id="442" r:id="rId48"/>
    <p:sldId id="421" r:id="rId49"/>
    <p:sldId id="429" r:id="rId50"/>
    <p:sldId id="430" r:id="rId51"/>
    <p:sldId id="428" r:id="rId52"/>
    <p:sldId id="376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6" d="100"/>
          <a:sy n="56" d="100"/>
        </p:scale>
        <p:origin x="-16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79E75-FC47-2848-86B2-4CD2C393F11D}" type="datetimeFigureOut">
              <a:rPr lang="en-US" smtClean="0"/>
              <a:t>11/16/16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214DD-1481-EE46-8B1A-9276A05C5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99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63336-FE0E-0349-846E-E1343C3664C1}" type="datetimeFigureOut">
              <a:rPr lang="en-US" smtClean="0"/>
              <a:t>11/16/16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319E2-3DF9-724F-A161-AECBA1C3A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888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important point on this slide is to note when data flow occurs. The green stars mean a Peer Stakeholder – Product Validation Review (PS-PVR) will be held which </a:t>
            </a:r>
            <a:r>
              <a:rPr lang="en-US" kern="0" dirty="0" smtClean="0">
                <a:solidFill>
                  <a:prstClr val="black"/>
                </a:solidFill>
              </a:rPr>
              <a:t>appraises the status of product quality with respect to Program definitions. The PS-PVR Panel has the authority to declare products have achieved a product maturity level and provides guidance on work expected to achieve the next maturity level. The chair of the PS-PVR Panel is the GOES-R Chief Scientist. </a:t>
            </a:r>
            <a:r>
              <a:rPr lang="en-US" dirty="0" smtClean="0"/>
              <a:t>Once each instrument reaches Beta Maturity, data from that instrument will populate the GRB stream and thus all downstream users including PDA </a:t>
            </a:r>
          </a:p>
          <a:p>
            <a:r>
              <a:rPr lang="en-US" dirty="0" smtClean="0"/>
              <a:t>NWS determines when to release data to WFOs</a:t>
            </a:r>
          </a:p>
          <a:p>
            <a:pPr marL="0" lvl="1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400" u="sng" dirty="0" smtClean="0">
                <a:solidFill>
                  <a:schemeClr val="bg1"/>
                </a:solidFill>
              </a:rPr>
              <a:t>Ground Segment internal flow of instrument data</a:t>
            </a:r>
            <a:r>
              <a:rPr lang="en-US" sz="2400" dirty="0" smtClean="0">
                <a:solidFill>
                  <a:schemeClr val="bg1"/>
                </a:solidFill>
              </a:rPr>
              <a:t>:  Commences upon completion of each instrument’s outgassing</a:t>
            </a:r>
          </a:p>
          <a:p>
            <a:pPr marL="342900" lvl="1" indent="-342900" fontAlgn="auto">
              <a:spcAft>
                <a:spcPts val="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Data will flow for path integrity test purposes to PDA and AWIPS</a:t>
            </a:r>
          </a:p>
          <a:p>
            <a:pPr marL="342900" lvl="1" indent="-342900" fontAlgn="auto">
              <a:spcAft>
                <a:spcPts val="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Data will flow for instrument vendor and CWG Cal/Val purposes to LZSS</a:t>
            </a:r>
          </a:p>
          <a:p>
            <a:pPr marL="342900" lvl="1" indent="-342900" fontAlgn="auto">
              <a:spcAft>
                <a:spcPts val="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Data will not be released from LZSS, PDA, AWIPS to any other downstream consumers other than instrument vendors, CWG, and CLASS.  The Unique Payload Services (GRB, HRIT/EMWIN, DCS) will also not yet distribute data.</a:t>
            </a:r>
          </a:p>
          <a:p>
            <a:pPr marL="342900" lvl="1" indent="-342900" fontAlgn="auto">
              <a:spcAft>
                <a:spcPts val="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First media image(s) for ABI will be released after Orbit Raising and initial image navigation and radiometric assessment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4C5A9-8AE5-4DA0-9AB3-F1F427CCACFF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386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CEF47-A0AD-D547-B15B-7098AB899C8C}" type="datetime2">
              <a:rPr lang="en-US" smtClean="0"/>
              <a:t>Wednesday, November 16, 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8A7EB-703C-7D46-8E75-8CEC43CC0315}" type="datetime2">
              <a:rPr lang="en-US" smtClean="0"/>
              <a:t>Wednesday, November 16, 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605E-3279-D84E-9251-09BB3F59C78B}" type="datetime2">
              <a:rPr lang="en-US" smtClean="0"/>
              <a:t>Wednesday, November 16, 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599" cy="763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1" y="1536633"/>
            <a:ext cx="8520599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85593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3C1B-8A1C-A74D-982C-EE0BC3E45FEB}" type="datetime2">
              <a:rPr lang="en-US" smtClean="0"/>
              <a:t>Wednesday, November 16, 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4023-6597-1C4F-9919-B3599165C157}" type="datetime2">
              <a:rPr lang="en-US" smtClean="0"/>
              <a:t>Wednesday, November 16, 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D5EE-3E63-9448-87A7-427F767A013A}" type="datetime2">
              <a:rPr lang="en-US" smtClean="0"/>
              <a:t>Wednesday, November 16, 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3AA7-7BD1-3E49-8416-8B1FE1B3981F}" type="datetime2">
              <a:rPr lang="en-US" smtClean="0"/>
              <a:t>Wednesday, November 16, 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743B3-2DD3-914B-A584-3628D3872F93}" type="datetime2">
              <a:rPr lang="en-US" smtClean="0"/>
              <a:t>Wednesday, November 16, 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655BB-1972-2641-B16C-2FB95A4CEF0C}" type="datetime2">
              <a:rPr lang="en-US" smtClean="0"/>
              <a:t>Wednesday, November 16, 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D2CC5-DEAB-F64B-AD78-6FAFCE672E7E}" type="datetime2">
              <a:rPr lang="en-US" smtClean="0"/>
              <a:t>Wednesday, November 16, 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BF458-ABDE-DC4E-8EB7-44AF420D775C}" type="datetime2">
              <a:rPr lang="en-US" smtClean="0"/>
              <a:t>Wednesday, November 16, 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9CBE7-FF6B-F742-B7C0-1D2DD8131A80}" type="datetime2">
              <a:rPr lang="en-US" smtClean="0"/>
              <a:t>Wednesday, November 16, 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524" y="6356350"/>
            <a:ext cx="7020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2016 MUG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821" y="6036869"/>
            <a:ext cx="775279" cy="56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UWlogo_ctr_4c_wht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" y="6036869"/>
            <a:ext cx="951307" cy="638962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sec.wisc.edu/datacenter/wxsats/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oft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36" y="228303"/>
            <a:ext cx="3152236" cy="2362030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9787" y="2135271"/>
            <a:ext cx="6015475" cy="1470025"/>
          </a:xfrm>
        </p:spPr>
        <p:txBody>
          <a:bodyPr/>
          <a:lstStyle/>
          <a:p>
            <a:r>
              <a:rPr lang="en-US" sz="3200" dirty="0"/>
              <a:t>University of Wisconsin SSEC 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600" dirty="0" smtClean="0"/>
              <a:t>2016 </a:t>
            </a:r>
            <a:r>
              <a:rPr lang="en-US" sz="1600" dirty="0" err="1" smtClean="0"/>
              <a:t>McIDAS</a:t>
            </a:r>
            <a:r>
              <a:rPr lang="en-US" sz="1600" dirty="0" smtClean="0"/>
              <a:t> Users Meeting</a:t>
            </a:r>
          </a:p>
          <a:p>
            <a:r>
              <a:rPr lang="en-US" sz="1600" dirty="0" smtClean="0"/>
              <a:t>November 16,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28904" y="2847126"/>
            <a:ext cx="2929021" cy="8251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/>
              <a:t>Datacenter</a:t>
            </a:r>
            <a:endParaRPr lang="en-US" sz="32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05260" y="2852478"/>
            <a:ext cx="5374105" cy="8251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/>
              <a:t>Satellite Data Services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50664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Server room layout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pic>
        <p:nvPicPr>
          <p:cNvPr id="7" name="Picture 6" descr="Rm_649DC_Current_config_25_Sep_2013_Ver 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97" y="2553367"/>
            <a:ext cx="8738341" cy="295442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84087" y="2914686"/>
            <a:ext cx="1785051" cy="247572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64491" y="3213178"/>
            <a:ext cx="2092097" cy="667217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756588" y="3213178"/>
            <a:ext cx="2092097" cy="667217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64491" y="4032795"/>
            <a:ext cx="2092097" cy="667217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756588" y="3997677"/>
            <a:ext cx="2092097" cy="667217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001085" y="3260001"/>
            <a:ext cx="2183002" cy="1890449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825221" y="3106013"/>
            <a:ext cx="1831871" cy="276999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2"/>
                </a:solidFill>
              </a:rPr>
              <a:t>SIPS System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825221" y="3960812"/>
            <a:ext cx="1831871" cy="461665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 smtClean="0">
                <a:solidFill>
                  <a:schemeClr val="bg2"/>
                </a:solidFill>
              </a:rPr>
              <a:t>Research Clusters</a:t>
            </a:r>
          </a:p>
          <a:p>
            <a:pPr algn="ctr" eaLnBrk="1" hangingPunct="1"/>
            <a:r>
              <a:rPr lang="en-US" sz="1200" dirty="0" smtClean="0">
                <a:solidFill>
                  <a:schemeClr val="bg2"/>
                </a:solidFill>
              </a:rPr>
              <a:t>Shared Systems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3079141" y="3136175"/>
            <a:ext cx="1585403" cy="461665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2"/>
                </a:solidFill>
              </a:rPr>
              <a:t>Research Clusters Shared </a:t>
            </a:r>
            <a:r>
              <a:rPr lang="en-US" sz="1200" dirty="0">
                <a:solidFill>
                  <a:schemeClr val="bg2"/>
                </a:solidFill>
              </a:rPr>
              <a:t>Systems</a:t>
            </a:r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3079141" y="3960812"/>
            <a:ext cx="1585404" cy="276999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2"/>
                </a:solidFill>
              </a:rPr>
              <a:t>S4 Compute cluster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5085934" y="3183155"/>
            <a:ext cx="1966483" cy="461665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 smtClean="0">
                <a:solidFill>
                  <a:schemeClr val="bg2"/>
                </a:solidFill>
              </a:rPr>
              <a:t>Real-time ingest, process, and distribution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338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435206"/>
            <a:ext cx="7583487" cy="10443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100" dirty="0">
                <a:latin typeface="News Gothic MT" charset="0"/>
              </a:rPr>
              <a:t>SSEC </a:t>
            </a:r>
            <a:r>
              <a:rPr lang="en-US" sz="4100" dirty="0" smtClean="0">
                <a:latin typeface="News Gothic MT" charset="0"/>
              </a:rPr>
              <a:t>SDS Incoming Data</a:t>
            </a:r>
            <a:br>
              <a:rPr lang="en-US" sz="4100" dirty="0" smtClean="0">
                <a:latin typeface="News Gothic MT" charset="0"/>
              </a:rPr>
            </a:br>
            <a:r>
              <a:rPr lang="en-US" sz="1600" dirty="0" smtClean="0">
                <a:latin typeface="News Gothic MT" charset="0"/>
              </a:rPr>
              <a:t>January, 2016</a:t>
            </a:r>
            <a:endParaRPr lang="en-US" sz="1600" dirty="0">
              <a:latin typeface="News Gothic MT" charset="0"/>
            </a:endParaRPr>
          </a:p>
        </p:txBody>
      </p:sp>
      <p:pic>
        <p:nvPicPr>
          <p:cNvPr id="153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328" y="2514600"/>
            <a:ext cx="20574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152400" y="1362075"/>
            <a:ext cx="3124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News Gothic MT" charset="0"/>
              </a:rPr>
              <a:t>420</a:t>
            </a:r>
            <a:r>
              <a:rPr lang="en-US" sz="1800" dirty="0">
                <a:latin typeface="News Gothic MT" charset="0"/>
              </a:rPr>
              <a:t>+ GB/day </a:t>
            </a:r>
          </a:p>
          <a:p>
            <a:pPr eaLnBrk="1" hangingPunct="1"/>
            <a:r>
              <a:rPr lang="en-US" sz="1800" dirty="0">
                <a:latin typeface="News Gothic MT" charset="0"/>
              </a:rPr>
              <a:t>via Satellite</a:t>
            </a:r>
          </a:p>
          <a:p>
            <a:pPr eaLnBrk="1" hangingPunct="1"/>
            <a:r>
              <a:rPr lang="en-US" sz="1800" dirty="0">
                <a:latin typeface="News Gothic MT" charset="0"/>
              </a:rPr>
              <a:t>(C-band. L-band, X-band)</a:t>
            </a: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609600" y="5317155"/>
            <a:ext cx="3581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News Gothic MT" charset="0"/>
              </a:rPr>
              <a:t>2,600+ </a:t>
            </a:r>
            <a:r>
              <a:rPr lang="en-US" sz="1800" dirty="0">
                <a:latin typeface="News Gothic MT" charset="0"/>
              </a:rPr>
              <a:t>GB/day </a:t>
            </a:r>
          </a:p>
          <a:p>
            <a:pPr eaLnBrk="1" hangingPunct="1"/>
            <a:r>
              <a:rPr lang="en-US" sz="1800" dirty="0">
                <a:latin typeface="News Gothic MT" charset="0"/>
              </a:rPr>
              <a:t>via Internet </a:t>
            </a:r>
          </a:p>
          <a:p>
            <a:pPr eaLnBrk="1" hangingPunct="1"/>
            <a:r>
              <a:rPr lang="en-US" sz="1800" dirty="0">
                <a:latin typeface="News Gothic MT" charset="0"/>
              </a:rPr>
              <a:t>(ftp, LDM,  ADDE, http)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590800" y="2066925"/>
            <a:ext cx="1447800" cy="1057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209800" y="4570413"/>
            <a:ext cx="1981200" cy="763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67" name="TextBox 12"/>
          <p:cNvSpPr txBox="1">
            <a:spLocks noChangeArrowheads="1"/>
          </p:cNvSpPr>
          <p:nvPr/>
        </p:nvSpPr>
        <p:spPr bwMode="auto">
          <a:xfrm>
            <a:off x="5343359" y="3267075"/>
            <a:ext cx="398780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>
                <a:latin typeface="News Gothic MT" charset="0"/>
              </a:rPr>
              <a:t>GOES satellites 		</a:t>
            </a:r>
            <a:r>
              <a:rPr lang="en-US" sz="1000" dirty="0" smtClean="0">
                <a:latin typeface="News Gothic MT" charset="0"/>
              </a:rPr>
              <a:t>~72 </a:t>
            </a:r>
            <a:r>
              <a:rPr lang="en-US" sz="1000" dirty="0">
                <a:latin typeface="News Gothic MT" charset="0"/>
              </a:rPr>
              <a:t>GB/day</a:t>
            </a:r>
          </a:p>
          <a:p>
            <a:pPr eaLnBrk="1" hangingPunct="1"/>
            <a:r>
              <a:rPr lang="en-US" sz="1000" dirty="0">
                <a:latin typeface="News Gothic MT" charset="0"/>
              </a:rPr>
              <a:t>International Geo Satellites 		</a:t>
            </a:r>
            <a:r>
              <a:rPr lang="en-US" sz="900" dirty="0" smtClean="0">
                <a:latin typeface="News Gothic MT" charset="0"/>
              </a:rPr>
              <a:t>~360 </a:t>
            </a:r>
            <a:r>
              <a:rPr lang="en-US" sz="900" dirty="0">
                <a:latin typeface="News Gothic MT" charset="0"/>
              </a:rPr>
              <a:t>GB/day</a:t>
            </a:r>
          </a:p>
          <a:p>
            <a:pPr eaLnBrk="1" hangingPunct="1"/>
            <a:r>
              <a:rPr lang="en-US" sz="1000" dirty="0">
                <a:latin typeface="News Gothic MT" charset="0"/>
              </a:rPr>
              <a:t>NOAA Polar			~27 GB/</a:t>
            </a:r>
            <a:r>
              <a:rPr lang="en-US" sz="1000" dirty="0" smtClean="0">
                <a:latin typeface="News Gothic MT" charset="0"/>
              </a:rPr>
              <a:t>day</a:t>
            </a:r>
          </a:p>
          <a:p>
            <a:pPr eaLnBrk="1" hangingPunct="1"/>
            <a:r>
              <a:rPr lang="en-US" sz="1000" dirty="0" smtClean="0">
                <a:latin typeface="News Gothic MT" charset="0"/>
              </a:rPr>
              <a:t>Landsat-8			~50 GB/day</a:t>
            </a:r>
            <a:endParaRPr lang="en-US" sz="1000" dirty="0">
              <a:latin typeface="News Gothic MT" charset="0"/>
            </a:endParaRPr>
          </a:p>
          <a:p>
            <a:pPr eaLnBrk="1" hangingPunct="1"/>
            <a:r>
              <a:rPr lang="en-US" sz="1000" dirty="0">
                <a:latin typeface="News Gothic MT" charset="0"/>
              </a:rPr>
              <a:t>Miscellaneous Polar </a:t>
            </a:r>
            <a:r>
              <a:rPr lang="en-US" sz="1000" dirty="0" smtClean="0">
                <a:latin typeface="News Gothic MT" charset="0"/>
              </a:rPr>
              <a:t>		~</a:t>
            </a:r>
            <a:r>
              <a:rPr lang="en-US" sz="1000" dirty="0">
                <a:latin typeface="News Gothic MT" charset="0"/>
              </a:rPr>
              <a:t>3</a:t>
            </a:r>
            <a:r>
              <a:rPr lang="en-US" sz="1000" dirty="0" smtClean="0">
                <a:latin typeface="News Gothic MT" charset="0"/>
              </a:rPr>
              <a:t>5 </a:t>
            </a:r>
            <a:r>
              <a:rPr lang="en-US" sz="1000" dirty="0">
                <a:latin typeface="News Gothic MT" charset="0"/>
              </a:rPr>
              <a:t>GB/day</a:t>
            </a:r>
          </a:p>
          <a:p>
            <a:pPr eaLnBrk="1" hangingPunct="1"/>
            <a:r>
              <a:rPr lang="en-US" sz="1000" dirty="0">
                <a:latin typeface="News Gothic MT" charset="0"/>
              </a:rPr>
              <a:t>MODIS polar  from NASA archive 	~150 GB/day</a:t>
            </a:r>
          </a:p>
          <a:p>
            <a:pPr eaLnBrk="1" hangingPunct="1"/>
            <a:r>
              <a:rPr lang="en-US" sz="1000" dirty="0">
                <a:latin typeface="News Gothic MT" charset="0"/>
              </a:rPr>
              <a:t>NPP (VIIRS </a:t>
            </a:r>
            <a:r>
              <a:rPr lang="en-US" sz="1000" dirty="0" err="1">
                <a:latin typeface="News Gothic MT" charset="0"/>
              </a:rPr>
              <a:t>CrIS</a:t>
            </a:r>
            <a:r>
              <a:rPr lang="en-US" sz="1000" dirty="0">
                <a:latin typeface="News Gothic MT" charset="0"/>
              </a:rPr>
              <a:t> ATMS)  		</a:t>
            </a:r>
            <a:r>
              <a:rPr lang="en-US" sz="1000" dirty="0" smtClean="0">
                <a:latin typeface="News Gothic MT" charset="0"/>
              </a:rPr>
              <a:t>~1,800 </a:t>
            </a:r>
            <a:r>
              <a:rPr lang="en-US" sz="1000" dirty="0">
                <a:latin typeface="News Gothic MT" charset="0"/>
              </a:rPr>
              <a:t>GB/</a:t>
            </a:r>
            <a:r>
              <a:rPr lang="en-US" sz="1000" dirty="0" smtClean="0">
                <a:latin typeface="News Gothic MT" charset="0"/>
              </a:rPr>
              <a:t>day</a:t>
            </a:r>
          </a:p>
          <a:p>
            <a:pPr eaLnBrk="1" hangingPunct="1"/>
            <a:r>
              <a:rPr lang="en-US" sz="1000" dirty="0" err="1" smtClean="0">
                <a:latin typeface="News Gothic MT" charset="0"/>
              </a:rPr>
              <a:t>Noaaport</a:t>
            </a:r>
            <a:r>
              <a:rPr lang="en-US" sz="1000" dirty="0" smtClean="0">
                <a:latin typeface="News Gothic MT" charset="0"/>
              </a:rPr>
              <a:t>			~300+ GB/day</a:t>
            </a:r>
            <a:endParaRPr lang="en-US" sz="1000" dirty="0">
              <a:latin typeface="News Gothic MT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02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435206"/>
            <a:ext cx="7583487" cy="10443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100" dirty="0">
                <a:latin typeface="News Gothic MT" charset="0"/>
              </a:rPr>
              <a:t>SSEC </a:t>
            </a:r>
            <a:r>
              <a:rPr lang="en-US" sz="4100" dirty="0" smtClean="0">
                <a:latin typeface="News Gothic MT" charset="0"/>
              </a:rPr>
              <a:t>SDS Incoming Data</a:t>
            </a:r>
            <a:br>
              <a:rPr lang="en-US" sz="4100" dirty="0" smtClean="0">
                <a:latin typeface="News Gothic MT" charset="0"/>
              </a:rPr>
            </a:br>
            <a:r>
              <a:rPr lang="en-US" sz="1600" dirty="0" smtClean="0">
                <a:latin typeface="News Gothic MT" charset="0"/>
              </a:rPr>
              <a:t>May, 2015</a:t>
            </a:r>
            <a:endParaRPr lang="en-US" sz="1600" dirty="0">
              <a:latin typeface="News Gothic MT" charset="0"/>
            </a:endParaRPr>
          </a:p>
        </p:txBody>
      </p:sp>
      <p:pic>
        <p:nvPicPr>
          <p:cNvPr id="153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14600"/>
            <a:ext cx="20574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152400" y="1362075"/>
            <a:ext cx="3124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News Gothic MT" charset="0"/>
              </a:rPr>
              <a:t>170+ GB/day </a:t>
            </a:r>
          </a:p>
          <a:p>
            <a:pPr eaLnBrk="1" hangingPunct="1"/>
            <a:r>
              <a:rPr lang="en-US" sz="1800">
                <a:latin typeface="News Gothic MT" charset="0"/>
              </a:rPr>
              <a:t>via Satellite</a:t>
            </a:r>
          </a:p>
          <a:p>
            <a:pPr eaLnBrk="1" hangingPunct="1"/>
            <a:r>
              <a:rPr lang="en-US" sz="1800">
                <a:latin typeface="News Gothic MT" charset="0"/>
              </a:rPr>
              <a:t>(C-band. L-band, X-band)</a:t>
            </a: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609600" y="5317155"/>
            <a:ext cx="3581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News Gothic MT" charset="0"/>
              </a:rPr>
              <a:t>2,300+ </a:t>
            </a:r>
            <a:r>
              <a:rPr lang="en-US" sz="1800" dirty="0">
                <a:latin typeface="News Gothic MT" charset="0"/>
              </a:rPr>
              <a:t>GB/day </a:t>
            </a:r>
          </a:p>
          <a:p>
            <a:pPr eaLnBrk="1" hangingPunct="1"/>
            <a:r>
              <a:rPr lang="en-US" sz="1800" dirty="0">
                <a:latin typeface="News Gothic MT" charset="0"/>
              </a:rPr>
              <a:t>via Internet </a:t>
            </a:r>
          </a:p>
          <a:p>
            <a:pPr eaLnBrk="1" hangingPunct="1"/>
            <a:r>
              <a:rPr lang="en-US" sz="1800" dirty="0">
                <a:latin typeface="News Gothic MT" charset="0"/>
              </a:rPr>
              <a:t>(ftp, LDM,  ADDE, http)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590800" y="2066925"/>
            <a:ext cx="1447800" cy="1057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209800" y="4570413"/>
            <a:ext cx="1981200" cy="763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67" name="TextBox 12"/>
          <p:cNvSpPr txBox="1">
            <a:spLocks noChangeArrowheads="1"/>
          </p:cNvSpPr>
          <p:nvPr/>
        </p:nvSpPr>
        <p:spPr bwMode="auto">
          <a:xfrm>
            <a:off x="5410200" y="3267075"/>
            <a:ext cx="37338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>
                <a:latin typeface="News Gothic MT" charset="0"/>
              </a:rPr>
              <a:t>GOES satellites 		~96 GB/day</a:t>
            </a:r>
          </a:p>
          <a:p>
            <a:pPr eaLnBrk="1" hangingPunct="1"/>
            <a:r>
              <a:rPr lang="en-US" sz="1000" dirty="0">
                <a:latin typeface="News Gothic MT" charset="0"/>
              </a:rPr>
              <a:t>International Geo Satellites 		</a:t>
            </a:r>
            <a:r>
              <a:rPr lang="en-US" sz="900" dirty="0" smtClean="0">
                <a:latin typeface="News Gothic MT" charset="0"/>
              </a:rPr>
              <a:t>~360 </a:t>
            </a:r>
            <a:r>
              <a:rPr lang="en-US" sz="900" dirty="0">
                <a:latin typeface="News Gothic MT" charset="0"/>
              </a:rPr>
              <a:t>GB/day</a:t>
            </a:r>
          </a:p>
          <a:p>
            <a:pPr eaLnBrk="1" hangingPunct="1"/>
            <a:r>
              <a:rPr lang="en-US" sz="1000" dirty="0">
                <a:latin typeface="News Gothic MT" charset="0"/>
              </a:rPr>
              <a:t>NOAA Polar			~27 GB/</a:t>
            </a:r>
            <a:r>
              <a:rPr lang="en-US" sz="1000" dirty="0" smtClean="0">
                <a:latin typeface="News Gothic MT" charset="0"/>
              </a:rPr>
              <a:t>day</a:t>
            </a:r>
          </a:p>
          <a:p>
            <a:pPr eaLnBrk="1" hangingPunct="1"/>
            <a:r>
              <a:rPr lang="en-US" sz="1000" dirty="0" smtClean="0">
                <a:latin typeface="News Gothic MT" charset="0"/>
              </a:rPr>
              <a:t>Landsat-8			~50 GB/day</a:t>
            </a:r>
            <a:endParaRPr lang="en-US" sz="1000" dirty="0">
              <a:latin typeface="News Gothic MT" charset="0"/>
            </a:endParaRPr>
          </a:p>
          <a:p>
            <a:pPr eaLnBrk="1" hangingPunct="1"/>
            <a:r>
              <a:rPr lang="en-US" sz="1000" dirty="0">
                <a:latin typeface="News Gothic MT" charset="0"/>
              </a:rPr>
              <a:t>Miscellaneous Polar and Non satellite </a:t>
            </a:r>
            <a:r>
              <a:rPr lang="en-US" sz="1000" dirty="0" smtClean="0">
                <a:latin typeface="News Gothic MT" charset="0"/>
              </a:rPr>
              <a:t>	~</a:t>
            </a:r>
            <a:r>
              <a:rPr lang="en-US" sz="1000" dirty="0">
                <a:latin typeface="News Gothic MT" charset="0"/>
              </a:rPr>
              <a:t>85 GB/day</a:t>
            </a:r>
          </a:p>
          <a:p>
            <a:pPr eaLnBrk="1" hangingPunct="1"/>
            <a:r>
              <a:rPr lang="en-US" sz="1000" dirty="0">
                <a:latin typeface="News Gothic MT" charset="0"/>
              </a:rPr>
              <a:t>MODIS polar  from NASA archive 	~150 GB/day</a:t>
            </a:r>
          </a:p>
          <a:p>
            <a:pPr eaLnBrk="1" hangingPunct="1"/>
            <a:r>
              <a:rPr lang="en-US" sz="1000" dirty="0">
                <a:latin typeface="News Gothic MT" charset="0"/>
              </a:rPr>
              <a:t>NPP (VIIRS </a:t>
            </a:r>
            <a:r>
              <a:rPr lang="en-US" sz="1000" dirty="0" err="1">
                <a:latin typeface="News Gothic MT" charset="0"/>
              </a:rPr>
              <a:t>CrIS</a:t>
            </a:r>
            <a:r>
              <a:rPr lang="en-US" sz="1000" dirty="0">
                <a:latin typeface="News Gothic MT" charset="0"/>
              </a:rPr>
              <a:t> ATMS)  		</a:t>
            </a:r>
            <a:r>
              <a:rPr lang="en-US" sz="1000" dirty="0" smtClean="0">
                <a:latin typeface="News Gothic MT" charset="0"/>
              </a:rPr>
              <a:t>~1,800 </a:t>
            </a:r>
            <a:r>
              <a:rPr lang="en-US" sz="1000" dirty="0">
                <a:latin typeface="News Gothic MT" charset="0"/>
              </a:rPr>
              <a:t>GB/day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735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100" dirty="0">
                <a:latin typeface="News Gothic MT" charset="0"/>
              </a:rPr>
              <a:t>SSEC </a:t>
            </a:r>
            <a:r>
              <a:rPr lang="en-US" sz="4100" dirty="0" smtClean="0">
                <a:latin typeface="News Gothic MT" charset="0"/>
              </a:rPr>
              <a:t>SDS Outgoing </a:t>
            </a:r>
            <a:r>
              <a:rPr lang="en-US" sz="4100" dirty="0">
                <a:latin typeface="News Gothic MT" charset="0"/>
              </a:rPr>
              <a:t>Data</a:t>
            </a:r>
          </a:p>
        </p:txBody>
      </p:sp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14600"/>
            <a:ext cx="20574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V="1">
            <a:off x="5181600" y="3200400"/>
            <a:ext cx="1219200" cy="685800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257800" y="4343400"/>
            <a:ext cx="1219200" cy="914400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2667000" y="2970213"/>
            <a:ext cx="1295400" cy="687387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0" name="TextBox 16"/>
          <p:cNvSpPr txBox="1">
            <a:spLocks noChangeArrowheads="1"/>
          </p:cNvSpPr>
          <p:nvPr/>
        </p:nvSpPr>
        <p:spPr bwMode="auto">
          <a:xfrm>
            <a:off x="6172200" y="4724400"/>
            <a:ext cx="68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News Gothic MT" charset="0"/>
              </a:rPr>
              <a:t>FTP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667000" y="4724400"/>
            <a:ext cx="1295400" cy="685800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2" name="TextBox 21"/>
          <p:cNvSpPr txBox="1">
            <a:spLocks noChangeArrowheads="1"/>
          </p:cNvSpPr>
          <p:nvPr/>
        </p:nvSpPr>
        <p:spPr bwMode="auto">
          <a:xfrm>
            <a:off x="5943600" y="2830513"/>
            <a:ext cx="91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News Gothic MT" charset="0"/>
              </a:rPr>
              <a:t>HTTP</a:t>
            </a:r>
          </a:p>
        </p:txBody>
      </p:sp>
      <p:sp>
        <p:nvSpPr>
          <p:cNvPr id="16393" name="TextBox 22"/>
          <p:cNvSpPr txBox="1">
            <a:spLocks noChangeArrowheads="1"/>
          </p:cNvSpPr>
          <p:nvPr/>
        </p:nvSpPr>
        <p:spPr bwMode="auto">
          <a:xfrm>
            <a:off x="2667000" y="4756150"/>
            <a:ext cx="685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News Gothic MT" charset="0"/>
              </a:rPr>
              <a:t>LDM</a:t>
            </a:r>
            <a:endParaRPr lang="en-US" sz="1800" dirty="0">
              <a:latin typeface="News Gothic MT" charset="0"/>
            </a:endParaRPr>
          </a:p>
        </p:txBody>
      </p:sp>
      <p:sp>
        <p:nvSpPr>
          <p:cNvPr id="16394" name="TextBox 23"/>
          <p:cNvSpPr txBox="1">
            <a:spLocks noChangeArrowheads="1"/>
          </p:cNvSpPr>
          <p:nvPr/>
        </p:nvSpPr>
        <p:spPr bwMode="auto">
          <a:xfrm>
            <a:off x="2286000" y="3048000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News Gothic MT" charset="0"/>
              </a:rPr>
              <a:t>ADDE</a:t>
            </a:r>
          </a:p>
        </p:txBody>
      </p:sp>
      <p:sp>
        <p:nvSpPr>
          <p:cNvPr id="16395" name="TextBox 24"/>
          <p:cNvSpPr txBox="1">
            <a:spLocks noChangeArrowheads="1"/>
          </p:cNvSpPr>
          <p:nvPr/>
        </p:nvSpPr>
        <p:spPr bwMode="auto">
          <a:xfrm>
            <a:off x="304800" y="1282700"/>
            <a:ext cx="2743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News Gothic MT" charset="0"/>
              </a:rPr>
              <a:t>Four primary methods of Data delivery</a:t>
            </a:r>
          </a:p>
          <a:p>
            <a:pPr eaLnBrk="1" hangingPunct="1">
              <a:buFontTx/>
              <a:buAutoNum type="arabicPeriod"/>
            </a:pPr>
            <a:r>
              <a:rPr lang="en-US" sz="1400">
                <a:latin typeface="News Gothic MT" charset="0"/>
              </a:rPr>
              <a:t>ADDE</a:t>
            </a:r>
          </a:p>
          <a:p>
            <a:pPr eaLnBrk="1" hangingPunct="1">
              <a:buFontTx/>
              <a:buAutoNum type="arabicPeriod"/>
            </a:pPr>
            <a:r>
              <a:rPr lang="en-US" sz="1400">
                <a:latin typeface="News Gothic MT" charset="0"/>
              </a:rPr>
              <a:t>HTTP</a:t>
            </a:r>
          </a:p>
          <a:p>
            <a:pPr eaLnBrk="1" hangingPunct="1">
              <a:buFontTx/>
              <a:buAutoNum type="arabicPeriod"/>
            </a:pPr>
            <a:r>
              <a:rPr lang="en-US" sz="1400">
                <a:latin typeface="News Gothic MT" charset="0"/>
              </a:rPr>
              <a:t>FTP</a:t>
            </a:r>
          </a:p>
          <a:p>
            <a:pPr eaLnBrk="1" hangingPunct="1">
              <a:buFontTx/>
              <a:buAutoNum type="arabicPeriod"/>
            </a:pPr>
            <a:r>
              <a:rPr lang="en-US" sz="1400">
                <a:latin typeface="News Gothic MT" charset="0"/>
              </a:rPr>
              <a:t>LDM  </a:t>
            </a:r>
            <a:r>
              <a:rPr lang="en-US" sz="1000">
                <a:latin typeface="News Gothic MT" charset="0"/>
              </a:rPr>
              <a:t>(Unidata local data manager)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77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News Gothic MT" charset="0"/>
              </a:rPr>
              <a:t>Outgoing Data</a:t>
            </a:r>
            <a:br>
              <a:rPr lang="en-US" dirty="0">
                <a:latin typeface="News Gothic MT" charset="0"/>
              </a:rPr>
            </a:br>
            <a:r>
              <a:rPr lang="en-US" sz="1100" dirty="0" smtClean="0">
                <a:latin typeface="News Gothic MT" charset="0"/>
              </a:rPr>
              <a:t>As of November 1, 2016</a:t>
            </a:r>
            <a:endParaRPr lang="en-US" sz="1100" dirty="0">
              <a:latin typeface="News Gothic MT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>
                <a:latin typeface="News Gothic MT" charset="0"/>
              </a:rPr>
              <a:t>On </a:t>
            </a:r>
            <a:r>
              <a:rPr lang="en-US" dirty="0">
                <a:latin typeface="News Gothic MT" charset="0"/>
              </a:rPr>
              <a:t>average over </a:t>
            </a:r>
            <a:r>
              <a:rPr lang="en-US" dirty="0" smtClean="0">
                <a:latin typeface="News Gothic MT" charset="0"/>
              </a:rPr>
              <a:t>875,000 ADDE </a:t>
            </a:r>
            <a:r>
              <a:rPr lang="en-US" dirty="0">
                <a:latin typeface="News Gothic MT" charset="0"/>
              </a:rPr>
              <a:t>transactions per day </a:t>
            </a:r>
          </a:p>
          <a:p>
            <a:pPr eaLnBrk="1" hangingPunct="1"/>
            <a:r>
              <a:rPr lang="en-US" dirty="0">
                <a:latin typeface="News Gothic MT" charset="0"/>
              </a:rPr>
              <a:t>Over </a:t>
            </a:r>
            <a:r>
              <a:rPr lang="en-US" dirty="0" smtClean="0">
                <a:latin typeface="News Gothic MT" charset="0"/>
              </a:rPr>
              <a:t>4.1 </a:t>
            </a:r>
            <a:r>
              <a:rPr lang="en-US" dirty="0">
                <a:latin typeface="News Gothic MT" charset="0"/>
              </a:rPr>
              <a:t>TB data distributed per </a:t>
            </a:r>
            <a:r>
              <a:rPr lang="en-US" dirty="0" smtClean="0">
                <a:latin typeface="News Gothic MT" charset="0"/>
              </a:rPr>
              <a:t>day via ADDE</a:t>
            </a:r>
          </a:p>
          <a:p>
            <a:pPr eaLnBrk="1" hangingPunct="1"/>
            <a:r>
              <a:rPr lang="en-US" dirty="0" smtClean="0">
                <a:latin typeface="News Gothic MT" charset="0"/>
              </a:rPr>
              <a:t>In addition over 1 TB data distributed via ftp, http, and </a:t>
            </a:r>
            <a:r>
              <a:rPr lang="en-US" dirty="0" err="1" smtClean="0">
                <a:latin typeface="News Gothic MT" charset="0"/>
              </a:rPr>
              <a:t>ldm</a:t>
            </a:r>
            <a:r>
              <a:rPr lang="en-US" dirty="0" smtClean="0">
                <a:latin typeface="News Gothic MT" charset="0"/>
              </a:rPr>
              <a:t> </a:t>
            </a:r>
            <a:endParaRPr lang="en-US" dirty="0">
              <a:latin typeface="News Gothic MT" charset="0"/>
            </a:endParaRPr>
          </a:p>
          <a:p>
            <a:pPr eaLnBrk="1" hangingPunct="1"/>
            <a:endParaRPr lang="en-US" dirty="0">
              <a:latin typeface="News Gothic MT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371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err="1" smtClean="0"/>
              <a:t>Realtime</a:t>
            </a:r>
            <a:endParaRPr lang="en-US" dirty="0" smtClean="0"/>
          </a:p>
          <a:p>
            <a:pPr lvl="1"/>
            <a:r>
              <a:rPr lang="en-US" dirty="0" err="1" smtClean="0"/>
              <a:t>McIDAS</a:t>
            </a:r>
            <a:r>
              <a:rPr lang="en-US" dirty="0" smtClean="0"/>
              <a:t>   ADDE  (Abstract </a:t>
            </a:r>
            <a:r>
              <a:rPr lang="en-US" dirty="0"/>
              <a:t>Data </a:t>
            </a:r>
            <a:r>
              <a:rPr lang="en-US" dirty="0" smtClean="0"/>
              <a:t>Distribution Environment)</a:t>
            </a:r>
          </a:p>
          <a:p>
            <a:pPr lvl="1"/>
            <a:r>
              <a:rPr lang="en-US" dirty="0" smtClean="0"/>
              <a:t>ftp</a:t>
            </a:r>
          </a:p>
          <a:p>
            <a:pPr lvl="1"/>
            <a:r>
              <a:rPr lang="en-US" dirty="0" smtClean="0"/>
              <a:t>http</a:t>
            </a:r>
          </a:p>
          <a:p>
            <a:pPr lvl="1"/>
            <a:r>
              <a:rPr lang="en-US" dirty="0" err="1" smtClean="0"/>
              <a:t>Ldm</a:t>
            </a:r>
            <a:endParaRPr lang="en-US" dirty="0" smtClean="0"/>
          </a:p>
          <a:p>
            <a:pPr lvl="1"/>
            <a:r>
              <a:rPr lang="en-US" dirty="0" smtClean="0"/>
              <a:t>Direct access via mount</a:t>
            </a:r>
          </a:p>
          <a:p>
            <a:pPr lvl="1"/>
            <a:r>
              <a:rPr lang="en-US" dirty="0" smtClean="0"/>
              <a:t>WMS (Web map service)</a:t>
            </a:r>
          </a:p>
          <a:p>
            <a:r>
              <a:rPr lang="en-US" dirty="0" smtClean="0"/>
              <a:t>Archive</a:t>
            </a:r>
          </a:p>
          <a:p>
            <a:pPr lvl="1"/>
            <a:r>
              <a:rPr lang="en-US" dirty="0" smtClean="0"/>
              <a:t>ADDE</a:t>
            </a:r>
          </a:p>
          <a:p>
            <a:pPr lvl="1"/>
            <a:r>
              <a:rPr lang="en-US" dirty="0" smtClean="0"/>
              <a:t>Direct Access</a:t>
            </a:r>
          </a:p>
          <a:p>
            <a:pPr lvl="1"/>
            <a:r>
              <a:rPr lang="en-US" dirty="0" smtClean="0"/>
              <a:t>WMS</a:t>
            </a:r>
          </a:p>
          <a:p>
            <a:pPr lvl="1"/>
            <a:r>
              <a:rPr lang="en-US" dirty="0" err="1" smtClean="0"/>
              <a:t>McFETCH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161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5400" b="1" dirty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Real-time Data</a:t>
            </a:r>
            <a:br>
              <a:rPr lang="en-US" sz="5400" b="1" dirty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</a:br>
            <a:endParaRPr lang="en-US" dirty="0">
              <a:solidFill>
                <a:srgbClr val="E9EA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9803"/>
            <a:ext cx="8229600" cy="301257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The SSEC Data Center receives data from </a:t>
            </a:r>
            <a:r>
              <a:rPr lang="en-US" sz="2000" dirty="0" smtClean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11 </a:t>
            </a:r>
            <a:r>
              <a:rPr lang="en-US" sz="2000" dirty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different geostationary satellites and </a:t>
            </a:r>
            <a:r>
              <a:rPr lang="en-US" sz="2000" dirty="0" smtClean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11 </a:t>
            </a:r>
            <a:r>
              <a:rPr lang="en-US" sz="2000" dirty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different polar orbiting satellites.  Most data are available in near real-time via ADDE.  Other methods of data access are available upon request. </a:t>
            </a:r>
          </a:p>
          <a:p>
            <a:pPr marL="0" indent="0">
              <a:buNone/>
            </a:pPr>
            <a:endParaRPr lang="en-US" dirty="0">
              <a:solidFill>
                <a:srgbClr val="E9EAF0"/>
              </a:solidFill>
            </a:endParaRPr>
          </a:p>
        </p:txBody>
      </p:sp>
      <p:pic>
        <p:nvPicPr>
          <p:cNvPr id="8" name="Picture 7" descr="compos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148" y="3440948"/>
            <a:ext cx="5842123" cy="2915402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705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Geostationary Satellites received</a:t>
            </a:r>
            <a:endParaRPr lang="en-US" dirty="0">
              <a:ea typeface="+mj-ea"/>
            </a:endParaRPr>
          </a:p>
        </p:txBody>
      </p:sp>
      <p:pic>
        <p:nvPicPr>
          <p:cNvPr id="10243" name="geo_draft2.mp4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1538288"/>
            <a:ext cx="7054850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800" y="2586038"/>
            <a:ext cx="3032125" cy="257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005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GOES-13 -East (75°W)</a:t>
            </a: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GOES-15 -West(135°W)</a:t>
            </a: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GOES-14 -Test (105°W)</a:t>
            </a: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Meteosat-10 (0°E)</a:t>
            </a: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Meteosat-7 (57°E</a:t>
            </a: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)</a:t>
            </a:r>
          </a:p>
          <a:p>
            <a:pPr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Meteosat-8(near 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57°E)</a:t>
            </a:r>
            <a:endParaRPr lang="en-US" sz="1800" dirty="0" smtClean="0">
              <a:solidFill>
                <a:srgbClr val="E9EAF0"/>
              </a:solidFill>
              <a:latin typeface="Candara" charset="0"/>
              <a:cs typeface="Times New Roman" charset="0"/>
            </a:endParaRPr>
          </a:p>
          <a:p>
            <a:pPr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COMS (128° E)</a:t>
            </a: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endParaRPr lang="en-US" sz="1800" dirty="0">
              <a:solidFill>
                <a:srgbClr val="E9EAF0"/>
              </a:solidFill>
              <a:latin typeface="Candara" charset="0"/>
              <a:cs typeface="Times New Roman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680200" y="2586038"/>
            <a:ext cx="303212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FY-</a:t>
            </a: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2E 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(86°E) </a:t>
            </a: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FY-</a:t>
            </a: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2G 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(105° E)</a:t>
            </a:r>
          </a:p>
          <a:p>
            <a:pPr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Himawari-8 (140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° E)</a:t>
            </a: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 err="1">
                <a:solidFill>
                  <a:srgbClr val="E9EAF0"/>
                </a:solidFill>
                <a:latin typeface="Candara" charset="0"/>
                <a:cs typeface="Times New Roman" charset="0"/>
              </a:rPr>
              <a:t>Kalpana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(74° E)</a:t>
            </a:r>
          </a:p>
          <a:p>
            <a:pPr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INSAT-3D(83° 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E</a:t>
            </a: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)</a:t>
            </a:r>
            <a:endParaRPr lang="en-US" sz="1800" dirty="0">
              <a:solidFill>
                <a:srgbClr val="E9EAF0"/>
              </a:solidFill>
              <a:latin typeface="Candara" charset="0"/>
              <a:cs typeface="Times New Roman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65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4174360"/>
              </p:ext>
            </p:extLst>
          </p:nvPr>
        </p:nvGraphicFramePr>
        <p:xfrm>
          <a:off x="147189" y="1280177"/>
          <a:ext cx="8856806" cy="5176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625"/>
                <a:gridCol w="1413036"/>
                <a:gridCol w="1811564"/>
                <a:gridCol w="1014509"/>
                <a:gridCol w="1413036"/>
                <a:gridCol w="1413036"/>
              </a:tblGrid>
              <a:tr h="3100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Sub-Point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Reception Method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Latency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Daily Volume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GOES-13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75°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West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L-Band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&lt;2 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23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GOES-14</a:t>
                      </a:r>
                      <a:endParaRPr lang="en-US" sz="1600" dirty="0">
                        <a:solidFill>
                          <a:srgbClr val="CC543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105°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West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L-Band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&lt;2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23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GOES-15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135°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West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L-Band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&lt;2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23 GB</a:t>
                      </a:r>
                      <a:endParaRPr lang="en-US" sz="1600" dirty="0"/>
                    </a:p>
                  </a:txBody>
                  <a:tcPr/>
                </a:tc>
              </a:tr>
              <a:tr h="35884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Meteosat-10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C-Band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DB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&lt;15</a:t>
                      </a:r>
                      <a:r>
                        <a:rPr lang="en-US" sz="1600" baseline="0" dirty="0" smtClean="0"/>
                        <a:t> 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24 GB</a:t>
                      </a:r>
                      <a:endParaRPr lang="en-US" sz="1600" dirty="0"/>
                    </a:p>
                  </a:txBody>
                  <a:tcPr/>
                </a:tc>
              </a:tr>
              <a:tr h="39078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Meteosat-7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57°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Network</a:t>
                      </a:r>
                      <a:r>
                        <a:rPr lang="en-US" sz="1600" baseline="0" dirty="0" smtClean="0"/>
                        <a:t>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NESDIS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~30 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 GB</a:t>
                      </a:r>
                      <a:endParaRPr lang="en-US" sz="1600" dirty="0"/>
                    </a:p>
                  </a:txBody>
                  <a:tcPr/>
                </a:tc>
              </a:tr>
              <a:tr h="333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Meteosat-8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57°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Network</a:t>
                      </a:r>
                      <a:r>
                        <a:rPr lang="en-US" sz="1600" baseline="0" dirty="0" smtClean="0"/>
                        <a:t>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NOAA STAR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~30 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24 GB</a:t>
                      </a:r>
                      <a:endParaRPr lang="en-US" sz="1600" dirty="0"/>
                    </a:p>
                  </a:txBody>
                  <a:tcPr/>
                </a:tc>
              </a:tr>
              <a:tr h="333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Himawari-8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140°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Network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NOAA STAR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 10 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300 GB</a:t>
                      </a:r>
                      <a:endParaRPr lang="en-US" sz="1600" dirty="0"/>
                    </a:p>
                  </a:txBody>
                  <a:tcPr/>
                </a:tc>
              </a:tr>
              <a:tr h="333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Himawari-8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140°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Himawari</a:t>
                      </a:r>
                      <a:r>
                        <a:rPr lang="en-US" sz="1600" dirty="0" smtClean="0"/>
                        <a:t> Cast Network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Hawai</a:t>
                      </a:r>
                      <a:r>
                        <a:rPr lang="en-US" sz="1200" baseline="0" dirty="0" smtClean="0"/>
                        <a:t>i NWS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 10 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62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Kalpana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74°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Network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ISRO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45-120 </a:t>
                      </a:r>
                      <a:r>
                        <a:rPr lang="en-US" sz="1400" dirty="0" smtClean="0"/>
                        <a:t>minutes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1.4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Insat-3D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83°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Network Relay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ISRO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45-180 min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19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FY2E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86°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Network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ABOM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15-30 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4.7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FY2G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105°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Network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ABOM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15-30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4.7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128°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Network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KMA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9-24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 GB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56" y="445819"/>
            <a:ext cx="1234439" cy="8004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7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Geostationary Satellites Received at UW SSEC in 2016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641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orbel" charset="0"/>
              </a:rPr>
              <a:t>Polar Satellites received</a:t>
            </a:r>
          </a:p>
        </p:txBody>
      </p:sp>
      <p:pic>
        <p:nvPicPr>
          <p:cNvPr id="12291" name="Picture 3" descr="polar_hi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1463675"/>
            <a:ext cx="6694487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895350" y="2586038"/>
            <a:ext cx="1771650" cy="237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8" rIns="91354" bIns="45678">
            <a:spAutoFit/>
          </a:bodyPr>
          <a:lstStyle>
            <a:lvl1pPr marL="284163" indent="-2841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NOAA-15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 smtClean="0">
                <a:solidFill>
                  <a:srgbClr val="FFFFFF"/>
                </a:solidFill>
                <a:latin typeface="Corbel" charset="0"/>
              </a:rPr>
              <a:t>NOAA</a:t>
            </a: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-18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NOAA-19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METOP-A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METOP-B</a:t>
            </a:r>
          </a:p>
        </p:txBody>
      </p:sp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6491288" y="2586038"/>
            <a:ext cx="2076450" cy="329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8" rIns="91354" bIns="45678">
            <a:spAutoFit/>
          </a:bodyPr>
          <a:lstStyle>
            <a:lvl1pPr marL="284163" indent="-2841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Aqua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Terra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 err="1">
                <a:solidFill>
                  <a:srgbClr val="FFFFFF"/>
                </a:solidFill>
                <a:latin typeface="Corbel" charset="0"/>
              </a:rPr>
              <a:t>Suomi</a:t>
            </a: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-NPP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 smtClean="0">
                <a:solidFill>
                  <a:srgbClr val="FFFFFF"/>
                </a:solidFill>
                <a:latin typeface="Corbel" charset="0"/>
              </a:rPr>
              <a:t>Landsat</a:t>
            </a: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-</a:t>
            </a:r>
            <a:r>
              <a:rPr lang="en-US" sz="2000" b="1" dirty="0" smtClean="0">
                <a:solidFill>
                  <a:srgbClr val="FFFFFF"/>
                </a:solidFill>
                <a:latin typeface="Corbel" charset="0"/>
              </a:rPr>
              <a:t>8</a:t>
            </a:r>
            <a:endParaRPr lang="en-US" sz="2000" b="1" dirty="0">
              <a:solidFill>
                <a:srgbClr val="FFFFFF"/>
              </a:solidFill>
              <a:latin typeface="Corbel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FY-3B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GCOM-W1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endParaRPr lang="en-US" sz="2000" b="1" dirty="0">
              <a:solidFill>
                <a:srgbClr val="FFFFFF"/>
              </a:solidFill>
              <a:latin typeface="Corbel" charset="0"/>
            </a:endParaRPr>
          </a:p>
        </p:txBody>
      </p:sp>
      <p:sp>
        <p:nvSpPr>
          <p:cNvPr id="12294" name="Slide Number Placeholder 4"/>
          <p:cNvSpPr txBox="1">
            <a:spLocks noGrp="1"/>
          </p:cNvSpPr>
          <p:nvPr/>
        </p:nvSpPr>
        <p:spPr bwMode="auto">
          <a:xfrm>
            <a:off x="8763000" y="65532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4" tIns="45633" rIns="91264" bIns="45633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r"/>
            <a:fld id="{BFE87E28-AF58-DB48-BE01-A9C562035311}" type="slidenum">
              <a:rPr lang="en-US" sz="1400">
                <a:solidFill>
                  <a:srgbClr val="FFFFFF"/>
                </a:solidFill>
                <a:latin typeface="Arial" charset="0"/>
                <a:cs typeface="ＭＳ Ｐゴシック" charset="0"/>
              </a:rPr>
              <a:pPr algn="r"/>
              <a:t>19</a:t>
            </a:fld>
            <a:endParaRPr lang="en-US" sz="1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428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Satellite Data Services Overview</a:t>
            </a:r>
          </a:p>
          <a:p>
            <a:r>
              <a:rPr lang="en-US" dirty="0" smtClean="0"/>
              <a:t>GOES-R at SSEC</a:t>
            </a:r>
          </a:p>
          <a:p>
            <a:r>
              <a:rPr lang="en-US" dirty="0" smtClean="0"/>
              <a:t>Other Satellite Data Services Projects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865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56" y="445819"/>
            <a:ext cx="1234439" cy="800457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9338814"/>
              </p:ext>
            </p:extLst>
          </p:nvPr>
        </p:nvGraphicFramePr>
        <p:xfrm>
          <a:off x="149411" y="704941"/>
          <a:ext cx="8802289" cy="6067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3289"/>
                <a:gridCol w="2230493"/>
                <a:gridCol w="812513"/>
                <a:gridCol w="1516529"/>
                <a:gridCol w="2136589"/>
                <a:gridCol w="1032876"/>
              </a:tblGrid>
              <a:tr h="31005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Reception Method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Domain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ADDE Latency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Instruments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External Access</a:t>
                      </a:r>
                      <a:endParaRPr lang="en-US" sz="1400" dirty="0"/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NOAA-15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C-Band relay,</a:t>
                      </a:r>
                      <a:r>
                        <a:rPr lang="en-US" sz="1200" baseline="0" dirty="0" smtClean="0"/>
                        <a:t> DDS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smtClean="0"/>
                        <a:t>DB &lt;1 minutes after pass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AVHRR</a:t>
                      </a:r>
                      <a:r>
                        <a:rPr lang="en-US" sz="1200" smtClean="0"/>
                        <a:t>, AMSU, DCS-&gt;level-1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ADDE</a:t>
                      </a:r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All other instruments Level-</a:t>
                      </a:r>
                      <a:r>
                        <a:rPr lang="en-US" sz="1200" dirty="0" smtClean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NA</a:t>
                      </a:r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dk1"/>
                          </a:solidFill>
                        </a:rPr>
                        <a:t>NOAA-18</a:t>
                      </a:r>
                      <a:endParaRPr lang="en-US" sz="1200" dirty="0">
                        <a:solidFill>
                          <a:srgbClr val="CC5439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DB   L-Band, C-Band relay,</a:t>
                      </a:r>
                      <a:r>
                        <a:rPr lang="en-US" sz="1200" baseline="0" dirty="0" smtClean="0"/>
                        <a:t> DDS</a:t>
                      </a:r>
                      <a:endParaRPr lang="en-US" sz="120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&lt;1 minutes after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AVHRR-&gt;level-1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ADDE</a:t>
                      </a:r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All other instruments Level-</a:t>
                      </a:r>
                      <a:r>
                        <a:rPr lang="en-US" sz="1200" dirty="0" smtClean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NA</a:t>
                      </a:r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NOAA-19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DB   L-Band, C-Band relay,</a:t>
                      </a:r>
                      <a:r>
                        <a:rPr lang="en-US" sz="1200" baseline="0" dirty="0" smtClean="0"/>
                        <a:t> DDS</a:t>
                      </a:r>
                      <a:endParaRPr lang="en-US" sz="120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&lt;1 minutes after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AVHRR-&gt;level-1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ADDE</a:t>
                      </a:r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All other instruments Level-</a:t>
                      </a:r>
                      <a:r>
                        <a:rPr lang="en-US" sz="1200" dirty="0" smtClean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NA</a:t>
                      </a:r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200" dirty="0" err="1" smtClean="0"/>
                        <a:t>Metop</a:t>
                      </a:r>
                      <a:r>
                        <a:rPr lang="en-US" sz="1200" dirty="0" smtClean="0"/>
                        <a:t>-A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DB   L-Band,</a:t>
                      </a:r>
                      <a:r>
                        <a:rPr lang="en-US" sz="1200" baseline="0" dirty="0" smtClean="0"/>
                        <a:t> NOAA DDS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CONUS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&lt;15</a:t>
                      </a:r>
                      <a:r>
                        <a:rPr lang="en-US" sz="1000" baseline="0" dirty="0" smtClean="0"/>
                        <a:t> minutes after pass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AVHRR -&gt;level-1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ADDE</a:t>
                      </a:r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AVHRR,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IASI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DB ftp (sips)</a:t>
                      </a:r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200" dirty="0" err="1" smtClean="0"/>
                        <a:t>Metop</a:t>
                      </a:r>
                      <a:r>
                        <a:rPr lang="en-US" sz="1200" dirty="0" smtClean="0"/>
                        <a:t>-B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DB   L-Band,</a:t>
                      </a:r>
                      <a:r>
                        <a:rPr lang="en-US" sz="1200" baseline="0" dirty="0" smtClean="0"/>
                        <a:t> NOAA DDS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CONUS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&lt;15</a:t>
                      </a:r>
                      <a:r>
                        <a:rPr lang="en-US" sz="1000" baseline="0" dirty="0" smtClean="0"/>
                        <a:t> minutes after pass</a:t>
                      </a:r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AVHRR -&gt;level-1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ADDE</a:t>
                      </a:r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AVHRR,IASI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DB ftp</a:t>
                      </a:r>
                      <a:r>
                        <a:rPr lang="en-US" sz="1100" baseline="0" dirty="0" smtClean="0"/>
                        <a:t> (sips)</a:t>
                      </a:r>
                      <a:endParaRPr lang="en-US" sz="1100" dirty="0" smtClean="0"/>
                    </a:p>
                  </a:txBody>
                  <a:tcPr/>
                </a:tc>
              </a:tr>
              <a:tr h="220980">
                <a:tc rowSpan="2">
                  <a:txBody>
                    <a:bodyPr/>
                    <a:lstStyle/>
                    <a:p>
                      <a:r>
                        <a:rPr lang="en-US" sz="1200" dirty="0" err="1" smtClean="0"/>
                        <a:t>Suomi</a:t>
                      </a:r>
                      <a:r>
                        <a:rPr lang="en-US" sz="1200" dirty="0" smtClean="0"/>
                        <a:t>-NPP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DB   X/L Band, NASA Relay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CONUS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&lt;15</a:t>
                      </a:r>
                      <a:r>
                        <a:rPr lang="en-US" sz="1000" baseline="0" dirty="0" smtClean="0"/>
                        <a:t> minutes after pass</a:t>
                      </a:r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VIIRS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ADDE</a:t>
                      </a:r>
                    </a:p>
                  </a:txBody>
                  <a:tcPr/>
                </a:tc>
              </a:tr>
              <a:tr h="2209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VIIRS,ATMS, </a:t>
                      </a:r>
                      <a:r>
                        <a:rPr lang="en-US" sz="1200" dirty="0" err="1" smtClean="0"/>
                        <a:t>CrIS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DB ftp</a:t>
                      </a:r>
                      <a:r>
                        <a:rPr lang="en-US" sz="1100" baseline="0" dirty="0" smtClean="0"/>
                        <a:t> (sips)</a:t>
                      </a:r>
                      <a:endParaRPr lang="en-US" sz="1100" dirty="0" smtClean="0"/>
                    </a:p>
                  </a:txBody>
                  <a:tcPr/>
                </a:tc>
              </a:tr>
              <a:tr h="220980"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Aqua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DB   X-Band, NASA Relay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&lt;15 minutes after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AIRS,</a:t>
                      </a:r>
                      <a:r>
                        <a:rPr lang="en-US" sz="1200" baseline="0" dirty="0" smtClean="0"/>
                        <a:t> MODIS -&gt; Level-1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ADDE</a:t>
                      </a:r>
                    </a:p>
                  </a:txBody>
                  <a:tcPr/>
                </a:tc>
              </a:tr>
              <a:tr h="2209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AIRS, MODIS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DB ftp</a:t>
                      </a:r>
                      <a:r>
                        <a:rPr lang="en-US" sz="1100" baseline="0" dirty="0" smtClean="0"/>
                        <a:t> (sips)</a:t>
                      </a:r>
                      <a:endParaRPr lang="en-US" sz="1100" dirty="0" smtClean="0"/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Terra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DB   X-Band, NASA Relay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&lt;15 minutes after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MODIS -&gt; Level-1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ADDE</a:t>
                      </a:r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MODIS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DB ftp</a:t>
                      </a:r>
                      <a:r>
                        <a:rPr lang="en-US" sz="1100" baseline="0" dirty="0" smtClean="0"/>
                        <a:t> (sips)</a:t>
                      </a:r>
                      <a:endParaRPr lang="en-US" sz="1100" dirty="0" smtClean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Landsat-8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Network Relay (USGS)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CONUS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22-24 hours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Level-1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ADDE</a:t>
                      </a:r>
                      <a:r>
                        <a:rPr lang="en-US" sz="1200" dirty="0" smtClean="0"/>
                        <a:t>, WMS</a:t>
                      </a:r>
                      <a:endParaRPr lang="en-US" sz="12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Shizuku</a:t>
                      </a:r>
                      <a:endParaRPr lang="en-US" sz="1200" dirty="0" smtClean="0"/>
                    </a:p>
                    <a:p>
                      <a:r>
                        <a:rPr lang="en-US" sz="1200" dirty="0" smtClean="0"/>
                        <a:t>GCOM-W1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DB </a:t>
                      </a:r>
                      <a:r>
                        <a:rPr lang="en-US" sz="1200" baseline="0" dirty="0" smtClean="0"/>
                        <a:t> X-Band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CONUS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DB &lt;1 min after  pass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Level-</a:t>
                      </a:r>
                      <a:r>
                        <a:rPr lang="en-US" sz="1200" dirty="0" smtClean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SSEC ftp</a:t>
                      </a:r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FY-3B/C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DB X/L Band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CONUS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DB &lt;1 min after  pass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Level-</a:t>
                      </a:r>
                      <a:r>
                        <a:rPr lang="en-US" sz="1200" dirty="0" smtClean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SSEC ftp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7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Polar Satellites Received at UW SSEC in 2016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23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Non-Satellite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NOAAport</a:t>
            </a:r>
            <a:endParaRPr lang="en-US" dirty="0" smtClean="0"/>
          </a:p>
          <a:p>
            <a:pPr lvl="1"/>
            <a:r>
              <a:rPr lang="en-US" dirty="0" smtClean="0"/>
              <a:t>Text/Point</a:t>
            </a:r>
          </a:p>
          <a:p>
            <a:pPr lvl="1"/>
            <a:r>
              <a:rPr lang="en-US" dirty="0" smtClean="0"/>
              <a:t>Model Grids</a:t>
            </a:r>
          </a:p>
          <a:p>
            <a:pPr lvl="1"/>
            <a:r>
              <a:rPr lang="en-US" dirty="0" smtClean="0"/>
              <a:t>Radar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549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uper_compu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17" y="1143804"/>
            <a:ext cx="3082502" cy="205433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348" y="318041"/>
            <a:ext cx="7583487" cy="1044388"/>
          </a:xfrm>
        </p:spPr>
        <p:txBody>
          <a:bodyPr/>
          <a:lstStyle/>
          <a:p>
            <a:r>
              <a:rPr lang="en-US" dirty="0" smtClean="0">
                <a:solidFill>
                  <a:srgbClr val="E9EAF0"/>
                </a:solidFill>
              </a:rPr>
              <a:t>Archive Data</a:t>
            </a:r>
            <a:endParaRPr lang="en-US" dirty="0">
              <a:solidFill>
                <a:srgbClr val="E9EAF0"/>
              </a:solidFill>
            </a:endParaRPr>
          </a:p>
        </p:txBody>
      </p:sp>
      <p:sp>
        <p:nvSpPr>
          <p:cNvPr id="9" name="Text Box 68"/>
          <p:cNvSpPr txBox="1">
            <a:spLocks noChangeArrowheads="1"/>
          </p:cNvSpPr>
          <p:nvPr/>
        </p:nvSpPr>
        <p:spPr bwMode="auto">
          <a:xfrm>
            <a:off x="447115" y="2480182"/>
            <a:ext cx="8521228" cy="344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rot="0" vert="horz" wrap="square" lIns="91440" tIns="0" rIns="91440" bIns="0" anchor="t" anchorCtr="0" upright="1">
            <a:no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As of </a:t>
            </a:r>
            <a:r>
              <a:rPr lang="en-US" sz="2000" dirty="0" smtClean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Dec 2015</a:t>
            </a:r>
            <a:r>
              <a:rPr lang="en-US" sz="2000" dirty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, over </a:t>
            </a:r>
            <a:r>
              <a:rPr lang="en-US" sz="2000" dirty="0" smtClean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975 </a:t>
            </a:r>
            <a:r>
              <a:rPr lang="en-US" sz="2000" dirty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TBs </a:t>
            </a:r>
            <a:r>
              <a:rPr lang="en-US" sz="2000" dirty="0" smtClean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online.  </a:t>
            </a:r>
          </a:p>
          <a:p>
            <a:r>
              <a:rPr lang="en-US" sz="1400" dirty="0" smtClean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(closer to 1.5 PB when redundant data are included)</a:t>
            </a:r>
            <a:endParaRPr lang="en-US" sz="1400" dirty="0">
              <a:solidFill>
                <a:schemeClr val="accent2"/>
              </a:solidFill>
              <a:latin typeface="Candara"/>
              <a:ea typeface="ＭＳ Ｐゴシック"/>
              <a:cs typeface="Times New Roman"/>
            </a:endParaRPr>
          </a:p>
          <a:p>
            <a:endParaRPr lang="en-US" sz="2000" dirty="0" smtClean="0">
              <a:solidFill>
                <a:schemeClr val="accent2"/>
              </a:solidFill>
              <a:latin typeface="Candara"/>
              <a:ea typeface="ＭＳ Ｐゴシック"/>
              <a:cs typeface="Times New Roman"/>
            </a:endParaRPr>
          </a:p>
          <a:p>
            <a:r>
              <a:rPr lang="en-US" sz="2000" dirty="0" smtClean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Grows </a:t>
            </a:r>
            <a:r>
              <a:rPr lang="en-US" sz="2000" dirty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approximately about ~150 TB/</a:t>
            </a:r>
            <a:r>
              <a:rPr lang="en-US" sz="2000" dirty="0" smtClean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year</a:t>
            </a:r>
            <a:endParaRPr lang="en-US" sz="2000" b="1" u="sng" dirty="0" smtClean="0">
              <a:solidFill>
                <a:srgbClr val="839C41"/>
              </a:solidFill>
              <a:effectLst/>
              <a:latin typeface="Candara"/>
              <a:ea typeface="ＭＳ Ｐゴシック"/>
              <a:cs typeface="Times New Roman"/>
            </a:endParaRPr>
          </a:p>
          <a:p>
            <a:pPr marR="0" lvl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  <a:buClr>
                <a:srgbClr val="7C9BA5"/>
              </a:buClr>
            </a:pPr>
            <a:r>
              <a:rPr lang="en-US" sz="2000" b="1" u="sng" dirty="0" smtClean="0">
                <a:solidFill>
                  <a:srgbClr val="839C41"/>
                </a:solidFill>
                <a:effectLst/>
                <a:latin typeface="Candara"/>
                <a:ea typeface="ＭＳ Ｐゴシック"/>
                <a:cs typeface="Times New Roman"/>
              </a:rPr>
              <a:t>US Geostationary Satellites</a:t>
            </a:r>
            <a:endParaRPr lang="en-US" sz="2000" b="1" u="sng" dirty="0">
              <a:solidFill>
                <a:srgbClr val="839C41"/>
              </a:solidFill>
              <a:effectLst/>
              <a:latin typeface="Candara"/>
              <a:ea typeface="ＭＳ Ｐゴシック"/>
              <a:cs typeface="Times New Roman"/>
            </a:endParaRP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dirty="0">
                <a:solidFill>
                  <a:srgbClr val="E9EAF0"/>
                </a:solidFill>
              </a:rPr>
              <a:t>GOES-8 through GOES-15 </a:t>
            </a:r>
            <a:r>
              <a:rPr lang="en-US" b="1" i="1" u="sng" dirty="0">
                <a:solidFill>
                  <a:srgbClr val="E9EAF0"/>
                </a:solidFill>
              </a:rPr>
              <a:t>(</a:t>
            </a:r>
            <a:r>
              <a:rPr lang="en-US" b="1" i="1" dirty="0">
                <a:solidFill>
                  <a:srgbClr val="E9EAF0"/>
                </a:solidFill>
              </a:rPr>
              <a:t>1994-Present</a:t>
            </a:r>
            <a:r>
              <a:rPr lang="en-US" b="1" i="1" u="sng" dirty="0">
                <a:solidFill>
                  <a:srgbClr val="E9EAF0"/>
                </a:solidFill>
              </a:rPr>
              <a:t>) </a:t>
            </a:r>
            <a:r>
              <a:rPr lang="en-US" dirty="0">
                <a:solidFill>
                  <a:srgbClr val="E9EAF0"/>
                </a:solidFill>
              </a:rPr>
              <a:t>(East, West </a:t>
            </a:r>
            <a:r>
              <a:rPr lang="en-US" dirty="0" smtClean="0">
                <a:solidFill>
                  <a:srgbClr val="E9EAF0"/>
                </a:solidFill>
              </a:rPr>
              <a:t>, South America and test)</a:t>
            </a:r>
            <a:endParaRPr lang="en-US" i="1" u="sng" dirty="0">
              <a:solidFill>
                <a:srgbClr val="E9EAF0"/>
              </a:solidFill>
            </a:endParaRP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dirty="0" smtClean="0">
                <a:solidFill>
                  <a:srgbClr val="E9EAF0"/>
                </a:solidFill>
              </a:rPr>
              <a:t>GOES</a:t>
            </a:r>
            <a:r>
              <a:rPr lang="en-US" dirty="0">
                <a:solidFill>
                  <a:srgbClr val="E9EAF0"/>
                </a:solidFill>
              </a:rPr>
              <a:t>-1 through GOES-7 </a:t>
            </a:r>
            <a:r>
              <a:rPr lang="en-US" b="1" i="1" u="sng" dirty="0">
                <a:solidFill>
                  <a:srgbClr val="E9EAF0"/>
                </a:solidFill>
              </a:rPr>
              <a:t>(</a:t>
            </a:r>
            <a:r>
              <a:rPr lang="en-US" b="1" i="1" dirty="0">
                <a:solidFill>
                  <a:srgbClr val="E9EAF0"/>
                </a:solidFill>
              </a:rPr>
              <a:t>1978-1996</a:t>
            </a:r>
            <a:r>
              <a:rPr lang="en-US" b="1" i="1" u="sng" dirty="0" smtClean="0">
                <a:solidFill>
                  <a:srgbClr val="E9EAF0"/>
                </a:solidFill>
              </a:rPr>
              <a:t>)</a:t>
            </a:r>
            <a:endParaRPr lang="en-US" dirty="0">
              <a:solidFill>
                <a:srgbClr val="E9EAF0"/>
              </a:solidFill>
            </a:endParaRP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dirty="0" smtClean="0">
                <a:solidFill>
                  <a:srgbClr val="E9EAF0"/>
                </a:solidFill>
              </a:rPr>
              <a:t>SMS</a:t>
            </a:r>
            <a:r>
              <a:rPr lang="en-US" dirty="0">
                <a:solidFill>
                  <a:srgbClr val="E9EAF0"/>
                </a:solidFill>
              </a:rPr>
              <a:t>-1&amp;2 </a:t>
            </a:r>
            <a:r>
              <a:rPr lang="en-US" i="1" u="sng" dirty="0">
                <a:solidFill>
                  <a:srgbClr val="E9EAF0"/>
                </a:solidFill>
              </a:rPr>
              <a:t>(</a:t>
            </a:r>
            <a:r>
              <a:rPr lang="en-US" i="1" dirty="0">
                <a:solidFill>
                  <a:srgbClr val="E9EAF0"/>
                </a:solidFill>
              </a:rPr>
              <a:t>1978-</a:t>
            </a:r>
            <a:r>
              <a:rPr lang="en-US" i="1" dirty="0" smtClean="0">
                <a:solidFill>
                  <a:srgbClr val="E9EAF0"/>
                </a:solidFill>
              </a:rPr>
              <a:t>1981</a:t>
            </a:r>
            <a:r>
              <a:rPr lang="en-US" i="1" u="sng" dirty="0" smtClean="0">
                <a:solidFill>
                  <a:srgbClr val="E9EAF0"/>
                </a:solidFill>
              </a:rPr>
              <a:t>)</a:t>
            </a:r>
            <a:endParaRPr lang="en-US" dirty="0" smtClean="0">
              <a:solidFill>
                <a:srgbClr val="E9EAF0"/>
              </a:solidFill>
            </a:endParaRP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endParaRPr lang="en-US" sz="900" dirty="0">
              <a:solidFill>
                <a:srgbClr val="FFFFFF"/>
              </a:solidFill>
              <a:effectLst/>
              <a:latin typeface="Candara"/>
              <a:ea typeface="ＭＳ Ｐゴシック"/>
              <a:cs typeface="Times New Roman"/>
            </a:endParaRPr>
          </a:p>
          <a:p>
            <a:pPr marL="228600" marR="0" indent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900" dirty="0">
                <a:solidFill>
                  <a:srgbClr val="FFFFFF"/>
                </a:solidFill>
                <a:effectLst/>
                <a:latin typeface="Candara"/>
                <a:ea typeface="ＭＳ Ｐゴシック"/>
                <a:cs typeface="Times New Roman"/>
              </a:rPr>
              <a:t> 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746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uper_compu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17" y="1143804"/>
            <a:ext cx="3082502" cy="205433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348" y="318041"/>
            <a:ext cx="7583487" cy="1044388"/>
          </a:xfrm>
        </p:spPr>
        <p:txBody>
          <a:bodyPr/>
          <a:lstStyle/>
          <a:p>
            <a:r>
              <a:rPr lang="en-US" dirty="0" smtClean="0">
                <a:solidFill>
                  <a:srgbClr val="E9EAF0"/>
                </a:solidFill>
              </a:rPr>
              <a:t>Archive Data</a:t>
            </a:r>
            <a:endParaRPr lang="en-US" dirty="0">
              <a:solidFill>
                <a:srgbClr val="E9EAF0"/>
              </a:solidFill>
            </a:endParaRPr>
          </a:p>
        </p:txBody>
      </p:sp>
      <p:sp>
        <p:nvSpPr>
          <p:cNvPr id="6" name="Text Box 68"/>
          <p:cNvSpPr txBox="1">
            <a:spLocks noChangeArrowheads="1"/>
          </p:cNvSpPr>
          <p:nvPr/>
        </p:nvSpPr>
        <p:spPr bwMode="auto">
          <a:xfrm>
            <a:off x="447115" y="1795126"/>
            <a:ext cx="7943113" cy="390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 marR="0" lvl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  <a:buClr>
                <a:srgbClr val="7C9BA5"/>
              </a:buClr>
            </a:pPr>
            <a:r>
              <a:rPr lang="en-US" sz="2000" b="1" u="sng" dirty="0" smtClean="0">
                <a:solidFill>
                  <a:srgbClr val="839C41"/>
                </a:solidFill>
                <a:effectLst/>
                <a:latin typeface="Candara"/>
                <a:ea typeface="ＭＳ Ｐゴシック"/>
                <a:cs typeface="Times New Roman"/>
              </a:rPr>
              <a:t>International Geostationary Satellites</a:t>
            </a:r>
            <a:endParaRPr lang="en-US" sz="2000" b="1" u="sng" dirty="0">
              <a:solidFill>
                <a:srgbClr val="839C41"/>
              </a:solidFill>
              <a:effectLst/>
              <a:latin typeface="Candara"/>
              <a:ea typeface="ＭＳ Ｐゴシック"/>
              <a:cs typeface="Times New Roman"/>
            </a:endParaRP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smtClean="0"/>
              <a:t>GMS</a:t>
            </a:r>
            <a:r>
              <a:rPr lang="en-US" sz="1600" dirty="0"/>
              <a:t>/MTSAT </a:t>
            </a:r>
            <a:r>
              <a:rPr lang="en-US" sz="1600" b="1" i="1" u="sng" dirty="0"/>
              <a:t>(</a:t>
            </a:r>
            <a:r>
              <a:rPr lang="en-US" sz="1600" b="1" i="1" dirty="0"/>
              <a:t>1998</a:t>
            </a:r>
            <a:r>
              <a:rPr lang="en-US" sz="1600" b="1" i="1" dirty="0" smtClean="0"/>
              <a:t>-2015</a:t>
            </a:r>
            <a:r>
              <a:rPr lang="en-US" sz="1600" b="1" i="1" u="sng" dirty="0" smtClean="0"/>
              <a:t>)</a:t>
            </a:r>
            <a:endParaRPr lang="en-US" sz="1600" b="1" i="1" u="sng" dirty="0"/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err="1"/>
              <a:t>Meteosat</a:t>
            </a:r>
            <a:r>
              <a:rPr lang="en-US" sz="1600" dirty="0"/>
              <a:t>/</a:t>
            </a:r>
            <a:r>
              <a:rPr lang="en-US" sz="1600" dirty="0" err="1"/>
              <a:t>Meteosat</a:t>
            </a:r>
            <a:r>
              <a:rPr lang="en-US" sz="1600" dirty="0"/>
              <a:t> IODC </a:t>
            </a:r>
            <a:r>
              <a:rPr lang="en-US" sz="1600" b="1" i="1" u="sng" dirty="0"/>
              <a:t>(</a:t>
            </a:r>
            <a:r>
              <a:rPr lang="en-US" sz="1600" b="1" i="1" dirty="0"/>
              <a:t>1998-Present</a:t>
            </a:r>
            <a:r>
              <a:rPr lang="en-US" sz="1600" b="1" i="1" u="sng" dirty="0" smtClean="0"/>
              <a:t>)</a:t>
            </a: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smtClean="0"/>
              <a:t>Meteosat-1 FGGE (1978-1979)</a:t>
            </a:r>
            <a:endParaRPr lang="en-US" sz="1600" dirty="0"/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/>
              <a:t>FY2 (2004-Present)</a:t>
            </a: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err="1"/>
              <a:t>Kalpana</a:t>
            </a:r>
            <a:r>
              <a:rPr lang="en-US" sz="1600" dirty="0"/>
              <a:t> </a:t>
            </a:r>
            <a:r>
              <a:rPr lang="en-US" sz="1600" b="1" i="1" u="sng" dirty="0"/>
              <a:t>(</a:t>
            </a:r>
            <a:r>
              <a:rPr lang="en-US" sz="1600" b="1" i="1" dirty="0"/>
              <a:t>2005-Present</a:t>
            </a:r>
            <a:r>
              <a:rPr lang="en-US" sz="1600" b="1" i="1" u="sng" dirty="0" smtClean="0"/>
              <a:t>)</a:t>
            </a: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smtClean="0"/>
              <a:t>Insat-3D </a:t>
            </a:r>
            <a:r>
              <a:rPr lang="en-US" sz="1600" b="1" i="1" u="sng" dirty="0" smtClean="0"/>
              <a:t>(</a:t>
            </a:r>
            <a:r>
              <a:rPr lang="en-US" sz="1600" b="1" i="1" dirty="0" smtClean="0"/>
              <a:t>June 2014-Present)</a:t>
            </a:r>
            <a:endParaRPr lang="en-US" sz="1600" b="1" i="1" u="sng" dirty="0" smtClean="0"/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smtClean="0"/>
              <a:t>COMS (June 2012 – Present)</a:t>
            </a: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smtClean="0"/>
              <a:t>Himawari-8 (March 2015 – Present)</a:t>
            </a:r>
          </a:p>
          <a:p>
            <a:pPr marL="228600" marR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</a:pPr>
            <a:endParaRPr lang="en-US" sz="900" dirty="0">
              <a:solidFill>
                <a:srgbClr val="FFFFFF"/>
              </a:solidFill>
              <a:effectLst/>
              <a:latin typeface="Candara"/>
              <a:ea typeface="ＭＳ Ｐゴシック"/>
              <a:cs typeface="Times New Roman"/>
            </a:endParaRPr>
          </a:p>
          <a:p>
            <a:pPr marL="228600" marR="0" indent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900" dirty="0">
                <a:solidFill>
                  <a:srgbClr val="FFFFFF"/>
                </a:solidFill>
                <a:effectLst/>
                <a:latin typeface="Candara"/>
                <a:ea typeface="ＭＳ Ｐゴシック"/>
                <a:cs typeface="Times New Roman"/>
              </a:rPr>
              <a:t> 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177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uper_compu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17" y="1143804"/>
            <a:ext cx="3082502" cy="205433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348" y="318041"/>
            <a:ext cx="7583487" cy="1044388"/>
          </a:xfrm>
        </p:spPr>
        <p:txBody>
          <a:bodyPr/>
          <a:lstStyle/>
          <a:p>
            <a:r>
              <a:rPr lang="en-US" dirty="0" smtClean="0">
                <a:solidFill>
                  <a:srgbClr val="E9EAF0"/>
                </a:solidFill>
              </a:rPr>
              <a:t>Archive Data</a:t>
            </a:r>
            <a:endParaRPr lang="en-US" dirty="0">
              <a:solidFill>
                <a:srgbClr val="E9EAF0"/>
              </a:solidFill>
            </a:endParaRPr>
          </a:p>
        </p:txBody>
      </p:sp>
      <p:sp>
        <p:nvSpPr>
          <p:cNvPr id="4" name="Text Box 68"/>
          <p:cNvSpPr txBox="1">
            <a:spLocks noChangeArrowheads="1"/>
          </p:cNvSpPr>
          <p:nvPr/>
        </p:nvSpPr>
        <p:spPr bwMode="auto">
          <a:xfrm>
            <a:off x="447115" y="2490183"/>
            <a:ext cx="7583487" cy="359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 marR="0" lvl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  <a:buClr>
                <a:srgbClr val="7C9BA5"/>
              </a:buClr>
            </a:pPr>
            <a:r>
              <a:rPr lang="en-US" sz="2000" b="1" u="sng" dirty="0" smtClean="0">
                <a:solidFill>
                  <a:srgbClr val="839C41"/>
                </a:solidFill>
                <a:effectLst/>
                <a:latin typeface="Candara"/>
                <a:ea typeface="ＭＳ Ｐゴシック"/>
                <a:cs typeface="Times New Roman"/>
              </a:rPr>
              <a:t>NOAAPORT</a:t>
            </a:r>
            <a:r>
              <a:rPr lang="en-US" sz="2000" b="1" u="sng" dirty="0">
                <a:solidFill>
                  <a:srgbClr val="839C41"/>
                </a:solidFill>
                <a:effectLst/>
                <a:latin typeface="Candara"/>
                <a:ea typeface="ＭＳ Ｐゴシック"/>
                <a:cs typeface="Times New Roman"/>
              </a:rPr>
              <a:t>/Conventional Data</a:t>
            </a: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dirty="0"/>
              <a:t>Model Output </a:t>
            </a:r>
            <a:r>
              <a:rPr lang="en-US" b="1" i="1" u="sng" dirty="0"/>
              <a:t>(</a:t>
            </a:r>
            <a:r>
              <a:rPr lang="en-US" b="1" i="1" dirty="0"/>
              <a:t>1996-Present</a:t>
            </a:r>
            <a:r>
              <a:rPr lang="en-US" b="1" i="1" u="sng" dirty="0" smtClean="0"/>
              <a:t>)</a:t>
            </a:r>
            <a:r>
              <a:rPr lang="en-US" dirty="0" smtClean="0"/>
              <a:t>*</a:t>
            </a:r>
            <a:endParaRPr lang="en-US" dirty="0"/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dirty="0" smtClean="0"/>
              <a:t>In situ </a:t>
            </a:r>
            <a:r>
              <a:rPr lang="en-US" dirty="0"/>
              <a:t>Point Observations </a:t>
            </a:r>
            <a:r>
              <a:rPr lang="en-US" b="1" i="1" u="sng" dirty="0"/>
              <a:t>(</a:t>
            </a:r>
            <a:r>
              <a:rPr lang="en-US" b="1" i="1" dirty="0"/>
              <a:t>1976-Present</a:t>
            </a:r>
            <a:r>
              <a:rPr lang="en-US" b="1" i="1" u="sng" dirty="0" smtClean="0"/>
              <a:t>)</a:t>
            </a:r>
          </a:p>
          <a:p>
            <a:pPr marL="228600" marR="0" indent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900" dirty="0">
                <a:solidFill>
                  <a:srgbClr val="FFFFFF"/>
                </a:solidFill>
                <a:effectLst/>
                <a:latin typeface="Candara"/>
                <a:ea typeface="ＭＳ Ｐゴシック"/>
                <a:cs typeface="Times New Roman"/>
              </a:rPr>
              <a:t> </a:t>
            </a:r>
          </a:p>
          <a:p>
            <a:pPr marL="228600" marR="0" indent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900" dirty="0">
                <a:solidFill>
                  <a:srgbClr val="FFFFFF"/>
                </a:solidFill>
                <a:effectLst/>
                <a:latin typeface="Candara"/>
                <a:ea typeface="ＭＳ Ｐゴシック"/>
                <a:cs typeface="Times New Roman"/>
              </a:rPr>
              <a:t> 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177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for GOES-R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Ingest</a:t>
            </a:r>
          </a:p>
          <a:p>
            <a:r>
              <a:rPr lang="en-US" dirty="0" smtClean="0"/>
              <a:t>Distribution</a:t>
            </a:r>
          </a:p>
          <a:p>
            <a:r>
              <a:rPr lang="en-US" dirty="0" smtClean="0"/>
              <a:t>Archive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081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GOES-R Antenna Upgrade</a:t>
            </a:r>
            <a:endParaRPr lang="en-US" dirty="0"/>
          </a:p>
        </p:txBody>
      </p:sp>
      <p:pic>
        <p:nvPicPr>
          <p:cNvPr id="5" name="Content Placeholder 4" descr="Rooftop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917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GOES-R Antenna Upgrade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pic>
        <p:nvPicPr>
          <p:cNvPr id="5" name="Content Placeholder 4" descr="DSCF00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57374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GOES-R Antenna Upgrade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pic>
        <p:nvPicPr>
          <p:cNvPr id="6" name="Content Placeholder 5" descr="DSCF0020-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5969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SDI-GRB Appliance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pic>
        <p:nvPicPr>
          <p:cNvPr id="5" name="Content Placeholder 4" descr="Original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289" b="-62289"/>
          <a:stretch>
            <a:fillRect/>
          </a:stretch>
        </p:blipFill>
        <p:spPr>
          <a:xfrm>
            <a:off x="914400" y="2769833"/>
            <a:ext cx="7315200" cy="353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48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Data Services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Dan Forrest</a:t>
            </a:r>
          </a:p>
          <a:p>
            <a:r>
              <a:rPr lang="en-US" dirty="0" smtClean="0"/>
              <a:t>Rosie Spangler</a:t>
            </a:r>
          </a:p>
          <a:p>
            <a:r>
              <a:rPr lang="en-US" dirty="0" smtClean="0"/>
              <a:t>Nancy </a:t>
            </a:r>
            <a:r>
              <a:rPr lang="en-US" dirty="0" err="1" smtClean="0"/>
              <a:t>Troxel</a:t>
            </a:r>
            <a:r>
              <a:rPr lang="en-US" dirty="0" err="1"/>
              <a:t>-</a:t>
            </a:r>
            <a:r>
              <a:rPr lang="en-US" dirty="0" err="1" smtClean="0"/>
              <a:t>Hoehn</a:t>
            </a:r>
            <a:endParaRPr lang="en-US" dirty="0" smtClean="0"/>
          </a:p>
          <a:p>
            <a:r>
              <a:rPr lang="en-US" dirty="0" smtClean="0"/>
              <a:t>Douglas Ratcliff</a:t>
            </a:r>
          </a:p>
          <a:p>
            <a:r>
              <a:rPr lang="en-US" dirty="0" smtClean="0"/>
              <a:t>Rick </a:t>
            </a:r>
            <a:r>
              <a:rPr lang="en-US" dirty="0" err="1" smtClean="0"/>
              <a:t>Kohrs</a:t>
            </a:r>
            <a:endParaRPr lang="en-US" dirty="0" smtClean="0"/>
          </a:p>
          <a:p>
            <a:r>
              <a:rPr lang="en-US" dirty="0" smtClean="0"/>
              <a:t>Clayton </a:t>
            </a:r>
            <a:r>
              <a:rPr lang="en-US" dirty="0" err="1" smtClean="0"/>
              <a:t>Suplinski</a:t>
            </a:r>
            <a:endParaRPr lang="en-US" dirty="0" smtClean="0"/>
          </a:p>
          <a:p>
            <a:r>
              <a:rPr lang="en-US" dirty="0" err="1" smtClean="0"/>
              <a:t>Istvan</a:t>
            </a:r>
            <a:r>
              <a:rPr lang="en-US" dirty="0" smtClean="0"/>
              <a:t> </a:t>
            </a:r>
            <a:r>
              <a:rPr lang="en-US" dirty="0" err="1" smtClean="0"/>
              <a:t>Bocsi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32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77445" y="1237761"/>
            <a:ext cx="1413302" cy="807869"/>
            <a:chOff x="1828800" y="2209800"/>
            <a:chExt cx="1631951" cy="890588"/>
          </a:xfrm>
        </p:grpSpPr>
        <p:sp>
          <p:nvSpPr>
            <p:cNvPr id="7" name="Oval 255"/>
            <p:cNvSpPr>
              <a:spLocks noChangeArrowheads="1"/>
            </p:cNvSpPr>
            <p:nvPr/>
          </p:nvSpPr>
          <p:spPr bwMode="auto">
            <a:xfrm>
              <a:off x="2462213" y="2527300"/>
              <a:ext cx="136525" cy="16033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256"/>
            <p:cNvSpPr>
              <a:spLocks/>
            </p:cNvSpPr>
            <p:nvPr/>
          </p:nvSpPr>
          <p:spPr bwMode="auto">
            <a:xfrm>
              <a:off x="2101850" y="2954338"/>
              <a:ext cx="534988" cy="84138"/>
            </a:xfrm>
            <a:custGeom>
              <a:avLst/>
              <a:gdLst>
                <a:gd name="T0" fmla="*/ 336 w 337"/>
                <a:gd name="T1" fmla="*/ 52 h 53"/>
                <a:gd name="T2" fmla="*/ 0 w 337"/>
                <a:gd name="T3" fmla="*/ 52 h 53"/>
                <a:gd name="T4" fmla="*/ 0 w 337"/>
                <a:gd name="T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7" h="53">
                  <a:moveTo>
                    <a:pt x="336" y="52"/>
                  </a:moveTo>
                  <a:lnTo>
                    <a:pt x="0" y="5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257"/>
            <p:cNvSpPr>
              <a:spLocks noChangeShapeType="1"/>
            </p:cNvSpPr>
            <p:nvPr/>
          </p:nvSpPr>
          <p:spPr bwMode="auto">
            <a:xfrm>
              <a:off x="2108200" y="2954338"/>
              <a:ext cx="539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258"/>
            <p:cNvSpPr>
              <a:spLocks noChangeShapeType="1"/>
            </p:cNvSpPr>
            <p:nvPr/>
          </p:nvSpPr>
          <p:spPr bwMode="auto">
            <a:xfrm>
              <a:off x="2108200" y="2998788"/>
              <a:ext cx="4254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59"/>
            <p:cNvSpPr>
              <a:spLocks/>
            </p:cNvSpPr>
            <p:nvPr/>
          </p:nvSpPr>
          <p:spPr bwMode="auto">
            <a:xfrm>
              <a:off x="2101850" y="3024188"/>
              <a:ext cx="534988" cy="76200"/>
            </a:xfrm>
            <a:custGeom>
              <a:avLst/>
              <a:gdLst>
                <a:gd name="T0" fmla="*/ 0 w 337"/>
                <a:gd name="T1" fmla="*/ 0 h 48"/>
                <a:gd name="T2" fmla="*/ 0 w 337"/>
                <a:gd name="T3" fmla="*/ 47 h 48"/>
                <a:gd name="T4" fmla="*/ 336 w 337"/>
                <a:gd name="T5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7" h="48">
                  <a:moveTo>
                    <a:pt x="0" y="0"/>
                  </a:moveTo>
                  <a:lnTo>
                    <a:pt x="0" y="47"/>
                  </a:lnTo>
                  <a:lnTo>
                    <a:pt x="336" y="4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260"/>
            <p:cNvSpPr>
              <a:spLocks noChangeShapeType="1"/>
            </p:cNvSpPr>
            <p:nvPr/>
          </p:nvSpPr>
          <p:spPr bwMode="auto">
            <a:xfrm>
              <a:off x="2486025" y="2871788"/>
              <a:ext cx="476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261"/>
            <p:cNvSpPr>
              <a:spLocks noChangeShapeType="1"/>
            </p:cNvSpPr>
            <p:nvPr/>
          </p:nvSpPr>
          <p:spPr bwMode="auto">
            <a:xfrm>
              <a:off x="2449513" y="2716213"/>
              <a:ext cx="0" cy="128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rc 262"/>
            <p:cNvSpPr>
              <a:spLocks/>
            </p:cNvSpPr>
            <p:nvPr/>
          </p:nvSpPr>
          <p:spPr bwMode="auto">
            <a:xfrm>
              <a:off x="2201863" y="2235200"/>
              <a:ext cx="1258888" cy="677863"/>
            </a:xfrm>
            <a:custGeom>
              <a:avLst/>
              <a:gdLst>
                <a:gd name="G0" fmla="+- 21334 0 0"/>
                <a:gd name="G1" fmla="+- 14156 0 0"/>
                <a:gd name="G2" fmla="+- 21600 0 0"/>
                <a:gd name="T0" fmla="*/ 0 w 21334"/>
                <a:gd name="T1" fmla="*/ 10775 h 14156"/>
                <a:gd name="T2" fmla="*/ 5020 w 21334"/>
                <a:gd name="T3" fmla="*/ 0 h 14156"/>
                <a:gd name="T4" fmla="*/ 21334 w 21334"/>
                <a:gd name="T5" fmla="*/ 14156 h 14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34" h="14156" fill="none" extrusionOk="0">
                  <a:moveTo>
                    <a:pt x="0" y="10775"/>
                  </a:moveTo>
                  <a:cubicBezTo>
                    <a:pt x="632" y="6784"/>
                    <a:pt x="2371" y="3051"/>
                    <a:pt x="5019" y="-1"/>
                  </a:cubicBezTo>
                </a:path>
                <a:path w="21334" h="14156" stroke="0" extrusionOk="0">
                  <a:moveTo>
                    <a:pt x="0" y="10775"/>
                  </a:moveTo>
                  <a:cubicBezTo>
                    <a:pt x="632" y="6784"/>
                    <a:pt x="2371" y="3051"/>
                    <a:pt x="5019" y="-1"/>
                  </a:cubicBezTo>
                  <a:lnTo>
                    <a:pt x="21334" y="14156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rc 263"/>
            <p:cNvSpPr>
              <a:spLocks/>
            </p:cNvSpPr>
            <p:nvPr/>
          </p:nvSpPr>
          <p:spPr bwMode="auto">
            <a:xfrm>
              <a:off x="2078038" y="2320925"/>
              <a:ext cx="330200" cy="454025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7276 w 17276"/>
                <a:gd name="T1" fmla="*/ 12965 h 20680"/>
                <a:gd name="T2" fmla="*/ 6236 w 17276"/>
                <a:gd name="T3" fmla="*/ 20680 h 20680"/>
                <a:gd name="T4" fmla="*/ 0 w 17276"/>
                <a:gd name="T5" fmla="*/ 0 h 20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76" h="20680" fill="none" extrusionOk="0">
                  <a:moveTo>
                    <a:pt x="17276" y="12965"/>
                  </a:moveTo>
                  <a:cubicBezTo>
                    <a:pt x="14512" y="16647"/>
                    <a:pt x="10644" y="19350"/>
                    <a:pt x="6236" y="20680"/>
                  </a:cubicBezTo>
                </a:path>
                <a:path w="17276" h="20680" stroke="0" extrusionOk="0">
                  <a:moveTo>
                    <a:pt x="17276" y="12965"/>
                  </a:moveTo>
                  <a:cubicBezTo>
                    <a:pt x="14512" y="16647"/>
                    <a:pt x="10644" y="19350"/>
                    <a:pt x="6236" y="2068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rc 264"/>
            <p:cNvSpPr>
              <a:spLocks/>
            </p:cNvSpPr>
            <p:nvPr/>
          </p:nvSpPr>
          <p:spPr bwMode="auto">
            <a:xfrm>
              <a:off x="1828800" y="2222500"/>
              <a:ext cx="677863" cy="276225"/>
            </a:xfrm>
            <a:custGeom>
              <a:avLst/>
              <a:gdLst>
                <a:gd name="G0" fmla="+- 0 0 0"/>
                <a:gd name="G1" fmla="+- 3263 0 0"/>
                <a:gd name="G2" fmla="+- 21600 0 0"/>
                <a:gd name="T0" fmla="*/ 21352 w 21600"/>
                <a:gd name="T1" fmla="*/ 0 h 10516"/>
                <a:gd name="T2" fmla="*/ 20346 w 21600"/>
                <a:gd name="T3" fmla="*/ 10516 h 10516"/>
                <a:gd name="T4" fmla="*/ 0 w 21600"/>
                <a:gd name="T5" fmla="*/ 3263 h 10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0516" fill="none" extrusionOk="0">
                  <a:moveTo>
                    <a:pt x="21352" y="-1"/>
                  </a:moveTo>
                  <a:cubicBezTo>
                    <a:pt x="21517" y="1079"/>
                    <a:pt x="21600" y="2170"/>
                    <a:pt x="21600" y="3263"/>
                  </a:cubicBezTo>
                  <a:cubicBezTo>
                    <a:pt x="21600" y="5734"/>
                    <a:pt x="21175" y="8187"/>
                    <a:pt x="20345" y="10515"/>
                  </a:cubicBezTo>
                </a:path>
                <a:path w="21600" h="10516" stroke="0" extrusionOk="0">
                  <a:moveTo>
                    <a:pt x="21352" y="-1"/>
                  </a:moveTo>
                  <a:cubicBezTo>
                    <a:pt x="21517" y="1079"/>
                    <a:pt x="21600" y="2170"/>
                    <a:pt x="21600" y="3263"/>
                  </a:cubicBezTo>
                  <a:cubicBezTo>
                    <a:pt x="21600" y="5734"/>
                    <a:pt x="21175" y="8187"/>
                    <a:pt x="20345" y="10515"/>
                  </a:cubicBezTo>
                  <a:lnTo>
                    <a:pt x="0" y="3263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Arc 265"/>
            <p:cNvSpPr>
              <a:spLocks/>
            </p:cNvSpPr>
            <p:nvPr/>
          </p:nvSpPr>
          <p:spPr bwMode="auto">
            <a:xfrm>
              <a:off x="1941513" y="2209800"/>
              <a:ext cx="554038" cy="560388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21590 w 21590"/>
                <a:gd name="T1" fmla="*/ 655 h 19217"/>
                <a:gd name="T2" fmla="*/ 9862 w 21590"/>
                <a:gd name="T3" fmla="*/ 19217 h 19217"/>
                <a:gd name="T4" fmla="*/ 0 w 21590"/>
                <a:gd name="T5" fmla="*/ 0 h 19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0" h="19217" fill="none" extrusionOk="0">
                  <a:moveTo>
                    <a:pt x="21590" y="655"/>
                  </a:moveTo>
                  <a:cubicBezTo>
                    <a:pt x="21351" y="8516"/>
                    <a:pt x="16859" y="15626"/>
                    <a:pt x="9862" y="19217"/>
                  </a:cubicBezTo>
                </a:path>
                <a:path w="21590" h="19217" stroke="0" extrusionOk="0">
                  <a:moveTo>
                    <a:pt x="21590" y="655"/>
                  </a:moveTo>
                  <a:cubicBezTo>
                    <a:pt x="21351" y="8516"/>
                    <a:pt x="16859" y="15626"/>
                    <a:pt x="9862" y="19217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266"/>
            <p:cNvSpPr>
              <a:spLocks noChangeShapeType="1"/>
            </p:cNvSpPr>
            <p:nvPr/>
          </p:nvSpPr>
          <p:spPr bwMode="auto">
            <a:xfrm>
              <a:off x="2339975" y="2709863"/>
              <a:ext cx="1031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267"/>
            <p:cNvSpPr>
              <a:spLocks noChangeShapeType="1"/>
            </p:cNvSpPr>
            <p:nvPr/>
          </p:nvSpPr>
          <p:spPr bwMode="auto">
            <a:xfrm>
              <a:off x="2355850" y="2697163"/>
              <a:ext cx="873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68"/>
            <p:cNvSpPr>
              <a:spLocks noChangeShapeType="1"/>
            </p:cNvSpPr>
            <p:nvPr/>
          </p:nvSpPr>
          <p:spPr bwMode="auto">
            <a:xfrm>
              <a:off x="2374900" y="2676525"/>
              <a:ext cx="7938" cy="14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269"/>
            <p:cNvSpPr>
              <a:spLocks/>
            </p:cNvSpPr>
            <p:nvPr/>
          </p:nvSpPr>
          <p:spPr bwMode="auto">
            <a:xfrm>
              <a:off x="2282825" y="2719388"/>
              <a:ext cx="42863" cy="30163"/>
            </a:xfrm>
            <a:custGeom>
              <a:avLst/>
              <a:gdLst>
                <a:gd name="T0" fmla="*/ 26 w 27"/>
                <a:gd name="T1" fmla="*/ 0 h 19"/>
                <a:gd name="T2" fmla="*/ 26 w 27"/>
                <a:gd name="T3" fmla="*/ 18 h 19"/>
                <a:gd name="T4" fmla="*/ 0 w 27"/>
                <a:gd name="T5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19">
                  <a:moveTo>
                    <a:pt x="26" y="0"/>
                  </a:moveTo>
                  <a:lnTo>
                    <a:pt x="26" y="18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70"/>
            <p:cNvSpPr>
              <a:spLocks/>
            </p:cNvSpPr>
            <p:nvPr/>
          </p:nvSpPr>
          <p:spPr bwMode="auto">
            <a:xfrm>
              <a:off x="2317750" y="2709863"/>
              <a:ext cx="96838" cy="188913"/>
            </a:xfrm>
            <a:custGeom>
              <a:avLst/>
              <a:gdLst>
                <a:gd name="T0" fmla="*/ 60 w 61"/>
                <a:gd name="T1" fmla="*/ 0 h 119"/>
                <a:gd name="T2" fmla="*/ 60 w 61"/>
                <a:gd name="T3" fmla="*/ 20 h 119"/>
                <a:gd name="T4" fmla="*/ 0 w 61"/>
                <a:gd name="T5" fmla="*/ 118 h 119"/>
                <a:gd name="T6" fmla="*/ 44 w 61"/>
                <a:gd name="T7" fmla="*/ 11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119">
                  <a:moveTo>
                    <a:pt x="60" y="0"/>
                  </a:moveTo>
                  <a:lnTo>
                    <a:pt x="60" y="20"/>
                  </a:lnTo>
                  <a:lnTo>
                    <a:pt x="0" y="118"/>
                  </a:lnTo>
                  <a:lnTo>
                    <a:pt x="44" y="118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71"/>
            <p:cNvSpPr>
              <a:spLocks/>
            </p:cNvSpPr>
            <p:nvPr/>
          </p:nvSpPr>
          <p:spPr bwMode="auto">
            <a:xfrm>
              <a:off x="2333625" y="2747963"/>
              <a:ext cx="109538" cy="141288"/>
            </a:xfrm>
            <a:custGeom>
              <a:avLst/>
              <a:gdLst>
                <a:gd name="T0" fmla="*/ 56 w 69"/>
                <a:gd name="T1" fmla="*/ 0 h 89"/>
                <a:gd name="T2" fmla="*/ 0 w 69"/>
                <a:gd name="T3" fmla="*/ 88 h 89"/>
                <a:gd name="T4" fmla="*/ 68 w 69"/>
                <a:gd name="T5" fmla="*/ 8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89">
                  <a:moveTo>
                    <a:pt x="56" y="0"/>
                  </a:moveTo>
                  <a:lnTo>
                    <a:pt x="0" y="88"/>
                  </a:lnTo>
                  <a:lnTo>
                    <a:pt x="68" y="88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72"/>
            <p:cNvSpPr>
              <a:spLocks noChangeShapeType="1"/>
            </p:cNvSpPr>
            <p:nvPr/>
          </p:nvSpPr>
          <p:spPr bwMode="auto">
            <a:xfrm>
              <a:off x="2428875" y="2747963"/>
              <a:ext cx="14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73"/>
            <p:cNvSpPr>
              <a:spLocks noChangeShapeType="1"/>
            </p:cNvSpPr>
            <p:nvPr/>
          </p:nvSpPr>
          <p:spPr bwMode="auto">
            <a:xfrm>
              <a:off x="2449513" y="2720975"/>
              <a:ext cx="0" cy="1476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274"/>
            <p:cNvSpPr>
              <a:spLocks/>
            </p:cNvSpPr>
            <p:nvPr/>
          </p:nvSpPr>
          <p:spPr bwMode="auto">
            <a:xfrm>
              <a:off x="2455863" y="2697163"/>
              <a:ext cx="15875" cy="163513"/>
            </a:xfrm>
            <a:custGeom>
              <a:avLst/>
              <a:gdLst>
                <a:gd name="T0" fmla="*/ 0 w 10"/>
                <a:gd name="T1" fmla="*/ 0 h 103"/>
                <a:gd name="T2" fmla="*/ 9 w 10"/>
                <a:gd name="T3" fmla="*/ 0 h 103"/>
                <a:gd name="T4" fmla="*/ 9 w 10"/>
                <a:gd name="T5" fmla="*/ 10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3">
                  <a:moveTo>
                    <a:pt x="0" y="0"/>
                  </a:moveTo>
                  <a:lnTo>
                    <a:pt x="9" y="0"/>
                  </a:lnTo>
                  <a:lnTo>
                    <a:pt x="9" y="102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75"/>
            <p:cNvSpPr>
              <a:spLocks noChangeShapeType="1"/>
            </p:cNvSpPr>
            <p:nvPr/>
          </p:nvSpPr>
          <p:spPr bwMode="auto">
            <a:xfrm flipH="1">
              <a:off x="2433638" y="2697163"/>
              <a:ext cx="285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rc 276"/>
            <p:cNvSpPr>
              <a:spLocks/>
            </p:cNvSpPr>
            <p:nvPr/>
          </p:nvSpPr>
          <p:spPr bwMode="auto">
            <a:xfrm>
              <a:off x="2441575" y="2843213"/>
              <a:ext cx="6350" cy="7938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14335 w 21600"/>
                <a:gd name="T1" fmla="*/ 20342 h 20342"/>
                <a:gd name="T2" fmla="*/ 0 w 21600"/>
                <a:gd name="T3" fmla="*/ 0 h 20342"/>
                <a:gd name="T4" fmla="*/ 21600 w 21600"/>
                <a:gd name="T5" fmla="*/ 0 h 20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0342" fill="none" extrusionOk="0">
                  <a:moveTo>
                    <a:pt x="14335" y="20341"/>
                  </a:moveTo>
                  <a:cubicBezTo>
                    <a:pt x="5738" y="17271"/>
                    <a:pt x="0" y="9128"/>
                    <a:pt x="0" y="0"/>
                  </a:cubicBezTo>
                </a:path>
                <a:path w="21600" h="20342" stroke="0" extrusionOk="0">
                  <a:moveTo>
                    <a:pt x="14335" y="20341"/>
                  </a:moveTo>
                  <a:cubicBezTo>
                    <a:pt x="5738" y="17271"/>
                    <a:pt x="0" y="912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277"/>
            <p:cNvSpPr>
              <a:spLocks/>
            </p:cNvSpPr>
            <p:nvPr/>
          </p:nvSpPr>
          <p:spPr bwMode="auto">
            <a:xfrm>
              <a:off x="2433638" y="2833688"/>
              <a:ext cx="17463" cy="9525"/>
            </a:xfrm>
            <a:custGeom>
              <a:avLst/>
              <a:gdLst>
                <a:gd name="T0" fmla="*/ 0 w 11"/>
                <a:gd name="T1" fmla="*/ 5 h 6"/>
                <a:gd name="T2" fmla="*/ 0 w 11"/>
                <a:gd name="T3" fmla="*/ 0 h 6"/>
                <a:gd name="T4" fmla="*/ 10 w 1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0" y="5"/>
                  </a:move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78"/>
            <p:cNvSpPr>
              <a:spLocks noChangeShapeType="1"/>
            </p:cNvSpPr>
            <p:nvPr/>
          </p:nvSpPr>
          <p:spPr bwMode="auto">
            <a:xfrm>
              <a:off x="2433638" y="2835275"/>
              <a:ext cx="0" cy="111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279"/>
            <p:cNvSpPr>
              <a:spLocks noChangeShapeType="1"/>
            </p:cNvSpPr>
            <p:nvPr/>
          </p:nvSpPr>
          <p:spPr bwMode="auto">
            <a:xfrm flipV="1">
              <a:off x="2433638" y="2741613"/>
              <a:ext cx="0" cy="1000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280"/>
            <p:cNvSpPr>
              <a:spLocks noChangeShapeType="1"/>
            </p:cNvSpPr>
            <p:nvPr/>
          </p:nvSpPr>
          <p:spPr bwMode="auto">
            <a:xfrm>
              <a:off x="2441575" y="2757488"/>
              <a:ext cx="0" cy="698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281"/>
            <p:cNvSpPr>
              <a:spLocks noChangeShapeType="1"/>
            </p:cNvSpPr>
            <p:nvPr/>
          </p:nvSpPr>
          <p:spPr bwMode="auto">
            <a:xfrm>
              <a:off x="2446338" y="2863850"/>
              <a:ext cx="31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282"/>
            <p:cNvSpPr>
              <a:spLocks noChangeShapeType="1"/>
            </p:cNvSpPr>
            <p:nvPr/>
          </p:nvSpPr>
          <p:spPr bwMode="auto">
            <a:xfrm>
              <a:off x="2390775" y="2667000"/>
              <a:ext cx="4763" cy="25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283"/>
            <p:cNvSpPr>
              <a:spLocks/>
            </p:cNvSpPr>
            <p:nvPr/>
          </p:nvSpPr>
          <p:spPr bwMode="auto">
            <a:xfrm>
              <a:off x="2376488" y="2860675"/>
              <a:ext cx="192088" cy="55563"/>
            </a:xfrm>
            <a:custGeom>
              <a:avLst/>
              <a:gdLst>
                <a:gd name="T0" fmla="*/ 0 w 121"/>
                <a:gd name="T1" fmla="*/ 34 h 35"/>
                <a:gd name="T2" fmla="*/ 7 w 121"/>
                <a:gd name="T3" fmla="*/ 23 h 35"/>
                <a:gd name="T4" fmla="*/ 37 w 121"/>
                <a:gd name="T5" fmla="*/ 23 h 35"/>
                <a:gd name="T6" fmla="*/ 51 w 121"/>
                <a:gd name="T7" fmla="*/ 0 h 35"/>
                <a:gd name="T8" fmla="*/ 120 w 121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35">
                  <a:moveTo>
                    <a:pt x="0" y="34"/>
                  </a:moveTo>
                  <a:lnTo>
                    <a:pt x="7" y="23"/>
                  </a:lnTo>
                  <a:lnTo>
                    <a:pt x="37" y="23"/>
                  </a:lnTo>
                  <a:lnTo>
                    <a:pt x="51" y="0"/>
                  </a:lnTo>
                  <a:lnTo>
                    <a:pt x="12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84"/>
            <p:cNvSpPr>
              <a:spLocks/>
            </p:cNvSpPr>
            <p:nvPr/>
          </p:nvSpPr>
          <p:spPr bwMode="auto">
            <a:xfrm>
              <a:off x="2235200" y="2860675"/>
              <a:ext cx="246063" cy="139700"/>
            </a:xfrm>
            <a:custGeom>
              <a:avLst/>
              <a:gdLst>
                <a:gd name="T0" fmla="*/ 154 w 155"/>
                <a:gd name="T1" fmla="*/ 0 h 88"/>
                <a:gd name="T2" fmla="*/ 154 w 155"/>
                <a:gd name="T3" fmla="*/ 56 h 88"/>
                <a:gd name="T4" fmla="*/ 0 w 155"/>
                <a:gd name="T5" fmla="*/ 56 h 88"/>
                <a:gd name="T6" fmla="*/ 0 w 155"/>
                <a:gd name="T7" fmla="*/ 8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88">
                  <a:moveTo>
                    <a:pt x="154" y="0"/>
                  </a:moveTo>
                  <a:lnTo>
                    <a:pt x="154" y="56"/>
                  </a:lnTo>
                  <a:lnTo>
                    <a:pt x="0" y="56"/>
                  </a:lnTo>
                  <a:lnTo>
                    <a:pt x="0" y="8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85"/>
            <p:cNvSpPr>
              <a:spLocks/>
            </p:cNvSpPr>
            <p:nvPr/>
          </p:nvSpPr>
          <p:spPr bwMode="auto">
            <a:xfrm>
              <a:off x="2152650" y="2924175"/>
              <a:ext cx="98425" cy="31750"/>
            </a:xfrm>
            <a:custGeom>
              <a:avLst/>
              <a:gdLst>
                <a:gd name="T0" fmla="*/ 61 w 62"/>
                <a:gd name="T1" fmla="*/ 0 h 20"/>
                <a:gd name="T2" fmla="*/ 0 w 62"/>
                <a:gd name="T3" fmla="*/ 0 h 20"/>
                <a:gd name="T4" fmla="*/ 0 w 62"/>
                <a:gd name="T5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2" h="20">
                  <a:moveTo>
                    <a:pt x="61" y="0"/>
                  </a:move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286"/>
            <p:cNvSpPr>
              <a:spLocks/>
            </p:cNvSpPr>
            <p:nvPr/>
          </p:nvSpPr>
          <p:spPr bwMode="auto">
            <a:xfrm>
              <a:off x="2101850" y="2924175"/>
              <a:ext cx="66675" cy="31750"/>
            </a:xfrm>
            <a:custGeom>
              <a:avLst/>
              <a:gdLst>
                <a:gd name="T0" fmla="*/ 41 w 42"/>
                <a:gd name="T1" fmla="*/ 0 h 20"/>
                <a:gd name="T2" fmla="*/ 41 w 42"/>
                <a:gd name="T3" fmla="*/ 19 h 20"/>
                <a:gd name="T4" fmla="*/ 0 w 42"/>
                <a:gd name="T5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0">
                  <a:moveTo>
                    <a:pt x="41" y="0"/>
                  </a:moveTo>
                  <a:lnTo>
                    <a:pt x="41" y="19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287"/>
            <p:cNvSpPr>
              <a:spLocks/>
            </p:cNvSpPr>
            <p:nvPr/>
          </p:nvSpPr>
          <p:spPr bwMode="auto">
            <a:xfrm>
              <a:off x="2249488" y="2897188"/>
              <a:ext cx="139700" cy="28575"/>
            </a:xfrm>
            <a:custGeom>
              <a:avLst/>
              <a:gdLst>
                <a:gd name="T0" fmla="*/ 0 w 88"/>
                <a:gd name="T1" fmla="*/ 17 h 18"/>
                <a:gd name="T2" fmla="*/ 5 w 88"/>
                <a:gd name="T3" fmla="*/ 13 h 18"/>
                <a:gd name="T4" fmla="*/ 79 w 88"/>
                <a:gd name="T5" fmla="*/ 13 h 18"/>
                <a:gd name="T6" fmla="*/ 87 w 88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18">
                  <a:moveTo>
                    <a:pt x="0" y="17"/>
                  </a:moveTo>
                  <a:lnTo>
                    <a:pt x="5" y="13"/>
                  </a:lnTo>
                  <a:lnTo>
                    <a:pt x="79" y="13"/>
                  </a:lnTo>
                  <a:lnTo>
                    <a:pt x="87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288"/>
            <p:cNvSpPr>
              <a:spLocks noChangeShapeType="1"/>
            </p:cNvSpPr>
            <p:nvPr/>
          </p:nvSpPr>
          <p:spPr bwMode="auto">
            <a:xfrm>
              <a:off x="2538413" y="2878138"/>
              <a:ext cx="0" cy="127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289"/>
            <p:cNvSpPr>
              <a:spLocks noChangeShapeType="1"/>
            </p:cNvSpPr>
            <p:nvPr/>
          </p:nvSpPr>
          <p:spPr bwMode="auto">
            <a:xfrm>
              <a:off x="2538413" y="2900363"/>
              <a:ext cx="0" cy="968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290"/>
            <p:cNvSpPr>
              <a:spLocks noChangeShapeType="1"/>
            </p:cNvSpPr>
            <p:nvPr/>
          </p:nvSpPr>
          <p:spPr bwMode="auto">
            <a:xfrm>
              <a:off x="2486025" y="2892425"/>
              <a:ext cx="4603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Freeform 291"/>
            <p:cNvSpPr>
              <a:spLocks/>
            </p:cNvSpPr>
            <p:nvPr/>
          </p:nvSpPr>
          <p:spPr bwMode="auto">
            <a:xfrm>
              <a:off x="2479675" y="2940050"/>
              <a:ext cx="60325" cy="49213"/>
            </a:xfrm>
            <a:custGeom>
              <a:avLst/>
              <a:gdLst>
                <a:gd name="T0" fmla="*/ 0 w 38"/>
                <a:gd name="T1" fmla="*/ 0 h 31"/>
                <a:gd name="T2" fmla="*/ 0 w 38"/>
                <a:gd name="T3" fmla="*/ 30 h 31"/>
                <a:gd name="T4" fmla="*/ 37 w 38"/>
                <a:gd name="T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1">
                  <a:moveTo>
                    <a:pt x="0" y="0"/>
                  </a:moveTo>
                  <a:lnTo>
                    <a:pt x="0" y="30"/>
                  </a:lnTo>
                  <a:lnTo>
                    <a:pt x="37" y="3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292"/>
            <p:cNvSpPr>
              <a:spLocks/>
            </p:cNvSpPr>
            <p:nvPr/>
          </p:nvSpPr>
          <p:spPr bwMode="auto">
            <a:xfrm>
              <a:off x="2568575" y="2860675"/>
              <a:ext cx="68263" cy="139700"/>
            </a:xfrm>
            <a:custGeom>
              <a:avLst/>
              <a:gdLst>
                <a:gd name="T0" fmla="*/ 0 w 43"/>
                <a:gd name="T1" fmla="*/ 0 h 88"/>
                <a:gd name="T2" fmla="*/ 0 w 43"/>
                <a:gd name="T3" fmla="*/ 87 h 88"/>
                <a:gd name="T4" fmla="*/ 42 w 43"/>
                <a:gd name="T5" fmla="*/ 8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88">
                  <a:moveTo>
                    <a:pt x="0" y="0"/>
                  </a:moveTo>
                  <a:lnTo>
                    <a:pt x="0" y="87"/>
                  </a:lnTo>
                  <a:lnTo>
                    <a:pt x="42" y="8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293"/>
            <p:cNvSpPr>
              <a:spLocks noChangeShapeType="1"/>
            </p:cNvSpPr>
            <p:nvPr/>
          </p:nvSpPr>
          <p:spPr bwMode="auto">
            <a:xfrm>
              <a:off x="2479675" y="3005138"/>
              <a:ext cx="0" cy="25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294"/>
            <p:cNvSpPr>
              <a:spLocks noChangeShapeType="1"/>
            </p:cNvSpPr>
            <p:nvPr/>
          </p:nvSpPr>
          <p:spPr bwMode="auto">
            <a:xfrm>
              <a:off x="2538413" y="3009900"/>
              <a:ext cx="0" cy="206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Rectangle 295"/>
            <p:cNvSpPr>
              <a:spLocks noChangeArrowheads="1"/>
            </p:cNvSpPr>
            <p:nvPr/>
          </p:nvSpPr>
          <p:spPr bwMode="auto">
            <a:xfrm>
              <a:off x="2122488" y="2974975"/>
              <a:ext cx="44450" cy="31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296"/>
            <p:cNvSpPr>
              <a:spLocks noChangeShapeType="1"/>
            </p:cNvSpPr>
            <p:nvPr/>
          </p:nvSpPr>
          <p:spPr bwMode="auto">
            <a:xfrm>
              <a:off x="2108200" y="3076575"/>
              <a:ext cx="52863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Freeform 297"/>
            <p:cNvSpPr>
              <a:spLocks/>
            </p:cNvSpPr>
            <p:nvPr/>
          </p:nvSpPr>
          <p:spPr bwMode="auto">
            <a:xfrm>
              <a:off x="2516188" y="2263775"/>
              <a:ext cx="30163" cy="258763"/>
            </a:xfrm>
            <a:custGeom>
              <a:avLst/>
              <a:gdLst>
                <a:gd name="T0" fmla="*/ 0 w 19"/>
                <a:gd name="T1" fmla="*/ 0 h 163"/>
                <a:gd name="T2" fmla="*/ 18 w 19"/>
                <a:gd name="T3" fmla="*/ 20 h 163"/>
                <a:gd name="T4" fmla="*/ 18 w 19"/>
                <a:gd name="T5" fmla="*/ 16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63">
                  <a:moveTo>
                    <a:pt x="0" y="0"/>
                  </a:moveTo>
                  <a:lnTo>
                    <a:pt x="18" y="20"/>
                  </a:lnTo>
                  <a:lnTo>
                    <a:pt x="18" y="162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298"/>
            <p:cNvSpPr>
              <a:spLocks/>
            </p:cNvSpPr>
            <p:nvPr/>
          </p:nvSpPr>
          <p:spPr bwMode="auto">
            <a:xfrm>
              <a:off x="2517775" y="2336800"/>
              <a:ext cx="14288" cy="182563"/>
            </a:xfrm>
            <a:custGeom>
              <a:avLst/>
              <a:gdLst>
                <a:gd name="T0" fmla="*/ 0 w 9"/>
                <a:gd name="T1" fmla="*/ 0 h 115"/>
                <a:gd name="T2" fmla="*/ 8 w 9"/>
                <a:gd name="T3" fmla="*/ 5 h 115"/>
                <a:gd name="T4" fmla="*/ 8 w 9"/>
                <a:gd name="T5" fmla="*/ 11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15">
                  <a:moveTo>
                    <a:pt x="0" y="0"/>
                  </a:moveTo>
                  <a:lnTo>
                    <a:pt x="8" y="5"/>
                  </a:lnTo>
                  <a:lnTo>
                    <a:pt x="8" y="11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299"/>
            <p:cNvSpPr>
              <a:spLocks noChangeShapeType="1"/>
            </p:cNvSpPr>
            <p:nvPr/>
          </p:nvSpPr>
          <p:spPr bwMode="auto">
            <a:xfrm>
              <a:off x="2505075" y="2451100"/>
              <a:ext cx="19050" cy="28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300"/>
            <p:cNvSpPr>
              <a:spLocks noChangeShapeType="1"/>
            </p:cNvSpPr>
            <p:nvPr/>
          </p:nvSpPr>
          <p:spPr bwMode="auto">
            <a:xfrm>
              <a:off x="2501900" y="2468563"/>
              <a:ext cx="22225" cy="301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301"/>
            <p:cNvSpPr>
              <a:spLocks noChangeShapeType="1"/>
            </p:cNvSpPr>
            <p:nvPr/>
          </p:nvSpPr>
          <p:spPr bwMode="auto">
            <a:xfrm flipV="1">
              <a:off x="2517775" y="2405063"/>
              <a:ext cx="6350" cy="635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302"/>
            <p:cNvSpPr>
              <a:spLocks noChangeShapeType="1"/>
            </p:cNvSpPr>
            <p:nvPr/>
          </p:nvSpPr>
          <p:spPr bwMode="auto">
            <a:xfrm flipH="1">
              <a:off x="2481263" y="2481263"/>
              <a:ext cx="30163" cy="396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303"/>
            <p:cNvSpPr>
              <a:spLocks noChangeShapeType="1"/>
            </p:cNvSpPr>
            <p:nvPr/>
          </p:nvSpPr>
          <p:spPr bwMode="auto">
            <a:xfrm flipV="1">
              <a:off x="2516188" y="2395538"/>
              <a:ext cx="7938" cy="666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304"/>
            <p:cNvSpPr>
              <a:spLocks noChangeShapeType="1"/>
            </p:cNvSpPr>
            <p:nvPr/>
          </p:nvSpPr>
          <p:spPr bwMode="auto">
            <a:xfrm flipH="1">
              <a:off x="2473325" y="2474913"/>
              <a:ext cx="36513" cy="476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Line 305"/>
            <p:cNvSpPr>
              <a:spLocks noChangeShapeType="1"/>
            </p:cNvSpPr>
            <p:nvPr/>
          </p:nvSpPr>
          <p:spPr bwMode="auto">
            <a:xfrm>
              <a:off x="2544763" y="2708275"/>
              <a:ext cx="0" cy="1460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306"/>
            <p:cNvSpPr>
              <a:spLocks noChangeShapeType="1"/>
            </p:cNvSpPr>
            <p:nvPr/>
          </p:nvSpPr>
          <p:spPr bwMode="auto">
            <a:xfrm>
              <a:off x="2562225" y="2700338"/>
              <a:ext cx="0" cy="1539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AutoShape 307"/>
            <p:cNvSpPr>
              <a:spLocks noChangeArrowheads="1"/>
            </p:cNvSpPr>
            <p:nvPr/>
          </p:nvSpPr>
          <p:spPr bwMode="auto">
            <a:xfrm>
              <a:off x="2568575" y="2797175"/>
              <a:ext cx="26988" cy="31750"/>
            </a:xfrm>
            <a:prstGeom prst="roundRect">
              <a:avLst>
                <a:gd name="adj" fmla="val 47722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Freeform 308"/>
            <p:cNvSpPr>
              <a:spLocks/>
            </p:cNvSpPr>
            <p:nvPr/>
          </p:nvSpPr>
          <p:spPr bwMode="auto">
            <a:xfrm>
              <a:off x="2590800" y="2840038"/>
              <a:ext cx="46038" cy="160338"/>
            </a:xfrm>
            <a:custGeom>
              <a:avLst/>
              <a:gdLst>
                <a:gd name="T0" fmla="*/ 0 w 29"/>
                <a:gd name="T1" fmla="*/ 0 h 101"/>
                <a:gd name="T2" fmla="*/ 28 w 29"/>
                <a:gd name="T3" fmla="*/ 25 h 101"/>
                <a:gd name="T4" fmla="*/ 28 w 29"/>
                <a:gd name="T5" fmla="*/ 10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01">
                  <a:moveTo>
                    <a:pt x="0" y="0"/>
                  </a:moveTo>
                  <a:lnTo>
                    <a:pt x="28" y="25"/>
                  </a:lnTo>
                  <a:lnTo>
                    <a:pt x="28" y="10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309"/>
            <p:cNvSpPr>
              <a:spLocks noChangeShapeType="1"/>
            </p:cNvSpPr>
            <p:nvPr/>
          </p:nvSpPr>
          <p:spPr bwMode="auto">
            <a:xfrm flipH="1">
              <a:off x="2555875" y="2846388"/>
              <a:ext cx="25400" cy="47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Arc 310"/>
            <p:cNvSpPr>
              <a:spLocks/>
            </p:cNvSpPr>
            <p:nvPr/>
          </p:nvSpPr>
          <p:spPr bwMode="auto">
            <a:xfrm>
              <a:off x="2579688" y="2773363"/>
              <a:ext cx="0" cy="1588"/>
            </a:xfrm>
            <a:custGeom>
              <a:avLst/>
              <a:gdLst>
                <a:gd name="G0" fmla="+- 15274 0 0"/>
                <a:gd name="G1" fmla="+- 21600 0 0"/>
                <a:gd name="G2" fmla="+- 21600 0 0"/>
                <a:gd name="T0" fmla="*/ 0 w 15274"/>
                <a:gd name="T1" fmla="*/ 6326 h 21600"/>
                <a:gd name="T2" fmla="*/ 15274 w 15274"/>
                <a:gd name="T3" fmla="*/ 0 h 21600"/>
                <a:gd name="T4" fmla="*/ 15274 w 1527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74" h="21600" fill="none" extrusionOk="0">
                  <a:moveTo>
                    <a:pt x="0" y="6326"/>
                  </a:moveTo>
                  <a:cubicBezTo>
                    <a:pt x="4051" y="2275"/>
                    <a:pt x="9545" y="0"/>
                    <a:pt x="15273" y="0"/>
                  </a:cubicBezTo>
                </a:path>
                <a:path w="15274" h="21600" stroke="0" extrusionOk="0">
                  <a:moveTo>
                    <a:pt x="0" y="6326"/>
                  </a:moveTo>
                  <a:cubicBezTo>
                    <a:pt x="4051" y="2275"/>
                    <a:pt x="9545" y="0"/>
                    <a:pt x="15273" y="0"/>
                  </a:cubicBezTo>
                  <a:lnTo>
                    <a:pt x="15274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311"/>
            <p:cNvSpPr>
              <a:spLocks noChangeShapeType="1"/>
            </p:cNvSpPr>
            <p:nvPr/>
          </p:nvSpPr>
          <p:spPr bwMode="auto">
            <a:xfrm>
              <a:off x="2590800" y="2782888"/>
              <a:ext cx="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312"/>
            <p:cNvSpPr>
              <a:spLocks noChangeShapeType="1"/>
            </p:cNvSpPr>
            <p:nvPr/>
          </p:nvSpPr>
          <p:spPr bwMode="auto">
            <a:xfrm>
              <a:off x="2568575" y="2765425"/>
              <a:ext cx="63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Arc 313"/>
            <p:cNvSpPr>
              <a:spLocks/>
            </p:cNvSpPr>
            <p:nvPr/>
          </p:nvSpPr>
          <p:spPr bwMode="auto">
            <a:xfrm>
              <a:off x="2568575" y="2774950"/>
              <a:ext cx="0" cy="1428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3200 w 43200"/>
                <a:gd name="T1" fmla="*/ 21600 h 43200"/>
                <a:gd name="T2" fmla="*/ 43200 w 43200"/>
                <a:gd name="T3" fmla="*/ 2160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Line 314"/>
            <p:cNvSpPr>
              <a:spLocks noChangeShapeType="1"/>
            </p:cNvSpPr>
            <p:nvPr/>
          </p:nvSpPr>
          <p:spPr bwMode="auto">
            <a:xfrm>
              <a:off x="2562225" y="2781300"/>
              <a:ext cx="95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Line 315"/>
            <p:cNvSpPr>
              <a:spLocks noChangeShapeType="1"/>
            </p:cNvSpPr>
            <p:nvPr/>
          </p:nvSpPr>
          <p:spPr bwMode="auto">
            <a:xfrm>
              <a:off x="2574925" y="2787650"/>
              <a:ext cx="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Line 316"/>
            <p:cNvSpPr>
              <a:spLocks noChangeShapeType="1"/>
            </p:cNvSpPr>
            <p:nvPr/>
          </p:nvSpPr>
          <p:spPr bwMode="auto">
            <a:xfrm>
              <a:off x="2584450" y="2686050"/>
              <a:ext cx="0" cy="730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Freeform 317"/>
            <p:cNvSpPr>
              <a:spLocks/>
            </p:cNvSpPr>
            <p:nvPr/>
          </p:nvSpPr>
          <p:spPr bwMode="auto">
            <a:xfrm>
              <a:off x="2624138" y="2998788"/>
              <a:ext cx="28575" cy="101600"/>
            </a:xfrm>
            <a:custGeom>
              <a:avLst/>
              <a:gdLst>
                <a:gd name="T0" fmla="*/ 0 w 18"/>
                <a:gd name="T1" fmla="*/ 0 h 64"/>
                <a:gd name="T2" fmla="*/ 17 w 18"/>
                <a:gd name="T3" fmla="*/ 0 h 64"/>
                <a:gd name="T4" fmla="*/ 17 w 18"/>
                <a:gd name="T5" fmla="*/ 63 h 64"/>
                <a:gd name="T6" fmla="*/ 5 w 18"/>
                <a:gd name="T7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64">
                  <a:moveTo>
                    <a:pt x="0" y="0"/>
                  </a:moveTo>
                  <a:lnTo>
                    <a:pt x="17" y="0"/>
                  </a:lnTo>
                  <a:lnTo>
                    <a:pt x="17" y="63"/>
                  </a:lnTo>
                  <a:lnTo>
                    <a:pt x="5" y="6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318"/>
            <p:cNvSpPr>
              <a:spLocks noChangeShapeType="1"/>
            </p:cNvSpPr>
            <p:nvPr/>
          </p:nvSpPr>
          <p:spPr bwMode="auto">
            <a:xfrm>
              <a:off x="2640013" y="3076575"/>
              <a:ext cx="111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Line 319"/>
            <p:cNvSpPr>
              <a:spLocks noChangeShapeType="1"/>
            </p:cNvSpPr>
            <p:nvPr/>
          </p:nvSpPr>
          <p:spPr bwMode="auto">
            <a:xfrm>
              <a:off x="2635250" y="3036888"/>
              <a:ext cx="95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Arc 320"/>
            <p:cNvSpPr>
              <a:spLocks/>
            </p:cNvSpPr>
            <p:nvPr/>
          </p:nvSpPr>
          <p:spPr bwMode="auto">
            <a:xfrm>
              <a:off x="2436813" y="2528888"/>
              <a:ext cx="73025" cy="147638"/>
            </a:xfrm>
            <a:custGeom>
              <a:avLst/>
              <a:gdLst>
                <a:gd name="G0" fmla="+- 21600 0 0"/>
                <a:gd name="G1" fmla="+- 20971 0 0"/>
                <a:gd name="G2" fmla="+- 21600 0 0"/>
                <a:gd name="T0" fmla="*/ 12121 w 21600"/>
                <a:gd name="T1" fmla="*/ 40380 h 40380"/>
                <a:gd name="T2" fmla="*/ 16427 w 21600"/>
                <a:gd name="T3" fmla="*/ 0 h 40380"/>
                <a:gd name="T4" fmla="*/ 21600 w 21600"/>
                <a:gd name="T5" fmla="*/ 20971 h 40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0380" fill="none" extrusionOk="0">
                  <a:moveTo>
                    <a:pt x="12121" y="40379"/>
                  </a:moveTo>
                  <a:cubicBezTo>
                    <a:pt x="4704" y="36757"/>
                    <a:pt x="0" y="29225"/>
                    <a:pt x="0" y="20971"/>
                  </a:cubicBezTo>
                  <a:cubicBezTo>
                    <a:pt x="-1" y="11034"/>
                    <a:pt x="6779" y="2379"/>
                    <a:pt x="16426" y="-1"/>
                  </a:cubicBezTo>
                </a:path>
                <a:path w="21600" h="40380" stroke="0" extrusionOk="0">
                  <a:moveTo>
                    <a:pt x="12121" y="40379"/>
                  </a:moveTo>
                  <a:cubicBezTo>
                    <a:pt x="4704" y="36757"/>
                    <a:pt x="0" y="29225"/>
                    <a:pt x="0" y="20971"/>
                  </a:cubicBezTo>
                  <a:cubicBezTo>
                    <a:pt x="-1" y="11034"/>
                    <a:pt x="6779" y="2379"/>
                    <a:pt x="16426" y="-1"/>
                  </a:cubicBezTo>
                  <a:lnTo>
                    <a:pt x="21600" y="20971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Freeform 321"/>
            <p:cNvSpPr>
              <a:spLocks/>
            </p:cNvSpPr>
            <p:nvPr/>
          </p:nvSpPr>
          <p:spPr bwMode="auto">
            <a:xfrm>
              <a:off x="2490788" y="2520950"/>
              <a:ext cx="49213" cy="3175"/>
            </a:xfrm>
            <a:custGeom>
              <a:avLst/>
              <a:gdLst>
                <a:gd name="T0" fmla="*/ 0 w 31"/>
                <a:gd name="T1" fmla="*/ 1 h 2"/>
                <a:gd name="T2" fmla="*/ 8 w 31"/>
                <a:gd name="T3" fmla="*/ 1 h 2"/>
                <a:gd name="T4" fmla="*/ 14 w 31"/>
                <a:gd name="T5" fmla="*/ 0 h 2"/>
                <a:gd name="T6" fmla="*/ 30 w 3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1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3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322"/>
            <p:cNvSpPr>
              <a:spLocks/>
            </p:cNvSpPr>
            <p:nvPr/>
          </p:nvSpPr>
          <p:spPr bwMode="auto">
            <a:xfrm>
              <a:off x="2474913" y="2687638"/>
              <a:ext cx="53975" cy="15875"/>
            </a:xfrm>
            <a:custGeom>
              <a:avLst/>
              <a:gdLst>
                <a:gd name="T0" fmla="*/ 0 w 34"/>
                <a:gd name="T1" fmla="*/ 0 h 10"/>
                <a:gd name="T2" fmla="*/ 5 w 34"/>
                <a:gd name="T3" fmla="*/ 3 h 10"/>
                <a:gd name="T4" fmla="*/ 9 w 34"/>
                <a:gd name="T5" fmla="*/ 5 h 10"/>
                <a:gd name="T6" fmla="*/ 17 w 34"/>
                <a:gd name="T7" fmla="*/ 8 h 10"/>
                <a:gd name="T8" fmla="*/ 24 w 34"/>
                <a:gd name="T9" fmla="*/ 9 h 10"/>
                <a:gd name="T10" fmla="*/ 33 w 34"/>
                <a:gd name="T1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0">
                  <a:moveTo>
                    <a:pt x="0" y="0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7" y="8"/>
                  </a:lnTo>
                  <a:lnTo>
                    <a:pt x="24" y="9"/>
                  </a:lnTo>
                  <a:lnTo>
                    <a:pt x="33" y="9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323"/>
            <p:cNvSpPr>
              <a:spLocks/>
            </p:cNvSpPr>
            <p:nvPr/>
          </p:nvSpPr>
          <p:spPr bwMode="auto">
            <a:xfrm>
              <a:off x="2413000" y="2593975"/>
              <a:ext cx="19050" cy="30163"/>
            </a:xfrm>
            <a:custGeom>
              <a:avLst/>
              <a:gdLst>
                <a:gd name="T0" fmla="*/ 0 w 12"/>
                <a:gd name="T1" fmla="*/ 18 h 19"/>
                <a:gd name="T2" fmla="*/ 4 w 12"/>
                <a:gd name="T3" fmla="*/ 12 h 19"/>
                <a:gd name="T4" fmla="*/ 7 w 12"/>
                <a:gd name="T5" fmla="*/ 5 h 19"/>
                <a:gd name="T6" fmla="*/ 11 w 12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9">
                  <a:moveTo>
                    <a:pt x="0" y="18"/>
                  </a:moveTo>
                  <a:lnTo>
                    <a:pt x="4" y="12"/>
                  </a:lnTo>
                  <a:lnTo>
                    <a:pt x="7" y="5"/>
                  </a:lnTo>
                  <a:lnTo>
                    <a:pt x="11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324"/>
            <p:cNvSpPr>
              <a:spLocks/>
            </p:cNvSpPr>
            <p:nvPr/>
          </p:nvSpPr>
          <p:spPr bwMode="auto">
            <a:xfrm>
              <a:off x="2462213" y="2503488"/>
              <a:ext cx="19050" cy="38100"/>
            </a:xfrm>
            <a:custGeom>
              <a:avLst/>
              <a:gdLst>
                <a:gd name="T0" fmla="*/ 11 w 12"/>
                <a:gd name="T1" fmla="*/ 0 h 24"/>
                <a:gd name="T2" fmla="*/ 6 w 12"/>
                <a:gd name="T3" fmla="*/ 10 h 24"/>
                <a:gd name="T4" fmla="*/ 3 w 12"/>
                <a:gd name="T5" fmla="*/ 19 h 24"/>
                <a:gd name="T6" fmla="*/ 0 w 12"/>
                <a:gd name="T7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24">
                  <a:moveTo>
                    <a:pt x="11" y="0"/>
                  </a:moveTo>
                  <a:lnTo>
                    <a:pt x="6" y="10"/>
                  </a:lnTo>
                  <a:lnTo>
                    <a:pt x="3" y="19"/>
                  </a:lnTo>
                  <a:lnTo>
                    <a:pt x="0" y="2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325"/>
            <p:cNvSpPr>
              <a:spLocks/>
            </p:cNvSpPr>
            <p:nvPr/>
          </p:nvSpPr>
          <p:spPr bwMode="auto">
            <a:xfrm>
              <a:off x="2490788" y="2222500"/>
              <a:ext cx="20638" cy="7938"/>
            </a:xfrm>
            <a:custGeom>
              <a:avLst/>
              <a:gdLst>
                <a:gd name="T0" fmla="*/ 0 w 13"/>
                <a:gd name="T1" fmla="*/ 4 h 5"/>
                <a:gd name="T2" fmla="*/ 2 w 13"/>
                <a:gd name="T3" fmla="*/ 1 h 5"/>
                <a:gd name="T4" fmla="*/ 5 w 13"/>
                <a:gd name="T5" fmla="*/ 0 h 5"/>
                <a:gd name="T6" fmla="*/ 9 w 13"/>
                <a:gd name="T7" fmla="*/ 0 h 5"/>
                <a:gd name="T8" fmla="*/ 12 w 13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0" y="4"/>
                  </a:moveTo>
                  <a:lnTo>
                    <a:pt x="2" y="1"/>
                  </a:lnTo>
                  <a:lnTo>
                    <a:pt x="5" y="0"/>
                  </a:lnTo>
                  <a:lnTo>
                    <a:pt x="9" y="0"/>
                  </a:lnTo>
                  <a:lnTo>
                    <a:pt x="12" y="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326"/>
            <p:cNvSpPr>
              <a:spLocks/>
            </p:cNvSpPr>
            <p:nvPr/>
          </p:nvSpPr>
          <p:spPr bwMode="auto">
            <a:xfrm>
              <a:off x="2503488" y="2222500"/>
              <a:ext cx="4763" cy="7938"/>
            </a:xfrm>
            <a:custGeom>
              <a:avLst/>
              <a:gdLst>
                <a:gd name="T0" fmla="*/ 0 w 3"/>
                <a:gd name="T1" fmla="*/ 0 h 5"/>
                <a:gd name="T2" fmla="*/ 1 w 3"/>
                <a:gd name="T3" fmla="*/ 1 h 5"/>
                <a:gd name="T4" fmla="*/ 2 w 3"/>
                <a:gd name="T5" fmla="*/ 1 h 5"/>
                <a:gd name="T6" fmla="*/ 2 w 3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327"/>
            <p:cNvSpPr>
              <a:spLocks/>
            </p:cNvSpPr>
            <p:nvPr/>
          </p:nvSpPr>
          <p:spPr bwMode="auto">
            <a:xfrm>
              <a:off x="2190750" y="2751138"/>
              <a:ext cx="15875" cy="36513"/>
            </a:xfrm>
            <a:custGeom>
              <a:avLst/>
              <a:gdLst>
                <a:gd name="T0" fmla="*/ 0 w 10"/>
                <a:gd name="T1" fmla="*/ 0 h 23"/>
                <a:gd name="T2" fmla="*/ 0 w 10"/>
                <a:gd name="T3" fmla="*/ 12 h 23"/>
                <a:gd name="T4" fmla="*/ 1 w 10"/>
                <a:gd name="T5" fmla="*/ 17 h 23"/>
                <a:gd name="T6" fmla="*/ 1 w 10"/>
                <a:gd name="T7" fmla="*/ 19 h 23"/>
                <a:gd name="T8" fmla="*/ 4 w 10"/>
                <a:gd name="T9" fmla="*/ 22 h 23"/>
                <a:gd name="T10" fmla="*/ 6 w 10"/>
                <a:gd name="T11" fmla="*/ 22 h 23"/>
                <a:gd name="T12" fmla="*/ 9 w 10"/>
                <a:gd name="T13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3">
                  <a:moveTo>
                    <a:pt x="0" y="0"/>
                  </a:moveTo>
                  <a:lnTo>
                    <a:pt x="0" y="12"/>
                  </a:lnTo>
                  <a:lnTo>
                    <a:pt x="1" y="17"/>
                  </a:lnTo>
                  <a:lnTo>
                    <a:pt x="1" y="19"/>
                  </a:lnTo>
                  <a:lnTo>
                    <a:pt x="4" y="22"/>
                  </a:lnTo>
                  <a:lnTo>
                    <a:pt x="6" y="22"/>
                  </a:lnTo>
                  <a:lnTo>
                    <a:pt x="9" y="2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328"/>
            <p:cNvSpPr>
              <a:spLocks/>
            </p:cNvSpPr>
            <p:nvPr/>
          </p:nvSpPr>
          <p:spPr bwMode="auto">
            <a:xfrm>
              <a:off x="2192338" y="2781300"/>
              <a:ext cx="11113" cy="4763"/>
            </a:xfrm>
            <a:custGeom>
              <a:avLst/>
              <a:gdLst>
                <a:gd name="T0" fmla="*/ 6 w 7"/>
                <a:gd name="T1" fmla="*/ 0 h 3"/>
                <a:gd name="T2" fmla="*/ 5 w 7"/>
                <a:gd name="T3" fmla="*/ 2 h 3"/>
                <a:gd name="T4" fmla="*/ 0 w 7"/>
                <a:gd name="T5" fmla="*/ 2 h 3"/>
                <a:gd name="T6" fmla="*/ 0 w 7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3">
                  <a:moveTo>
                    <a:pt x="6" y="0"/>
                  </a:moveTo>
                  <a:lnTo>
                    <a:pt x="5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329"/>
            <p:cNvSpPr>
              <a:spLocks/>
            </p:cNvSpPr>
            <p:nvPr/>
          </p:nvSpPr>
          <p:spPr bwMode="auto">
            <a:xfrm>
              <a:off x="2146300" y="2370138"/>
              <a:ext cx="44450" cy="74613"/>
            </a:xfrm>
            <a:custGeom>
              <a:avLst/>
              <a:gdLst>
                <a:gd name="T0" fmla="*/ 11 w 28"/>
                <a:gd name="T1" fmla="*/ 7 h 47"/>
                <a:gd name="T2" fmla="*/ 14 w 28"/>
                <a:gd name="T3" fmla="*/ 3 h 47"/>
                <a:gd name="T4" fmla="*/ 17 w 28"/>
                <a:gd name="T5" fmla="*/ 1 h 47"/>
                <a:gd name="T6" fmla="*/ 21 w 28"/>
                <a:gd name="T7" fmla="*/ 0 h 47"/>
                <a:gd name="T8" fmla="*/ 23 w 28"/>
                <a:gd name="T9" fmla="*/ 1 h 47"/>
                <a:gd name="T10" fmla="*/ 26 w 28"/>
                <a:gd name="T11" fmla="*/ 3 h 47"/>
                <a:gd name="T12" fmla="*/ 27 w 28"/>
                <a:gd name="T13" fmla="*/ 7 h 47"/>
                <a:gd name="T14" fmla="*/ 27 w 28"/>
                <a:gd name="T15" fmla="*/ 14 h 47"/>
                <a:gd name="T16" fmla="*/ 26 w 28"/>
                <a:gd name="T17" fmla="*/ 23 h 47"/>
                <a:gd name="T18" fmla="*/ 22 w 28"/>
                <a:gd name="T19" fmla="*/ 31 h 47"/>
                <a:gd name="T20" fmla="*/ 20 w 28"/>
                <a:gd name="T21" fmla="*/ 36 h 47"/>
                <a:gd name="T22" fmla="*/ 13 w 28"/>
                <a:gd name="T23" fmla="*/ 43 h 47"/>
                <a:gd name="T24" fmla="*/ 10 w 28"/>
                <a:gd name="T25" fmla="*/ 45 h 47"/>
                <a:gd name="T26" fmla="*/ 7 w 28"/>
                <a:gd name="T27" fmla="*/ 46 h 47"/>
                <a:gd name="T28" fmla="*/ 4 w 28"/>
                <a:gd name="T29" fmla="*/ 46 h 47"/>
                <a:gd name="T30" fmla="*/ 1 w 28"/>
                <a:gd name="T31" fmla="*/ 45 h 47"/>
                <a:gd name="T32" fmla="*/ 0 w 28"/>
                <a:gd name="T33" fmla="*/ 40 h 47"/>
                <a:gd name="T34" fmla="*/ 0 w 28"/>
                <a:gd name="T35" fmla="*/ 34 h 47"/>
                <a:gd name="T36" fmla="*/ 1 w 28"/>
                <a:gd name="T37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47">
                  <a:moveTo>
                    <a:pt x="11" y="7"/>
                  </a:moveTo>
                  <a:lnTo>
                    <a:pt x="14" y="3"/>
                  </a:lnTo>
                  <a:lnTo>
                    <a:pt x="17" y="1"/>
                  </a:lnTo>
                  <a:lnTo>
                    <a:pt x="21" y="0"/>
                  </a:lnTo>
                  <a:lnTo>
                    <a:pt x="23" y="1"/>
                  </a:lnTo>
                  <a:lnTo>
                    <a:pt x="26" y="3"/>
                  </a:lnTo>
                  <a:lnTo>
                    <a:pt x="27" y="7"/>
                  </a:lnTo>
                  <a:lnTo>
                    <a:pt x="27" y="14"/>
                  </a:lnTo>
                  <a:lnTo>
                    <a:pt x="26" y="23"/>
                  </a:lnTo>
                  <a:lnTo>
                    <a:pt x="22" y="31"/>
                  </a:lnTo>
                  <a:lnTo>
                    <a:pt x="20" y="36"/>
                  </a:lnTo>
                  <a:lnTo>
                    <a:pt x="13" y="43"/>
                  </a:lnTo>
                  <a:lnTo>
                    <a:pt x="10" y="45"/>
                  </a:lnTo>
                  <a:lnTo>
                    <a:pt x="7" y="46"/>
                  </a:lnTo>
                  <a:lnTo>
                    <a:pt x="4" y="46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3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30"/>
            <p:cNvSpPr>
              <a:spLocks/>
            </p:cNvSpPr>
            <p:nvPr/>
          </p:nvSpPr>
          <p:spPr bwMode="auto">
            <a:xfrm>
              <a:off x="2116138" y="2374900"/>
              <a:ext cx="63500" cy="52388"/>
            </a:xfrm>
            <a:custGeom>
              <a:avLst/>
              <a:gdLst>
                <a:gd name="T0" fmla="*/ 5 w 40"/>
                <a:gd name="T1" fmla="*/ 0 h 33"/>
                <a:gd name="T2" fmla="*/ 38 w 40"/>
                <a:gd name="T3" fmla="*/ 6 h 33"/>
                <a:gd name="T4" fmla="*/ 39 w 40"/>
                <a:gd name="T5" fmla="*/ 9 h 33"/>
                <a:gd name="T6" fmla="*/ 39 w 40"/>
                <a:gd name="T7" fmla="*/ 13 h 33"/>
                <a:gd name="T8" fmla="*/ 38 w 40"/>
                <a:gd name="T9" fmla="*/ 19 h 33"/>
                <a:gd name="T10" fmla="*/ 35 w 40"/>
                <a:gd name="T11" fmla="*/ 27 h 33"/>
                <a:gd name="T12" fmla="*/ 32 w 40"/>
                <a:gd name="T13" fmla="*/ 29 h 33"/>
                <a:gd name="T14" fmla="*/ 28 w 40"/>
                <a:gd name="T15" fmla="*/ 32 h 33"/>
                <a:gd name="T16" fmla="*/ 28 w 40"/>
                <a:gd name="T17" fmla="*/ 32 h 33"/>
                <a:gd name="T18" fmla="*/ 0 w 40"/>
                <a:gd name="T19" fmla="*/ 13 h 33"/>
                <a:gd name="T20" fmla="*/ 4 w 40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3">
                  <a:moveTo>
                    <a:pt x="5" y="0"/>
                  </a:moveTo>
                  <a:lnTo>
                    <a:pt x="38" y="6"/>
                  </a:lnTo>
                  <a:lnTo>
                    <a:pt x="39" y="9"/>
                  </a:lnTo>
                  <a:lnTo>
                    <a:pt x="39" y="13"/>
                  </a:lnTo>
                  <a:lnTo>
                    <a:pt x="38" y="19"/>
                  </a:lnTo>
                  <a:lnTo>
                    <a:pt x="35" y="27"/>
                  </a:lnTo>
                  <a:lnTo>
                    <a:pt x="32" y="29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0" y="13"/>
                  </a:lnTo>
                  <a:lnTo>
                    <a:pt x="4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331"/>
            <p:cNvSpPr>
              <a:spLocks/>
            </p:cNvSpPr>
            <p:nvPr/>
          </p:nvSpPr>
          <p:spPr bwMode="auto">
            <a:xfrm>
              <a:off x="2182813" y="2389188"/>
              <a:ext cx="57150" cy="74613"/>
            </a:xfrm>
            <a:custGeom>
              <a:avLst/>
              <a:gdLst>
                <a:gd name="T0" fmla="*/ 5 w 36"/>
                <a:gd name="T1" fmla="*/ 0 h 47"/>
                <a:gd name="T2" fmla="*/ 32 w 36"/>
                <a:gd name="T3" fmla="*/ 8 h 47"/>
                <a:gd name="T4" fmla="*/ 35 w 36"/>
                <a:gd name="T5" fmla="*/ 17 h 47"/>
                <a:gd name="T6" fmla="*/ 35 w 36"/>
                <a:gd name="T7" fmla="*/ 23 h 47"/>
                <a:gd name="T8" fmla="*/ 34 w 36"/>
                <a:gd name="T9" fmla="*/ 32 h 47"/>
                <a:gd name="T10" fmla="*/ 30 w 36"/>
                <a:gd name="T11" fmla="*/ 38 h 47"/>
                <a:gd name="T12" fmla="*/ 27 w 36"/>
                <a:gd name="T13" fmla="*/ 44 h 47"/>
                <a:gd name="T14" fmla="*/ 24 w 36"/>
                <a:gd name="T15" fmla="*/ 46 h 47"/>
                <a:gd name="T16" fmla="*/ 0 w 36"/>
                <a:gd name="T17" fmla="*/ 3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47">
                  <a:moveTo>
                    <a:pt x="5" y="0"/>
                  </a:moveTo>
                  <a:lnTo>
                    <a:pt x="32" y="8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34" y="32"/>
                  </a:lnTo>
                  <a:lnTo>
                    <a:pt x="30" y="38"/>
                  </a:lnTo>
                  <a:lnTo>
                    <a:pt x="27" y="44"/>
                  </a:lnTo>
                  <a:lnTo>
                    <a:pt x="24" y="46"/>
                  </a:lnTo>
                  <a:lnTo>
                    <a:pt x="0" y="32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332"/>
            <p:cNvSpPr>
              <a:spLocks/>
            </p:cNvSpPr>
            <p:nvPr/>
          </p:nvSpPr>
          <p:spPr bwMode="auto">
            <a:xfrm>
              <a:off x="2212975" y="2398713"/>
              <a:ext cx="19050" cy="58738"/>
            </a:xfrm>
            <a:custGeom>
              <a:avLst/>
              <a:gdLst>
                <a:gd name="T0" fmla="*/ 10 w 12"/>
                <a:gd name="T1" fmla="*/ 0 h 37"/>
                <a:gd name="T2" fmla="*/ 11 w 12"/>
                <a:gd name="T3" fmla="*/ 8 h 37"/>
                <a:gd name="T4" fmla="*/ 11 w 12"/>
                <a:gd name="T5" fmla="*/ 13 h 37"/>
                <a:gd name="T6" fmla="*/ 8 w 12"/>
                <a:gd name="T7" fmla="*/ 22 h 37"/>
                <a:gd name="T8" fmla="*/ 7 w 12"/>
                <a:gd name="T9" fmla="*/ 25 h 37"/>
                <a:gd name="T10" fmla="*/ 3 w 12"/>
                <a:gd name="T11" fmla="*/ 30 h 37"/>
                <a:gd name="T12" fmla="*/ 0 w 12"/>
                <a:gd name="T13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7">
                  <a:moveTo>
                    <a:pt x="10" y="0"/>
                  </a:moveTo>
                  <a:lnTo>
                    <a:pt x="11" y="8"/>
                  </a:lnTo>
                  <a:lnTo>
                    <a:pt x="11" y="13"/>
                  </a:lnTo>
                  <a:lnTo>
                    <a:pt x="8" y="22"/>
                  </a:lnTo>
                  <a:lnTo>
                    <a:pt x="7" y="25"/>
                  </a:lnTo>
                  <a:lnTo>
                    <a:pt x="3" y="30"/>
                  </a:lnTo>
                  <a:lnTo>
                    <a:pt x="0" y="3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333"/>
            <p:cNvSpPr>
              <a:spLocks/>
            </p:cNvSpPr>
            <p:nvPr/>
          </p:nvSpPr>
          <p:spPr bwMode="auto">
            <a:xfrm>
              <a:off x="2198688" y="2397125"/>
              <a:ext cx="15875" cy="50800"/>
            </a:xfrm>
            <a:custGeom>
              <a:avLst/>
              <a:gdLst>
                <a:gd name="T0" fmla="*/ 9 w 10"/>
                <a:gd name="T1" fmla="*/ 0 h 32"/>
                <a:gd name="T2" fmla="*/ 9 w 10"/>
                <a:gd name="T3" fmla="*/ 10 h 32"/>
                <a:gd name="T4" fmla="*/ 8 w 10"/>
                <a:gd name="T5" fmla="*/ 16 h 32"/>
                <a:gd name="T6" fmla="*/ 5 w 10"/>
                <a:gd name="T7" fmla="*/ 20 h 32"/>
                <a:gd name="T8" fmla="*/ 3 w 10"/>
                <a:gd name="T9" fmla="*/ 27 h 32"/>
                <a:gd name="T10" fmla="*/ 0 w 10"/>
                <a:gd name="T11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2">
                  <a:moveTo>
                    <a:pt x="9" y="0"/>
                  </a:moveTo>
                  <a:lnTo>
                    <a:pt x="9" y="10"/>
                  </a:lnTo>
                  <a:lnTo>
                    <a:pt x="8" y="16"/>
                  </a:lnTo>
                  <a:lnTo>
                    <a:pt x="5" y="20"/>
                  </a:lnTo>
                  <a:lnTo>
                    <a:pt x="3" y="27"/>
                  </a:lnTo>
                  <a:lnTo>
                    <a:pt x="0" y="3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334"/>
            <p:cNvSpPr>
              <a:spLocks noChangeShapeType="1"/>
            </p:cNvSpPr>
            <p:nvPr/>
          </p:nvSpPr>
          <p:spPr bwMode="auto">
            <a:xfrm>
              <a:off x="2224088" y="2463800"/>
              <a:ext cx="34925" cy="666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Line 335"/>
            <p:cNvSpPr>
              <a:spLocks noChangeShapeType="1"/>
            </p:cNvSpPr>
            <p:nvPr/>
          </p:nvSpPr>
          <p:spPr bwMode="auto">
            <a:xfrm>
              <a:off x="2232025" y="2462213"/>
              <a:ext cx="28575" cy="587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Line 336"/>
            <p:cNvSpPr>
              <a:spLocks noChangeShapeType="1"/>
            </p:cNvSpPr>
            <p:nvPr/>
          </p:nvSpPr>
          <p:spPr bwMode="auto">
            <a:xfrm>
              <a:off x="2246313" y="2433638"/>
              <a:ext cx="61913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Line 337"/>
            <p:cNvSpPr>
              <a:spLocks noChangeShapeType="1"/>
            </p:cNvSpPr>
            <p:nvPr/>
          </p:nvSpPr>
          <p:spPr bwMode="auto">
            <a:xfrm>
              <a:off x="2246313" y="2428875"/>
              <a:ext cx="61913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Freeform 338"/>
            <p:cNvSpPr>
              <a:spLocks/>
            </p:cNvSpPr>
            <p:nvPr/>
          </p:nvSpPr>
          <p:spPr bwMode="auto">
            <a:xfrm>
              <a:off x="2168525" y="2427288"/>
              <a:ext cx="112713" cy="307975"/>
            </a:xfrm>
            <a:custGeom>
              <a:avLst/>
              <a:gdLst>
                <a:gd name="T0" fmla="*/ 1 w 71"/>
                <a:gd name="T1" fmla="*/ 7 h 194"/>
                <a:gd name="T2" fmla="*/ 64 w 71"/>
                <a:gd name="T3" fmla="*/ 193 h 194"/>
                <a:gd name="T4" fmla="*/ 70 w 71"/>
                <a:gd name="T5" fmla="*/ 188 h 194"/>
                <a:gd name="T6" fmla="*/ 7 w 71"/>
                <a:gd name="T7" fmla="*/ 0 h 194"/>
                <a:gd name="T8" fmla="*/ 0 w 71"/>
                <a:gd name="T9" fmla="*/ 7 h 194"/>
                <a:gd name="T10" fmla="*/ 1 w 71"/>
                <a:gd name="T11" fmla="*/ 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194">
                  <a:moveTo>
                    <a:pt x="1" y="7"/>
                  </a:moveTo>
                  <a:lnTo>
                    <a:pt x="64" y="193"/>
                  </a:lnTo>
                  <a:lnTo>
                    <a:pt x="70" y="188"/>
                  </a:lnTo>
                  <a:lnTo>
                    <a:pt x="7" y="0"/>
                  </a:lnTo>
                  <a:lnTo>
                    <a:pt x="0" y="7"/>
                  </a:lnTo>
                  <a:lnTo>
                    <a:pt x="1" y="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339"/>
            <p:cNvSpPr>
              <a:spLocks/>
            </p:cNvSpPr>
            <p:nvPr/>
          </p:nvSpPr>
          <p:spPr bwMode="auto">
            <a:xfrm>
              <a:off x="2185988" y="2363788"/>
              <a:ext cx="306388" cy="26988"/>
            </a:xfrm>
            <a:custGeom>
              <a:avLst/>
              <a:gdLst>
                <a:gd name="T0" fmla="*/ 191 w 193"/>
                <a:gd name="T1" fmla="*/ 7 h 17"/>
                <a:gd name="T2" fmla="*/ 3 w 193"/>
                <a:gd name="T3" fmla="*/ 16 h 17"/>
                <a:gd name="T4" fmla="*/ 0 w 193"/>
                <a:gd name="T5" fmla="*/ 7 h 17"/>
                <a:gd name="T6" fmla="*/ 192 w 193"/>
                <a:gd name="T7" fmla="*/ 0 h 17"/>
                <a:gd name="T8" fmla="*/ 191 w 193"/>
                <a:gd name="T9" fmla="*/ 8 h 17"/>
                <a:gd name="T10" fmla="*/ 191 w 193"/>
                <a:gd name="T1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" h="17">
                  <a:moveTo>
                    <a:pt x="191" y="7"/>
                  </a:moveTo>
                  <a:lnTo>
                    <a:pt x="3" y="16"/>
                  </a:lnTo>
                  <a:lnTo>
                    <a:pt x="0" y="7"/>
                  </a:lnTo>
                  <a:lnTo>
                    <a:pt x="192" y="0"/>
                  </a:lnTo>
                  <a:lnTo>
                    <a:pt x="191" y="8"/>
                  </a:lnTo>
                  <a:lnTo>
                    <a:pt x="191" y="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2292936" y="3229451"/>
            <a:ext cx="4513672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2"/>
            <a:r>
              <a:rPr lang="en-US" sz="1200" dirty="0" smtClean="0"/>
              <a:t>                             NetCDF4</a:t>
            </a:r>
          </a:p>
          <a:p>
            <a:pPr lvl="2"/>
            <a:r>
              <a:rPr lang="en-US" sz="1400" b="1" i="1" dirty="0" smtClean="0"/>
              <a:t>ABI (Advanced Baseline Imager)</a:t>
            </a:r>
          </a:p>
          <a:p>
            <a:pPr lvl="2"/>
            <a:r>
              <a:rPr lang="en-US" sz="1400" b="1" i="1" dirty="0" smtClean="0"/>
              <a:t>GLM  (Geostationary Lightning Mapper)</a:t>
            </a:r>
          </a:p>
          <a:p>
            <a:pPr lvl="2"/>
            <a:r>
              <a:rPr lang="en-US" sz="1200" dirty="0" smtClean="0"/>
              <a:t>MAG (Magnetometer)</a:t>
            </a:r>
          </a:p>
          <a:p>
            <a:pPr lvl="2"/>
            <a:r>
              <a:rPr lang="en-US" sz="1200" dirty="0" smtClean="0"/>
              <a:t>SEISS (Space Environment In-Situ Suite)</a:t>
            </a:r>
          </a:p>
          <a:p>
            <a:pPr lvl="2"/>
            <a:r>
              <a:rPr lang="en-US" sz="1200" dirty="0" smtClean="0"/>
              <a:t>SUVI (Solar Ultraviolet Imager)</a:t>
            </a:r>
          </a:p>
          <a:p>
            <a:pPr lvl="2"/>
            <a:r>
              <a:rPr lang="en-US" sz="1200" dirty="0" smtClean="0"/>
              <a:t>EXIS (Extreme Ultraviolet and X-ray Irradiance Sensors)</a:t>
            </a:r>
          </a:p>
          <a:p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1143000" y="1111540"/>
            <a:ext cx="18677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GOES-R Rebroadcast</a:t>
            </a:r>
          </a:p>
          <a:p>
            <a:pPr algn="ctr"/>
            <a:endParaRPr lang="en-US" sz="1200" dirty="0" smtClean="0"/>
          </a:p>
          <a:p>
            <a:pPr algn="ctr"/>
            <a:r>
              <a:rPr lang="en-US" b="1" dirty="0" smtClean="0"/>
              <a:t>GRB</a:t>
            </a:r>
          </a:p>
          <a:p>
            <a:pPr algn="ctr"/>
            <a:endParaRPr lang="en-US" sz="1200" dirty="0" smtClean="0"/>
          </a:p>
          <a:p>
            <a:pPr algn="ctr"/>
            <a:r>
              <a:rPr lang="en-US" sz="1200" dirty="0" smtClean="0"/>
              <a:t>CADU</a:t>
            </a:r>
          </a:p>
          <a:p>
            <a:pPr algn="ctr"/>
            <a:r>
              <a:rPr lang="en-US" sz="1200" dirty="0" smtClean="0"/>
              <a:t>(Channel Access Data Unit)</a:t>
            </a:r>
          </a:p>
          <a:p>
            <a:pPr algn="ctr"/>
            <a:r>
              <a:rPr lang="en-US" sz="1200" dirty="0" smtClean="0"/>
              <a:t>Partial CCSDS packets</a:t>
            </a: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603" y="1661066"/>
            <a:ext cx="48941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968384" y="1661066"/>
            <a:ext cx="615488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7357925" y="3497394"/>
            <a:ext cx="146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ADDE servers</a:t>
            </a:r>
            <a:endParaRPr lang="en-US" b="1" dirty="0"/>
          </a:p>
        </p:txBody>
      </p:sp>
      <p:sp>
        <p:nvSpPr>
          <p:cNvPr id="111" name="TextBox 110"/>
          <p:cNvSpPr txBox="1"/>
          <p:nvPr/>
        </p:nvSpPr>
        <p:spPr>
          <a:xfrm>
            <a:off x="1217988" y="3878054"/>
            <a:ext cx="1372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  <a:r>
              <a:rPr lang="en-US" b="1" dirty="0" smtClean="0"/>
              <a:t>FTP servers</a:t>
            </a:r>
            <a:endParaRPr lang="en-US" b="1" dirty="0"/>
          </a:p>
        </p:txBody>
      </p:sp>
      <p:sp>
        <p:nvSpPr>
          <p:cNvPr id="112" name="Freeform 111"/>
          <p:cNvSpPr/>
          <p:nvPr/>
        </p:nvSpPr>
        <p:spPr>
          <a:xfrm flipH="1">
            <a:off x="6360962" y="3477004"/>
            <a:ext cx="193750" cy="397765"/>
          </a:xfrm>
          <a:custGeom>
            <a:avLst/>
            <a:gdLst>
              <a:gd name="connsiteX0" fmla="*/ 188007 w 188007"/>
              <a:gd name="connsiteY0" fmla="*/ 0 h 350378"/>
              <a:gd name="connsiteX1" fmla="*/ 0 w 188007"/>
              <a:gd name="connsiteY1" fmla="*/ 0 h 350378"/>
              <a:gd name="connsiteX2" fmla="*/ 8546 w 188007"/>
              <a:gd name="connsiteY2" fmla="*/ 350378 h 350378"/>
              <a:gd name="connsiteX3" fmla="*/ 179462 w 188007"/>
              <a:gd name="connsiteY3" fmla="*/ 350378 h 350378"/>
              <a:gd name="connsiteX0" fmla="*/ 188007 w 193750"/>
              <a:gd name="connsiteY0" fmla="*/ 0 h 350378"/>
              <a:gd name="connsiteX1" fmla="*/ 0 w 193750"/>
              <a:gd name="connsiteY1" fmla="*/ 0 h 350378"/>
              <a:gd name="connsiteX2" fmla="*/ 8546 w 193750"/>
              <a:gd name="connsiteY2" fmla="*/ 350378 h 350378"/>
              <a:gd name="connsiteX3" fmla="*/ 193750 w 193750"/>
              <a:gd name="connsiteY3" fmla="*/ 350378 h 35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750" h="350378">
                <a:moveTo>
                  <a:pt x="188007" y="0"/>
                </a:moveTo>
                <a:lnTo>
                  <a:pt x="0" y="0"/>
                </a:lnTo>
                <a:lnTo>
                  <a:pt x="8546" y="350378"/>
                </a:lnTo>
                <a:lnTo>
                  <a:pt x="193750" y="350378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reeform 114"/>
          <p:cNvSpPr/>
          <p:nvPr/>
        </p:nvSpPr>
        <p:spPr>
          <a:xfrm>
            <a:off x="2930450" y="3477004"/>
            <a:ext cx="193750" cy="1171433"/>
          </a:xfrm>
          <a:custGeom>
            <a:avLst/>
            <a:gdLst>
              <a:gd name="connsiteX0" fmla="*/ 188007 w 188007"/>
              <a:gd name="connsiteY0" fmla="*/ 0 h 350378"/>
              <a:gd name="connsiteX1" fmla="*/ 0 w 188007"/>
              <a:gd name="connsiteY1" fmla="*/ 0 h 350378"/>
              <a:gd name="connsiteX2" fmla="*/ 8546 w 188007"/>
              <a:gd name="connsiteY2" fmla="*/ 350378 h 350378"/>
              <a:gd name="connsiteX3" fmla="*/ 179462 w 188007"/>
              <a:gd name="connsiteY3" fmla="*/ 350378 h 350378"/>
              <a:gd name="connsiteX0" fmla="*/ 188007 w 193750"/>
              <a:gd name="connsiteY0" fmla="*/ 0 h 350378"/>
              <a:gd name="connsiteX1" fmla="*/ 0 w 193750"/>
              <a:gd name="connsiteY1" fmla="*/ 0 h 350378"/>
              <a:gd name="connsiteX2" fmla="*/ 8546 w 193750"/>
              <a:gd name="connsiteY2" fmla="*/ 350378 h 350378"/>
              <a:gd name="connsiteX3" fmla="*/ 193750 w 193750"/>
              <a:gd name="connsiteY3" fmla="*/ 350378 h 35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750" h="350378">
                <a:moveTo>
                  <a:pt x="188007" y="0"/>
                </a:moveTo>
                <a:lnTo>
                  <a:pt x="0" y="0"/>
                </a:lnTo>
                <a:lnTo>
                  <a:pt x="8546" y="350378"/>
                </a:lnTo>
                <a:lnTo>
                  <a:pt x="193750" y="350378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8" name="Straight Arrow Connector 117"/>
          <p:cNvCxnSpPr>
            <a:endCxn id="110" idx="1"/>
          </p:cNvCxnSpPr>
          <p:nvPr/>
        </p:nvCxnSpPr>
        <p:spPr>
          <a:xfrm>
            <a:off x="6635158" y="3667331"/>
            <a:ext cx="722767" cy="1472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Freeform 132"/>
          <p:cNvSpPr/>
          <p:nvPr/>
        </p:nvSpPr>
        <p:spPr>
          <a:xfrm>
            <a:off x="799109" y="777420"/>
            <a:ext cx="8239138" cy="4294813"/>
          </a:xfrm>
          <a:custGeom>
            <a:avLst/>
            <a:gdLst>
              <a:gd name="connsiteX0" fmla="*/ 3028950 w 9021536"/>
              <a:gd name="connsiteY0" fmla="*/ 0 h 4367893"/>
              <a:gd name="connsiteX1" fmla="*/ 3028950 w 9021536"/>
              <a:gd name="connsiteY1" fmla="*/ 1902278 h 4367893"/>
              <a:gd name="connsiteX2" fmla="*/ 0 w 9021536"/>
              <a:gd name="connsiteY2" fmla="*/ 1902278 h 4367893"/>
              <a:gd name="connsiteX3" fmla="*/ 8164 w 9021536"/>
              <a:gd name="connsiteY3" fmla="*/ 4335235 h 4367893"/>
              <a:gd name="connsiteX4" fmla="*/ 9021536 w 9021536"/>
              <a:gd name="connsiteY4" fmla="*/ 4367893 h 4367893"/>
              <a:gd name="connsiteX5" fmla="*/ 9021536 w 9021536"/>
              <a:gd name="connsiteY5" fmla="*/ 8164 h 4367893"/>
              <a:gd name="connsiteX6" fmla="*/ 3028950 w 9021536"/>
              <a:gd name="connsiteY6" fmla="*/ 0 h 4367893"/>
              <a:gd name="connsiteX0" fmla="*/ 3028950 w 9021536"/>
              <a:gd name="connsiteY0" fmla="*/ 0 h 5147085"/>
              <a:gd name="connsiteX1" fmla="*/ 3028950 w 9021536"/>
              <a:gd name="connsiteY1" fmla="*/ 1902278 h 5147085"/>
              <a:gd name="connsiteX2" fmla="*/ 0 w 9021536"/>
              <a:gd name="connsiteY2" fmla="*/ 1902278 h 5147085"/>
              <a:gd name="connsiteX3" fmla="*/ 8164 w 9021536"/>
              <a:gd name="connsiteY3" fmla="*/ 5147085 h 5147085"/>
              <a:gd name="connsiteX4" fmla="*/ 9021536 w 9021536"/>
              <a:gd name="connsiteY4" fmla="*/ 4367893 h 5147085"/>
              <a:gd name="connsiteX5" fmla="*/ 9021536 w 9021536"/>
              <a:gd name="connsiteY5" fmla="*/ 8164 h 5147085"/>
              <a:gd name="connsiteX6" fmla="*/ 3028950 w 9021536"/>
              <a:gd name="connsiteY6" fmla="*/ 0 h 5147085"/>
              <a:gd name="connsiteX0" fmla="*/ 3028950 w 9021536"/>
              <a:gd name="connsiteY0" fmla="*/ 0 h 5147085"/>
              <a:gd name="connsiteX1" fmla="*/ 3028950 w 9021536"/>
              <a:gd name="connsiteY1" fmla="*/ 1902278 h 5147085"/>
              <a:gd name="connsiteX2" fmla="*/ 0 w 9021536"/>
              <a:gd name="connsiteY2" fmla="*/ 1902278 h 5147085"/>
              <a:gd name="connsiteX3" fmla="*/ 8164 w 9021536"/>
              <a:gd name="connsiteY3" fmla="*/ 5147085 h 5147085"/>
              <a:gd name="connsiteX4" fmla="*/ 9021536 w 9021536"/>
              <a:gd name="connsiteY4" fmla="*/ 4983190 h 5147085"/>
              <a:gd name="connsiteX5" fmla="*/ 9021536 w 9021536"/>
              <a:gd name="connsiteY5" fmla="*/ 8164 h 5147085"/>
              <a:gd name="connsiteX6" fmla="*/ 3028950 w 9021536"/>
              <a:gd name="connsiteY6" fmla="*/ 0 h 5147085"/>
              <a:gd name="connsiteX0" fmla="*/ 3028950 w 9021536"/>
              <a:gd name="connsiteY0" fmla="*/ 0 h 4983190"/>
              <a:gd name="connsiteX1" fmla="*/ 3028950 w 9021536"/>
              <a:gd name="connsiteY1" fmla="*/ 1902278 h 4983190"/>
              <a:gd name="connsiteX2" fmla="*/ 0 w 9021536"/>
              <a:gd name="connsiteY2" fmla="*/ 1902278 h 4983190"/>
              <a:gd name="connsiteX3" fmla="*/ 8164 w 9021536"/>
              <a:gd name="connsiteY3" fmla="*/ 4933440 h 4983190"/>
              <a:gd name="connsiteX4" fmla="*/ 9021536 w 9021536"/>
              <a:gd name="connsiteY4" fmla="*/ 4983190 h 4983190"/>
              <a:gd name="connsiteX5" fmla="*/ 9021536 w 9021536"/>
              <a:gd name="connsiteY5" fmla="*/ 8164 h 4983190"/>
              <a:gd name="connsiteX6" fmla="*/ 3028950 w 9021536"/>
              <a:gd name="connsiteY6" fmla="*/ 0 h 4983190"/>
              <a:gd name="connsiteX0" fmla="*/ 3028950 w 9030160"/>
              <a:gd name="connsiteY0" fmla="*/ 0 h 4966098"/>
              <a:gd name="connsiteX1" fmla="*/ 3028950 w 9030160"/>
              <a:gd name="connsiteY1" fmla="*/ 1902278 h 4966098"/>
              <a:gd name="connsiteX2" fmla="*/ 0 w 9030160"/>
              <a:gd name="connsiteY2" fmla="*/ 1902278 h 4966098"/>
              <a:gd name="connsiteX3" fmla="*/ 8164 w 9030160"/>
              <a:gd name="connsiteY3" fmla="*/ 4933440 h 4966098"/>
              <a:gd name="connsiteX4" fmla="*/ 9030160 w 9030160"/>
              <a:gd name="connsiteY4" fmla="*/ 4966098 h 4966098"/>
              <a:gd name="connsiteX5" fmla="*/ 9021536 w 9030160"/>
              <a:gd name="connsiteY5" fmla="*/ 8164 h 4966098"/>
              <a:gd name="connsiteX6" fmla="*/ 3028950 w 9030160"/>
              <a:gd name="connsiteY6" fmla="*/ 0 h 4966098"/>
              <a:gd name="connsiteX0" fmla="*/ 3028950 w 9030160"/>
              <a:gd name="connsiteY0" fmla="*/ 0 h 5418969"/>
              <a:gd name="connsiteX1" fmla="*/ 3028950 w 9030160"/>
              <a:gd name="connsiteY1" fmla="*/ 2355149 h 5418969"/>
              <a:gd name="connsiteX2" fmla="*/ 0 w 9030160"/>
              <a:gd name="connsiteY2" fmla="*/ 2355149 h 5418969"/>
              <a:gd name="connsiteX3" fmla="*/ 8164 w 9030160"/>
              <a:gd name="connsiteY3" fmla="*/ 5386311 h 5418969"/>
              <a:gd name="connsiteX4" fmla="*/ 9030160 w 9030160"/>
              <a:gd name="connsiteY4" fmla="*/ 5418969 h 5418969"/>
              <a:gd name="connsiteX5" fmla="*/ 9021536 w 9030160"/>
              <a:gd name="connsiteY5" fmla="*/ 461035 h 5418969"/>
              <a:gd name="connsiteX6" fmla="*/ 3028950 w 9030160"/>
              <a:gd name="connsiteY6" fmla="*/ 0 h 5418969"/>
              <a:gd name="connsiteX0" fmla="*/ 3028950 w 9030160"/>
              <a:gd name="connsiteY0" fmla="*/ 2618 h 5421587"/>
              <a:gd name="connsiteX1" fmla="*/ 3028950 w 9030160"/>
              <a:gd name="connsiteY1" fmla="*/ 2357767 h 5421587"/>
              <a:gd name="connsiteX2" fmla="*/ 0 w 9030160"/>
              <a:gd name="connsiteY2" fmla="*/ 2357767 h 5421587"/>
              <a:gd name="connsiteX3" fmla="*/ 8164 w 9030160"/>
              <a:gd name="connsiteY3" fmla="*/ 5388929 h 5421587"/>
              <a:gd name="connsiteX4" fmla="*/ 9030160 w 9030160"/>
              <a:gd name="connsiteY4" fmla="*/ 5421587 h 5421587"/>
              <a:gd name="connsiteX5" fmla="*/ 9012912 w 9030160"/>
              <a:gd name="connsiteY5" fmla="*/ 0 h 5421587"/>
              <a:gd name="connsiteX6" fmla="*/ 3028950 w 9030160"/>
              <a:gd name="connsiteY6" fmla="*/ 2618 h 5421587"/>
              <a:gd name="connsiteX0" fmla="*/ 3028950 w 9030160"/>
              <a:gd name="connsiteY0" fmla="*/ 0 h 5418969"/>
              <a:gd name="connsiteX1" fmla="*/ 3028950 w 9030160"/>
              <a:gd name="connsiteY1" fmla="*/ 2355149 h 5418969"/>
              <a:gd name="connsiteX2" fmla="*/ 0 w 9030160"/>
              <a:gd name="connsiteY2" fmla="*/ 2355149 h 5418969"/>
              <a:gd name="connsiteX3" fmla="*/ 8164 w 9030160"/>
              <a:gd name="connsiteY3" fmla="*/ 5386311 h 5418969"/>
              <a:gd name="connsiteX4" fmla="*/ 9030160 w 9030160"/>
              <a:gd name="connsiteY4" fmla="*/ 5418969 h 5418969"/>
              <a:gd name="connsiteX5" fmla="*/ 9004288 w 9030160"/>
              <a:gd name="connsiteY5" fmla="*/ 40512 h 5418969"/>
              <a:gd name="connsiteX6" fmla="*/ 3028950 w 9030160"/>
              <a:gd name="connsiteY6" fmla="*/ 0 h 5418969"/>
              <a:gd name="connsiteX0" fmla="*/ 3020794 w 9022004"/>
              <a:gd name="connsiteY0" fmla="*/ 0 h 5418969"/>
              <a:gd name="connsiteX1" fmla="*/ 3020794 w 9022004"/>
              <a:gd name="connsiteY1" fmla="*/ 2355149 h 5418969"/>
              <a:gd name="connsiteX2" fmla="*/ 707623 w 9022004"/>
              <a:gd name="connsiteY2" fmla="*/ 2365932 h 5418969"/>
              <a:gd name="connsiteX3" fmla="*/ 8 w 9022004"/>
              <a:gd name="connsiteY3" fmla="*/ 5386311 h 5418969"/>
              <a:gd name="connsiteX4" fmla="*/ 9022004 w 9022004"/>
              <a:gd name="connsiteY4" fmla="*/ 5418969 h 5418969"/>
              <a:gd name="connsiteX5" fmla="*/ 8996132 w 9022004"/>
              <a:gd name="connsiteY5" fmla="*/ 40512 h 5418969"/>
              <a:gd name="connsiteX6" fmla="*/ 3020794 w 9022004"/>
              <a:gd name="connsiteY6" fmla="*/ 0 h 5418969"/>
              <a:gd name="connsiteX0" fmla="*/ 2313171 w 8314381"/>
              <a:gd name="connsiteY0" fmla="*/ 0 h 5418969"/>
              <a:gd name="connsiteX1" fmla="*/ 2313171 w 8314381"/>
              <a:gd name="connsiteY1" fmla="*/ 2355149 h 5418969"/>
              <a:gd name="connsiteX2" fmla="*/ 0 w 8314381"/>
              <a:gd name="connsiteY2" fmla="*/ 2365932 h 5418969"/>
              <a:gd name="connsiteX3" fmla="*/ 16787 w 8314381"/>
              <a:gd name="connsiteY3" fmla="*/ 5386311 h 5418969"/>
              <a:gd name="connsiteX4" fmla="*/ 8314381 w 8314381"/>
              <a:gd name="connsiteY4" fmla="*/ 5418969 h 5418969"/>
              <a:gd name="connsiteX5" fmla="*/ 8288509 w 8314381"/>
              <a:gd name="connsiteY5" fmla="*/ 40512 h 5418969"/>
              <a:gd name="connsiteX6" fmla="*/ 2313171 w 8314381"/>
              <a:gd name="connsiteY6" fmla="*/ 0 h 541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14381" h="5418969">
                <a:moveTo>
                  <a:pt x="2313171" y="0"/>
                </a:moveTo>
                <a:lnTo>
                  <a:pt x="2313171" y="2355149"/>
                </a:lnTo>
                <a:lnTo>
                  <a:pt x="0" y="2365932"/>
                </a:lnTo>
                <a:cubicBezTo>
                  <a:pt x="2721" y="3176918"/>
                  <a:pt x="14066" y="4575325"/>
                  <a:pt x="16787" y="5386311"/>
                </a:cubicBezTo>
                <a:lnTo>
                  <a:pt x="8314381" y="5418969"/>
                </a:lnTo>
                <a:cubicBezTo>
                  <a:pt x="8311506" y="3766324"/>
                  <a:pt x="8291384" y="1693157"/>
                  <a:pt x="8288509" y="40512"/>
                </a:cubicBezTo>
                <a:lnTo>
                  <a:pt x="2313171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/>
          <p:cNvGrpSpPr/>
          <p:nvPr/>
        </p:nvGrpSpPr>
        <p:grpSpPr>
          <a:xfrm>
            <a:off x="3250249" y="1152750"/>
            <a:ext cx="5659251" cy="1508972"/>
            <a:chOff x="3250249" y="246502"/>
            <a:chExt cx="5659251" cy="1742245"/>
          </a:xfrm>
        </p:grpSpPr>
        <p:sp>
          <p:nvSpPr>
            <p:cNvPr id="92" name="TextBox 91"/>
            <p:cNvSpPr txBox="1"/>
            <p:nvPr/>
          </p:nvSpPr>
          <p:spPr>
            <a:xfrm>
              <a:off x="3250249" y="353865"/>
              <a:ext cx="2845751" cy="1314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RT-</a:t>
              </a:r>
              <a:r>
                <a:rPr lang="en-US" sz="2000" b="1" dirty="0" err="1"/>
                <a:t>CSPP</a:t>
              </a:r>
              <a:endParaRPr lang="en-US" sz="2000" b="1" dirty="0"/>
            </a:p>
            <a:p>
              <a:endParaRPr lang="en-US" sz="1200" dirty="0" smtClean="0"/>
            </a:p>
            <a:p>
              <a:r>
                <a:rPr lang="en-US" sz="1200" dirty="0" smtClean="0"/>
                <a:t>Community Satellite Processing Package for Geostationary Data </a:t>
              </a:r>
            </a:p>
            <a:p>
              <a:r>
                <a:rPr lang="en-US" sz="1200" dirty="0" smtClean="0"/>
                <a:t>Assembles and Aggregates packets</a:t>
              </a:r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>
              <a:off x="5952942" y="976820"/>
              <a:ext cx="39912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/>
            <p:cNvSpPr txBox="1"/>
            <p:nvPr/>
          </p:nvSpPr>
          <p:spPr>
            <a:xfrm>
              <a:off x="6588608" y="354110"/>
              <a:ext cx="2320892" cy="1634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GRB</a:t>
              </a:r>
              <a:r>
                <a:rPr lang="en-US" sz="2000" b="1" dirty="0"/>
                <a:t>-R</a:t>
              </a:r>
            </a:p>
            <a:p>
              <a:endParaRPr lang="en-US" sz="1200" dirty="0" smtClean="0"/>
            </a:p>
            <a:p>
              <a:r>
                <a:rPr lang="en-US" sz="1200" dirty="0" err="1" smtClean="0"/>
                <a:t>GRB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Reconstuctor</a:t>
              </a:r>
              <a:endParaRPr lang="en-US" sz="1200" dirty="0" smtClean="0"/>
            </a:p>
            <a:p>
              <a:r>
                <a:rPr lang="en-US" sz="1200" dirty="0" smtClean="0"/>
                <a:t>Writes/Fills </a:t>
              </a:r>
              <a:r>
                <a:rPr lang="en-US" sz="1200" dirty="0" err="1"/>
                <a:t>NetCDF4</a:t>
              </a:r>
              <a:r>
                <a:rPr lang="en-US" sz="1200" dirty="0"/>
                <a:t> </a:t>
              </a:r>
              <a:r>
                <a:rPr lang="en-US" sz="1200" dirty="0" smtClean="0"/>
                <a:t>files and logs</a:t>
              </a:r>
              <a:endParaRPr lang="en-US" sz="1200" dirty="0"/>
            </a:p>
            <a:p>
              <a:r>
                <a:rPr lang="en-US" b="1" dirty="0" err="1"/>
                <a:t>r</a:t>
              </a:r>
              <a:r>
                <a:rPr lang="en-US" b="1" dirty="0" err="1" smtClean="0"/>
                <a:t>abbitMQ</a:t>
              </a:r>
              <a:r>
                <a:rPr lang="en-US" sz="1200" dirty="0" smtClean="0"/>
                <a:t> events</a:t>
              </a:r>
            </a:p>
            <a:p>
              <a:endParaRPr lang="en-US" sz="1200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3250249" y="249138"/>
              <a:ext cx="2617151" cy="165586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6467403" y="246502"/>
              <a:ext cx="2414782" cy="165586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6" name="Straight Arrow Connector 115"/>
          <p:cNvCxnSpPr/>
          <p:nvPr/>
        </p:nvCxnSpPr>
        <p:spPr>
          <a:xfrm>
            <a:off x="4553047" y="5181600"/>
            <a:ext cx="0" cy="38100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9" name="Group 118"/>
          <p:cNvGrpSpPr/>
          <p:nvPr/>
        </p:nvGrpSpPr>
        <p:grpSpPr>
          <a:xfrm>
            <a:off x="2514603" y="5638800"/>
            <a:ext cx="4114797" cy="914400"/>
            <a:chOff x="2514603" y="5638800"/>
            <a:chExt cx="4114797" cy="914400"/>
          </a:xfrm>
        </p:grpSpPr>
        <p:sp>
          <p:nvSpPr>
            <p:cNvPr id="120" name="Rectangle 119"/>
            <p:cNvSpPr/>
            <p:nvPr/>
          </p:nvSpPr>
          <p:spPr>
            <a:xfrm>
              <a:off x="2514603" y="5638800"/>
              <a:ext cx="1219199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Archive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3962402" y="5638800"/>
              <a:ext cx="1219199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Processing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410201" y="5638800"/>
              <a:ext cx="1219199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Users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3137912" y="5181600"/>
            <a:ext cx="2868179" cy="381000"/>
            <a:chOff x="3124202" y="4191000"/>
            <a:chExt cx="2868179" cy="1371600"/>
          </a:xfrm>
        </p:grpSpPr>
        <p:cxnSp>
          <p:nvCxnSpPr>
            <p:cNvPr id="127" name="Straight Arrow Connector 126"/>
            <p:cNvCxnSpPr/>
            <p:nvPr/>
          </p:nvCxnSpPr>
          <p:spPr>
            <a:xfrm flipH="1">
              <a:off x="3124202" y="4191000"/>
              <a:ext cx="1431500" cy="13716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>
              <a:off x="4560881" y="4191000"/>
              <a:ext cx="1431500" cy="13716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TextBox 104"/>
          <p:cNvSpPr txBox="1"/>
          <p:nvPr/>
        </p:nvSpPr>
        <p:spPr>
          <a:xfrm>
            <a:off x="60132" y="76200"/>
            <a:ext cx="3397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SDI- </a:t>
            </a:r>
            <a:r>
              <a:rPr lang="en-US" sz="3200" dirty="0" err="1" smtClean="0"/>
              <a:t>GRB</a:t>
            </a:r>
            <a:r>
              <a:rPr lang="en-US" sz="3200" dirty="0" smtClean="0"/>
              <a:t> Appliance</a:t>
            </a:r>
            <a:endParaRPr lang="en-US" sz="3200" dirty="0"/>
          </a:p>
        </p:txBody>
      </p:sp>
      <p:sp>
        <p:nvSpPr>
          <p:cNvPr id="138" name="Freeform 137"/>
          <p:cNvSpPr/>
          <p:nvPr/>
        </p:nvSpPr>
        <p:spPr>
          <a:xfrm>
            <a:off x="4537818" y="2734654"/>
            <a:ext cx="3235072" cy="494796"/>
          </a:xfrm>
          <a:custGeom>
            <a:avLst/>
            <a:gdLst>
              <a:gd name="connsiteX0" fmla="*/ 3230310 w 3230310"/>
              <a:gd name="connsiteY0" fmla="*/ 0 h 384561"/>
              <a:gd name="connsiteX1" fmla="*/ 3230310 w 3230310"/>
              <a:gd name="connsiteY1" fmla="*/ 111096 h 384561"/>
              <a:gd name="connsiteX2" fmla="*/ 0 w 3230310"/>
              <a:gd name="connsiteY2" fmla="*/ 102550 h 384561"/>
              <a:gd name="connsiteX3" fmla="*/ 0 w 3230310"/>
              <a:gd name="connsiteY3" fmla="*/ 384561 h 384561"/>
              <a:gd name="connsiteX0" fmla="*/ 3230310 w 3232691"/>
              <a:gd name="connsiteY0" fmla="*/ 0 h 384561"/>
              <a:gd name="connsiteX1" fmla="*/ 3232691 w 3232691"/>
              <a:gd name="connsiteY1" fmla="*/ 105216 h 384561"/>
              <a:gd name="connsiteX2" fmla="*/ 0 w 3232691"/>
              <a:gd name="connsiteY2" fmla="*/ 102550 h 384561"/>
              <a:gd name="connsiteX3" fmla="*/ 0 w 3232691"/>
              <a:gd name="connsiteY3" fmla="*/ 384561 h 384561"/>
              <a:gd name="connsiteX0" fmla="*/ 3230310 w 3235072"/>
              <a:gd name="connsiteY0" fmla="*/ 0 h 384561"/>
              <a:gd name="connsiteX1" fmla="*/ 3235072 w 3235072"/>
              <a:gd name="connsiteY1" fmla="*/ 100806 h 384561"/>
              <a:gd name="connsiteX2" fmla="*/ 0 w 3235072"/>
              <a:gd name="connsiteY2" fmla="*/ 102550 h 384561"/>
              <a:gd name="connsiteX3" fmla="*/ 0 w 3235072"/>
              <a:gd name="connsiteY3" fmla="*/ 384561 h 384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5072" h="384561">
                <a:moveTo>
                  <a:pt x="3230310" y="0"/>
                </a:moveTo>
                <a:cubicBezTo>
                  <a:pt x="3231104" y="35072"/>
                  <a:pt x="3234278" y="65734"/>
                  <a:pt x="3235072" y="100806"/>
                </a:cubicBezTo>
                <a:lnTo>
                  <a:pt x="0" y="102550"/>
                </a:lnTo>
                <a:lnTo>
                  <a:pt x="0" y="384561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TextBox 138"/>
          <p:cNvSpPr txBox="1"/>
          <p:nvPr/>
        </p:nvSpPr>
        <p:spPr>
          <a:xfrm>
            <a:off x="8056729" y="4322294"/>
            <a:ext cx="9348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SDI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5486400" y="716723"/>
            <a:ext cx="1439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CSPP </a:t>
            </a:r>
            <a:r>
              <a:rPr lang="en-US" sz="2400" b="1" dirty="0" smtClean="0"/>
              <a:t>GEO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179036" y="1085313"/>
            <a:ext cx="5759865" cy="1577745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79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42081" y="670998"/>
            <a:ext cx="1083622" cy="644526"/>
            <a:chOff x="1828800" y="2209800"/>
            <a:chExt cx="1631951" cy="890588"/>
          </a:xfrm>
        </p:grpSpPr>
        <p:sp>
          <p:nvSpPr>
            <p:cNvPr id="5" name="Oval 255"/>
            <p:cNvSpPr>
              <a:spLocks noChangeArrowheads="1"/>
            </p:cNvSpPr>
            <p:nvPr/>
          </p:nvSpPr>
          <p:spPr bwMode="auto">
            <a:xfrm>
              <a:off x="2462213" y="2527300"/>
              <a:ext cx="136525" cy="16033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Freeform 256"/>
            <p:cNvSpPr>
              <a:spLocks/>
            </p:cNvSpPr>
            <p:nvPr/>
          </p:nvSpPr>
          <p:spPr bwMode="auto">
            <a:xfrm>
              <a:off x="2101850" y="2954338"/>
              <a:ext cx="534988" cy="84138"/>
            </a:xfrm>
            <a:custGeom>
              <a:avLst/>
              <a:gdLst>
                <a:gd name="T0" fmla="*/ 336 w 337"/>
                <a:gd name="T1" fmla="*/ 52 h 53"/>
                <a:gd name="T2" fmla="*/ 0 w 337"/>
                <a:gd name="T3" fmla="*/ 52 h 53"/>
                <a:gd name="T4" fmla="*/ 0 w 337"/>
                <a:gd name="T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7" h="53">
                  <a:moveTo>
                    <a:pt x="336" y="52"/>
                  </a:moveTo>
                  <a:lnTo>
                    <a:pt x="0" y="5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257"/>
            <p:cNvSpPr>
              <a:spLocks noChangeShapeType="1"/>
            </p:cNvSpPr>
            <p:nvPr/>
          </p:nvSpPr>
          <p:spPr bwMode="auto">
            <a:xfrm>
              <a:off x="2108200" y="2954338"/>
              <a:ext cx="539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258"/>
            <p:cNvSpPr>
              <a:spLocks noChangeShapeType="1"/>
            </p:cNvSpPr>
            <p:nvPr/>
          </p:nvSpPr>
          <p:spPr bwMode="auto">
            <a:xfrm>
              <a:off x="2108200" y="2998788"/>
              <a:ext cx="4254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59"/>
            <p:cNvSpPr>
              <a:spLocks/>
            </p:cNvSpPr>
            <p:nvPr/>
          </p:nvSpPr>
          <p:spPr bwMode="auto">
            <a:xfrm>
              <a:off x="2101850" y="3024188"/>
              <a:ext cx="534988" cy="76200"/>
            </a:xfrm>
            <a:custGeom>
              <a:avLst/>
              <a:gdLst>
                <a:gd name="T0" fmla="*/ 0 w 337"/>
                <a:gd name="T1" fmla="*/ 0 h 48"/>
                <a:gd name="T2" fmla="*/ 0 w 337"/>
                <a:gd name="T3" fmla="*/ 47 h 48"/>
                <a:gd name="T4" fmla="*/ 336 w 337"/>
                <a:gd name="T5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7" h="48">
                  <a:moveTo>
                    <a:pt x="0" y="0"/>
                  </a:moveTo>
                  <a:lnTo>
                    <a:pt x="0" y="47"/>
                  </a:lnTo>
                  <a:lnTo>
                    <a:pt x="336" y="4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260"/>
            <p:cNvSpPr>
              <a:spLocks noChangeShapeType="1"/>
            </p:cNvSpPr>
            <p:nvPr/>
          </p:nvSpPr>
          <p:spPr bwMode="auto">
            <a:xfrm>
              <a:off x="2486025" y="2871788"/>
              <a:ext cx="476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261"/>
            <p:cNvSpPr>
              <a:spLocks noChangeShapeType="1"/>
            </p:cNvSpPr>
            <p:nvPr/>
          </p:nvSpPr>
          <p:spPr bwMode="auto">
            <a:xfrm>
              <a:off x="2449513" y="2716213"/>
              <a:ext cx="0" cy="128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rc 262"/>
            <p:cNvSpPr>
              <a:spLocks/>
            </p:cNvSpPr>
            <p:nvPr/>
          </p:nvSpPr>
          <p:spPr bwMode="auto">
            <a:xfrm>
              <a:off x="2201863" y="2235200"/>
              <a:ext cx="1258888" cy="677863"/>
            </a:xfrm>
            <a:custGeom>
              <a:avLst/>
              <a:gdLst>
                <a:gd name="G0" fmla="+- 21334 0 0"/>
                <a:gd name="G1" fmla="+- 14156 0 0"/>
                <a:gd name="G2" fmla="+- 21600 0 0"/>
                <a:gd name="T0" fmla="*/ 0 w 21334"/>
                <a:gd name="T1" fmla="*/ 10775 h 14156"/>
                <a:gd name="T2" fmla="*/ 5020 w 21334"/>
                <a:gd name="T3" fmla="*/ 0 h 14156"/>
                <a:gd name="T4" fmla="*/ 21334 w 21334"/>
                <a:gd name="T5" fmla="*/ 14156 h 14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34" h="14156" fill="none" extrusionOk="0">
                  <a:moveTo>
                    <a:pt x="0" y="10775"/>
                  </a:moveTo>
                  <a:cubicBezTo>
                    <a:pt x="632" y="6784"/>
                    <a:pt x="2371" y="3051"/>
                    <a:pt x="5019" y="-1"/>
                  </a:cubicBezTo>
                </a:path>
                <a:path w="21334" h="14156" stroke="0" extrusionOk="0">
                  <a:moveTo>
                    <a:pt x="0" y="10775"/>
                  </a:moveTo>
                  <a:cubicBezTo>
                    <a:pt x="632" y="6784"/>
                    <a:pt x="2371" y="3051"/>
                    <a:pt x="5019" y="-1"/>
                  </a:cubicBezTo>
                  <a:lnTo>
                    <a:pt x="21334" y="14156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rc 263"/>
            <p:cNvSpPr>
              <a:spLocks/>
            </p:cNvSpPr>
            <p:nvPr/>
          </p:nvSpPr>
          <p:spPr bwMode="auto">
            <a:xfrm>
              <a:off x="2078038" y="2320925"/>
              <a:ext cx="330200" cy="454025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7276 w 17276"/>
                <a:gd name="T1" fmla="*/ 12965 h 20680"/>
                <a:gd name="T2" fmla="*/ 6236 w 17276"/>
                <a:gd name="T3" fmla="*/ 20680 h 20680"/>
                <a:gd name="T4" fmla="*/ 0 w 17276"/>
                <a:gd name="T5" fmla="*/ 0 h 20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76" h="20680" fill="none" extrusionOk="0">
                  <a:moveTo>
                    <a:pt x="17276" y="12965"/>
                  </a:moveTo>
                  <a:cubicBezTo>
                    <a:pt x="14512" y="16647"/>
                    <a:pt x="10644" y="19350"/>
                    <a:pt x="6236" y="20680"/>
                  </a:cubicBezTo>
                </a:path>
                <a:path w="17276" h="20680" stroke="0" extrusionOk="0">
                  <a:moveTo>
                    <a:pt x="17276" y="12965"/>
                  </a:moveTo>
                  <a:cubicBezTo>
                    <a:pt x="14512" y="16647"/>
                    <a:pt x="10644" y="19350"/>
                    <a:pt x="6236" y="2068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rc 264"/>
            <p:cNvSpPr>
              <a:spLocks/>
            </p:cNvSpPr>
            <p:nvPr/>
          </p:nvSpPr>
          <p:spPr bwMode="auto">
            <a:xfrm>
              <a:off x="1828800" y="2222500"/>
              <a:ext cx="677863" cy="276225"/>
            </a:xfrm>
            <a:custGeom>
              <a:avLst/>
              <a:gdLst>
                <a:gd name="G0" fmla="+- 0 0 0"/>
                <a:gd name="G1" fmla="+- 3263 0 0"/>
                <a:gd name="G2" fmla="+- 21600 0 0"/>
                <a:gd name="T0" fmla="*/ 21352 w 21600"/>
                <a:gd name="T1" fmla="*/ 0 h 10516"/>
                <a:gd name="T2" fmla="*/ 20346 w 21600"/>
                <a:gd name="T3" fmla="*/ 10516 h 10516"/>
                <a:gd name="T4" fmla="*/ 0 w 21600"/>
                <a:gd name="T5" fmla="*/ 3263 h 10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0516" fill="none" extrusionOk="0">
                  <a:moveTo>
                    <a:pt x="21352" y="-1"/>
                  </a:moveTo>
                  <a:cubicBezTo>
                    <a:pt x="21517" y="1079"/>
                    <a:pt x="21600" y="2170"/>
                    <a:pt x="21600" y="3263"/>
                  </a:cubicBezTo>
                  <a:cubicBezTo>
                    <a:pt x="21600" y="5734"/>
                    <a:pt x="21175" y="8187"/>
                    <a:pt x="20345" y="10515"/>
                  </a:cubicBezTo>
                </a:path>
                <a:path w="21600" h="10516" stroke="0" extrusionOk="0">
                  <a:moveTo>
                    <a:pt x="21352" y="-1"/>
                  </a:moveTo>
                  <a:cubicBezTo>
                    <a:pt x="21517" y="1079"/>
                    <a:pt x="21600" y="2170"/>
                    <a:pt x="21600" y="3263"/>
                  </a:cubicBezTo>
                  <a:cubicBezTo>
                    <a:pt x="21600" y="5734"/>
                    <a:pt x="21175" y="8187"/>
                    <a:pt x="20345" y="10515"/>
                  </a:cubicBezTo>
                  <a:lnTo>
                    <a:pt x="0" y="3263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rc 265"/>
            <p:cNvSpPr>
              <a:spLocks/>
            </p:cNvSpPr>
            <p:nvPr/>
          </p:nvSpPr>
          <p:spPr bwMode="auto">
            <a:xfrm>
              <a:off x="1941513" y="2209800"/>
              <a:ext cx="554038" cy="560388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21590 w 21590"/>
                <a:gd name="T1" fmla="*/ 655 h 19217"/>
                <a:gd name="T2" fmla="*/ 9862 w 21590"/>
                <a:gd name="T3" fmla="*/ 19217 h 19217"/>
                <a:gd name="T4" fmla="*/ 0 w 21590"/>
                <a:gd name="T5" fmla="*/ 0 h 19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0" h="19217" fill="none" extrusionOk="0">
                  <a:moveTo>
                    <a:pt x="21590" y="655"/>
                  </a:moveTo>
                  <a:cubicBezTo>
                    <a:pt x="21351" y="8516"/>
                    <a:pt x="16859" y="15626"/>
                    <a:pt x="9862" y="19217"/>
                  </a:cubicBezTo>
                </a:path>
                <a:path w="21590" h="19217" stroke="0" extrusionOk="0">
                  <a:moveTo>
                    <a:pt x="21590" y="655"/>
                  </a:moveTo>
                  <a:cubicBezTo>
                    <a:pt x="21351" y="8516"/>
                    <a:pt x="16859" y="15626"/>
                    <a:pt x="9862" y="19217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66"/>
            <p:cNvSpPr>
              <a:spLocks noChangeShapeType="1"/>
            </p:cNvSpPr>
            <p:nvPr/>
          </p:nvSpPr>
          <p:spPr bwMode="auto">
            <a:xfrm>
              <a:off x="2339975" y="2709863"/>
              <a:ext cx="1031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267"/>
            <p:cNvSpPr>
              <a:spLocks noChangeShapeType="1"/>
            </p:cNvSpPr>
            <p:nvPr/>
          </p:nvSpPr>
          <p:spPr bwMode="auto">
            <a:xfrm>
              <a:off x="2355850" y="2697163"/>
              <a:ext cx="873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268"/>
            <p:cNvSpPr>
              <a:spLocks noChangeShapeType="1"/>
            </p:cNvSpPr>
            <p:nvPr/>
          </p:nvSpPr>
          <p:spPr bwMode="auto">
            <a:xfrm>
              <a:off x="2374900" y="2676525"/>
              <a:ext cx="7938" cy="14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269"/>
            <p:cNvSpPr>
              <a:spLocks/>
            </p:cNvSpPr>
            <p:nvPr/>
          </p:nvSpPr>
          <p:spPr bwMode="auto">
            <a:xfrm>
              <a:off x="2282825" y="2719388"/>
              <a:ext cx="42863" cy="30163"/>
            </a:xfrm>
            <a:custGeom>
              <a:avLst/>
              <a:gdLst>
                <a:gd name="T0" fmla="*/ 26 w 27"/>
                <a:gd name="T1" fmla="*/ 0 h 19"/>
                <a:gd name="T2" fmla="*/ 26 w 27"/>
                <a:gd name="T3" fmla="*/ 18 h 19"/>
                <a:gd name="T4" fmla="*/ 0 w 27"/>
                <a:gd name="T5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19">
                  <a:moveTo>
                    <a:pt x="26" y="0"/>
                  </a:moveTo>
                  <a:lnTo>
                    <a:pt x="26" y="18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70"/>
            <p:cNvSpPr>
              <a:spLocks/>
            </p:cNvSpPr>
            <p:nvPr/>
          </p:nvSpPr>
          <p:spPr bwMode="auto">
            <a:xfrm>
              <a:off x="2317750" y="2709863"/>
              <a:ext cx="96838" cy="188913"/>
            </a:xfrm>
            <a:custGeom>
              <a:avLst/>
              <a:gdLst>
                <a:gd name="T0" fmla="*/ 60 w 61"/>
                <a:gd name="T1" fmla="*/ 0 h 119"/>
                <a:gd name="T2" fmla="*/ 60 w 61"/>
                <a:gd name="T3" fmla="*/ 20 h 119"/>
                <a:gd name="T4" fmla="*/ 0 w 61"/>
                <a:gd name="T5" fmla="*/ 118 h 119"/>
                <a:gd name="T6" fmla="*/ 44 w 61"/>
                <a:gd name="T7" fmla="*/ 11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119">
                  <a:moveTo>
                    <a:pt x="60" y="0"/>
                  </a:moveTo>
                  <a:lnTo>
                    <a:pt x="60" y="20"/>
                  </a:lnTo>
                  <a:lnTo>
                    <a:pt x="0" y="118"/>
                  </a:lnTo>
                  <a:lnTo>
                    <a:pt x="44" y="118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71"/>
            <p:cNvSpPr>
              <a:spLocks/>
            </p:cNvSpPr>
            <p:nvPr/>
          </p:nvSpPr>
          <p:spPr bwMode="auto">
            <a:xfrm>
              <a:off x="2333625" y="2747963"/>
              <a:ext cx="109538" cy="141288"/>
            </a:xfrm>
            <a:custGeom>
              <a:avLst/>
              <a:gdLst>
                <a:gd name="T0" fmla="*/ 56 w 69"/>
                <a:gd name="T1" fmla="*/ 0 h 89"/>
                <a:gd name="T2" fmla="*/ 0 w 69"/>
                <a:gd name="T3" fmla="*/ 88 h 89"/>
                <a:gd name="T4" fmla="*/ 68 w 69"/>
                <a:gd name="T5" fmla="*/ 8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89">
                  <a:moveTo>
                    <a:pt x="56" y="0"/>
                  </a:moveTo>
                  <a:lnTo>
                    <a:pt x="0" y="88"/>
                  </a:lnTo>
                  <a:lnTo>
                    <a:pt x="68" y="88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72"/>
            <p:cNvSpPr>
              <a:spLocks noChangeShapeType="1"/>
            </p:cNvSpPr>
            <p:nvPr/>
          </p:nvSpPr>
          <p:spPr bwMode="auto">
            <a:xfrm>
              <a:off x="2428875" y="2747963"/>
              <a:ext cx="14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73"/>
            <p:cNvSpPr>
              <a:spLocks noChangeShapeType="1"/>
            </p:cNvSpPr>
            <p:nvPr/>
          </p:nvSpPr>
          <p:spPr bwMode="auto">
            <a:xfrm>
              <a:off x="2449513" y="2720975"/>
              <a:ext cx="0" cy="1476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Freeform 274"/>
            <p:cNvSpPr>
              <a:spLocks/>
            </p:cNvSpPr>
            <p:nvPr/>
          </p:nvSpPr>
          <p:spPr bwMode="auto">
            <a:xfrm>
              <a:off x="2455863" y="2697163"/>
              <a:ext cx="15875" cy="163513"/>
            </a:xfrm>
            <a:custGeom>
              <a:avLst/>
              <a:gdLst>
                <a:gd name="T0" fmla="*/ 0 w 10"/>
                <a:gd name="T1" fmla="*/ 0 h 103"/>
                <a:gd name="T2" fmla="*/ 9 w 10"/>
                <a:gd name="T3" fmla="*/ 0 h 103"/>
                <a:gd name="T4" fmla="*/ 9 w 10"/>
                <a:gd name="T5" fmla="*/ 10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3">
                  <a:moveTo>
                    <a:pt x="0" y="0"/>
                  </a:moveTo>
                  <a:lnTo>
                    <a:pt x="9" y="0"/>
                  </a:lnTo>
                  <a:lnTo>
                    <a:pt x="9" y="102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75"/>
            <p:cNvSpPr>
              <a:spLocks noChangeShapeType="1"/>
            </p:cNvSpPr>
            <p:nvPr/>
          </p:nvSpPr>
          <p:spPr bwMode="auto">
            <a:xfrm flipH="1">
              <a:off x="2433638" y="2697163"/>
              <a:ext cx="285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Arc 276"/>
            <p:cNvSpPr>
              <a:spLocks/>
            </p:cNvSpPr>
            <p:nvPr/>
          </p:nvSpPr>
          <p:spPr bwMode="auto">
            <a:xfrm>
              <a:off x="2441575" y="2843213"/>
              <a:ext cx="6350" cy="7938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14335 w 21600"/>
                <a:gd name="T1" fmla="*/ 20342 h 20342"/>
                <a:gd name="T2" fmla="*/ 0 w 21600"/>
                <a:gd name="T3" fmla="*/ 0 h 20342"/>
                <a:gd name="T4" fmla="*/ 21600 w 21600"/>
                <a:gd name="T5" fmla="*/ 0 h 20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0342" fill="none" extrusionOk="0">
                  <a:moveTo>
                    <a:pt x="14335" y="20341"/>
                  </a:moveTo>
                  <a:cubicBezTo>
                    <a:pt x="5738" y="17271"/>
                    <a:pt x="0" y="9128"/>
                    <a:pt x="0" y="0"/>
                  </a:cubicBezTo>
                </a:path>
                <a:path w="21600" h="20342" stroke="0" extrusionOk="0">
                  <a:moveTo>
                    <a:pt x="14335" y="20341"/>
                  </a:moveTo>
                  <a:cubicBezTo>
                    <a:pt x="5738" y="17271"/>
                    <a:pt x="0" y="912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Freeform 277"/>
            <p:cNvSpPr>
              <a:spLocks/>
            </p:cNvSpPr>
            <p:nvPr/>
          </p:nvSpPr>
          <p:spPr bwMode="auto">
            <a:xfrm>
              <a:off x="2433638" y="2833688"/>
              <a:ext cx="17463" cy="9525"/>
            </a:xfrm>
            <a:custGeom>
              <a:avLst/>
              <a:gdLst>
                <a:gd name="T0" fmla="*/ 0 w 11"/>
                <a:gd name="T1" fmla="*/ 5 h 6"/>
                <a:gd name="T2" fmla="*/ 0 w 11"/>
                <a:gd name="T3" fmla="*/ 0 h 6"/>
                <a:gd name="T4" fmla="*/ 10 w 1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0" y="5"/>
                  </a:move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78"/>
            <p:cNvSpPr>
              <a:spLocks noChangeShapeType="1"/>
            </p:cNvSpPr>
            <p:nvPr/>
          </p:nvSpPr>
          <p:spPr bwMode="auto">
            <a:xfrm>
              <a:off x="2433638" y="2835275"/>
              <a:ext cx="0" cy="111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279"/>
            <p:cNvSpPr>
              <a:spLocks noChangeShapeType="1"/>
            </p:cNvSpPr>
            <p:nvPr/>
          </p:nvSpPr>
          <p:spPr bwMode="auto">
            <a:xfrm flipV="1">
              <a:off x="2433638" y="2741613"/>
              <a:ext cx="0" cy="1000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280"/>
            <p:cNvSpPr>
              <a:spLocks noChangeShapeType="1"/>
            </p:cNvSpPr>
            <p:nvPr/>
          </p:nvSpPr>
          <p:spPr bwMode="auto">
            <a:xfrm>
              <a:off x="2441575" y="2757488"/>
              <a:ext cx="0" cy="698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281"/>
            <p:cNvSpPr>
              <a:spLocks noChangeShapeType="1"/>
            </p:cNvSpPr>
            <p:nvPr/>
          </p:nvSpPr>
          <p:spPr bwMode="auto">
            <a:xfrm>
              <a:off x="2446338" y="2863850"/>
              <a:ext cx="31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282"/>
            <p:cNvSpPr>
              <a:spLocks noChangeShapeType="1"/>
            </p:cNvSpPr>
            <p:nvPr/>
          </p:nvSpPr>
          <p:spPr bwMode="auto">
            <a:xfrm>
              <a:off x="2390775" y="2667000"/>
              <a:ext cx="4763" cy="25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Freeform 283"/>
            <p:cNvSpPr>
              <a:spLocks/>
            </p:cNvSpPr>
            <p:nvPr/>
          </p:nvSpPr>
          <p:spPr bwMode="auto">
            <a:xfrm>
              <a:off x="2376488" y="2860675"/>
              <a:ext cx="192088" cy="55563"/>
            </a:xfrm>
            <a:custGeom>
              <a:avLst/>
              <a:gdLst>
                <a:gd name="T0" fmla="*/ 0 w 121"/>
                <a:gd name="T1" fmla="*/ 34 h 35"/>
                <a:gd name="T2" fmla="*/ 7 w 121"/>
                <a:gd name="T3" fmla="*/ 23 h 35"/>
                <a:gd name="T4" fmla="*/ 37 w 121"/>
                <a:gd name="T5" fmla="*/ 23 h 35"/>
                <a:gd name="T6" fmla="*/ 51 w 121"/>
                <a:gd name="T7" fmla="*/ 0 h 35"/>
                <a:gd name="T8" fmla="*/ 120 w 121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35">
                  <a:moveTo>
                    <a:pt x="0" y="34"/>
                  </a:moveTo>
                  <a:lnTo>
                    <a:pt x="7" y="23"/>
                  </a:lnTo>
                  <a:lnTo>
                    <a:pt x="37" y="23"/>
                  </a:lnTo>
                  <a:lnTo>
                    <a:pt x="51" y="0"/>
                  </a:lnTo>
                  <a:lnTo>
                    <a:pt x="12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84"/>
            <p:cNvSpPr>
              <a:spLocks/>
            </p:cNvSpPr>
            <p:nvPr/>
          </p:nvSpPr>
          <p:spPr bwMode="auto">
            <a:xfrm>
              <a:off x="2235200" y="2860675"/>
              <a:ext cx="246063" cy="139700"/>
            </a:xfrm>
            <a:custGeom>
              <a:avLst/>
              <a:gdLst>
                <a:gd name="T0" fmla="*/ 154 w 155"/>
                <a:gd name="T1" fmla="*/ 0 h 88"/>
                <a:gd name="T2" fmla="*/ 154 w 155"/>
                <a:gd name="T3" fmla="*/ 56 h 88"/>
                <a:gd name="T4" fmla="*/ 0 w 155"/>
                <a:gd name="T5" fmla="*/ 56 h 88"/>
                <a:gd name="T6" fmla="*/ 0 w 155"/>
                <a:gd name="T7" fmla="*/ 8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88">
                  <a:moveTo>
                    <a:pt x="154" y="0"/>
                  </a:moveTo>
                  <a:lnTo>
                    <a:pt x="154" y="56"/>
                  </a:lnTo>
                  <a:lnTo>
                    <a:pt x="0" y="56"/>
                  </a:lnTo>
                  <a:lnTo>
                    <a:pt x="0" y="8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85"/>
            <p:cNvSpPr>
              <a:spLocks/>
            </p:cNvSpPr>
            <p:nvPr/>
          </p:nvSpPr>
          <p:spPr bwMode="auto">
            <a:xfrm>
              <a:off x="2152650" y="2924175"/>
              <a:ext cx="98425" cy="31750"/>
            </a:xfrm>
            <a:custGeom>
              <a:avLst/>
              <a:gdLst>
                <a:gd name="T0" fmla="*/ 61 w 62"/>
                <a:gd name="T1" fmla="*/ 0 h 20"/>
                <a:gd name="T2" fmla="*/ 0 w 62"/>
                <a:gd name="T3" fmla="*/ 0 h 20"/>
                <a:gd name="T4" fmla="*/ 0 w 62"/>
                <a:gd name="T5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2" h="20">
                  <a:moveTo>
                    <a:pt x="61" y="0"/>
                  </a:move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86"/>
            <p:cNvSpPr>
              <a:spLocks/>
            </p:cNvSpPr>
            <p:nvPr/>
          </p:nvSpPr>
          <p:spPr bwMode="auto">
            <a:xfrm>
              <a:off x="2101850" y="2924175"/>
              <a:ext cx="66675" cy="31750"/>
            </a:xfrm>
            <a:custGeom>
              <a:avLst/>
              <a:gdLst>
                <a:gd name="T0" fmla="*/ 41 w 42"/>
                <a:gd name="T1" fmla="*/ 0 h 20"/>
                <a:gd name="T2" fmla="*/ 41 w 42"/>
                <a:gd name="T3" fmla="*/ 19 h 20"/>
                <a:gd name="T4" fmla="*/ 0 w 42"/>
                <a:gd name="T5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0">
                  <a:moveTo>
                    <a:pt x="41" y="0"/>
                  </a:moveTo>
                  <a:lnTo>
                    <a:pt x="41" y="19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87"/>
            <p:cNvSpPr>
              <a:spLocks/>
            </p:cNvSpPr>
            <p:nvPr/>
          </p:nvSpPr>
          <p:spPr bwMode="auto">
            <a:xfrm>
              <a:off x="2249488" y="2897188"/>
              <a:ext cx="139700" cy="28575"/>
            </a:xfrm>
            <a:custGeom>
              <a:avLst/>
              <a:gdLst>
                <a:gd name="T0" fmla="*/ 0 w 88"/>
                <a:gd name="T1" fmla="*/ 17 h 18"/>
                <a:gd name="T2" fmla="*/ 5 w 88"/>
                <a:gd name="T3" fmla="*/ 13 h 18"/>
                <a:gd name="T4" fmla="*/ 79 w 88"/>
                <a:gd name="T5" fmla="*/ 13 h 18"/>
                <a:gd name="T6" fmla="*/ 87 w 88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18">
                  <a:moveTo>
                    <a:pt x="0" y="17"/>
                  </a:moveTo>
                  <a:lnTo>
                    <a:pt x="5" y="13"/>
                  </a:lnTo>
                  <a:lnTo>
                    <a:pt x="79" y="13"/>
                  </a:lnTo>
                  <a:lnTo>
                    <a:pt x="87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288"/>
            <p:cNvSpPr>
              <a:spLocks noChangeShapeType="1"/>
            </p:cNvSpPr>
            <p:nvPr/>
          </p:nvSpPr>
          <p:spPr bwMode="auto">
            <a:xfrm>
              <a:off x="2538413" y="2878138"/>
              <a:ext cx="0" cy="127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289"/>
            <p:cNvSpPr>
              <a:spLocks noChangeShapeType="1"/>
            </p:cNvSpPr>
            <p:nvPr/>
          </p:nvSpPr>
          <p:spPr bwMode="auto">
            <a:xfrm>
              <a:off x="2538413" y="2900363"/>
              <a:ext cx="0" cy="968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290"/>
            <p:cNvSpPr>
              <a:spLocks noChangeShapeType="1"/>
            </p:cNvSpPr>
            <p:nvPr/>
          </p:nvSpPr>
          <p:spPr bwMode="auto">
            <a:xfrm>
              <a:off x="2486025" y="2892425"/>
              <a:ext cx="4603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Freeform 291"/>
            <p:cNvSpPr>
              <a:spLocks/>
            </p:cNvSpPr>
            <p:nvPr/>
          </p:nvSpPr>
          <p:spPr bwMode="auto">
            <a:xfrm>
              <a:off x="2479675" y="2940050"/>
              <a:ext cx="60325" cy="49213"/>
            </a:xfrm>
            <a:custGeom>
              <a:avLst/>
              <a:gdLst>
                <a:gd name="T0" fmla="*/ 0 w 38"/>
                <a:gd name="T1" fmla="*/ 0 h 31"/>
                <a:gd name="T2" fmla="*/ 0 w 38"/>
                <a:gd name="T3" fmla="*/ 30 h 31"/>
                <a:gd name="T4" fmla="*/ 37 w 38"/>
                <a:gd name="T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1">
                  <a:moveTo>
                    <a:pt x="0" y="0"/>
                  </a:moveTo>
                  <a:lnTo>
                    <a:pt x="0" y="30"/>
                  </a:lnTo>
                  <a:lnTo>
                    <a:pt x="37" y="3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292"/>
            <p:cNvSpPr>
              <a:spLocks/>
            </p:cNvSpPr>
            <p:nvPr/>
          </p:nvSpPr>
          <p:spPr bwMode="auto">
            <a:xfrm>
              <a:off x="2568575" y="2860675"/>
              <a:ext cx="68263" cy="139700"/>
            </a:xfrm>
            <a:custGeom>
              <a:avLst/>
              <a:gdLst>
                <a:gd name="T0" fmla="*/ 0 w 43"/>
                <a:gd name="T1" fmla="*/ 0 h 88"/>
                <a:gd name="T2" fmla="*/ 0 w 43"/>
                <a:gd name="T3" fmla="*/ 87 h 88"/>
                <a:gd name="T4" fmla="*/ 42 w 43"/>
                <a:gd name="T5" fmla="*/ 8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88">
                  <a:moveTo>
                    <a:pt x="0" y="0"/>
                  </a:moveTo>
                  <a:lnTo>
                    <a:pt x="0" y="87"/>
                  </a:lnTo>
                  <a:lnTo>
                    <a:pt x="42" y="8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293"/>
            <p:cNvSpPr>
              <a:spLocks noChangeShapeType="1"/>
            </p:cNvSpPr>
            <p:nvPr/>
          </p:nvSpPr>
          <p:spPr bwMode="auto">
            <a:xfrm>
              <a:off x="2479675" y="3005138"/>
              <a:ext cx="0" cy="25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294"/>
            <p:cNvSpPr>
              <a:spLocks noChangeShapeType="1"/>
            </p:cNvSpPr>
            <p:nvPr/>
          </p:nvSpPr>
          <p:spPr bwMode="auto">
            <a:xfrm>
              <a:off x="2538413" y="3009900"/>
              <a:ext cx="0" cy="206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295"/>
            <p:cNvSpPr>
              <a:spLocks noChangeArrowheads="1"/>
            </p:cNvSpPr>
            <p:nvPr/>
          </p:nvSpPr>
          <p:spPr bwMode="auto">
            <a:xfrm>
              <a:off x="2122488" y="2974975"/>
              <a:ext cx="44450" cy="31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296"/>
            <p:cNvSpPr>
              <a:spLocks noChangeShapeType="1"/>
            </p:cNvSpPr>
            <p:nvPr/>
          </p:nvSpPr>
          <p:spPr bwMode="auto">
            <a:xfrm>
              <a:off x="2108200" y="3076575"/>
              <a:ext cx="52863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Freeform 297"/>
            <p:cNvSpPr>
              <a:spLocks/>
            </p:cNvSpPr>
            <p:nvPr/>
          </p:nvSpPr>
          <p:spPr bwMode="auto">
            <a:xfrm>
              <a:off x="2516188" y="2263775"/>
              <a:ext cx="30163" cy="258763"/>
            </a:xfrm>
            <a:custGeom>
              <a:avLst/>
              <a:gdLst>
                <a:gd name="T0" fmla="*/ 0 w 19"/>
                <a:gd name="T1" fmla="*/ 0 h 163"/>
                <a:gd name="T2" fmla="*/ 18 w 19"/>
                <a:gd name="T3" fmla="*/ 20 h 163"/>
                <a:gd name="T4" fmla="*/ 18 w 19"/>
                <a:gd name="T5" fmla="*/ 16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63">
                  <a:moveTo>
                    <a:pt x="0" y="0"/>
                  </a:moveTo>
                  <a:lnTo>
                    <a:pt x="18" y="20"/>
                  </a:lnTo>
                  <a:lnTo>
                    <a:pt x="18" y="162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298"/>
            <p:cNvSpPr>
              <a:spLocks/>
            </p:cNvSpPr>
            <p:nvPr/>
          </p:nvSpPr>
          <p:spPr bwMode="auto">
            <a:xfrm>
              <a:off x="2517775" y="2336800"/>
              <a:ext cx="14288" cy="182563"/>
            </a:xfrm>
            <a:custGeom>
              <a:avLst/>
              <a:gdLst>
                <a:gd name="T0" fmla="*/ 0 w 9"/>
                <a:gd name="T1" fmla="*/ 0 h 115"/>
                <a:gd name="T2" fmla="*/ 8 w 9"/>
                <a:gd name="T3" fmla="*/ 5 h 115"/>
                <a:gd name="T4" fmla="*/ 8 w 9"/>
                <a:gd name="T5" fmla="*/ 11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15">
                  <a:moveTo>
                    <a:pt x="0" y="0"/>
                  </a:moveTo>
                  <a:lnTo>
                    <a:pt x="8" y="5"/>
                  </a:lnTo>
                  <a:lnTo>
                    <a:pt x="8" y="11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299"/>
            <p:cNvSpPr>
              <a:spLocks noChangeShapeType="1"/>
            </p:cNvSpPr>
            <p:nvPr/>
          </p:nvSpPr>
          <p:spPr bwMode="auto">
            <a:xfrm>
              <a:off x="2505075" y="2451100"/>
              <a:ext cx="19050" cy="28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300"/>
            <p:cNvSpPr>
              <a:spLocks noChangeShapeType="1"/>
            </p:cNvSpPr>
            <p:nvPr/>
          </p:nvSpPr>
          <p:spPr bwMode="auto">
            <a:xfrm>
              <a:off x="2501900" y="2468563"/>
              <a:ext cx="22225" cy="301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301"/>
            <p:cNvSpPr>
              <a:spLocks noChangeShapeType="1"/>
            </p:cNvSpPr>
            <p:nvPr/>
          </p:nvSpPr>
          <p:spPr bwMode="auto">
            <a:xfrm flipV="1">
              <a:off x="2517775" y="2405063"/>
              <a:ext cx="6350" cy="635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302"/>
            <p:cNvSpPr>
              <a:spLocks noChangeShapeType="1"/>
            </p:cNvSpPr>
            <p:nvPr/>
          </p:nvSpPr>
          <p:spPr bwMode="auto">
            <a:xfrm flipH="1">
              <a:off x="2481263" y="2481263"/>
              <a:ext cx="30163" cy="396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303"/>
            <p:cNvSpPr>
              <a:spLocks noChangeShapeType="1"/>
            </p:cNvSpPr>
            <p:nvPr/>
          </p:nvSpPr>
          <p:spPr bwMode="auto">
            <a:xfrm flipV="1">
              <a:off x="2516188" y="2395538"/>
              <a:ext cx="7938" cy="666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304"/>
            <p:cNvSpPr>
              <a:spLocks noChangeShapeType="1"/>
            </p:cNvSpPr>
            <p:nvPr/>
          </p:nvSpPr>
          <p:spPr bwMode="auto">
            <a:xfrm flipH="1">
              <a:off x="2473325" y="2474913"/>
              <a:ext cx="36513" cy="476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305"/>
            <p:cNvSpPr>
              <a:spLocks noChangeShapeType="1"/>
            </p:cNvSpPr>
            <p:nvPr/>
          </p:nvSpPr>
          <p:spPr bwMode="auto">
            <a:xfrm>
              <a:off x="2544763" y="2708275"/>
              <a:ext cx="0" cy="1460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306"/>
            <p:cNvSpPr>
              <a:spLocks noChangeShapeType="1"/>
            </p:cNvSpPr>
            <p:nvPr/>
          </p:nvSpPr>
          <p:spPr bwMode="auto">
            <a:xfrm>
              <a:off x="2562225" y="2700338"/>
              <a:ext cx="0" cy="1539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AutoShape 307"/>
            <p:cNvSpPr>
              <a:spLocks noChangeArrowheads="1"/>
            </p:cNvSpPr>
            <p:nvPr/>
          </p:nvSpPr>
          <p:spPr bwMode="auto">
            <a:xfrm>
              <a:off x="2568575" y="2797175"/>
              <a:ext cx="26988" cy="31750"/>
            </a:xfrm>
            <a:prstGeom prst="roundRect">
              <a:avLst>
                <a:gd name="adj" fmla="val 47722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Freeform 308"/>
            <p:cNvSpPr>
              <a:spLocks/>
            </p:cNvSpPr>
            <p:nvPr/>
          </p:nvSpPr>
          <p:spPr bwMode="auto">
            <a:xfrm>
              <a:off x="2590800" y="2840038"/>
              <a:ext cx="46038" cy="160338"/>
            </a:xfrm>
            <a:custGeom>
              <a:avLst/>
              <a:gdLst>
                <a:gd name="T0" fmla="*/ 0 w 29"/>
                <a:gd name="T1" fmla="*/ 0 h 101"/>
                <a:gd name="T2" fmla="*/ 28 w 29"/>
                <a:gd name="T3" fmla="*/ 25 h 101"/>
                <a:gd name="T4" fmla="*/ 28 w 29"/>
                <a:gd name="T5" fmla="*/ 10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01">
                  <a:moveTo>
                    <a:pt x="0" y="0"/>
                  </a:moveTo>
                  <a:lnTo>
                    <a:pt x="28" y="25"/>
                  </a:lnTo>
                  <a:lnTo>
                    <a:pt x="28" y="10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309"/>
            <p:cNvSpPr>
              <a:spLocks noChangeShapeType="1"/>
            </p:cNvSpPr>
            <p:nvPr/>
          </p:nvSpPr>
          <p:spPr bwMode="auto">
            <a:xfrm flipH="1">
              <a:off x="2555875" y="2846388"/>
              <a:ext cx="25400" cy="47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Arc 310"/>
            <p:cNvSpPr>
              <a:spLocks/>
            </p:cNvSpPr>
            <p:nvPr/>
          </p:nvSpPr>
          <p:spPr bwMode="auto">
            <a:xfrm>
              <a:off x="2579688" y="2773363"/>
              <a:ext cx="0" cy="1588"/>
            </a:xfrm>
            <a:custGeom>
              <a:avLst/>
              <a:gdLst>
                <a:gd name="G0" fmla="+- 15274 0 0"/>
                <a:gd name="G1" fmla="+- 21600 0 0"/>
                <a:gd name="G2" fmla="+- 21600 0 0"/>
                <a:gd name="T0" fmla="*/ 0 w 15274"/>
                <a:gd name="T1" fmla="*/ 6326 h 21600"/>
                <a:gd name="T2" fmla="*/ 15274 w 15274"/>
                <a:gd name="T3" fmla="*/ 0 h 21600"/>
                <a:gd name="T4" fmla="*/ 15274 w 1527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74" h="21600" fill="none" extrusionOk="0">
                  <a:moveTo>
                    <a:pt x="0" y="6326"/>
                  </a:moveTo>
                  <a:cubicBezTo>
                    <a:pt x="4051" y="2275"/>
                    <a:pt x="9545" y="0"/>
                    <a:pt x="15273" y="0"/>
                  </a:cubicBezTo>
                </a:path>
                <a:path w="15274" h="21600" stroke="0" extrusionOk="0">
                  <a:moveTo>
                    <a:pt x="0" y="6326"/>
                  </a:moveTo>
                  <a:cubicBezTo>
                    <a:pt x="4051" y="2275"/>
                    <a:pt x="9545" y="0"/>
                    <a:pt x="15273" y="0"/>
                  </a:cubicBezTo>
                  <a:lnTo>
                    <a:pt x="15274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311"/>
            <p:cNvSpPr>
              <a:spLocks noChangeShapeType="1"/>
            </p:cNvSpPr>
            <p:nvPr/>
          </p:nvSpPr>
          <p:spPr bwMode="auto">
            <a:xfrm>
              <a:off x="2590800" y="2782888"/>
              <a:ext cx="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312"/>
            <p:cNvSpPr>
              <a:spLocks noChangeShapeType="1"/>
            </p:cNvSpPr>
            <p:nvPr/>
          </p:nvSpPr>
          <p:spPr bwMode="auto">
            <a:xfrm>
              <a:off x="2568575" y="2765425"/>
              <a:ext cx="63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Arc 313"/>
            <p:cNvSpPr>
              <a:spLocks/>
            </p:cNvSpPr>
            <p:nvPr/>
          </p:nvSpPr>
          <p:spPr bwMode="auto">
            <a:xfrm>
              <a:off x="2568575" y="2774950"/>
              <a:ext cx="0" cy="1428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3200 w 43200"/>
                <a:gd name="T1" fmla="*/ 21600 h 43200"/>
                <a:gd name="T2" fmla="*/ 43200 w 43200"/>
                <a:gd name="T3" fmla="*/ 2160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314"/>
            <p:cNvSpPr>
              <a:spLocks noChangeShapeType="1"/>
            </p:cNvSpPr>
            <p:nvPr/>
          </p:nvSpPr>
          <p:spPr bwMode="auto">
            <a:xfrm>
              <a:off x="2562225" y="2781300"/>
              <a:ext cx="95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315"/>
            <p:cNvSpPr>
              <a:spLocks noChangeShapeType="1"/>
            </p:cNvSpPr>
            <p:nvPr/>
          </p:nvSpPr>
          <p:spPr bwMode="auto">
            <a:xfrm>
              <a:off x="2574925" y="2787650"/>
              <a:ext cx="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Line 316"/>
            <p:cNvSpPr>
              <a:spLocks noChangeShapeType="1"/>
            </p:cNvSpPr>
            <p:nvPr/>
          </p:nvSpPr>
          <p:spPr bwMode="auto">
            <a:xfrm>
              <a:off x="2584450" y="2686050"/>
              <a:ext cx="0" cy="730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Freeform 317"/>
            <p:cNvSpPr>
              <a:spLocks/>
            </p:cNvSpPr>
            <p:nvPr/>
          </p:nvSpPr>
          <p:spPr bwMode="auto">
            <a:xfrm>
              <a:off x="2624138" y="2998788"/>
              <a:ext cx="28575" cy="101600"/>
            </a:xfrm>
            <a:custGeom>
              <a:avLst/>
              <a:gdLst>
                <a:gd name="T0" fmla="*/ 0 w 18"/>
                <a:gd name="T1" fmla="*/ 0 h 64"/>
                <a:gd name="T2" fmla="*/ 17 w 18"/>
                <a:gd name="T3" fmla="*/ 0 h 64"/>
                <a:gd name="T4" fmla="*/ 17 w 18"/>
                <a:gd name="T5" fmla="*/ 63 h 64"/>
                <a:gd name="T6" fmla="*/ 5 w 18"/>
                <a:gd name="T7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64">
                  <a:moveTo>
                    <a:pt x="0" y="0"/>
                  </a:moveTo>
                  <a:lnTo>
                    <a:pt x="17" y="0"/>
                  </a:lnTo>
                  <a:lnTo>
                    <a:pt x="17" y="63"/>
                  </a:lnTo>
                  <a:lnTo>
                    <a:pt x="5" y="6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318"/>
            <p:cNvSpPr>
              <a:spLocks noChangeShapeType="1"/>
            </p:cNvSpPr>
            <p:nvPr/>
          </p:nvSpPr>
          <p:spPr bwMode="auto">
            <a:xfrm>
              <a:off x="2640013" y="3076575"/>
              <a:ext cx="111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Line 319"/>
            <p:cNvSpPr>
              <a:spLocks noChangeShapeType="1"/>
            </p:cNvSpPr>
            <p:nvPr/>
          </p:nvSpPr>
          <p:spPr bwMode="auto">
            <a:xfrm>
              <a:off x="2635250" y="3036888"/>
              <a:ext cx="95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Arc 320"/>
            <p:cNvSpPr>
              <a:spLocks/>
            </p:cNvSpPr>
            <p:nvPr/>
          </p:nvSpPr>
          <p:spPr bwMode="auto">
            <a:xfrm>
              <a:off x="2436813" y="2528888"/>
              <a:ext cx="73025" cy="147638"/>
            </a:xfrm>
            <a:custGeom>
              <a:avLst/>
              <a:gdLst>
                <a:gd name="G0" fmla="+- 21600 0 0"/>
                <a:gd name="G1" fmla="+- 20971 0 0"/>
                <a:gd name="G2" fmla="+- 21600 0 0"/>
                <a:gd name="T0" fmla="*/ 12121 w 21600"/>
                <a:gd name="T1" fmla="*/ 40380 h 40380"/>
                <a:gd name="T2" fmla="*/ 16427 w 21600"/>
                <a:gd name="T3" fmla="*/ 0 h 40380"/>
                <a:gd name="T4" fmla="*/ 21600 w 21600"/>
                <a:gd name="T5" fmla="*/ 20971 h 40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0380" fill="none" extrusionOk="0">
                  <a:moveTo>
                    <a:pt x="12121" y="40379"/>
                  </a:moveTo>
                  <a:cubicBezTo>
                    <a:pt x="4704" y="36757"/>
                    <a:pt x="0" y="29225"/>
                    <a:pt x="0" y="20971"/>
                  </a:cubicBezTo>
                  <a:cubicBezTo>
                    <a:pt x="-1" y="11034"/>
                    <a:pt x="6779" y="2379"/>
                    <a:pt x="16426" y="-1"/>
                  </a:cubicBezTo>
                </a:path>
                <a:path w="21600" h="40380" stroke="0" extrusionOk="0">
                  <a:moveTo>
                    <a:pt x="12121" y="40379"/>
                  </a:moveTo>
                  <a:cubicBezTo>
                    <a:pt x="4704" y="36757"/>
                    <a:pt x="0" y="29225"/>
                    <a:pt x="0" y="20971"/>
                  </a:cubicBezTo>
                  <a:cubicBezTo>
                    <a:pt x="-1" y="11034"/>
                    <a:pt x="6779" y="2379"/>
                    <a:pt x="16426" y="-1"/>
                  </a:cubicBezTo>
                  <a:lnTo>
                    <a:pt x="21600" y="20971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Freeform 321"/>
            <p:cNvSpPr>
              <a:spLocks/>
            </p:cNvSpPr>
            <p:nvPr/>
          </p:nvSpPr>
          <p:spPr bwMode="auto">
            <a:xfrm>
              <a:off x="2490788" y="2520950"/>
              <a:ext cx="49213" cy="3175"/>
            </a:xfrm>
            <a:custGeom>
              <a:avLst/>
              <a:gdLst>
                <a:gd name="T0" fmla="*/ 0 w 31"/>
                <a:gd name="T1" fmla="*/ 1 h 2"/>
                <a:gd name="T2" fmla="*/ 8 w 31"/>
                <a:gd name="T3" fmla="*/ 1 h 2"/>
                <a:gd name="T4" fmla="*/ 14 w 31"/>
                <a:gd name="T5" fmla="*/ 0 h 2"/>
                <a:gd name="T6" fmla="*/ 30 w 3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1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3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322"/>
            <p:cNvSpPr>
              <a:spLocks/>
            </p:cNvSpPr>
            <p:nvPr/>
          </p:nvSpPr>
          <p:spPr bwMode="auto">
            <a:xfrm>
              <a:off x="2474913" y="2687638"/>
              <a:ext cx="53975" cy="15875"/>
            </a:xfrm>
            <a:custGeom>
              <a:avLst/>
              <a:gdLst>
                <a:gd name="T0" fmla="*/ 0 w 34"/>
                <a:gd name="T1" fmla="*/ 0 h 10"/>
                <a:gd name="T2" fmla="*/ 5 w 34"/>
                <a:gd name="T3" fmla="*/ 3 h 10"/>
                <a:gd name="T4" fmla="*/ 9 w 34"/>
                <a:gd name="T5" fmla="*/ 5 h 10"/>
                <a:gd name="T6" fmla="*/ 17 w 34"/>
                <a:gd name="T7" fmla="*/ 8 h 10"/>
                <a:gd name="T8" fmla="*/ 24 w 34"/>
                <a:gd name="T9" fmla="*/ 9 h 10"/>
                <a:gd name="T10" fmla="*/ 33 w 34"/>
                <a:gd name="T1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0">
                  <a:moveTo>
                    <a:pt x="0" y="0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7" y="8"/>
                  </a:lnTo>
                  <a:lnTo>
                    <a:pt x="24" y="9"/>
                  </a:lnTo>
                  <a:lnTo>
                    <a:pt x="33" y="9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323"/>
            <p:cNvSpPr>
              <a:spLocks/>
            </p:cNvSpPr>
            <p:nvPr/>
          </p:nvSpPr>
          <p:spPr bwMode="auto">
            <a:xfrm>
              <a:off x="2413000" y="2593975"/>
              <a:ext cx="19050" cy="30163"/>
            </a:xfrm>
            <a:custGeom>
              <a:avLst/>
              <a:gdLst>
                <a:gd name="T0" fmla="*/ 0 w 12"/>
                <a:gd name="T1" fmla="*/ 18 h 19"/>
                <a:gd name="T2" fmla="*/ 4 w 12"/>
                <a:gd name="T3" fmla="*/ 12 h 19"/>
                <a:gd name="T4" fmla="*/ 7 w 12"/>
                <a:gd name="T5" fmla="*/ 5 h 19"/>
                <a:gd name="T6" fmla="*/ 11 w 12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9">
                  <a:moveTo>
                    <a:pt x="0" y="18"/>
                  </a:moveTo>
                  <a:lnTo>
                    <a:pt x="4" y="12"/>
                  </a:lnTo>
                  <a:lnTo>
                    <a:pt x="7" y="5"/>
                  </a:lnTo>
                  <a:lnTo>
                    <a:pt x="11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324"/>
            <p:cNvSpPr>
              <a:spLocks/>
            </p:cNvSpPr>
            <p:nvPr/>
          </p:nvSpPr>
          <p:spPr bwMode="auto">
            <a:xfrm>
              <a:off x="2462213" y="2503488"/>
              <a:ext cx="19050" cy="38100"/>
            </a:xfrm>
            <a:custGeom>
              <a:avLst/>
              <a:gdLst>
                <a:gd name="T0" fmla="*/ 11 w 12"/>
                <a:gd name="T1" fmla="*/ 0 h 24"/>
                <a:gd name="T2" fmla="*/ 6 w 12"/>
                <a:gd name="T3" fmla="*/ 10 h 24"/>
                <a:gd name="T4" fmla="*/ 3 w 12"/>
                <a:gd name="T5" fmla="*/ 19 h 24"/>
                <a:gd name="T6" fmla="*/ 0 w 12"/>
                <a:gd name="T7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24">
                  <a:moveTo>
                    <a:pt x="11" y="0"/>
                  </a:moveTo>
                  <a:lnTo>
                    <a:pt x="6" y="10"/>
                  </a:lnTo>
                  <a:lnTo>
                    <a:pt x="3" y="19"/>
                  </a:lnTo>
                  <a:lnTo>
                    <a:pt x="0" y="2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325"/>
            <p:cNvSpPr>
              <a:spLocks/>
            </p:cNvSpPr>
            <p:nvPr/>
          </p:nvSpPr>
          <p:spPr bwMode="auto">
            <a:xfrm>
              <a:off x="2490788" y="2222500"/>
              <a:ext cx="20638" cy="7938"/>
            </a:xfrm>
            <a:custGeom>
              <a:avLst/>
              <a:gdLst>
                <a:gd name="T0" fmla="*/ 0 w 13"/>
                <a:gd name="T1" fmla="*/ 4 h 5"/>
                <a:gd name="T2" fmla="*/ 2 w 13"/>
                <a:gd name="T3" fmla="*/ 1 h 5"/>
                <a:gd name="T4" fmla="*/ 5 w 13"/>
                <a:gd name="T5" fmla="*/ 0 h 5"/>
                <a:gd name="T6" fmla="*/ 9 w 13"/>
                <a:gd name="T7" fmla="*/ 0 h 5"/>
                <a:gd name="T8" fmla="*/ 12 w 13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0" y="4"/>
                  </a:moveTo>
                  <a:lnTo>
                    <a:pt x="2" y="1"/>
                  </a:lnTo>
                  <a:lnTo>
                    <a:pt x="5" y="0"/>
                  </a:lnTo>
                  <a:lnTo>
                    <a:pt x="9" y="0"/>
                  </a:lnTo>
                  <a:lnTo>
                    <a:pt x="12" y="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326"/>
            <p:cNvSpPr>
              <a:spLocks/>
            </p:cNvSpPr>
            <p:nvPr/>
          </p:nvSpPr>
          <p:spPr bwMode="auto">
            <a:xfrm>
              <a:off x="2503488" y="2222500"/>
              <a:ext cx="4763" cy="7938"/>
            </a:xfrm>
            <a:custGeom>
              <a:avLst/>
              <a:gdLst>
                <a:gd name="T0" fmla="*/ 0 w 3"/>
                <a:gd name="T1" fmla="*/ 0 h 5"/>
                <a:gd name="T2" fmla="*/ 1 w 3"/>
                <a:gd name="T3" fmla="*/ 1 h 5"/>
                <a:gd name="T4" fmla="*/ 2 w 3"/>
                <a:gd name="T5" fmla="*/ 1 h 5"/>
                <a:gd name="T6" fmla="*/ 2 w 3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327"/>
            <p:cNvSpPr>
              <a:spLocks/>
            </p:cNvSpPr>
            <p:nvPr/>
          </p:nvSpPr>
          <p:spPr bwMode="auto">
            <a:xfrm>
              <a:off x="2190750" y="2751138"/>
              <a:ext cx="15875" cy="36513"/>
            </a:xfrm>
            <a:custGeom>
              <a:avLst/>
              <a:gdLst>
                <a:gd name="T0" fmla="*/ 0 w 10"/>
                <a:gd name="T1" fmla="*/ 0 h 23"/>
                <a:gd name="T2" fmla="*/ 0 w 10"/>
                <a:gd name="T3" fmla="*/ 12 h 23"/>
                <a:gd name="T4" fmla="*/ 1 w 10"/>
                <a:gd name="T5" fmla="*/ 17 h 23"/>
                <a:gd name="T6" fmla="*/ 1 w 10"/>
                <a:gd name="T7" fmla="*/ 19 h 23"/>
                <a:gd name="T8" fmla="*/ 4 w 10"/>
                <a:gd name="T9" fmla="*/ 22 h 23"/>
                <a:gd name="T10" fmla="*/ 6 w 10"/>
                <a:gd name="T11" fmla="*/ 22 h 23"/>
                <a:gd name="T12" fmla="*/ 9 w 10"/>
                <a:gd name="T13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3">
                  <a:moveTo>
                    <a:pt x="0" y="0"/>
                  </a:moveTo>
                  <a:lnTo>
                    <a:pt x="0" y="12"/>
                  </a:lnTo>
                  <a:lnTo>
                    <a:pt x="1" y="17"/>
                  </a:lnTo>
                  <a:lnTo>
                    <a:pt x="1" y="19"/>
                  </a:lnTo>
                  <a:lnTo>
                    <a:pt x="4" y="22"/>
                  </a:lnTo>
                  <a:lnTo>
                    <a:pt x="6" y="22"/>
                  </a:lnTo>
                  <a:lnTo>
                    <a:pt x="9" y="2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328"/>
            <p:cNvSpPr>
              <a:spLocks/>
            </p:cNvSpPr>
            <p:nvPr/>
          </p:nvSpPr>
          <p:spPr bwMode="auto">
            <a:xfrm>
              <a:off x="2192338" y="2781300"/>
              <a:ext cx="11113" cy="4763"/>
            </a:xfrm>
            <a:custGeom>
              <a:avLst/>
              <a:gdLst>
                <a:gd name="T0" fmla="*/ 6 w 7"/>
                <a:gd name="T1" fmla="*/ 0 h 3"/>
                <a:gd name="T2" fmla="*/ 5 w 7"/>
                <a:gd name="T3" fmla="*/ 2 h 3"/>
                <a:gd name="T4" fmla="*/ 0 w 7"/>
                <a:gd name="T5" fmla="*/ 2 h 3"/>
                <a:gd name="T6" fmla="*/ 0 w 7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3">
                  <a:moveTo>
                    <a:pt x="6" y="0"/>
                  </a:moveTo>
                  <a:lnTo>
                    <a:pt x="5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329"/>
            <p:cNvSpPr>
              <a:spLocks/>
            </p:cNvSpPr>
            <p:nvPr/>
          </p:nvSpPr>
          <p:spPr bwMode="auto">
            <a:xfrm>
              <a:off x="2146300" y="2370138"/>
              <a:ext cx="44450" cy="74613"/>
            </a:xfrm>
            <a:custGeom>
              <a:avLst/>
              <a:gdLst>
                <a:gd name="T0" fmla="*/ 11 w 28"/>
                <a:gd name="T1" fmla="*/ 7 h 47"/>
                <a:gd name="T2" fmla="*/ 14 w 28"/>
                <a:gd name="T3" fmla="*/ 3 h 47"/>
                <a:gd name="T4" fmla="*/ 17 w 28"/>
                <a:gd name="T5" fmla="*/ 1 h 47"/>
                <a:gd name="T6" fmla="*/ 21 w 28"/>
                <a:gd name="T7" fmla="*/ 0 h 47"/>
                <a:gd name="T8" fmla="*/ 23 w 28"/>
                <a:gd name="T9" fmla="*/ 1 h 47"/>
                <a:gd name="T10" fmla="*/ 26 w 28"/>
                <a:gd name="T11" fmla="*/ 3 h 47"/>
                <a:gd name="T12" fmla="*/ 27 w 28"/>
                <a:gd name="T13" fmla="*/ 7 h 47"/>
                <a:gd name="T14" fmla="*/ 27 w 28"/>
                <a:gd name="T15" fmla="*/ 14 h 47"/>
                <a:gd name="T16" fmla="*/ 26 w 28"/>
                <a:gd name="T17" fmla="*/ 23 h 47"/>
                <a:gd name="T18" fmla="*/ 22 w 28"/>
                <a:gd name="T19" fmla="*/ 31 h 47"/>
                <a:gd name="T20" fmla="*/ 20 w 28"/>
                <a:gd name="T21" fmla="*/ 36 h 47"/>
                <a:gd name="T22" fmla="*/ 13 w 28"/>
                <a:gd name="T23" fmla="*/ 43 h 47"/>
                <a:gd name="T24" fmla="*/ 10 w 28"/>
                <a:gd name="T25" fmla="*/ 45 h 47"/>
                <a:gd name="T26" fmla="*/ 7 w 28"/>
                <a:gd name="T27" fmla="*/ 46 h 47"/>
                <a:gd name="T28" fmla="*/ 4 w 28"/>
                <a:gd name="T29" fmla="*/ 46 h 47"/>
                <a:gd name="T30" fmla="*/ 1 w 28"/>
                <a:gd name="T31" fmla="*/ 45 h 47"/>
                <a:gd name="T32" fmla="*/ 0 w 28"/>
                <a:gd name="T33" fmla="*/ 40 h 47"/>
                <a:gd name="T34" fmla="*/ 0 w 28"/>
                <a:gd name="T35" fmla="*/ 34 h 47"/>
                <a:gd name="T36" fmla="*/ 1 w 28"/>
                <a:gd name="T37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47">
                  <a:moveTo>
                    <a:pt x="11" y="7"/>
                  </a:moveTo>
                  <a:lnTo>
                    <a:pt x="14" y="3"/>
                  </a:lnTo>
                  <a:lnTo>
                    <a:pt x="17" y="1"/>
                  </a:lnTo>
                  <a:lnTo>
                    <a:pt x="21" y="0"/>
                  </a:lnTo>
                  <a:lnTo>
                    <a:pt x="23" y="1"/>
                  </a:lnTo>
                  <a:lnTo>
                    <a:pt x="26" y="3"/>
                  </a:lnTo>
                  <a:lnTo>
                    <a:pt x="27" y="7"/>
                  </a:lnTo>
                  <a:lnTo>
                    <a:pt x="27" y="14"/>
                  </a:lnTo>
                  <a:lnTo>
                    <a:pt x="26" y="23"/>
                  </a:lnTo>
                  <a:lnTo>
                    <a:pt x="22" y="31"/>
                  </a:lnTo>
                  <a:lnTo>
                    <a:pt x="20" y="36"/>
                  </a:lnTo>
                  <a:lnTo>
                    <a:pt x="13" y="43"/>
                  </a:lnTo>
                  <a:lnTo>
                    <a:pt x="10" y="45"/>
                  </a:lnTo>
                  <a:lnTo>
                    <a:pt x="7" y="46"/>
                  </a:lnTo>
                  <a:lnTo>
                    <a:pt x="4" y="46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3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330"/>
            <p:cNvSpPr>
              <a:spLocks/>
            </p:cNvSpPr>
            <p:nvPr/>
          </p:nvSpPr>
          <p:spPr bwMode="auto">
            <a:xfrm>
              <a:off x="2116138" y="2374900"/>
              <a:ext cx="63500" cy="52388"/>
            </a:xfrm>
            <a:custGeom>
              <a:avLst/>
              <a:gdLst>
                <a:gd name="T0" fmla="*/ 5 w 40"/>
                <a:gd name="T1" fmla="*/ 0 h 33"/>
                <a:gd name="T2" fmla="*/ 38 w 40"/>
                <a:gd name="T3" fmla="*/ 6 h 33"/>
                <a:gd name="T4" fmla="*/ 39 w 40"/>
                <a:gd name="T5" fmla="*/ 9 h 33"/>
                <a:gd name="T6" fmla="*/ 39 w 40"/>
                <a:gd name="T7" fmla="*/ 13 h 33"/>
                <a:gd name="T8" fmla="*/ 38 w 40"/>
                <a:gd name="T9" fmla="*/ 19 h 33"/>
                <a:gd name="T10" fmla="*/ 35 w 40"/>
                <a:gd name="T11" fmla="*/ 27 h 33"/>
                <a:gd name="T12" fmla="*/ 32 w 40"/>
                <a:gd name="T13" fmla="*/ 29 h 33"/>
                <a:gd name="T14" fmla="*/ 28 w 40"/>
                <a:gd name="T15" fmla="*/ 32 h 33"/>
                <a:gd name="T16" fmla="*/ 28 w 40"/>
                <a:gd name="T17" fmla="*/ 32 h 33"/>
                <a:gd name="T18" fmla="*/ 0 w 40"/>
                <a:gd name="T19" fmla="*/ 13 h 33"/>
                <a:gd name="T20" fmla="*/ 4 w 40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3">
                  <a:moveTo>
                    <a:pt x="5" y="0"/>
                  </a:moveTo>
                  <a:lnTo>
                    <a:pt x="38" y="6"/>
                  </a:lnTo>
                  <a:lnTo>
                    <a:pt x="39" y="9"/>
                  </a:lnTo>
                  <a:lnTo>
                    <a:pt x="39" y="13"/>
                  </a:lnTo>
                  <a:lnTo>
                    <a:pt x="38" y="19"/>
                  </a:lnTo>
                  <a:lnTo>
                    <a:pt x="35" y="27"/>
                  </a:lnTo>
                  <a:lnTo>
                    <a:pt x="32" y="29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0" y="13"/>
                  </a:lnTo>
                  <a:lnTo>
                    <a:pt x="4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331"/>
            <p:cNvSpPr>
              <a:spLocks/>
            </p:cNvSpPr>
            <p:nvPr/>
          </p:nvSpPr>
          <p:spPr bwMode="auto">
            <a:xfrm>
              <a:off x="2182813" y="2389188"/>
              <a:ext cx="57150" cy="74613"/>
            </a:xfrm>
            <a:custGeom>
              <a:avLst/>
              <a:gdLst>
                <a:gd name="T0" fmla="*/ 5 w 36"/>
                <a:gd name="T1" fmla="*/ 0 h 47"/>
                <a:gd name="T2" fmla="*/ 32 w 36"/>
                <a:gd name="T3" fmla="*/ 8 h 47"/>
                <a:gd name="T4" fmla="*/ 35 w 36"/>
                <a:gd name="T5" fmla="*/ 17 h 47"/>
                <a:gd name="T6" fmla="*/ 35 w 36"/>
                <a:gd name="T7" fmla="*/ 23 h 47"/>
                <a:gd name="T8" fmla="*/ 34 w 36"/>
                <a:gd name="T9" fmla="*/ 32 h 47"/>
                <a:gd name="T10" fmla="*/ 30 w 36"/>
                <a:gd name="T11" fmla="*/ 38 h 47"/>
                <a:gd name="T12" fmla="*/ 27 w 36"/>
                <a:gd name="T13" fmla="*/ 44 h 47"/>
                <a:gd name="T14" fmla="*/ 24 w 36"/>
                <a:gd name="T15" fmla="*/ 46 h 47"/>
                <a:gd name="T16" fmla="*/ 0 w 36"/>
                <a:gd name="T17" fmla="*/ 3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47">
                  <a:moveTo>
                    <a:pt x="5" y="0"/>
                  </a:moveTo>
                  <a:lnTo>
                    <a:pt x="32" y="8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34" y="32"/>
                  </a:lnTo>
                  <a:lnTo>
                    <a:pt x="30" y="38"/>
                  </a:lnTo>
                  <a:lnTo>
                    <a:pt x="27" y="44"/>
                  </a:lnTo>
                  <a:lnTo>
                    <a:pt x="24" y="46"/>
                  </a:lnTo>
                  <a:lnTo>
                    <a:pt x="0" y="32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32"/>
            <p:cNvSpPr>
              <a:spLocks/>
            </p:cNvSpPr>
            <p:nvPr/>
          </p:nvSpPr>
          <p:spPr bwMode="auto">
            <a:xfrm>
              <a:off x="2212975" y="2398713"/>
              <a:ext cx="19050" cy="58738"/>
            </a:xfrm>
            <a:custGeom>
              <a:avLst/>
              <a:gdLst>
                <a:gd name="T0" fmla="*/ 10 w 12"/>
                <a:gd name="T1" fmla="*/ 0 h 37"/>
                <a:gd name="T2" fmla="*/ 11 w 12"/>
                <a:gd name="T3" fmla="*/ 8 h 37"/>
                <a:gd name="T4" fmla="*/ 11 w 12"/>
                <a:gd name="T5" fmla="*/ 13 h 37"/>
                <a:gd name="T6" fmla="*/ 8 w 12"/>
                <a:gd name="T7" fmla="*/ 22 h 37"/>
                <a:gd name="T8" fmla="*/ 7 w 12"/>
                <a:gd name="T9" fmla="*/ 25 h 37"/>
                <a:gd name="T10" fmla="*/ 3 w 12"/>
                <a:gd name="T11" fmla="*/ 30 h 37"/>
                <a:gd name="T12" fmla="*/ 0 w 12"/>
                <a:gd name="T13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7">
                  <a:moveTo>
                    <a:pt x="10" y="0"/>
                  </a:moveTo>
                  <a:lnTo>
                    <a:pt x="11" y="8"/>
                  </a:lnTo>
                  <a:lnTo>
                    <a:pt x="11" y="13"/>
                  </a:lnTo>
                  <a:lnTo>
                    <a:pt x="8" y="22"/>
                  </a:lnTo>
                  <a:lnTo>
                    <a:pt x="7" y="25"/>
                  </a:lnTo>
                  <a:lnTo>
                    <a:pt x="3" y="30"/>
                  </a:lnTo>
                  <a:lnTo>
                    <a:pt x="0" y="3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333"/>
            <p:cNvSpPr>
              <a:spLocks/>
            </p:cNvSpPr>
            <p:nvPr/>
          </p:nvSpPr>
          <p:spPr bwMode="auto">
            <a:xfrm>
              <a:off x="2198688" y="2397125"/>
              <a:ext cx="15875" cy="50800"/>
            </a:xfrm>
            <a:custGeom>
              <a:avLst/>
              <a:gdLst>
                <a:gd name="T0" fmla="*/ 9 w 10"/>
                <a:gd name="T1" fmla="*/ 0 h 32"/>
                <a:gd name="T2" fmla="*/ 9 w 10"/>
                <a:gd name="T3" fmla="*/ 10 h 32"/>
                <a:gd name="T4" fmla="*/ 8 w 10"/>
                <a:gd name="T5" fmla="*/ 16 h 32"/>
                <a:gd name="T6" fmla="*/ 5 w 10"/>
                <a:gd name="T7" fmla="*/ 20 h 32"/>
                <a:gd name="T8" fmla="*/ 3 w 10"/>
                <a:gd name="T9" fmla="*/ 27 h 32"/>
                <a:gd name="T10" fmla="*/ 0 w 10"/>
                <a:gd name="T11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2">
                  <a:moveTo>
                    <a:pt x="9" y="0"/>
                  </a:moveTo>
                  <a:lnTo>
                    <a:pt x="9" y="10"/>
                  </a:lnTo>
                  <a:lnTo>
                    <a:pt x="8" y="16"/>
                  </a:lnTo>
                  <a:lnTo>
                    <a:pt x="5" y="20"/>
                  </a:lnTo>
                  <a:lnTo>
                    <a:pt x="3" y="27"/>
                  </a:lnTo>
                  <a:lnTo>
                    <a:pt x="0" y="3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334"/>
            <p:cNvSpPr>
              <a:spLocks noChangeShapeType="1"/>
            </p:cNvSpPr>
            <p:nvPr/>
          </p:nvSpPr>
          <p:spPr bwMode="auto">
            <a:xfrm>
              <a:off x="2224088" y="2463800"/>
              <a:ext cx="34925" cy="666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Line 335"/>
            <p:cNvSpPr>
              <a:spLocks noChangeShapeType="1"/>
            </p:cNvSpPr>
            <p:nvPr/>
          </p:nvSpPr>
          <p:spPr bwMode="auto">
            <a:xfrm>
              <a:off x="2232025" y="2462213"/>
              <a:ext cx="28575" cy="587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Line 336"/>
            <p:cNvSpPr>
              <a:spLocks noChangeShapeType="1"/>
            </p:cNvSpPr>
            <p:nvPr/>
          </p:nvSpPr>
          <p:spPr bwMode="auto">
            <a:xfrm>
              <a:off x="2246313" y="2433638"/>
              <a:ext cx="61913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Line 337"/>
            <p:cNvSpPr>
              <a:spLocks noChangeShapeType="1"/>
            </p:cNvSpPr>
            <p:nvPr/>
          </p:nvSpPr>
          <p:spPr bwMode="auto">
            <a:xfrm>
              <a:off x="2246313" y="2428875"/>
              <a:ext cx="61913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Freeform 338"/>
            <p:cNvSpPr>
              <a:spLocks/>
            </p:cNvSpPr>
            <p:nvPr/>
          </p:nvSpPr>
          <p:spPr bwMode="auto">
            <a:xfrm>
              <a:off x="2168525" y="2427288"/>
              <a:ext cx="112713" cy="307975"/>
            </a:xfrm>
            <a:custGeom>
              <a:avLst/>
              <a:gdLst>
                <a:gd name="T0" fmla="*/ 1 w 71"/>
                <a:gd name="T1" fmla="*/ 7 h 194"/>
                <a:gd name="T2" fmla="*/ 64 w 71"/>
                <a:gd name="T3" fmla="*/ 193 h 194"/>
                <a:gd name="T4" fmla="*/ 70 w 71"/>
                <a:gd name="T5" fmla="*/ 188 h 194"/>
                <a:gd name="T6" fmla="*/ 7 w 71"/>
                <a:gd name="T7" fmla="*/ 0 h 194"/>
                <a:gd name="T8" fmla="*/ 0 w 71"/>
                <a:gd name="T9" fmla="*/ 7 h 194"/>
                <a:gd name="T10" fmla="*/ 1 w 71"/>
                <a:gd name="T11" fmla="*/ 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194">
                  <a:moveTo>
                    <a:pt x="1" y="7"/>
                  </a:moveTo>
                  <a:lnTo>
                    <a:pt x="64" y="193"/>
                  </a:lnTo>
                  <a:lnTo>
                    <a:pt x="70" y="188"/>
                  </a:lnTo>
                  <a:lnTo>
                    <a:pt x="7" y="0"/>
                  </a:lnTo>
                  <a:lnTo>
                    <a:pt x="0" y="7"/>
                  </a:lnTo>
                  <a:lnTo>
                    <a:pt x="1" y="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339"/>
            <p:cNvSpPr>
              <a:spLocks/>
            </p:cNvSpPr>
            <p:nvPr/>
          </p:nvSpPr>
          <p:spPr bwMode="auto">
            <a:xfrm>
              <a:off x="2185988" y="2363788"/>
              <a:ext cx="306388" cy="26988"/>
            </a:xfrm>
            <a:custGeom>
              <a:avLst/>
              <a:gdLst>
                <a:gd name="T0" fmla="*/ 191 w 193"/>
                <a:gd name="T1" fmla="*/ 7 h 17"/>
                <a:gd name="T2" fmla="*/ 3 w 193"/>
                <a:gd name="T3" fmla="*/ 16 h 17"/>
                <a:gd name="T4" fmla="*/ 0 w 193"/>
                <a:gd name="T5" fmla="*/ 7 h 17"/>
                <a:gd name="T6" fmla="*/ 192 w 193"/>
                <a:gd name="T7" fmla="*/ 0 h 17"/>
                <a:gd name="T8" fmla="*/ 191 w 193"/>
                <a:gd name="T9" fmla="*/ 8 h 17"/>
                <a:gd name="T10" fmla="*/ 191 w 193"/>
                <a:gd name="T1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" h="17">
                  <a:moveTo>
                    <a:pt x="191" y="7"/>
                  </a:moveTo>
                  <a:lnTo>
                    <a:pt x="3" y="16"/>
                  </a:lnTo>
                  <a:lnTo>
                    <a:pt x="0" y="7"/>
                  </a:lnTo>
                  <a:lnTo>
                    <a:pt x="192" y="0"/>
                  </a:lnTo>
                  <a:lnTo>
                    <a:pt x="191" y="8"/>
                  </a:lnTo>
                  <a:lnTo>
                    <a:pt x="191" y="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1095943" y="612338"/>
            <a:ext cx="186775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GOES-R Rebroadcast</a:t>
            </a:r>
          </a:p>
          <a:p>
            <a:pPr algn="ctr"/>
            <a:r>
              <a:rPr lang="en-US" b="1" dirty="0" err="1" smtClean="0"/>
              <a:t>GRB</a:t>
            </a:r>
            <a:endParaRPr lang="en-US" b="1" dirty="0" smtClean="0"/>
          </a:p>
          <a:p>
            <a:pPr algn="ctr"/>
            <a:r>
              <a:rPr lang="en-US" sz="1200" dirty="0" err="1" smtClean="0"/>
              <a:t>CADU</a:t>
            </a:r>
            <a:endParaRPr lang="en-US" sz="1200" dirty="0"/>
          </a:p>
          <a:p>
            <a:pPr algn="ctr"/>
            <a:r>
              <a:rPr lang="en-US" sz="1200" dirty="0"/>
              <a:t>(Channel Access Data Unit)</a:t>
            </a:r>
          </a:p>
          <a:p>
            <a:pPr algn="ctr"/>
            <a:r>
              <a:rPr lang="en-US" sz="1200" dirty="0"/>
              <a:t>Partial CCSDS packets</a:t>
            </a:r>
          </a:p>
          <a:p>
            <a:pPr algn="ctr"/>
            <a:endParaRPr lang="en-US" sz="1200" dirty="0"/>
          </a:p>
        </p:txBody>
      </p:sp>
      <p:cxnSp>
        <p:nvCxnSpPr>
          <p:cNvPr id="92" name="Straight Arrow Connector 91"/>
          <p:cNvCxnSpPr>
            <a:stCxn id="66" idx="0"/>
          </p:cNvCxnSpPr>
          <p:nvPr/>
        </p:nvCxnSpPr>
        <p:spPr>
          <a:xfrm flipV="1">
            <a:off x="843836" y="1008730"/>
            <a:ext cx="687876" cy="6934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2104281" y="34855"/>
            <a:ext cx="4986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SSEC</a:t>
            </a:r>
            <a:r>
              <a:rPr lang="en-US" sz="3200" dirty="0" smtClean="0"/>
              <a:t> Datacenter Distribution</a:t>
            </a:r>
            <a:endParaRPr lang="en-US" sz="3200" dirty="0"/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28200" y="1008730"/>
            <a:ext cx="3429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3048000" y="685800"/>
            <a:ext cx="5181600" cy="5422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SDI </a:t>
            </a:r>
            <a:r>
              <a:rPr lang="en-US" dirty="0" err="1" smtClean="0">
                <a:solidFill>
                  <a:schemeClr val="tx1"/>
                </a:solidFill>
              </a:rPr>
              <a:t>GRB</a:t>
            </a:r>
            <a:r>
              <a:rPr lang="en-US" dirty="0" smtClean="0">
                <a:solidFill>
                  <a:schemeClr val="tx1"/>
                </a:solidFill>
              </a:rPr>
              <a:t> Appliance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1200" dirty="0" smtClean="0">
                <a:solidFill>
                  <a:schemeClr val="tx1"/>
                </a:solidFill>
              </a:rPr>
              <a:t> (events via </a:t>
            </a:r>
            <a:r>
              <a:rPr lang="en-US" sz="1200" dirty="0" err="1">
                <a:solidFill>
                  <a:schemeClr val="tx1"/>
                </a:solidFill>
              </a:rPr>
              <a:t>r</a:t>
            </a:r>
            <a:r>
              <a:rPr lang="en-US" sz="1200" dirty="0" err="1" smtClean="0">
                <a:solidFill>
                  <a:schemeClr val="tx1"/>
                </a:solidFill>
              </a:rPr>
              <a:t>abbitMQ</a:t>
            </a:r>
            <a:r>
              <a:rPr lang="en-US" sz="1200" dirty="0" smtClean="0">
                <a:solidFill>
                  <a:schemeClr val="tx1"/>
                </a:solidFill>
              </a:rPr>
              <a:t>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7149981" y="4572000"/>
            <a:ext cx="1219199" cy="91440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Cluster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Users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1981200" y="3991689"/>
            <a:ext cx="1142787" cy="656511"/>
          </a:xfrm>
          <a:prstGeom prst="rect">
            <a:avLst/>
          </a:prstGeom>
          <a:solidFill>
            <a:srgbClr val="7F7F7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arcwrite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214536" y="4323460"/>
            <a:ext cx="1361107" cy="91440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ADDE Users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(optional </a:t>
            </a:r>
            <a:r>
              <a:rPr lang="en-US" sz="1200" dirty="0" err="1">
                <a:solidFill>
                  <a:schemeClr val="tx1"/>
                </a:solidFill>
              </a:rPr>
              <a:t>r</a:t>
            </a:r>
            <a:r>
              <a:rPr lang="en-US" sz="1200" dirty="0" err="1" smtClean="0">
                <a:solidFill>
                  <a:schemeClr val="tx1"/>
                </a:solidFill>
              </a:rPr>
              <a:t>abbitMQ</a:t>
            </a:r>
            <a:r>
              <a:rPr lang="en-US" sz="1200" dirty="0" smtClean="0">
                <a:solidFill>
                  <a:schemeClr val="tx1"/>
                </a:solidFill>
              </a:rPr>
              <a:t> listener)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2" name="Freeform 101"/>
          <p:cNvSpPr/>
          <p:nvPr/>
        </p:nvSpPr>
        <p:spPr>
          <a:xfrm>
            <a:off x="597486" y="1321467"/>
            <a:ext cx="2907716" cy="2929726"/>
          </a:xfrm>
          <a:custGeom>
            <a:avLst/>
            <a:gdLst>
              <a:gd name="connsiteX0" fmla="*/ 3230310 w 3230310"/>
              <a:gd name="connsiteY0" fmla="*/ 0 h 384561"/>
              <a:gd name="connsiteX1" fmla="*/ 3230310 w 3230310"/>
              <a:gd name="connsiteY1" fmla="*/ 111096 h 384561"/>
              <a:gd name="connsiteX2" fmla="*/ 0 w 3230310"/>
              <a:gd name="connsiteY2" fmla="*/ 102550 h 384561"/>
              <a:gd name="connsiteX3" fmla="*/ 0 w 3230310"/>
              <a:gd name="connsiteY3" fmla="*/ 384561 h 384561"/>
              <a:gd name="connsiteX0" fmla="*/ 3230310 w 3232691"/>
              <a:gd name="connsiteY0" fmla="*/ 0 h 384561"/>
              <a:gd name="connsiteX1" fmla="*/ 3232691 w 3232691"/>
              <a:gd name="connsiteY1" fmla="*/ 105216 h 384561"/>
              <a:gd name="connsiteX2" fmla="*/ 0 w 3232691"/>
              <a:gd name="connsiteY2" fmla="*/ 102550 h 384561"/>
              <a:gd name="connsiteX3" fmla="*/ 0 w 3232691"/>
              <a:gd name="connsiteY3" fmla="*/ 384561 h 384561"/>
              <a:gd name="connsiteX0" fmla="*/ 3230310 w 3235072"/>
              <a:gd name="connsiteY0" fmla="*/ 0 h 384561"/>
              <a:gd name="connsiteX1" fmla="*/ 3235072 w 3235072"/>
              <a:gd name="connsiteY1" fmla="*/ 100806 h 384561"/>
              <a:gd name="connsiteX2" fmla="*/ 0 w 3235072"/>
              <a:gd name="connsiteY2" fmla="*/ 102550 h 384561"/>
              <a:gd name="connsiteX3" fmla="*/ 0 w 3235072"/>
              <a:gd name="connsiteY3" fmla="*/ 384561 h 384561"/>
              <a:gd name="connsiteX0" fmla="*/ 3220202 w 3235072"/>
              <a:gd name="connsiteY0" fmla="*/ 0 h 648025"/>
              <a:gd name="connsiteX1" fmla="*/ 3235072 w 3235072"/>
              <a:gd name="connsiteY1" fmla="*/ 364270 h 648025"/>
              <a:gd name="connsiteX2" fmla="*/ 0 w 3235072"/>
              <a:gd name="connsiteY2" fmla="*/ 366014 h 648025"/>
              <a:gd name="connsiteX3" fmla="*/ 0 w 3235072"/>
              <a:gd name="connsiteY3" fmla="*/ 648025 h 648025"/>
              <a:gd name="connsiteX0" fmla="*/ 3220202 w 3235072"/>
              <a:gd name="connsiteY0" fmla="*/ 0 h 648025"/>
              <a:gd name="connsiteX1" fmla="*/ 3235072 w 3235072"/>
              <a:gd name="connsiteY1" fmla="*/ 364270 h 648025"/>
              <a:gd name="connsiteX2" fmla="*/ 10108 w 3235072"/>
              <a:gd name="connsiteY2" fmla="*/ 366014 h 648025"/>
              <a:gd name="connsiteX3" fmla="*/ 0 w 3235072"/>
              <a:gd name="connsiteY3" fmla="*/ 648025 h 648025"/>
              <a:gd name="connsiteX0" fmla="*/ 3220202 w 3235072"/>
              <a:gd name="connsiteY0" fmla="*/ 0 h 782801"/>
              <a:gd name="connsiteX1" fmla="*/ 3235072 w 3235072"/>
              <a:gd name="connsiteY1" fmla="*/ 364270 h 782801"/>
              <a:gd name="connsiteX2" fmla="*/ 10108 w 3235072"/>
              <a:gd name="connsiteY2" fmla="*/ 366014 h 782801"/>
              <a:gd name="connsiteX3" fmla="*/ 0 w 3235072"/>
              <a:gd name="connsiteY3" fmla="*/ 782801 h 782801"/>
              <a:gd name="connsiteX0" fmla="*/ 3211037 w 3235072"/>
              <a:gd name="connsiteY0" fmla="*/ 0 h 979960"/>
              <a:gd name="connsiteX1" fmla="*/ 3235072 w 3235072"/>
              <a:gd name="connsiteY1" fmla="*/ 561429 h 979960"/>
              <a:gd name="connsiteX2" fmla="*/ 10108 w 3235072"/>
              <a:gd name="connsiteY2" fmla="*/ 563173 h 979960"/>
              <a:gd name="connsiteX3" fmla="*/ 0 w 3235072"/>
              <a:gd name="connsiteY3" fmla="*/ 979960 h 979960"/>
              <a:gd name="connsiteX0" fmla="*/ 3236471 w 3236606"/>
              <a:gd name="connsiteY0" fmla="*/ 0 h 981226"/>
              <a:gd name="connsiteX1" fmla="*/ 3235072 w 3236606"/>
              <a:gd name="connsiteY1" fmla="*/ 562695 h 981226"/>
              <a:gd name="connsiteX2" fmla="*/ 10108 w 3236606"/>
              <a:gd name="connsiteY2" fmla="*/ 564439 h 981226"/>
              <a:gd name="connsiteX3" fmla="*/ 0 w 3236606"/>
              <a:gd name="connsiteY3" fmla="*/ 981226 h 981226"/>
              <a:gd name="connsiteX0" fmla="*/ 3227994 w 3235072"/>
              <a:gd name="connsiteY0" fmla="*/ 0 h 981226"/>
              <a:gd name="connsiteX1" fmla="*/ 3235072 w 3235072"/>
              <a:gd name="connsiteY1" fmla="*/ 562695 h 981226"/>
              <a:gd name="connsiteX2" fmla="*/ 10108 w 3235072"/>
              <a:gd name="connsiteY2" fmla="*/ 564439 h 981226"/>
              <a:gd name="connsiteX3" fmla="*/ 0 w 3235072"/>
              <a:gd name="connsiteY3" fmla="*/ 981226 h 981226"/>
              <a:gd name="connsiteX0" fmla="*/ 3234687 w 3235072"/>
              <a:gd name="connsiteY0" fmla="*/ 0 h 1116487"/>
              <a:gd name="connsiteX1" fmla="*/ 3235072 w 3235072"/>
              <a:gd name="connsiteY1" fmla="*/ 697956 h 1116487"/>
              <a:gd name="connsiteX2" fmla="*/ 10108 w 3235072"/>
              <a:gd name="connsiteY2" fmla="*/ 699700 h 1116487"/>
              <a:gd name="connsiteX3" fmla="*/ 0 w 3235072"/>
              <a:gd name="connsiteY3" fmla="*/ 1116487 h 111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5072" h="1116487">
                <a:moveTo>
                  <a:pt x="3234687" y="0"/>
                </a:moveTo>
                <a:cubicBezTo>
                  <a:pt x="3235481" y="35072"/>
                  <a:pt x="3234278" y="662884"/>
                  <a:pt x="3235072" y="697956"/>
                </a:cubicBezTo>
                <a:lnTo>
                  <a:pt x="10108" y="699700"/>
                </a:lnTo>
                <a:cubicBezTo>
                  <a:pt x="6739" y="793704"/>
                  <a:pt x="3369" y="1022483"/>
                  <a:pt x="0" y="1116487"/>
                </a:cubicBez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Arrow Connector 102"/>
          <p:cNvCxnSpPr/>
          <p:nvPr/>
        </p:nvCxnSpPr>
        <p:spPr>
          <a:xfrm>
            <a:off x="4742988" y="1299316"/>
            <a:ext cx="1" cy="128559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110"/>
          <p:cNvSpPr/>
          <p:nvPr/>
        </p:nvSpPr>
        <p:spPr>
          <a:xfrm>
            <a:off x="5181600" y="5661528"/>
            <a:ext cx="1219199" cy="1143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c</a:t>
            </a:r>
            <a:r>
              <a:rPr lang="en-US" sz="1200" dirty="0" err="1" smtClean="0">
                <a:solidFill>
                  <a:schemeClr val="tx1"/>
                </a:solidFill>
              </a:rPr>
              <a:t>spp</a:t>
            </a:r>
            <a:r>
              <a:rPr lang="en-US" sz="1200" dirty="0" smtClean="0">
                <a:solidFill>
                  <a:schemeClr val="tx1"/>
                </a:solidFill>
              </a:rPr>
              <a:t>-geo</a:t>
            </a:r>
          </a:p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GEOCAT</a:t>
            </a:r>
            <a:r>
              <a:rPr lang="en-US" sz="1600" dirty="0" smtClean="0">
                <a:solidFill>
                  <a:schemeClr val="tx1"/>
                </a:solidFill>
              </a:rPr>
              <a:t>/</a:t>
            </a:r>
            <a:r>
              <a:rPr lang="en-US" sz="1600" dirty="0" err="1" smtClean="0">
                <a:solidFill>
                  <a:schemeClr val="tx1"/>
                </a:solidFill>
              </a:rPr>
              <a:t>AIT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Level 2+</a:t>
            </a:r>
            <a:br>
              <a:rPr lang="en-US" sz="1200" dirty="0" smtClean="0">
                <a:solidFill>
                  <a:schemeClr val="tx1"/>
                </a:solidFill>
              </a:rPr>
            </a:br>
            <a:r>
              <a:rPr lang="en-US" sz="1200" dirty="0" smtClean="0">
                <a:solidFill>
                  <a:schemeClr val="tx1"/>
                </a:solidFill>
              </a:rPr>
              <a:t>Products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 flipH="1">
            <a:off x="5791200" y="1299316"/>
            <a:ext cx="5957" cy="432991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Freeform 114"/>
          <p:cNvSpPr/>
          <p:nvPr/>
        </p:nvSpPr>
        <p:spPr>
          <a:xfrm>
            <a:off x="597486" y="5294832"/>
            <a:ext cx="4509115" cy="1105968"/>
          </a:xfrm>
          <a:custGeom>
            <a:avLst/>
            <a:gdLst>
              <a:gd name="connsiteX0" fmla="*/ 3418318 w 3418318"/>
              <a:gd name="connsiteY0" fmla="*/ 863126 h 871671"/>
              <a:gd name="connsiteX1" fmla="*/ 0 w 3418318"/>
              <a:gd name="connsiteY1" fmla="*/ 871671 h 871671"/>
              <a:gd name="connsiteX2" fmla="*/ 8546 w 3418318"/>
              <a:gd name="connsiteY2" fmla="*/ 0 h 871671"/>
              <a:gd name="connsiteX0" fmla="*/ 3423080 w 3423080"/>
              <a:gd name="connsiteY0" fmla="*/ 867888 h 871671"/>
              <a:gd name="connsiteX1" fmla="*/ 0 w 3423080"/>
              <a:gd name="connsiteY1" fmla="*/ 871671 h 871671"/>
              <a:gd name="connsiteX2" fmla="*/ 8546 w 3423080"/>
              <a:gd name="connsiteY2" fmla="*/ 0 h 871671"/>
              <a:gd name="connsiteX0" fmla="*/ 3423080 w 3423080"/>
              <a:gd name="connsiteY0" fmla="*/ 865507 h 871671"/>
              <a:gd name="connsiteX1" fmla="*/ 0 w 3423080"/>
              <a:gd name="connsiteY1" fmla="*/ 871671 h 871671"/>
              <a:gd name="connsiteX2" fmla="*/ 8546 w 3423080"/>
              <a:gd name="connsiteY2" fmla="*/ 0 h 871671"/>
              <a:gd name="connsiteX0" fmla="*/ 3440418 w 3440418"/>
              <a:gd name="connsiteY0" fmla="*/ 865507 h 871671"/>
              <a:gd name="connsiteX1" fmla="*/ 17338 w 3440418"/>
              <a:gd name="connsiteY1" fmla="*/ 871671 h 871671"/>
              <a:gd name="connsiteX2" fmla="*/ 247 w 3440418"/>
              <a:gd name="connsiteY2" fmla="*/ 0 h 871671"/>
              <a:gd name="connsiteX0" fmla="*/ 3432004 w 3432004"/>
              <a:gd name="connsiteY0" fmla="*/ 865507 h 871671"/>
              <a:gd name="connsiteX1" fmla="*/ 8924 w 3432004"/>
              <a:gd name="connsiteY1" fmla="*/ 871671 h 871671"/>
              <a:gd name="connsiteX2" fmla="*/ 379 w 3432004"/>
              <a:gd name="connsiteY2" fmla="*/ 0 h 87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2004" h="871671">
                <a:moveTo>
                  <a:pt x="3432004" y="865507"/>
                </a:moveTo>
                <a:lnTo>
                  <a:pt x="8924" y="871671"/>
                </a:lnTo>
                <a:cubicBezTo>
                  <a:pt x="11773" y="581114"/>
                  <a:pt x="-2470" y="290557"/>
                  <a:pt x="379" y="0"/>
                </a:cubicBez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3934627" y="2655267"/>
            <a:ext cx="1219199" cy="1032279"/>
          </a:xfrm>
          <a:prstGeom prst="rect">
            <a:avLst/>
          </a:prstGeom>
          <a:solidFill>
            <a:srgbClr val="68291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SATBUFF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(non-</a:t>
            </a:r>
            <a:r>
              <a:rPr lang="en-US" sz="1200" dirty="0" err="1" smtClean="0">
                <a:solidFill>
                  <a:schemeClr val="tx1"/>
                </a:solidFill>
              </a:rPr>
              <a:t>realtime</a:t>
            </a:r>
            <a:r>
              <a:rPr lang="en-US" sz="1200" dirty="0" smtClean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en-US" sz="1200" dirty="0" err="1" smtClean="0">
                <a:solidFill>
                  <a:schemeClr val="tx1"/>
                </a:solidFill>
              </a:rPr>
              <a:t>rabbitMQ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122" name="Freeform 121"/>
          <p:cNvSpPr/>
          <p:nvPr/>
        </p:nvSpPr>
        <p:spPr>
          <a:xfrm flipV="1">
            <a:off x="1156162" y="3383028"/>
            <a:ext cx="2697991" cy="868166"/>
          </a:xfrm>
          <a:custGeom>
            <a:avLst/>
            <a:gdLst>
              <a:gd name="connsiteX0" fmla="*/ 3418318 w 3418318"/>
              <a:gd name="connsiteY0" fmla="*/ 863126 h 871671"/>
              <a:gd name="connsiteX1" fmla="*/ 0 w 3418318"/>
              <a:gd name="connsiteY1" fmla="*/ 871671 h 871671"/>
              <a:gd name="connsiteX2" fmla="*/ 8546 w 3418318"/>
              <a:gd name="connsiteY2" fmla="*/ 0 h 871671"/>
              <a:gd name="connsiteX0" fmla="*/ 3423080 w 3423080"/>
              <a:gd name="connsiteY0" fmla="*/ 867888 h 871671"/>
              <a:gd name="connsiteX1" fmla="*/ 0 w 3423080"/>
              <a:gd name="connsiteY1" fmla="*/ 871671 h 871671"/>
              <a:gd name="connsiteX2" fmla="*/ 8546 w 3423080"/>
              <a:gd name="connsiteY2" fmla="*/ 0 h 871671"/>
              <a:gd name="connsiteX0" fmla="*/ 3423080 w 3423080"/>
              <a:gd name="connsiteY0" fmla="*/ 865507 h 871671"/>
              <a:gd name="connsiteX1" fmla="*/ 0 w 3423080"/>
              <a:gd name="connsiteY1" fmla="*/ 871671 h 871671"/>
              <a:gd name="connsiteX2" fmla="*/ 8546 w 3423080"/>
              <a:gd name="connsiteY2" fmla="*/ 0 h 871671"/>
              <a:gd name="connsiteX0" fmla="*/ 3440418 w 3440418"/>
              <a:gd name="connsiteY0" fmla="*/ 865507 h 871671"/>
              <a:gd name="connsiteX1" fmla="*/ 17338 w 3440418"/>
              <a:gd name="connsiteY1" fmla="*/ 871671 h 871671"/>
              <a:gd name="connsiteX2" fmla="*/ 247 w 3440418"/>
              <a:gd name="connsiteY2" fmla="*/ 0 h 871671"/>
              <a:gd name="connsiteX0" fmla="*/ 3432004 w 3432004"/>
              <a:gd name="connsiteY0" fmla="*/ 865507 h 871671"/>
              <a:gd name="connsiteX1" fmla="*/ 8924 w 3432004"/>
              <a:gd name="connsiteY1" fmla="*/ 871671 h 871671"/>
              <a:gd name="connsiteX2" fmla="*/ 379 w 3432004"/>
              <a:gd name="connsiteY2" fmla="*/ 0 h 871671"/>
              <a:gd name="connsiteX0" fmla="*/ 3423081 w 3423081"/>
              <a:gd name="connsiteY0" fmla="*/ 1522341 h 1528505"/>
              <a:gd name="connsiteX1" fmla="*/ 1 w 3423081"/>
              <a:gd name="connsiteY1" fmla="*/ 1528505 h 1528505"/>
              <a:gd name="connsiteX2" fmla="*/ 23263 w 3423081"/>
              <a:gd name="connsiteY2" fmla="*/ 0 h 1528505"/>
              <a:gd name="connsiteX0" fmla="*/ 3447721 w 3447721"/>
              <a:gd name="connsiteY0" fmla="*/ 1522341 h 1528505"/>
              <a:gd name="connsiteX1" fmla="*/ 24641 w 3447721"/>
              <a:gd name="connsiteY1" fmla="*/ 1528505 h 1528505"/>
              <a:gd name="connsiteX2" fmla="*/ 190 w 3447721"/>
              <a:gd name="connsiteY2" fmla="*/ 0 h 1528505"/>
              <a:gd name="connsiteX0" fmla="*/ 3423080 w 3423080"/>
              <a:gd name="connsiteY0" fmla="*/ 1522341 h 1528505"/>
              <a:gd name="connsiteX1" fmla="*/ 0 w 3423080"/>
              <a:gd name="connsiteY1" fmla="*/ 1528505 h 1528505"/>
              <a:gd name="connsiteX2" fmla="*/ 7357 w 3423080"/>
              <a:gd name="connsiteY2" fmla="*/ 0 h 152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080" h="1528505">
                <a:moveTo>
                  <a:pt x="3423080" y="1522341"/>
                </a:moveTo>
                <a:lnTo>
                  <a:pt x="0" y="1528505"/>
                </a:lnTo>
                <a:cubicBezTo>
                  <a:pt x="2849" y="1237948"/>
                  <a:pt x="4508" y="290557"/>
                  <a:pt x="7357" y="0"/>
                </a:cubicBez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Freeform 123"/>
          <p:cNvSpPr/>
          <p:nvPr/>
        </p:nvSpPr>
        <p:spPr>
          <a:xfrm>
            <a:off x="5213915" y="3308576"/>
            <a:ext cx="2545667" cy="1187224"/>
          </a:xfrm>
          <a:custGeom>
            <a:avLst/>
            <a:gdLst>
              <a:gd name="connsiteX0" fmla="*/ 0 w 2555192"/>
              <a:gd name="connsiteY0" fmla="*/ 8546 h 828943"/>
              <a:gd name="connsiteX1" fmla="*/ 598205 w 2555192"/>
              <a:gd name="connsiteY1" fmla="*/ 8546 h 828943"/>
              <a:gd name="connsiteX2" fmla="*/ 2538101 w 2555192"/>
              <a:gd name="connsiteY2" fmla="*/ 0 h 828943"/>
              <a:gd name="connsiteX3" fmla="*/ 2555192 w 2555192"/>
              <a:gd name="connsiteY3" fmla="*/ 828943 h 828943"/>
              <a:gd name="connsiteX0" fmla="*/ 0 w 2548048"/>
              <a:gd name="connsiteY0" fmla="*/ 8546 h 828943"/>
              <a:gd name="connsiteX1" fmla="*/ 598205 w 2548048"/>
              <a:gd name="connsiteY1" fmla="*/ 8546 h 828943"/>
              <a:gd name="connsiteX2" fmla="*/ 2538101 w 2548048"/>
              <a:gd name="connsiteY2" fmla="*/ 0 h 828943"/>
              <a:gd name="connsiteX3" fmla="*/ 2548048 w 2548048"/>
              <a:gd name="connsiteY3" fmla="*/ 828943 h 828943"/>
              <a:gd name="connsiteX0" fmla="*/ 0 w 2540904"/>
              <a:gd name="connsiteY0" fmla="*/ 8546 h 828943"/>
              <a:gd name="connsiteX1" fmla="*/ 598205 w 2540904"/>
              <a:gd name="connsiteY1" fmla="*/ 8546 h 828943"/>
              <a:gd name="connsiteX2" fmla="*/ 2538101 w 2540904"/>
              <a:gd name="connsiteY2" fmla="*/ 0 h 828943"/>
              <a:gd name="connsiteX3" fmla="*/ 2540904 w 2540904"/>
              <a:gd name="connsiteY3" fmla="*/ 828943 h 828943"/>
              <a:gd name="connsiteX0" fmla="*/ 0 w 2548048"/>
              <a:gd name="connsiteY0" fmla="*/ 8546 h 828943"/>
              <a:gd name="connsiteX1" fmla="*/ 598205 w 2548048"/>
              <a:gd name="connsiteY1" fmla="*/ 8546 h 828943"/>
              <a:gd name="connsiteX2" fmla="*/ 2538101 w 2548048"/>
              <a:gd name="connsiteY2" fmla="*/ 0 h 828943"/>
              <a:gd name="connsiteX3" fmla="*/ 2548048 w 2548048"/>
              <a:gd name="connsiteY3" fmla="*/ 828943 h 828943"/>
              <a:gd name="connsiteX0" fmla="*/ 0 w 2545667"/>
              <a:gd name="connsiteY0" fmla="*/ 8546 h 828943"/>
              <a:gd name="connsiteX1" fmla="*/ 598205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61360 h 881757"/>
              <a:gd name="connsiteX1" fmla="*/ 583918 w 2545667"/>
              <a:gd name="connsiteY1" fmla="*/ 0 h 881757"/>
              <a:gd name="connsiteX2" fmla="*/ 2538101 w 2545667"/>
              <a:gd name="connsiteY2" fmla="*/ 52814 h 881757"/>
              <a:gd name="connsiteX3" fmla="*/ 2545667 w 2545667"/>
              <a:gd name="connsiteY3" fmla="*/ 881757 h 881757"/>
              <a:gd name="connsiteX0" fmla="*/ 0 w 2545667"/>
              <a:gd name="connsiteY0" fmla="*/ 61360 h 881757"/>
              <a:gd name="connsiteX1" fmla="*/ 583918 w 2545667"/>
              <a:gd name="connsiteY1" fmla="*/ 0 h 881757"/>
              <a:gd name="connsiteX2" fmla="*/ 2538101 w 2545667"/>
              <a:gd name="connsiteY2" fmla="*/ 52814 h 881757"/>
              <a:gd name="connsiteX3" fmla="*/ 2545667 w 2545667"/>
              <a:gd name="connsiteY3" fmla="*/ 881757 h 881757"/>
              <a:gd name="connsiteX0" fmla="*/ 0 w 2545667"/>
              <a:gd name="connsiteY0" fmla="*/ 61360 h 881757"/>
              <a:gd name="connsiteX1" fmla="*/ 583918 w 2545667"/>
              <a:gd name="connsiteY1" fmla="*/ 0 h 881757"/>
              <a:gd name="connsiteX2" fmla="*/ 2538101 w 2545667"/>
              <a:gd name="connsiteY2" fmla="*/ 52814 h 881757"/>
              <a:gd name="connsiteX3" fmla="*/ 2545667 w 2545667"/>
              <a:gd name="connsiteY3" fmla="*/ 881757 h 881757"/>
              <a:gd name="connsiteX0" fmla="*/ 0 w 2545667"/>
              <a:gd name="connsiteY0" fmla="*/ 61360 h 881757"/>
              <a:gd name="connsiteX1" fmla="*/ 451081 w 2545667"/>
              <a:gd name="connsiteY1" fmla="*/ 54786 h 881757"/>
              <a:gd name="connsiteX2" fmla="*/ 583918 w 2545667"/>
              <a:gd name="connsiteY2" fmla="*/ 0 h 881757"/>
              <a:gd name="connsiteX3" fmla="*/ 2538101 w 2545667"/>
              <a:gd name="connsiteY3" fmla="*/ 52814 h 881757"/>
              <a:gd name="connsiteX4" fmla="*/ 2545667 w 2545667"/>
              <a:gd name="connsiteY4" fmla="*/ 881757 h 881757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60643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60643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27306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27306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27306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27306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977 h 889374"/>
              <a:gd name="connsiteX1" fmla="*/ 451081 w 2545667"/>
              <a:gd name="connsiteY1" fmla="*/ 62403 h 889374"/>
              <a:gd name="connsiteX2" fmla="*/ 583918 w 2545667"/>
              <a:gd name="connsiteY2" fmla="*/ 7617 h 889374"/>
              <a:gd name="connsiteX3" fmla="*/ 708256 w 2545667"/>
              <a:gd name="connsiteY3" fmla="*/ 56650 h 889374"/>
              <a:gd name="connsiteX4" fmla="*/ 2538101 w 2545667"/>
              <a:gd name="connsiteY4" fmla="*/ 60431 h 889374"/>
              <a:gd name="connsiteX5" fmla="*/ 2545667 w 2545667"/>
              <a:gd name="connsiteY5" fmla="*/ 889374 h 889374"/>
              <a:gd name="connsiteX0" fmla="*/ 0 w 2545667"/>
              <a:gd name="connsiteY0" fmla="*/ 68977 h 889374"/>
              <a:gd name="connsiteX1" fmla="*/ 451081 w 2545667"/>
              <a:gd name="connsiteY1" fmla="*/ 62403 h 889374"/>
              <a:gd name="connsiteX2" fmla="*/ 583918 w 2545667"/>
              <a:gd name="connsiteY2" fmla="*/ 7617 h 889374"/>
              <a:gd name="connsiteX3" fmla="*/ 708256 w 2545667"/>
              <a:gd name="connsiteY3" fmla="*/ 56650 h 889374"/>
              <a:gd name="connsiteX4" fmla="*/ 2538101 w 2545667"/>
              <a:gd name="connsiteY4" fmla="*/ 60431 h 889374"/>
              <a:gd name="connsiteX5" fmla="*/ 2545667 w 2545667"/>
              <a:gd name="connsiteY5" fmla="*/ 889374 h 889374"/>
              <a:gd name="connsiteX0" fmla="*/ 0 w 2545667"/>
              <a:gd name="connsiteY0" fmla="*/ 68977 h 889374"/>
              <a:gd name="connsiteX1" fmla="*/ 451081 w 2545667"/>
              <a:gd name="connsiteY1" fmla="*/ 62403 h 889374"/>
              <a:gd name="connsiteX2" fmla="*/ 583918 w 2545667"/>
              <a:gd name="connsiteY2" fmla="*/ 7617 h 889374"/>
              <a:gd name="connsiteX3" fmla="*/ 708256 w 2545667"/>
              <a:gd name="connsiteY3" fmla="*/ 56650 h 889374"/>
              <a:gd name="connsiteX4" fmla="*/ 2538101 w 2545667"/>
              <a:gd name="connsiteY4" fmla="*/ 60431 h 889374"/>
              <a:gd name="connsiteX5" fmla="*/ 2545667 w 2545667"/>
              <a:gd name="connsiteY5" fmla="*/ 889374 h 889374"/>
              <a:gd name="connsiteX0" fmla="*/ 0 w 2545667"/>
              <a:gd name="connsiteY0" fmla="*/ 68977 h 889374"/>
              <a:gd name="connsiteX1" fmla="*/ 451081 w 2545667"/>
              <a:gd name="connsiteY1" fmla="*/ 62403 h 889374"/>
              <a:gd name="connsiteX2" fmla="*/ 583918 w 2545667"/>
              <a:gd name="connsiteY2" fmla="*/ 7617 h 889374"/>
              <a:gd name="connsiteX3" fmla="*/ 708256 w 2545667"/>
              <a:gd name="connsiteY3" fmla="*/ 56650 h 889374"/>
              <a:gd name="connsiteX4" fmla="*/ 2538101 w 2545667"/>
              <a:gd name="connsiteY4" fmla="*/ 60431 h 889374"/>
              <a:gd name="connsiteX5" fmla="*/ 2545667 w 2545667"/>
              <a:gd name="connsiteY5" fmla="*/ 889374 h 889374"/>
              <a:gd name="connsiteX0" fmla="*/ 0 w 2545667"/>
              <a:gd name="connsiteY0" fmla="*/ 68977 h 889374"/>
              <a:gd name="connsiteX1" fmla="*/ 451081 w 2545667"/>
              <a:gd name="connsiteY1" fmla="*/ 71990 h 889374"/>
              <a:gd name="connsiteX2" fmla="*/ 583918 w 2545667"/>
              <a:gd name="connsiteY2" fmla="*/ 7617 h 889374"/>
              <a:gd name="connsiteX3" fmla="*/ 708256 w 2545667"/>
              <a:gd name="connsiteY3" fmla="*/ 56650 h 889374"/>
              <a:gd name="connsiteX4" fmla="*/ 2538101 w 2545667"/>
              <a:gd name="connsiteY4" fmla="*/ 60431 h 889374"/>
              <a:gd name="connsiteX5" fmla="*/ 2545667 w 2545667"/>
              <a:gd name="connsiteY5" fmla="*/ 889374 h 889374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4939 h 885336"/>
              <a:gd name="connsiteX1" fmla="*/ 451081 w 2545667"/>
              <a:gd name="connsiteY1" fmla="*/ 67952 h 885336"/>
              <a:gd name="connsiteX2" fmla="*/ 583918 w 2545667"/>
              <a:gd name="connsiteY2" fmla="*/ 3579 h 885336"/>
              <a:gd name="connsiteX3" fmla="*/ 708256 w 2545667"/>
              <a:gd name="connsiteY3" fmla="*/ 52612 h 885336"/>
              <a:gd name="connsiteX4" fmla="*/ 2538101 w 2545667"/>
              <a:gd name="connsiteY4" fmla="*/ 56393 h 885336"/>
              <a:gd name="connsiteX5" fmla="*/ 2545667 w 2545667"/>
              <a:gd name="connsiteY5" fmla="*/ 885336 h 885336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583918 w 2545667"/>
              <a:gd name="connsiteY2" fmla="*/ 0 h 881757"/>
              <a:gd name="connsiteX3" fmla="*/ 708256 w 2545667"/>
              <a:gd name="connsiteY3" fmla="*/ 49033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583918 w 2545667"/>
              <a:gd name="connsiteY2" fmla="*/ 0 h 881757"/>
              <a:gd name="connsiteX3" fmla="*/ 708256 w 2545667"/>
              <a:gd name="connsiteY3" fmla="*/ 49033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583918 w 2545667"/>
              <a:gd name="connsiteY2" fmla="*/ 0 h 881757"/>
              <a:gd name="connsiteX3" fmla="*/ 710637 w 2545667"/>
              <a:gd name="connsiteY3" fmla="*/ 60538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583918 w 2545667"/>
              <a:gd name="connsiteY2" fmla="*/ 0 h 881757"/>
              <a:gd name="connsiteX3" fmla="*/ 710637 w 2545667"/>
              <a:gd name="connsiteY3" fmla="*/ 60538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583918 w 2545667"/>
              <a:gd name="connsiteY2" fmla="*/ 0 h 881757"/>
              <a:gd name="connsiteX3" fmla="*/ 710637 w 2545667"/>
              <a:gd name="connsiteY3" fmla="*/ 60538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479656 w 2545667"/>
              <a:gd name="connsiteY2" fmla="*/ 62456 h 881757"/>
              <a:gd name="connsiteX3" fmla="*/ 583918 w 2545667"/>
              <a:gd name="connsiteY3" fmla="*/ 0 h 881757"/>
              <a:gd name="connsiteX4" fmla="*/ 710637 w 2545667"/>
              <a:gd name="connsiteY4" fmla="*/ 60538 h 881757"/>
              <a:gd name="connsiteX5" fmla="*/ 2538101 w 2545667"/>
              <a:gd name="connsiteY5" fmla="*/ 52814 h 881757"/>
              <a:gd name="connsiteX6" fmla="*/ 2545667 w 2545667"/>
              <a:gd name="connsiteY6" fmla="*/ 881757 h 881757"/>
              <a:gd name="connsiteX0" fmla="*/ 0 w 2545667"/>
              <a:gd name="connsiteY0" fmla="*/ 61360 h 881757"/>
              <a:gd name="connsiteX1" fmla="*/ 479656 w 2545667"/>
              <a:gd name="connsiteY1" fmla="*/ 62456 h 881757"/>
              <a:gd name="connsiteX2" fmla="*/ 583918 w 2545667"/>
              <a:gd name="connsiteY2" fmla="*/ 0 h 881757"/>
              <a:gd name="connsiteX3" fmla="*/ 710637 w 2545667"/>
              <a:gd name="connsiteY3" fmla="*/ 60538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67750 w 2545667"/>
              <a:gd name="connsiteY1" fmla="*/ 62456 h 881757"/>
              <a:gd name="connsiteX2" fmla="*/ 583918 w 2545667"/>
              <a:gd name="connsiteY2" fmla="*/ 0 h 881757"/>
              <a:gd name="connsiteX3" fmla="*/ 710637 w 2545667"/>
              <a:gd name="connsiteY3" fmla="*/ 60538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67750 w 2545667"/>
              <a:gd name="connsiteY1" fmla="*/ 62456 h 881757"/>
              <a:gd name="connsiteX2" fmla="*/ 583918 w 2545667"/>
              <a:gd name="connsiteY2" fmla="*/ 0 h 881757"/>
              <a:gd name="connsiteX3" fmla="*/ 696349 w 2545667"/>
              <a:gd name="connsiteY3" fmla="*/ 62455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67750 w 2545667"/>
              <a:gd name="connsiteY1" fmla="*/ 62456 h 881757"/>
              <a:gd name="connsiteX2" fmla="*/ 583918 w 2545667"/>
              <a:gd name="connsiteY2" fmla="*/ 0 h 881757"/>
              <a:gd name="connsiteX3" fmla="*/ 696349 w 2545667"/>
              <a:gd name="connsiteY3" fmla="*/ 62455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67750 w 2545667"/>
              <a:gd name="connsiteY1" fmla="*/ 62456 h 881757"/>
              <a:gd name="connsiteX2" fmla="*/ 583918 w 2545667"/>
              <a:gd name="connsiteY2" fmla="*/ 0 h 881757"/>
              <a:gd name="connsiteX3" fmla="*/ 696349 w 2545667"/>
              <a:gd name="connsiteY3" fmla="*/ 62455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67750 w 2545667"/>
              <a:gd name="connsiteY1" fmla="*/ 62456 h 881757"/>
              <a:gd name="connsiteX2" fmla="*/ 576774 w 2545667"/>
              <a:gd name="connsiteY2" fmla="*/ 0 h 881757"/>
              <a:gd name="connsiteX3" fmla="*/ 696349 w 2545667"/>
              <a:gd name="connsiteY3" fmla="*/ 62455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471 h 881868"/>
              <a:gd name="connsiteX1" fmla="*/ 467750 w 2545667"/>
              <a:gd name="connsiteY1" fmla="*/ 62567 h 881868"/>
              <a:gd name="connsiteX2" fmla="*/ 576774 w 2545667"/>
              <a:gd name="connsiteY2" fmla="*/ 111 h 881868"/>
              <a:gd name="connsiteX3" fmla="*/ 696349 w 2545667"/>
              <a:gd name="connsiteY3" fmla="*/ 62566 h 881868"/>
              <a:gd name="connsiteX4" fmla="*/ 2538101 w 2545667"/>
              <a:gd name="connsiteY4" fmla="*/ 52925 h 881868"/>
              <a:gd name="connsiteX5" fmla="*/ 2545667 w 2545667"/>
              <a:gd name="connsiteY5" fmla="*/ 881868 h 881868"/>
              <a:gd name="connsiteX0" fmla="*/ 0 w 2545667"/>
              <a:gd name="connsiteY0" fmla="*/ 61545 h 881942"/>
              <a:gd name="connsiteX1" fmla="*/ 467750 w 2545667"/>
              <a:gd name="connsiteY1" fmla="*/ 62641 h 881942"/>
              <a:gd name="connsiteX2" fmla="*/ 576774 w 2545667"/>
              <a:gd name="connsiteY2" fmla="*/ 185 h 881942"/>
              <a:gd name="connsiteX3" fmla="*/ 696349 w 2545667"/>
              <a:gd name="connsiteY3" fmla="*/ 62640 h 881942"/>
              <a:gd name="connsiteX4" fmla="*/ 2538101 w 2545667"/>
              <a:gd name="connsiteY4" fmla="*/ 52999 h 881942"/>
              <a:gd name="connsiteX5" fmla="*/ 2545667 w 2545667"/>
              <a:gd name="connsiteY5" fmla="*/ 881942 h 881942"/>
              <a:gd name="connsiteX0" fmla="*/ 0 w 2545667"/>
              <a:gd name="connsiteY0" fmla="*/ 61545 h 881942"/>
              <a:gd name="connsiteX1" fmla="*/ 467750 w 2545667"/>
              <a:gd name="connsiteY1" fmla="*/ 62641 h 881942"/>
              <a:gd name="connsiteX2" fmla="*/ 576774 w 2545667"/>
              <a:gd name="connsiteY2" fmla="*/ 185 h 881942"/>
              <a:gd name="connsiteX3" fmla="*/ 696349 w 2545667"/>
              <a:gd name="connsiteY3" fmla="*/ 62640 h 881942"/>
              <a:gd name="connsiteX4" fmla="*/ 2538101 w 2545667"/>
              <a:gd name="connsiteY4" fmla="*/ 52999 h 881942"/>
              <a:gd name="connsiteX5" fmla="*/ 2545667 w 2545667"/>
              <a:gd name="connsiteY5" fmla="*/ 881942 h 881942"/>
              <a:gd name="connsiteX0" fmla="*/ 0 w 2545667"/>
              <a:gd name="connsiteY0" fmla="*/ 61360 h 881757"/>
              <a:gd name="connsiteX1" fmla="*/ 467750 w 2545667"/>
              <a:gd name="connsiteY1" fmla="*/ 62456 h 881757"/>
              <a:gd name="connsiteX2" fmla="*/ 576774 w 2545667"/>
              <a:gd name="connsiteY2" fmla="*/ 0 h 881757"/>
              <a:gd name="connsiteX3" fmla="*/ 696349 w 2545667"/>
              <a:gd name="connsiteY3" fmla="*/ 62455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67750 w 2545667"/>
              <a:gd name="connsiteY1" fmla="*/ 62456 h 881757"/>
              <a:gd name="connsiteX2" fmla="*/ 576774 w 2545667"/>
              <a:gd name="connsiteY2" fmla="*/ 0 h 881757"/>
              <a:gd name="connsiteX3" fmla="*/ 696349 w 2545667"/>
              <a:gd name="connsiteY3" fmla="*/ 62455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5667" h="881757">
                <a:moveTo>
                  <a:pt x="0" y="61360"/>
                </a:moveTo>
                <a:lnTo>
                  <a:pt x="467750" y="62456"/>
                </a:lnTo>
                <a:cubicBezTo>
                  <a:pt x="489890" y="51727"/>
                  <a:pt x="501367" y="4175"/>
                  <a:pt x="576774" y="0"/>
                </a:cubicBezTo>
                <a:cubicBezTo>
                  <a:pt x="654562" y="2491"/>
                  <a:pt x="634971" y="26808"/>
                  <a:pt x="696349" y="62455"/>
                </a:cubicBezTo>
                <a:lnTo>
                  <a:pt x="2538101" y="52814"/>
                </a:lnTo>
                <a:cubicBezTo>
                  <a:pt x="2539035" y="329128"/>
                  <a:pt x="2544733" y="605443"/>
                  <a:pt x="2545667" y="881757"/>
                </a:cubicBez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Freeform 124"/>
          <p:cNvSpPr/>
          <p:nvPr/>
        </p:nvSpPr>
        <p:spPr>
          <a:xfrm rot="5400000" flipH="1" flipV="1">
            <a:off x="6777887" y="5209921"/>
            <a:ext cx="657456" cy="1305934"/>
          </a:xfrm>
          <a:custGeom>
            <a:avLst/>
            <a:gdLst>
              <a:gd name="connsiteX0" fmla="*/ 3418318 w 3418318"/>
              <a:gd name="connsiteY0" fmla="*/ 863126 h 871671"/>
              <a:gd name="connsiteX1" fmla="*/ 0 w 3418318"/>
              <a:gd name="connsiteY1" fmla="*/ 871671 h 871671"/>
              <a:gd name="connsiteX2" fmla="*/ 8546 w 3418318"/>
              <a:gd name="connsiteY2" fmla="*/ 0 h 871671"/>
              <a:gd name="connsiteX0" fmla="*/ 3423080 w 3423080"/>
              <a:gd name="connsiteY0" fmla="*/ 867888 h 871671"/>
              <a:gd name="connsiteX1" fmla="*/ 0 w 3423080"/>
              <a:gd name="connsiteY1" fmla="*/ 871671 h 871671"/>
              <a:gd name="connsiteX2" fmla="*/ 8546 w 3423080"/>
              <a:gd name="connsiteY2" fmla="*/ 0 h 871671"/>
              <a:gd name="connsiteX0" fmla="*/ 3423080 w 3423080"/>
              <a:gd name="connsiteY0" fmla="*/ 865507 h 871671"/>
              <a:gd name="connsiteX1" fmla="*/ 0 w 3423080"/>
              <a:gd name="connsiteY1" fmla="*/ 871671 h 871671"/>
              <a:gd name="connsiteX2" fmla="*/ 8546 w 3423080"/>
              <a:gd name="connsiteY2" fmla="*/ 0 h 871671"/>
              <a:gd name="connsiteX0" fmla="*/ 3440418 w 3440418"/>
              <a:gd name="connsiteY0" fmla="*/ 865507 h 871671"/>
              <a:gd name="connsiteX1" fmla="*/ 17338 w 3440418"/>
              <a:gd name="connsiteY1" fmla="*/ 871671 h 871671"/>
              <a:gd name="connsiteX2" fmla="*/ 247 w 3440418"/>
              <a:gd name="connsiteY2" fmla="*/ 0 h 871671"/>
              <a:gd name="connsiteX0" fmla="*/ 3432004 w 3432004"/>
              <a:gd name="connsiteY0" fmla="*/ 865507 h 871671"/>
              <a:gd name="connsiteX1" fmla="*/ 8924 w 3432004"/>
              <a:gd name="connsiteY1" fmla="*/ 871671 h 871671"/>
              <a:gd name="connsiteX2" fmla="*/ 379 w 3432004"/>
              <a:gd name="connsiteY2" fmla="*/ 0 h 871671"/>
              <a:gd name="connsiteX0" fmla="*/ 3423081 w 3423081"/>
              <a:gd name="connsiteY0" fmla="*/ 1522341 h 1528505"/>
              <a:gd name="connsiteX1" fmla="*/ 1 w 3423081"/>
              <a:gd name="connsiteY1" fmla="*/ 1528505 h 1528505"/>
              <a:gd name="connsiteX2" fmla="*/ 23263 w 3423081"/>
              <a:gd name="connsiteY2" fmla="*/ 0 h 1528505"/>
              <a:gd name="connsiteX0" fmla="*/ 3447721 w 3447721"/>
              <a:gd name="connsiteY0" fmla="*/ 1522341 h 1528505"/>
              <a:gd name="connsiteX1" fmla="*/ 24641 w 3447721"/>
              <a:gd name="connsiteY1" fmla="*/ 1528505 h 1528505"/>
              <a:gd name="connsiteX2" fmla="*/ 190 w 3447721"/>
              <a:gd name="connsiteY2" fmla="*/ 0 h 1528505"/>
              <a:gd name="connsiteX0" fmla="*/ 3423080 w 3423080"/>
              <a:gd name="connsiteY0" fmla="*/ 1522341 h 1528505"/>
              <a:gd name="connsiteX1" fmla="*/ 0 w 3423080"/>
              <a:gd name="connsiteY1" fmla="*/ 1528505 h 1528505"/>
              <a:gd name="connsiteX2" fmla="*/ 7357 w 3423080"/>
              <a:gd name="connsiteY2" fmla="*/ 0 h 152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080" h="1528505">
                <a:moveTo>
                  <a:pt x="3423080" y="1522341"/>
                </a:moveTo>
                <a:lnTo>
                  <a:pt x="0" y="1528505"/>
                </a:lnTo>
                <a:cubicBezTo>
                  <a:pt x="2849" y="1237948"/>
                  <a:pt x="4508" y="290557"/>
                  <a:pt x="7357" y="0"/>
                </a:cubicBezTo>
              </a:path>
            </a:pathLst>
          </a:custGeom>
          <a:noFill/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/>
          <p:cNvSpPr txBox="1"/>
          <p:nvPr/>
        </p:nvSpPr>
        <p:spPr>
          <a:xfrm>
            <a:off x="4530897" y="1828800"/>
            <a:ext cx="42210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sftp</a:t>
            </a:r>
            <a:endParaRPr lang="en-US" sz="1200" dirty="0"/>
          </a:p>
        </p:txBody>
      </p:sp>
      <p:sp>
        <p:nvSpPr>
          <p:cNvPr id="127" name="Can 126"/>
          <p:cNvSpPr/>
          <p:nvPr/>
        </p:nvSpPr>
        <p:spPr>
          <a:xfrm>
            <a:off x="3653437" y="4638629"/>
            <a:ext cx="733293" cy="771571"/>
          </a:xfrm>
          <a:prstGeom prst="can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chemeClr val="tx1"/>
                </a:solidFill>
              </a:rPr>
              <a:t>arcdata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2013963" y="5439489"/>
            <a:ext cx="1142787" cy="656511"/>
          </a:xfrm>
          <a:prstGeom prst="rect">
            <a:avLst/>
          </a:prstGeom>
          <a:solidFill>
            <a:srgbClr val="7F7F7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arcserve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40" name="Freeform 139"/>
          <p:cNvSpPr/>
          <p:nvPr/>
        </p:nvSpPr>
        <p:spPr>
          <a:xfrm flipV="1">
            <a:off x="3200400" y="3762735"/>
            <a:ext cx="1343825" cy="557208"/>
          </a:xfrm>
          <a:custGeom>
            <a:avLst/>
            <a:gdLst>
              <a:gd name="connsiteX0" fmla="*/ 0 w 1606609"/>
              <a:gd name="connsiteY0" fmla="*/ 8546 h 393107"/>
              <a:gd name="connsiteX1" fmla="*/ 1606609 w 1606609"/>
              <a:gd name="connsiteY1" fmla="*/ 0 h 393107"/>
              <a:gd name="connsiteX2" fmla="*/ 1606609 w 1606609"/>
              <a:gd name="connsiteY2" fmla="*/ 393107 h 393107"/>
              <a:gd name="connsiteX0" fmla="*/ 0 w 1606609"/>
              <a:gd name="connsiteY0" fmla="*/ 0 h 393107"/>
              <a:gd name="connsiteX1" fmla="*/ 1606609 w 1606609"/>
              <a:gd name="connsiteY1" fmla="*/ 0 h 393107"/>
              <a:gd name="connsiteX2" fmla="*/ 1606609 w 1606609"/>
              <a:gd name="connsiteY2" fmla="*/ 393107 h 393107"/>
              <a:gd name="connsiteX0" fmla="*/ 0 w 1606609"/>
              <a:gd name="connsiteY0" fmla="*/ 0 h 1649339"/>
              <a:gd name="connsiteX1" fmla="*/ 1606609 w 1606609"/>
              <a:gd name="connsiteY1" fmla="*/ 0 h 1649339"/>
              <a:gd name="connsiteX2" fmla="*/ 1606609 w 1606609"/>
              <a:gd name="connsiteY2" fmla="*/ 1649339 h 164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6609" h="1649339">
                <a:moveTo>
                  <a:pt x="0" y="0"/>
                </a:moveTo>
                <a:lnTo>
                  <a:pt x="1606609" y="0"/>
                </a:lnTo>
                <a:lnTo>
                  <a:pt x="1606609" y="1649339"/>
                </a:lnTo>
              </a:path>
            </a:pathLst>
          </a:custGeom>
          <a:noFill/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3640120" y="4101789"/>
            <a:ext cx="56720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rsync</a:t>
            </a:r>
            <a:r>
              <a:rPr lang="en-US" sz="1200" dirty="0" smtClean="0"/>
              <a:t>/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err="1" smtClean="0"/>
              <a:t>scp</a:t>
            </a:r>
            <a:endParaRPr lang="en-US" sz="1200" dirty="0"/>
          </a:p>
        </p:txBody>
      </p:sp>
      <p:sp>
        <p:nvSpPr>
          <p:cNvPr id="141" name="Freeform 140"/>
          <p:cNvSpPr/>
          <p:nvPr/>
        </p:nvSpPr>
        <p:spPr>
          <a:xfrm rot="5400000" flipV="1">
            <a:off x="1291257" y="5159742"/>
            <a:ext cx="478654" cy="748836"/>
          </a:xfrm>
          <a:custGeom>
            <a:avLst/>
            <a:gdLst>
              <a:gd name="connsiteX0" fmla="*/ 0 w 1606609"/>
              <a:gd name="connsiteY0" fmla="*/ 8546 h 393107"/>
              <a:gd name="connsiteX1" fmla="*/ 1606609 w 1606609"/>
              <a:gd name="connsiteY1" fmla="*/ 0 h 393107"/>
              <a:gd name="connsiteX2" fmla="*/ 1606609 w 1606609"/>
              <a:gd name="connsiteY2" fmla="*/ 393107 h 393107"/>
              <a:gd name="connsiteX0" fmla="*/ 0 w 1606609"/>
              <a:gd name="connsiteY0" fmla="*/ 0 h 393107"/>
              <a:gd name="connsiteX1" fmla="*/ 1606609 w 1606609"/>
              <a:gd name="connsiteY1" fmla="*/ 0 h 393107"/>
              <a:gd name="connsiteX2" fmla="*/ 1606609 w 1606609"/>
              <a:gd name="connsiteY2" fmla="*/ 393107 h 393107"/>
              <a:gd name="connsiteX0" fmla="*/ 0 w 1606609"/>
              <a:gd name="connsiteY0" fmla="*/ 0 h 1649339"/>
              <a:gd name="connsiteX1" fmla="*/ 1606609 w 1606609"/>
              <a:gd name="connsiteY1" fmla="*/ 0 h 1649339"/>
              <a:gd name="connsiteX2" fmla="*/ 1606609 w 1606609"/>
              <a:gd name="connsiteY2" fmla="*/ 1649339 h 164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6609" h="1649339">
                <a:moveTo>
                  <a:pt x="0" y="0"/>
                </a:moveTo>
                <a:lnTo>
                  <a:pt x="1606609" y="0"/>
                </a:lnTo>
                <a:lnTo>
                  <a:pt x="1606609" y="1649339"/>
                </a:lnTo>
              </a:path>
            </a:pathLst>
          </a:custGeom>
          <a:noFill/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Freeform 146"/>
          <p:cNvSpPr/>
          <p:nvPr/>
        </p:nvSpPr>
        <p:spPr>
          <a:xfrm flipV="1">
            <a:off x="3200401" y="5477853"/>
            <a:ext cx="755592" cy="295624"/>
          </a:xfrm>
          <a:custGeom>
            <a:avLst/>
            <a:gdLst>
              <a:gd name="connsiteX0" fmla="*/ 0 w 1606609"/>
              <a:gd name="connsiteY0" fmla="*/ 8546 h 393107"/>
              <a:gd name="connsiteX1" fmla="*/ 1606609 w 1606609"/>
              <a:gd name="connsiteY1" fmla="*/ 0 h 393107"/>
              <a:gd name="connsiteX2" fmla="*/ 1606609 w 1606609"/>
              <a:gd name="connsiteY2" fmla="*/ 393107 h 393107"/>
              <a:gd name="connsiteX0" fmla="*/ 0 w 1606609"/>
              <a:gd name="connsiteY0" fmla="*/ 0 h 393107"/>
              <a:gd name="connsiteX1" fmla="*/ 1606609 w 1606609"/>
              <a:gd name="connsiteY1" fmla="*/ 0 h 393107"/>
              <a:gd name="connsiteX2" fmla="*/ 1606609 w 1606609"/>
              <a:gd name="connsiteY2" fmla="*/ 393107 h 393107"/>
              <a:gd name="connsiteX0" fmla="*/ 0 w 1606609"/>
              <a:gd name="connsiteY0" fmla="*/ 0 h 1649339"/>
              <a:gd name="connsiteX1" fmla="*/ 1606609 w 1606609"/>
              <a:gd name="connsiteY1" fmla="*/ 0 h 1649339"/>
              <a:gd name="connsiteX2" fmla="*/ 1606609 w 1606609"/>
              <a:gd name="connsiteY2" fmla="*/ 1649339 h 164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6609" h="1649339">
                <a:moveTo>
                  <a:pt x="0" y="0"/>
                </a:moveTo>
                <a:lnTo>
                  <a:pt x="1606609" y="0"/>
                </a:lnTo>
                <a:lnTo>
                  <a:pt x="1606609" y="1649339"/>
                </a:lnTo>
              </a:path>
            </a:pathLst>
          </a:custGeom>
          <a:noFill/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TextBox 147"/>
          <p:cNvSpPr txBox="1"/>
          <p:nvPr/>
        </p:nvSpPr>
        <p:spPr>
          <a:xfrm>
            <a:off x="3440732" y="5631370"/>
            <a:ext cx="3692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nfs</a:t>
            </a:r>
            <a:endParaRPr lang="en-US" sz="1200" dirty="0"/>
          </a:p>
        </p:txBody>
      </p:sp>
      <p:sp>
        <p:nvSpPr>
          <p:cNvPr id="149" name="Freeform 148"/>
          <p:cNvSpPr/>
          <p:nvPr/>
        </p:nvSpPr>
        <p:spPr>
          <a:xfrm flipH="1" flipV="1">
            <a:off x="2564697" y="4717279"/>
            <a:ext cx="997535" cy="311920"/>
          </a:xfrm>
          <a:custGeom>
            <a:avLst/>
            <a:gdLst>
              <a:gd name="connsiteX0" fmla="*/ 0 w 1606609"/>
              <a:gd name="connsiteY0" fmla="*/ 8546 h 393107"/>
              <a:gd name="connsiteX1" fmla="*/ 1606609 w 1606609"/>
              <a:gd name="connsiteY1" fmla="*/ 0 h 393107"/>
              <a:gd name="connsiteX2" fmla="*/ 1606609 w 1606609"/>
              <a:gd name="connsiteY2" fmla="*/ 393107 h 393107"/>
              <a:gd name="connsiteX0" fmla="*/ 0 w 1606609"/>
              <a:gd name="connsiteY0" fmla="*/ 0 h 393107"/>
              <a:gd name="connsiteX1" fmla="*/ 1606609 w 1606609"/>
              <a:gd name="connsiteY1" fmla="*/ 0 h 393107"/>
              <a:gd name="connsiteX2" fmla="*/ 1606609 w 1606609"/>
              <a:gd name="connsiteY2" fmla="*/ 393107 h 393107"/>
              <a:gd name="connsiteX0" fmla="*/ 0 w 1606609"/>
              <a:gd name="connsiteY0" fmla="*/ 0 h 1649339"/>
              <a:gd name="connsiteX1" fmla="*/ 1606609 w 1606609"/>
              <a:gd name="connsiteY1" fmla="*/ 0 h 1649339"/>
              <a:gd name="connsiteX2" fmla="*/ 1606609 w 1606609"/>
              <a:gd name="connsiteY2" fmla="*/ 1649339 h 164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6609" h="1649339">
                <a:moveTo>
                  <a:pt x="0" y="0"/>
                </a:moveTo>
                <a:lnTo>
                  <a:pt x="1606609" y="0"/>
                </a:lnTo>
                <a:lnTo>
                  <a:pt x="1606609" y="1649339"/>
                </a:lnTo>
              </a:path>
            </a:pathLst>
          </a:custGeom>
          <a:noFill/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TextBox 149"/>
          <p:cNvSpPr txBox="1"/>
          <p:nvPr/>
        </p:nvSpPr>
        <p:spPr>
          <a:xfrm>
            <a:off x="2831132" y="4878963"/>
            <a:ext cx="3692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nfs</a:t>
            </a:r>
            <a:endParaRPr lang="en-US" sz="1200" dirty="0"/>
          </a:p>
        </p:txBody>
      </p:sp>
      <p:sp>
        <p:nvSpPr>
          <p:cNvPr id="137" name="TextBox 136"/>
          <p:cNvSpPr txBox="1"/>
          <p:nvPr/>
        </p:nvSpPr>
        <p:spPr>
          <a:xfrm>
            <a:off x="5586106" y="2256115"/>
            <a:ext cx="42210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sftp</a:t>
            </a:r>
            <a:endParaRPr lang="en-US" sz="1200" dirty="0"/>
          </a:p>
        </p:txBody>
      </p:sp>
      <p:sp>
        <p:nvSpPr>
          <p:cNvPr id="154" name="Freeform 153"/>
          <p:cNvSpPr/>
          <p:nvPr/>
        </p:nvSpPr>
        <p:spPr>
          <a:xfrm flipH="1">
            <a:off x="4504018" y="4971983"/>
            <a:ext cx="2557345" cy="75264"/>
          </a:xfrm>
          <a:custGeom>
            <a:avLst/>
            <a:gdLst>
              <a:gd name="connsiteX0" fmla="*/ 0 w 2555192"/>
              <a:gd name="connsiteY0" fmla="*/ 8546 h 828943"/>
              <a:gd name="connsiteX1" fmla="*/ 598205 w 2555192"/>
              <a:gd name="connsiteY1" fmla="*/ 8546 h 828943"/>
              <a:gd name="connsiteX2" fmla="*/ 2538101 w 2555192"/>
              <a:gd name="connsiteY2" fmla="*/ 0 h 828943"/>
              <a:gd name="connsiteX3" fmla="*/ 2555192 w 2555192"/>
              <a:gd name="connsiteY3" fmla="*/ 828943 h 828943"/>
              <a:gd name="connsiteX0" fmla="*/ 0 w 2548048"/>
              <a:gd name="connsiteY0" fmla="*/ 8546 h 828943"/>
              <a:gd name="connsiteX1" fmla="*/ 598205 w 2548048"/>
              <a:gd name="connsiteY1" fmla="*/ 8546 h 828943"/>
              <a:gd name="connsiteX2" fmla="*/ 2538101 w 2548048"/>
              <a:gd name="connsiteY2" fmla="*/ 0 h 828943"/>
              <a:gd name="connsiteX3" fmla="*/ 2548048 w 2548048"/>
              <a:gd name="connsiteY3" fmla="*/ 828943 h 828943"/>
              <a:gd name="connsiteX0" fmla="*/ 0 w 2540904"/>
              <a:gd name="connsiteY0" fmla="*/ 8546 h 828943"/>
              <a:gd name="connsiteX1" fmla="*/ 598205 w 2540904"/>
              <a:gd name="connsiteY1" fmla="*/ 8546 h 828943"/>
              <a:gd name="connsiteX2" fmla="*/ 2538101 w 2540904"/>
              <a:gd name="connsiteY2" fmla="*/ 0 h 828943"/>
              <a:gd name="connsiteX3" fmla="*/ 2540904 w 2540904"/>
              <a:gd name="connsiteY3" fmla="*/ 828943 h 828943"/>
              <a:gd name="connsiteX0" fmla="*/ 0 w 2548048"/>
              <a:gd name="connsiteY0" fmla="*/ 8546 h 828943"/>
              <a:gd name="connsiteX1" fmla="*/ 598205 w 2548048"/>
              <a:gd name="connsiteY1" fmla="*/ 8546 h 828943"/>
              <a:gd name="connsiteX2" fmla="*/ 2538101 w 2548048"/>
              <a:gd name="connsiteY2" fmla="*/ 0 h 828943"/>
              <a:gd name="connsiteX3" fmla="*/ 2548048 w 2548048"/>
              <a:gd name="connsiteY3" fmla="*/ 828943 h 828943"/>
              <a:gd name="connsiteX0" fmla="*/ 0 w 2545667"/>
              <a:gd name="connsiteY0" fmla="*/ 8546 h 828943"/>
              <a:gd name="connsiteX1" fmla="*/ 598205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61360 h 881757"/>
              <a:gd name="connsiteX1" fmla="*/ 583918 w 2545667"/>
              <a:gd name="connsiteY1" fmla="*/ 0 h 881757"/>
              <a:gd name="connsiteX2" fmla="*/ 2538101 w 2545667"/>
              <a:gd name="connsiteY2" fmla="*/ 52814 h 881757"/>
              <a:gd name="connsiteX3" fmla="*/ 2545667 w 2545667"/>
              <a:gd name="connsiteY3" fmla="*/ 881757 h 881757"/>
              <a:gd name="connsiteX0" fmla="*/ 0 w 2545667"/>
              <a:gd name="connsiteY0" fmla="*/ 61360 h 881757"/>
              <a:gd name="connsiteX1" fmla="*/ 583918 w 2545667"/>
              <a:gd name="connsiteY1" fmla="*/ 0 h 881757"/>
              <a:gd name="connsiteX2" fmla="*/ 2538101 w 2545667"/>
              <a:gd name="connsiteY2" fmla="*/ 52814 h 881757"/>
              <a:gd name="connsiteX3" fmla="*/ 2545667 w 2545667"/>
              <a:gd name="connsiteY3" fmla="*/ 881757 h 881757"/>
              <a:gd name="connsiteX0" fmla="*/ 0 w 2545667"/>
              <a:gd name="connsiteY0" fmla="*/ 61360 h 881757"/>
              <a:gd name="connsiteX1" fmla="*/ 583918 w 2545667"/>
              <a:gd name="connsiteY1" fmla="*/ 0 h 881757"/>
              <a:gd name="connsiteX2" fmla="*/ 2538101 w 2545667"/>
              <a:gd name="connsiteY2" fmla="*/ 52814 h 881757"/>
              <a:gd name="connsiteX3" fmla="*/ 2545667 w 2545667"/>
              <a:gd name="connsiteY3" fmla="*/ 881757 h 881757"/>
              <a:gd name="connsiteX0" fmla="*/ 0 w 2545667"/>
              <a:gd name="connsiteY0" fmla="*/ 61360 h 881757"/>
              <a:gd name="connsiteX1" fmla="*/ 451081 w 2545667"/>
              <a:gd name="connsiteY1" fmla="*/ 54786 h 881757"/>
              <a:gd name="connsiteX2" fmla="*/ 583918 w 2545667"/>
              <a:gd name="connsiteY2" fmla="*/ 0 h 881757"/>
              <a:gd name="connsiteX3" fmla="*/ 2538101 w 2545667"/>
              <a:gd name="connsiteY3" fmla="*/ 52814 h 881757"/>
              <a:gd name="connsiteX4" fmla="*/ 2545667 w 2545667"/>
              <a:gd name="connsiteY4" fmla="*/ 881757 h 881757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60643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60643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27306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27306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27306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27306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977 h 889374"/>
              <a:gd name="connsiteX1" fmla="*/ 451081 w 2545667"/>
              <a:gd name="connsiteY1" fmla="*/ 62403 h 889374"/>
              <a:gd name="connsiteX2" fmla="*/ 583918 w 2545667"/>
              <a:gd name="connsiteY2" fmla="*/ 7617 h 889374"/>
              <a:gd name="connsiteX3" fmla="*/ 708256 w 2545667"/>
              <a:gd name="connsiteY3" fmla="*/ 56650 h 889374"/>
              <a:gd name="connsiteX4" fmla="*/ 2538101 w 2545667"/>
              <a:gd name="connsiteY4" fmla="*/ 60431 h 889374"/>
              <a:gd name="connsiteX5" fmla="*/ 2545667 w 2545667"/>
              <a:gd name="connsiteY5" fmla="*/ 889374 h 889374"/>
              <a:gd name="connsiteX0" fmla="*/ 0 w 2545667"/>
              <a:gd name="connsiteY0" fmla="*/ 68977 h 889374"/>
              <a:gd name="connsiteX1" fmla="*/ 451081 w 2545667"/>
              <a:gd name="connsiteY1" fmla="*/ 62403 h 889374"/>
              <a:gd name="connsiteX2" fmla="*/ 583918 w 2545667"/>
              <a:gd name="connsiteY2" fmla="*/ 7617 h 889374"/>
              <a:gd name="connsiteX3" fmla="*/ 708256 w 2545667"/>
              <a:gd name="connsiteY3" fmla="*/ 56650 h 889374"/>
              <a:gd name="connsiteX4" fmla="*/ 2538101 w 2545667"/>
              <a:gd name="connsiteY4" fmla="*/ 60431 h 889374"/>
              <a:gd name="connsiteX5" fmla="*/ 2545667 w 2545667"/>
              <a:gd name="connsiteY5" fmla="*/ 889374 h 889374"/>
              <a:gd name="connsiteX0" fmla="*/ 0 w 2545667"/>
              <a:gd name="connsiteY0" fmla="*/ 68977 h 889374"/>
              <a:gd name="connsiteX1" fmla="*/ 451081 w 2545667"/>
              <a:gd name="connsiteY1" fmla="*/ 62403 h 889374"/>
              <a:gd name="connsiteX2" fmla="*/ 583918 w 2545667"/>
              <a:gd name="connsiteY2" fmla="*/ 7617 h 889374"/>
              <a:gd name="connsiteX3" fmla="*/ 708256 w 2545667"/>
              <a:gd name="connsiteY3" fmla="*/ 56650 h 889374"/>
              <a:gd name="connsiteX4" fmla="*/ 2538101 w 2545667"/>
              <a:gd name="connsiteY4" fmla="*/ 60431 h 889374"/>
              <a:gd name="connsiteX5" fmla="*/ 2545667 w 2545667"/>
              <a:gd name="connsiteY5" fmla="*/ 889374 h 889374"/>
              <a:gd name="connsiteX0" fmla="*/ 0 w 2545667"/>
              <a:gd name="connsiteY0" fmla="*/ 68977 h 889374"/>
              <a:gd name="connsiteX1" fmla="*/ 451081 w 2545667"/>
              <a:gd name="connsiteY1" fmla="*/ 62403 h 889374"/>
              <a:gd name="connsiteX2" fmla="*/ 583918 w 2545667"/>
              <a:gd name="connsiteY2" fmla="*/ 7617 h 889374"/>
              <a:gd name="connsiteX3" fmla="*/ 708256 w 2545667"/>
              <a:gd name="connsiteY3" fmla="*/ 56650 h 889374"/>
              <a:gd name="connsiteX4" fmla="*/ 2538101 w 2545667"/>
              <a:gd name="connsiteY4" fmla="*/ 60431 h 889374"/>
              <a:gd name="connsiteX5" fmla="*/ 2545667 w 2545667"/>
              <a:gd name="connsiteY5" fmla="*/ 889374 h 889374"/>
              <a:gd name="connsiteX0" fmla="*/ 0 w 2545667"/>
              <a:gd name="connsiteY0" fmla="*/ 68977 h 889374"/>
              <a:gd name="connsiteX1" fmla="*/ 451081 w 2545667"/>
              <a:gd name="connsiteY1" fmla="*/ 71990 h 889374"/>
              <a:gd name="connsiteX2" fmla="*/ 583918 w 2545667"/>
              <a:gd name="connsiteY2" fmla="*/ 7617 h 889374"/>
              <a:gd name="connsiteX3" fmla="*/ 708256 w 2545667"/>
              <a:gd name="connsiteY3" fmla="*/ 56650 h 889374"/>
              <a:gd name="connsiteX4" fmla="*/ 2538101 w 2545667"/>
              <a:gd name="connsiteY4" fmla="*/ 60431 h 889374"/>
              <a:gd name="connsiteX5" fmla="*/ 2545667 w 2545667"/>
              <a:gd name="connsiteY5" fmla="*/ 889374 h 889374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4939 h 885336"/>
              <a:gd name="connsiteX1" fmla="*/ 451081 w 2545667"/>
              <a:gd name="connsiteY1" fmla="*/ 67952 h 885336"/>
              <a:gd name="connsiteX2" fmla="*/ 583918 w 2545667"/>
              <a:gd name="connsiteY2" fmla="*/ 3579 h 885336"/>
              <a:gd name="connsiteX3" fmla="*/ 708256 w 2545667"/>
              <a:gd name="connsiteY3" fmla="*/ 52612 h 885336"/>
              <a:gd name="connsiteX4" fmla="*/ 2538101 w 2545667"/>
              <a:gd name="connsiteY4" fmla="*/ 56393 h 885336"/>
              <a:gd name="connsiteX5" fmla="*/ 2545667 w 2545667"/>
              <a:gd name="connsiteY5" fmla="*/ 885336 h 885336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583918 w 2545667"/>
              <a:gd name="connsiteY2" fmla="*/ 0 h 881757"/>
              <a:gd name="connsiteX3" fmla="*/ 708256 w 2545667"/>
              <a:gd name="connsiteY3" fmla="*/ 49033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583918 w 2545667"/>
              <a:gd name="connsiteY2" fmla="*/ 0 h 881757"/>
              <a:gd name="connsiteX3" fmla="*/ 708256 w 2545667"/>
              <a:gd name="connsiteY3" fmla="*/ 49033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583918 w 2545667"/>
              <a:gd name="connsiteY2" fmla="*/ 0 h 881757"/>
              <a:gd name="connsiteX3" fmla="*/ 710637 w 2545667"/>
              <a:gd name="connsiteY3" fmla="*/ 60538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583918 w 2545667"/>
              <a:gd name="connsiteY2" fmla="*/ 0 h 881757"/>
              <a:gd name="connsiteX3" fmla="*/ 710637 w 2545667"/>
              <a:gd name="connsiteY3" fmla="*/ 60538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583918 w 2545667"/>
              <a:gd name="connsiteY2" fmla="*/ 0 h 881757"/>
              <a:gd name="connsiteX3" fmla="*/ 710637 w 2545667"/>
              <a:gd name="connsiteY3" fmla="*/ 60538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479656 w 2545667"/>
              <a:gd name="connsiteY2" fmla="*/ 62456 h 881757"/>
              <a:gd name="connsiteX3" fmla="*/ 583918 w 2545667"/>
              <a:gd name="connsiteY3" fmla="*/ 0 h 881757"/>
              <a:gd name="connsiteX4" fmla="*/ 710637 w 2545667"/>
              <a:gd name="connsiteY4" fmla="*/ 60538 h 881757"/>
              <a:gd name="connsiteX5" fmla="*/ 2538101 w 2545667"/>
              <a:gd name="connsiteY5" fmla="*/ 52814 h 881757"/>
              <a:gd name="connsiteX6" fmla="*/ 2545667 w 2545667"/>
              <a:gd name="connsiteY6" fmla="*/ 881757 h 881757"/>
              <a:gd name="connsiteX0" fmla="*/ 0 w 2545667"/>
              <a:gd name="connsiteY0" fmla="*/ 61360 h 881757"/>
              <a:gd name="connsiteX1" fmla="*/ 479656 w 2545667"/>
              <a:gd name="connsiteY1" fmla="*/ 62456 h 881757"/>
              <a:gd name="connsiteX2" fmla="*/ 583918 w 2545667"/>
              <a:gd name="connsiteY2" fmla="*/ 0 h 881757"/>
              <a:gd name="connsiteX3" fmla="*/ 710637 w 2545667"/>
              <a:gd name="connsiteY3" fmla="*/ 60538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67750 w 2545667"/>
              <a:gd name="connsiteY1" fmla="*/ 62456 h 881757"/>
              <a:gd name="connsiteX2" fmla="*/ 583918 w 2545667"/>
              <a:gd name="connsiteY2" fmla="*/ 0 h 881757"/>
              <a:gd name="connsiteX3" fmla="*/ 710637 w 2545667"/>
              <a:gd name="connsiteY3" fmla="*/ 60538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67750 w 2545667"/>
              <a:gd name="connsiteY1" fmla="*/ 62456 h 881757"/>
              <a:gd name="connsiteX2" fmla="*/ 583918 w 2545667"/>
              <a:gd name="connsiteY2" fmla="*/ 0 h 881757"/>
              <a:gd name="connsiteX3" fmla="*/ 696349 w 2545667"/>
              <a:gd name="connsiteY3" fmla="*/ 62455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67750 w 2545667"/>
              <a:gd name="connsiteY1" fmla="*/ 62456 h 881757"/>
              <a:gd name="connsiteX2" fmla="*/ 583918 w 2545667"/>
              <a:gd name="connsiteY2" fmla="*/ 0 h 881757"/>
              <a:gd name="connsiteX3" fmla="*/ 696349 w 2545667"/>
              <a:gd name="connsiteY3" fmla="*/ 62455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67750 w 2545667"/>
              <a:gd name="connsiteY1" fmla="*/ 62456 h 881757"/>
              <a:gd name="connsiteX2" fmla="*/ 583918 w 2545667"/>
              <a:gd name="connsiteY2" fmla="*/ 0 h 881757"/>
              <a:gd name="connsiteX3" fmla="*/ 696349 w 2545667"/>
              <a:gd name="connsiteY3" fmla="*/ 62455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38103"/>
              <a:gd name="connsiteY0" fmla="*/ 754089 h 785469"/>
              <a:gd name="connsiteX1" fmla="*/ 467750 w 2538103"/>
              <a:gd name="connsiteY1" fmla="*/ 755185 h 785469"/>
              <a:gd name="connsiteX2" fmla="*/ 583918 w 2538103"/>
              <a:gd name="connsiteY2" fmla="*/ 692729 h 785469"/>
              <a:gd name="connsiteX3" fmla="*/ 696349 w 2538103"/>
              <a:gd name="connsiteY3" fmla="*/ 755184 h 785469"/>
              <a:gd name="connsiteX4" fmla="*/ 2538101 w 2538103"/>
              <a:gd name="connsiteY4" fmla="*/ 745543 h 785469"/>
              <a:gd name="connsiteX5" fmla="*/ 2234103 w 2538103"/>
              <a:gd name="connsiteY5" fmla="*/ 39926 h 785469"/>
              <a:gd name="connsiteX0" fmla="*/ 0 w 2238179"/>
              <a:gd name="connsiteY0" fmla="*/ 754283 h 778975"/>
              <a:gd name="connsiteX1" fmla="*/ 467750 w 2238179"/>
              <a:gd name="connsiteY1" fmla="*/ 755379 h 778975"/>
              <a:gd name="connsiteX2" fmla="*/ 583918 w 2238179"/>
              <a:gd name="connsiteY2" fmla="*/ 692923 h 778975"/>
              <a:gd name="connsiteX3" fmla="*/ 696349 w 2238179"/>
              <a:gd name="connsiteY3" fmla="*/ 755378 h 778975"/>
              <a:gd name="connsiteX4" fmla="*/ 2238078 w 2238179"/>
              <a:gd name="connsiteY4" fmla="*/ 738855 h 778975"/>
              <a:gd name="connsiteX5" fmla="*/ 2234103 w 2238179"/>
              <a:gd name="connsiteY5" fmla="*/ 40120 h 778975"/>
              <a:gd name="connsiteX0" fmla="*/ 0 w 2241362"/>
              <a:gd name="connsiteY0" fmla="*/ 753801 h 795267"/>
              <a:gd name="connsiteX1" fmla="*/ 467750 w 2241362"/>
              <a:gd name="connsiteY1" fmla="*/ 754897 h 795267"/>
              <a:gd name="connsiteX2" fmla="*/ 583918 w 2241362"/>
              <a:gd name="connsiteY2" fmla="*/ 692441 h 795267"/>
              <a:gd name="connsiteX3" fmla="*/ 696349 w 2241362"/>
              <a:gd name="connsiteY3" fmla="*/ 754896 h 795267"/>
              <a:gd name="connsiteX4" fmla="*/ 2241294 w 2241362"/>
              <a:gd name="connsiteY4" fmla="*/ 755631 h 795267"/>
              <a:gd name="connsiteX5" fmla="*/ 2234103 w 2241362"/>
              <a:gd name="connsiteY5" fmla="*/ 39638 h 795267"/>
              <a:gd name="connsiteX0" fmla="*/ 0 w 3160964"/>
              <a:gd name="connsiteY0" fmla="*/ 748048 h 795268"/>
              <a:gd name="connsiteX1" fmla="*/ 1387353 w 3160964"/>
              <a:gd name="connsiteY1" fmla="*/ 754897 h 795268"/>
              <a:gd name="connsiteX2" fmla="*/ 1503521 w 3160964"/>
              <a:gd name="connsiteY2" fmla="*/ 692441 h 795268"/>
              <a:gd name="connsiteX3" fmla="*/ 1615952 w 3160964"/>
              <a:gd name="connsiteY3" fmla="*/ 754896 h 795268"/>
              <a:gd name="connsiteX4" fmla="*/ 3160897 w 3160964"/>
              <a:gd name="connsiteY4" fmla="*/ 755631 h 795268"/>
              <a:gd name="connsiteX5" fmla="*/ 3153706 w 3160964"/>
              <a:gd name="connsiteY5" fmla="*/ 39638 h 795268"/>
              <a:gd name="connsiteX0" fmla="*/ 0 w 3637513"/>
              <a:gd name="connsiteY0" fmla="*/ 746130 h 795268"/>
              <a:gd name="connsiteX1" fmla="*/ 1863902 w 3637513"/>
              <a:gd name="connsiteY1" fmla="*/ 754897 h 795268"/>
              <a:gd name="connsiteX2" fmla="*/ 1980070 w 3637513"/>
              <a:gd name="connsiteY2" fmla="*/ 692441 h 795268"/>
              <a:gd name="connsiteX3" fmla="*/ 2092501 w 3637513"/>
              <a:gd name="connsiteY3" fmla="*/ 754896 h 795268"/>
              <a:gd name="connsiteX4" fmla="*/ 3637446 w 3637513"/>
              <a:gd name="connsiteY4" fmla="*/ 755631 h 795268"/>
              <a:gd name="connsiteX5" fmla="*/ 3630255 w 3637513"/>
              <a:gd name="connsiteY5" fmla="*/ 39638 h 795268"/>
              <a:gd name="connsiteX0" fmla="*/ 0 w 3637513"/>
              <a:gd name="connsiteY0" fmla="*/ 757634 h 795268"/>
              <a:gd name="connsiteX1" fmla="*/ 1863902 w 3637513"/>
              <a:gd name="connsiteY1" fmla="*/ 754897 h 795268"/>
              <a:gd name="connsiteX2" fmla="*/ 1980070 w 3637513"/>
              <a:gd name="connsiteY2" fmla="*/ 692441 h 795268"/>
              <a:gd name="connsiteX3" fmla="*/ 2092501 w 3637513"/>
              <a:gd name="connsiteY3" fmla="*/ 754896 h 795268"/>
              <a:gd name="connsiteX4" fmla="*/ 3637446 w 3637513"/>
              <a:gd name="connsiteY4" fmla="*/ 755631 h 795268"/>
              <a:gd name="connsiteX5" fmla="*/ 3630255 w 3637513"/>
              <a:gd name="connsiteY5" fmla="*/ 39638 h 795268"/>
              <a:gd name="connsiteX0" fmla="*/ 0 w 3630125"/>
              <a:gd name="connsiteY0" fmla="*/ 749964 h 795268"/>
              <a:gd name="connsiteX1" fmla="*/ 1856514 w 3630125"/>
              <a:gd name="connsiteY1" fmla="*/ 754897 h 795268"/>
              <a:gd name="connsiteX2" fmla="*/ 1972682 w 3630125"/>
              <a:gd name="connsiteY2" fmla="*/ 692441 h 795268"/>
              <a:gd name="connsiteX3" fmla="*/ 2085113 w 3630125"/>
              <a:gd name="connsiteY3" fmla="*/ 754896 h 795268"/>
              <a:gd name="connsiteX4" fmla="*/ 3630058 w 3630125"/>
              <a:gd name="connsiteY4" fmla="*/ 755631 h 795268"/>
              <a:gd name="connsiteX5" fmla="*/ 3622867 w 3630125"/>
              <a:gd name="connsiteY5" fmla="*/ 39638 h 795268"/>
              <a:gd name="connsiteX0" fmla="*/ 0 w 3622736"/>
              <a:gd name="connsiteY0" fmla="*/ 755717 h 795268"/>
              <a:gd name="connsiteX1" fmla="*/ 1849125 w 3622736"/>
              <a:gd name="connsiteY1" fmla="*/ 754897 h 795268"/>
              <a:gd name="connsiteX2" fmla="*/ 1965293 w 3622736"/>
              <a:gd name="connsiteY2" fmla="*/ 692441 h 795268"/>
              <a:gd name="connsiteX3" fmla="*/ 2077724 w 3622736"/>
              <a:gd name="connsiteY3" fmla="*/ 754896 h 795268"/>
              <a:gd name="connsiteX4" fmla="*/ 3622669 w 3622736"/>
              <a:gd name="connsiteY4" fmla="*/ 755631 h 795268"/>
              <a:gd name="connsiteX5" fmla="*/ 3615478 w 3622736"/>
              <a:gd name="connsiteY5" fmla="*/ 39638 h 795268"/>
              <a:gd name="connsiteX0" fmla="*/ 0 w 3623682"/>
              <a:gd name="connsiteY0" fmla="*/ 764736 h 764736"/>
              <a:gd name="connsiteX1" fmla="*/ 1849125 w 3623682"/>
              <a:gd name="connsiteY1" fmla="*/ 763916 h 764736"/>
              <a:gd name="connsiteX2" fmla="*/ 1965293 w 3623682"/>
              <a:gd name="connsiteY2" fmla="*/ 701460 h 764736"/>
              <a:gd name="connsiteX3" fmla="*/ 2077724 w 3623682"/>
              <a:gd name="connsiteY3" fmla="*/ 763915 h 764736"/>
              <a:gd name="connsiteX4" fmla="*/ 3622669 w 3623682"/>
              <a:gd name="connsiteY4" fmla="*/ 764650 h 764736"/>
              <a:gd name="connsiteX5" fmla="*/ 3615478 w 3623682"/>
              <a:gd name="connsiteY5" fmla="*/ 48657 h 764736"/>
              <a:gd name="connsiteX0" fmla="*/ 0 w 3622669"/>
              <a:gd name="connsiteY0" fmla="*/ 63276 h 63276"/>
              <a:gd name="connsiteX1" fmla="*/ 1849125 w 3622669"/>
              <a:gd name="connsiteY1" fmla="*/ 62456 h 63276"/>
              <a:gd name="connsiteX2" fmla="*/ 1965293 w 3622669"/>
              <a:gd name="connsiteY2" fmla="*/ 0 h 63276"/>
              <a:gd name="connsiteX3" fmla="*/ 2077724 w 3622669"/>
              <a:gd name="connsiteY3" fmla="*/ 62455 h 63276"/>
              <a:gd name="connsiteX4" fmla="*/ 3622669 w 3622669"/>
              <a:gd name="connsiteY4" fmla="*/ 63190 h 63276"/>
              <a:gd name="connsiteX0" fmla="*/ 0 w 3967368"/>
              <a:gd name="connsiteY0" fmla="*/ 63276 h 63276"/>
              <a:gd name="connsiteX1" fmla="*/ 1849125 w 3967368"/>
              <a:gd name="connsiteY1" fmla="*/ 62456 h 63276"/>
              <a:gd name="connsiteX2" fmla="*/ 1965293 w 3967368"/>
              <a:gd name="connsiteY2" fmla="*/ 0 h 63276"/>
              <a:gd name="connsiteX3" fmla="*/ 2077724 w 3967368"/>
              <a:gd name="connsiteY3" fmla="*/ 62455 h 63276"/>
              <a:gd name="connsiteX4" fmla="*/ 3967368 w 3967368"/>
              <a:gd name="connsiteY4" fmla="*/ 63190 h 63276"/>
              <a:gd name="connsiteX0" fmla="*/ 0 w 3967368"/>
              <a:gd name="connsiteY0" fmla="*/ 63276 h 63276"/>
              <a:gd name="connsiteX1" fmla="*/ 1849125 w 3967368"/>
              <a:gd name="connsiteY1" fmla="*/ 62456 h 63276"/>
              <a:gd name="connsiteX2" fmla="*/ 1965293 w 3967368"/>
              <a:gd name="connsiteY2" fmla="*/ 0 h 63276"/>
              <a:gd name="connsiteX3" fmla="*/ 2077724 w 3967368"/>
              <a:gd name="connsiteY3" fmla="*/ 62455 h 63276"/>
              <a:gd name="connsiteX4" fmla="*/ 3967368 w 3967368"/>
              <a:gd name="connsiteY4" fmla="*/ 63190 h 63276"/>
              <a:gd name="connsiteX0" fmla="*/ 0 w 3967368"/>
              <a:gd name="connsiteY0" fmla="*/ 63301 h 63301"/>
              <a:gd name="connsiteX1" fmla="*/ 1849125 w 3967368"/>
              <a:gd name="connsiteY1" fmla="*/ 62481 h 63301"/>
              <a:gd name="connsiteX2" fmla="*/ 1965293 w 3967368"/>
              <a:gd name="connsiteY2" fmla="*/ 25 h 63301"/>
              <a:gd name="connsiteX3" fmla="*/ 2077724 w 3967368"/>
              <a:gd name="connsiteY3" fmla="*/ 62480 h 63301"/>
              <a:gd name="connsiteX4" fmla="*/ 3967368 w 3967368"/>
              <a:gd name="connsiteY4" fmla="*/ 63215 h 63301"/>
              <a:gd name="connsiteX0" fmla="*/ 0 w 3967368"/>
              <a:gd name="connsiteY0" fmla="*/ 63301 h 63301"/>
              <a:gd name="connsiteX1" fmla="*/ 1849125 w 3967368"/>
              <a:gd name="connsiteY1" fmla="*/ 62481 h 63301"/>
              <a:gd name="connsiteX2" fmla="*/ 1965293 w 3967368"/>
              <a:gd name="connsiteY2" fmla="*/ 25 h 63301"/>
              <a:gd name="connsiteX3" fmla="*/ 2077724 w 3967368"/>
              <a:gd name="connsiteY3" fmla="*/ 62480 h 63301"/>
              <a:gd name="connsiteX4" fmla="*/ 3967368 w 3967368"/>
              <a:gd name="connsiteY4" fmla="*/ 63215 h 63301"/>
              <a:gd name="connsiteX0" fmla="*/ 0 w 3967368"/>
              <a:gd name="connsiteY0" fmla="*/ 63301 h 63301"/>
              <a:gd name="connsiteX1" fmla="*/ 1849125 w 3967368"/>
              <a:gd name="connsiteY1" fmla="*/ 62481 h 63301"/>
              <a:gd name="connsiteX2" fmla="*/ 1965293 w 3967368"/>
              <a:gd name="connsiteY2" fmla="*/ 25 h 63301"/>
              <a:gd name="connsiteX3" fmla="*/ 2114666 w 3967368"/>
              <a:gd name="connsiteY3" fmla="*/ 62480 h 63301"/>
              <a:gd name="connsiteX4" fmla="*/ 3967368 w 3967368"/>
              <a:gd name="connsiteY4" fmla="*/ 63215 h 63301"/>
              <a:gd name="connsiteX0" fmla="*/ 0 w 3967368"/>
              <a:gd name="connsiteY0" fmla="*/ 63301 h 63301"/>
              <a:gd name="connsiteX1" fmla="*/ 1819572 w 3967368"/>
              <a:gd name="connsiteY1" fmla="*/ 62481 h 63301"/>
              <a:gd name="connsiteX2" fmla="*/ 1965293 w 3967368"/>
              <a:gd name="connsiteY2" fmla="*/ 25 h 63301"/>
              <a:gd name="connsiteX3" fmla="*/ 2114666 w 3967368"/>
              <a:gd name="connsiteY3" fmla="*/ 62480 h 63301"/>
              <a:gd name="connsiteX4" fmla="*/ 3967368 w 3967368"/>
              <a:gd name="connsiteY4" fmla="*/ 63215 h 63301"/>
              <a:gd name="connsiteX0" fmla="*/ 0 w 3967368"/>
              <a:gd name="connsiteY0" fmla="*/ 63301 h 63301"/>
              <a:gd name="connsiteX1" fmla="*/ 1819572 w 3967368"/>
              <a:gd name="connsiteY1" fmla="*/ 62481 h 63301"/>
              <a:gd name="connsiteX2" fmla="*/ 1965293 w 3967368"/>
              <a:gd name="connsiteY2" fmla="*/ 25 h 63301"/>
              <a:gd name="connsiteX3" fmla="*/ 2114666 w 3967368"/>
              <a:gd name="connsiteY3" fmla="*/ 62480 h 63301"/>
              <a:gd name="connsiteX4" fmla="*/ 3967368 w 3967368"/>
              <a:gd name="connsiteY4" fmla="*/ 63215 h 63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7368" h="63301">
                <a:moveTo>
                  <a:pt x="0" y="63301"/>
                </a:moveTo>
                <a:lnTo>
                  <a:pt x="1819572" y="62481"/>
                </a:lnTo>
                <a:cubicBezTo>
                  <a:pt x="1841712" y="51752"/>
                  <a:pt x="1856728" y="-1338"/>
                  <a:pt x="1965293" y="25"/>
                </a:cubicBezTo>
                <a:cubicBezTo>
                  <a:pt x="2083136" y="1112"/>
                  <a:pt x="2053288" y="26833"/>
                  <a:pt x="2114666" y="62480"/>
                </a:cubicBezTo>
                <a:lnTo>
                  <a:pt x="3967368" y="63215"/>
                </a:lnTo>
              </a:path>
            </a:pathLst>
          </a:custGeom>
          <a:noFill/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TextBox 154"/>
          <p:cNvSpPr txBox="1"/>
          <p:nvPr/>
        </p:nvSpPr>
        <p:spPr>
          <a:xfrm>
            <a:off x="6445424" y="3244529"/>
            <a:ext cx="3692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nfs</a:t>
            </a:r>
            <a:endParaRPr lang="en-US" sz="1200" dirty="0"/>
          </a:p>
        </p:txBody>
      </p:sp>
      <p:sp>
        <p:nvSpPr>
          <p:cNvPr id="157" name="TextBox 156"/>
          <p:cNvSpPr txBox="1"/>
          <p:nvPr/>
        </p:nvSpPr>
        <p:spPr>
          <a:xfrm>
            <a:off x="4930850" y="4909456"/>
            <a:ext cx="3692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nfs</a:t>
            </a:r>
            <a:endParaRPr lang="en-US" sz="1200" dirty="0"/>
          </a:p>
        </p:txBody>
      </p:sp>
      <p:sp>
        <p:nvSpPr>
          <p:cNvPr id="123" name="Freeform 122"/>
          <p:cNvSpPr/>
          <p:nvPr/>
        </p:nvSpPr>
        <p:spPr>
          <a:xfrm flipH="1" flipV="1">
            <a:off x="4079902" y="5483558"/>
            <a:ext cx="1026697" cy="612442"/>
          </a:xfrm>
          <a:custGeom>
            <a:avLst/>
            <a:gdLst>
              <a:gd name="connsiteX0" fmla="*/ 0 w 1606609"/>
              <a:gd name="connsiteY0" fmla="*/ 8546 h 393107"/>
              <a:gd name="connsiteX1" fmla="*/ 1606609 w 1606609"/>
              <a:gd name="connsiteY1" fmla="*/ 0 h 393107"/>
              <a:gd name="connsiteX2" fmla="*/ 1606609 w 1606609"/>
              <a:gd name="connsiteY2" fmla="*/ 393107 h 393107"/>
              <a:gd name="connsiteX0" fmla="*/ 0 w 1606609"/>
              <a:gd name="connsiteY0" fmla="*/ 0 h 393107"/>
              <a:gd name="connsiteX1" fmla="*/ 1606609 w 1606609"/>
              <a:gd name="connsiteY1" fmla="*/ 0 h 393107"/>
              <a:gd name="connsiteX2" fmla="*/ 1606609 w 1606609"/>
              <a:gd name="connsiteY2" fmla="*/ 393107 h 393107"/>
              <a:gd name="connsiteX0" fmla="*/ 0 w 1606609"/>
              <a:gd name="connsiteY0" fmla="*/ 0 h 1649339"/>
              <a:gd name="connsiteX1" fmla="*/ 1606609 w 1606609"/>
              <a:gd name="connsiteY1" fmla="*/ 0 h 1649339"/>
              <a:gd name="connsiteX2" fmla="*/ 1606609 w 1606609"/>
              <a:gd name="connsiteY2" fmla="*/ 1649339 h 164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6609" h="1649339">
                <a:moveTo>
                  <a:pt x="0" y="0"/>
                </a:moveTo>
                <a:lnTo>
                  <a:pt x="1606609" y="0"/>
                </a:lnTo>
                <a:lnTo>
                  <a:pt x="1606609" y="1649339"/>
                </a:lnTo>
              </a:path>
            </a:pathLst>
          </a:custGeom>
          <a:noFill/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/>
          <p:cNvSpPr txBox="1"/>
          <p:nvPr/>
        </p:nvSpPr>
        <p:spPr>
          <a:xfrm>
            <a:off x="4380534" y="5959928"/>
            <a:ext cx="3692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nfs</a:t>
            </a:r>
            <a:endParaRPr lang="en-US" sz="1200" dirty="0"/>
          </a:p>
        </p:txBody>
      </p:sp>
      <p:sp>
        <p:nvSpPr>
          <p:cNvPr id="129" name="Freeform 128"/>
          <p:cNvSpPr/>
          <p:nvPr/>
        </p:nvSpPr>
        <p:spPr>
          <a:xfrm flipH="1" flipV="1">
            <a:off x="6548014" y="1299316"/>
            <a:ext cx="1026697" cy="1222042"/>
          </a:xfrm>
          <a:custGeom>
            <a:avLst/>
            <a:gdLst>
              <a:gd name="connsiteX0" fmla="*/ 0 w 1606609"/>
              <a:gd name="connsiteY0" fmla="*/ 8546 h 393107"/>
              <a:gd name="connsiteX1" fmla="*/ 1606609 w 1606609"/>
              <a:gd name="connsiteY1" fmla="*/ 0 h 393107"/>
              <a:gd name="connsiteX2" fmla="*/ 1606609 w 1606609"/>
              <a:gd name="connsiteY2" fmla="*/ 393107 h 393107"/>
              <a:gd name="connsiteX0" fmla="*/ 0 w 1606609"/>
              <a:gd name="connsiteY0" fmla="*/ 0 h 393107"/>
              <a:gd name="connsiteX1" fmla="*/ 1606609 w 1606609"/>
              <a:gd name="connsiteY1" fmla="*/ 0 h 393107"/>
              <a:gd name="connsiteX2" fmla="*/ 1606609 w 1606609"/>
              <a:gd name="connsiteY2" fmla="*/ 393107 h 393107"/>
              <a:gd name="connsiteX0" fmla="*/ 0 w 1606609"/>
              <a:gd name="connsiteY0" fmla="*/ 0 h 1649339"/>
              <a:gd name="connsiteX1" fmla="*/ 1606609 w 1606609"/>
              <a:gd name="connsiteY1" fmla="*/ 0 h 1649339"/>
              <a:gd name="connsiteX2" fmla="*/ 1606609 w 1606609"/>
              <a:gd name="connsiteY2" fmla="*/ 1649339 h 1649339"/>
              <a:gd name="connsiteX0" fmla="*/ 0 w 1606609"/>
              <a:gd name="connsiteY0" fmla="*/ 0 h 3291024"/>
              <a:gd name="connsiteX1" fmla="*/ 1606609 w 1606609"/>
              <a:gd name="connsiteY1" fmla="*/ 0 h 3291024"/>
              <a:gd name="connsiteX2" fmla="*/ 1594685 w 1606609"/>
              <a:gd name="connsiteY2" fmla="*/ 3291024 h 3291024"/>
              <a:gd name="connsiteX0" fmla="*/ 0 w 1612571"/>
              <a:gd name="connsiteY0" fmla="*/ 0 h 3291024"/>
              <a:gd name="connsiteX1" fmla="*/ 1606609 w 1612571"/>
              <a:gd name="connsiteY1" fmla="*/ 0 h 3291024"/>
              <a:gd name="connsiteX2" fmla="*/ 1612571 w 1612571"/>
              <a:gd name="connsiteY2" fmla="*/ 3291024 h 3291024"/>
              <a:gd name="connsiteX0" fmla="*/ 0 w 1606609"/>
              <a:gd name="connsiteY0" fmla="*/ 0 h 3291024"/>
              <a:gd name="connsiteX1" fmla="*/ 1606609 w 1606609"/>
              <a:gd name="connsiteY1" fmla="*/ 0 h 3291024"/>
              <a:gd name="connsiteX2" fmla="*/ 1594685 w 1606609"/>
              <a:gd name="connsiteY2" fmla="*/ 3291024 h 3291024"/>
              <a:gd name="connsiteX0" fmla="*/ 0 w 1606609"/>
              <a:gd name="connsiteY0" fmla="*/ 0 h 3291024"/>
              <a:gd name="connsiteX1" fmla="*/ 1606609 w 1606609"/>
              <a:gd name="connsiteY1" fmla="*/ 0 h 3291024"/>
              <a:gd name="connsiteX2" fmla="*/ 1606609 w 1606609"/>
              <a:gd name="connsiteY2" fmla="*/ 3291024 h 329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6609" h="3291024">
                <a:moveTo>
                  <a:pt x="0" y="0"/>
                </a:moveTo>
                <a:lnTo>
                  <a:pt x="1606609" y="0"/>
                </a:lnTo>
                <a:lnTo>
                  <a:pt x="1606609" y="3291024"/>
                </a:lnTo>
              </a:path>
            </a:pathLst>
          </a:custGeom>
          <a:noFill/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103"/>
          <p:cNvGrpSpPr/>
          <p:nvPr/>
        </p:nvGrpSpPr>
        <p:grpSpPr>
          <a:xfrm>
            <a:off x="7594686" y="1885305"/>
            <a:ext cx="1495842" cy="1222751"/>
            <a:chOff x="7631682" y="2077587"/>
            <a:chExt cx="1195835" cy="882307"/>
          </a:xfrm>
          <a:solidFill>
            <a:schemeClr val="accent6">
              <a:lumMod val="50000"/>
            </a:schemeClr>
          </a:solidFill>
        </p:grpSpPr>
        <p:sp>
          <p:nvSpPr>
            <p:cNvPr id="2" name="Cloud Callout 1"/>
            <p:cNvSpPr/>
            <p:nvPr/>
          </p:nvSpPr>
          <p:spPr>
            <a:xfrm>
              <a:off x="7631682" y="2077587"/>
              <a:ext cx="1195835" cy="717676"/>
            </a:xfrm>
            <a:prstGeom prst="cloudCallou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7881939" y="2759544"/>
              <a:ext cx="228600" cy="200350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7979568" y="2735210"/>
              <a:ext cx="116682" cy="152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7905750" y="2678908"/>
              <a:ext cx="171150" cy="114824"/>
            </a:xfrm>
            <a:custGeom>
              <a:avLst/>
              <a:gdLst>
                <a:gd name="connsiteX0" fmla="*/ 0 w 171450"/>
                <a:gd name="connsiteY0" fmla="*/ 30956 h 59531"/>
                <a:gd name="connsiteX1" fmla="*/ 140494 w 171450"/>
                <a:gd name="connsiteY1" fmla="*/ 59531 h 59531"/>
                <a:gd name="connsiteX2" fmla="*/ 171450 w 171450"/>
                <a:gd name="connsiteY2" fmla="*/ 0 h 59531"/>
                <a:gd name="connsiteX3" fmla="*/ 171450 w 171450"/>
                <a:gd name="connsiteY3" fmla="*/ 0 h 59531"/>
                <a:gd name="connsiteX0" fmla="*/ 0 w 171450"/>
                <a:gd name="connsiteY0" fmla="*/ 30956 h 59531"/>
                <a:gd name="connsiteX1" fmla="*/ 140494 w 171450"/>
                <a:gd name="connsiteY1" fmla="*/ 59531 h 59531"/>
                <a:gd name="connsiteX2" fmla="*/ 171450 w 171450"/>
                <a:gd name="connsiteY2" fmla="*/ 0 h 59531"/>
                <a:gd name="connsiteX3" fmla="*/ 171450 w 171450"/>
                <a:gd name="connsiteY3" fmla="*/ 0 h 59531"/>
                <a:gd name="connsiteX0" fmla="*/ 0 w 171450"/>
                <a:gd name="connsiteY0" fmla="*/ 30956 h 63039"/>
                <a:gd name="connsiteX1" fmla="*/ 140494 w 171450"/>
                <a:gd name="connsiteY1" fmla="*/ 59531 h 63039"/>
                <a:gd name="connsiteX2" fmla="*/ 171450 w 171450"/>
                <a:gd name="connsiteY2" fmla="*/ 0 h 63039"/>
                <a:gd name="connsiteX3" fmla="*/ 171450 w 171450"/>
                <a:gd name="connsiteY3" fmla="*/ 0 h 63039"/>
                <a:gd name="connsiteX0" fmla="*/ 0 w 175819"/>
                <a:gd name="connsiteY0" fmla="*/ 30956 h 63039"/>
                <a:gd name="connsiteX1" fmla="*/ 140494 w 175819"/>
                <a:gd name="connsiteY1" fmla="*/ 59531 h 63039"/>
                <a:gd name="connsiteX2" fmla="*/ 171450 w 175819"/>
                <a:gd name="connsiteY2" fmla="*/ 0 h 63039"/>
                <a:gd name="connsiteX3" fmla="*/ 171450 w 175819"/>
                <a:gd name="connsiteY3" fmla="*/ 0 h 63039"/>
                <a:gd name="connsiteX0" fmla="*/ 0 w 173906"/>
                <a:gd name="connsiteY0" fmla="*/ 30956 h 63039"/>
                <a:gd name="connsiteX1" fmla="*/ 140494 w 173906"/>
                <a:gd name="connsiteY1" fmla="*/ 59531 h 63039"/>
                <a:gd name="connsiteX2" fmla="*/ 171450 w 173906"/>
                <a:gd name="connsiteY2" fmla="*/ 0 h 63039"/>
                <a:gd name="connsiteX3" fmla="*/ 171450 w 173906"/>
                <a:gd name="connsiteY3" fmla="*/ 0 h 63039"/>
                <a:gd name="connsiteX0" fmla="*/ 0 w 164381"/>
                <a:gd name="connsiteY0" fmla="*/ 35719 h 63458"/>
                <a:gd name="connsiteX1" fmla="*/ 130969 w 164381"/>
                <a:gd name="connsiteY1" fmla="*/ 59531 h 63458"/>
                <a:gd name="connsiteX2" fmla="*/ 161925 w 164381"/>
                <a:gd name="connsiteY2" fmla="*/ 0 h 63458"/>
                <a:gd name="connsiteX3" fmla="*/ 161925 w 164381"/>
                <a:gd name="connsiteY3" fmla="*/ 0 h 63458"/>
                <a:gd name="connsiteX0" fmla="*/ 0 w 164381"/>
                <a:gd name="connsiteY0" fmla="*/ 35719 h 64857"/>
                <a:gd name="connsiteX1" fmla="*/ 130969 w 164381"/>
                <a:gd name="connsiteY1" fmla="*/ 59531 h 64857"/>
                <a:gd name="connsiteX2" fmla="*/ 161925 w 164381"/>
                <a:gd name="connsiteY2" fmla="*/ 0 h 64857"/>
                <a:gd name="connsiteX3" fmla="*/ 161925 w 164381"/>
                <a:gd name="connsiteY3" fmla="*/ 0 h 64857"/>
                <a:gd name="connsiteX0" fmla="*/ 0 w 180975"/>
                <a:gd name="connsiteY0" fmla="*/ 36916 h 66054"/>
                <a:gd name="connsiteX1" fmla="*/ 130969 w 180975"/>
                <a:gd name="connsiteY1" fmla="*/ 60728 h 66054"/>
                <a:gd name="connsiteX2" fmla="*/ 161925 w 180975"/>
                <a:gd name="connsiteY2" fmla="*/ 1197 h 66054"/>
                <a:gd name="connsiteX3" fmla="*/ 180975 w 180975"/>
                <a:gd name="connsiteY3" fmla="*/ 22629 h 66054"/>
                <a:gd name="connsiteX0" fmla="*/ 0 w 165085"/>
                <a:gd name="connsiteY0" fmla="*/ 35719 h 64857"/>
                <a:gd name="connsiteX1" fmla="*/ 130969 w 165085"/>
                <a:gd name="connsiteY1" fmla="*/ 59531 h 64857"/>
                <a:gd name="connsiteX2" fmla="*/ 161925 w 165085"/>
                <a:gd name="connsiteY2" fmla="*/ 0 h 64857"/>
                <a:gd name="connsiteX0" fmla="*/ 0 w 183356"/>
                <a:gd name="connsiteY0" fmla="*/ 14288 h 43426"/>
                <a:gd name="connsiteX1" fmla="*/ 130969 w 183356"/>
                <a:gd name="connsiteY1" fmla="*/ 38100 h 43426"/>
                <a:gd name="connsiteX2" fmla="*/ 183356 w 183356"/>
                <a:gd name="connsiteY2" fmla="*/ 0 h 43426"/>
                <a:gd name="connsiteX0" fmla="*/ 0 w 166241"/>
                <a:gd name="connsiteY0" fmla="*/ 50007 h 79145"/>
                <a:gd name="connsiteX1" fmla="*/ 130969 w 166241"/>
                <a:gd name="connsiteY1" fmla="*/ 73819 h 79145"/>
                <a:gd name="connsiteX2" fmla="*/ 164306 w 166241"/>
                <a:gd name="connsiteY2" fmla="*/ 0 h 79145"/>
                <a:gd name="connsiteX0" fmla="*/ 0 w 164005"/>
                <a:gd name="connsiteY0" fmla="*/ 69057 h 98195"/>
                <a:gd name="connsiteX1" fmla="*/ 130969 w 164005"/>
                <a:gd name="connsiteY1" fmla="*/ 92869 h 98195"/>
                <a:gd name="connsiteX2" fmla="*/ 159543 w 164005"/>
                <a:gd name="connsiteY2" fmla="*/ 0 h 98195"/>
                <a:gd name="connsiteX0" fmla="*/ 0 w 149718"/>
                <a:gd name="connsiteY0" fmla="*/ 66676 h 97823"/>
                <a:gd name="connsiteX1" fmla="*/ 116682 w 149718"/>
                <a:gd name="connsiteY1" fmla="*/ 92869 h 97823"/>
                <a:gd name="connsiteX2" fmla="*/ 145256 w 149718"/>
                <a:gd name="connsiteY2" fmla="*/ 0 h 97823"/>
                <a:gd name="connsiteX0" fmla="*/ 0 w 152099"/>
                <a:gd name="connsiteY0" fmla="*/ 80964 h 101036"/>
                <a:gd name="connsiteX1" fmla="*/ 119063 w 152099"/>
                <a:gd name="connsiteY1" fmla="*/ 92869 h 101036"/>
                <a:gd name="connsiteX2" fmla="*/ 147637 w 152099"/>
                <a:gd name="connsiteY2" fmla="*/ 0 h 101036"/>
                <a:gd name="connsiteX0" fmla="*/ 0 w 152099"/>
                <a:gd name="connsiteY0" fmla="*/ 66677 h 97823"/>
                <a:gd name="connsiteX1" fmla="*/ 119063 w 152099"/>
                <a:gd name="connsiteY1" fmla="*/ 92869 h 97823"/>
                <a:gd name="connsiteX2" fmla="*/ 147637 w 152099"/>
                <a:gd name="connsiteY2" fmla="*/ 0 h 97823"/>
                <a:gd name="connsiteX0" fmla="*/ 0 w 152099"/>
                <a:gd name="connsiteY0" fmla="*/ 66677 h 110851"/>
                <a:gd name="connsiteX1" fmla="*/ 38100 w 152099"/>
                <a:gd name="connsiteY1" fmla="*/ 109537 h 110851"/>
                <a:gd name="connsiteX2" fmla="*/ 119063 w 152099"/>
                <a:gd name="connsiteY2" fmla="*/ 92869 h 110851"/>
                <a:gd name="connsiteX3" fmla="*/ 147637 w 152099"/>
                <a:gd name="connsiteY3" fmla="*/ 0 h 110851"/>
                <a:gd name="connsiteX0" fmla="*/ 0 w 152099"/>
                <a:gd name="connsiteY0" fmla="*/ 66677 h 114824"/>
                <a:gd name="connsiteX1" fmla="*/ 38100 w 152099"/>
                <a:gd name="connsiteY1" fmla="*/ 109537 h 114824"/>
                <a:gd name="connsiteX2" fmla="*/ 119063 w 152099"/>
                <a:gd name="connsiteY2" fmla="*/ 92869 h 114824"/>
                <a:gd name="connsiteX3" fmla="*/ 147637 w 152099"/>
                <a:gd name="connsiteY3" fmla="*/ 0 h 114824"/>
                <a:gd name="connsiteX0" fmla="*/ 0 w 152099"/>
                <a:gd name="connsiteY0" fmla="*/ 66677 h 114824"/>
                <a:gd name="connsiteX1" fmla="*/ 38100 w 152099"/>
                <a:gd name="connsiteY1" fmla="*/ 109537 h 114824"/>
                <a:gd name="connsiteX2" fmla="*/ 119063 w 152099"/>
                <a:gd name="connsiteY2" fmla="*/ 92869 h 114824"/>
                <a:gd name="connsiteX3" fmla="*/ 147637 w 152099"/>
                <a:gd name="connsiteY3" fmla="*/ 0 h 114824"/>
                <a:gd name="connsiteX0" fmla="*/ 0 w 152099"/>
                <a:gd name="connsiteY0" fmla="*/ 66677 h 119869"/>
                <a:gd name="connsiteX1" fmla="*/ 38100 w 152099"/>
                <a:gd name="connsiteY1" fmla="*/ 109537 h 119869"/>
                <a:gd name="connsiteX2" fmla="*/ 119063 w 152099"/>
                <a:gd name="connsiteY2" fmla="*/ 92869 h 119869"/>
                <a:gd name="connsiteX3" fmla="*/ 147637 w 152099"/>
                <a:gd name="connsiteY3" fmla="*/ 0 h 119869"/>
                <a:gd name="connsiteX0" fmla="*/ 0 w 152099"/>
                <a:gd name="connsiteY0" fmla="*/ 66677 h 114824"/>
                <a:gd name="connsiteX1" fmla="*/ 38100 w 152099"/>
                <a:gd name="connsiteY1" fmla="*/ 109537 h 114824"/>
                <a:gd name="connsiteX2" fmla="*/ 119063 w 152099"/>
                <a:gd name="connsiteY2" fmla="*/ 92869 h 114824"/>
                <a:gd name="connsiteX3" fmla="*/ 147637 w 152099"/>
                <a:gd name="connsiteY3" fmla="*/ 0 h 114824"/>
                <a:gd name="connsiteX0" fmla="*/ 0 w 185437"/>
                <a:gd name="connsiteY0" fmla="*/ 73821 h 114824"/>
                <a:gd name="connsiteX1" fmla="*/ 71438 w 185437"/>
                <a:gd name="connsiteY1" fmla="*/ 109537 h 114824"/>
                <a:gd name="connsiteX2" fmla="*/ 152401 w 185437"/>
                <a:gd name="connsiteY2" fmla="*/ 92869 h 114824"/>
                <a:gd name="connsiteX3" fmla="*/ 180975 w 185437"/>
                <a:gd name="connsiteY3" fmla="*/ 0 h 114824"/>
                <a:gd name="connsiteX0" fmla="*/ 0 w 171150"/>
                <a:gd name="connsiteY0" fmla="*/ 61915 h 114824"/>
                <a:gd name="connsiteX1" fmla="*/ 57151 w 171150"/>
                <a:gd name="connsiteY1" fmla="*/ 109537 h 114824"/>
                <a:gd name="connsiteX2" fmla="*/ 138114 w 171150"/>
                <a:gd name="connsiteY2" fmla="*/ 92869 h 114824"/>
                <a:gd name="connsiteX3" fmla="*/ 166688 w 171150"/>
                <a:gd name="connsiteY3" fmla="*/ 0 h 114824"/>
                <a:gd name="connsiteX0" fmla="*/ 0 w 171150"/>
                <a:gd name="connsiteY0" fmla="*/ 61915 h 114824"/>
                <a:gd name="connsiteX1" fmla="*/ 57151 w 171150"/>
                <a:gd name="connsiteY1" fmla="*/ 109537 h 114824"/>
                <a:gd name="connsiteX2" fmla="*/ 138114 w 171150"/>
                <a:gd name="connsiteY2" fmla="*/ 92869 h 114824"/>
                <a:gd name="connsiteX3" fmla="*/ 166688 w 171150"/>
                <a:gd name="connsiteY3" fmla="*/ 0 h 11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150" h="114824">
                  <a:moveTo>
                    <a:pt x="0" y="61915"/>
                  </a:moveTo>
                  <a:cubicBezTo>
                    <a:pt x="25003" y="107954"/>
                    <a:pt x="37307" y="105172"/>
                    <a:pt x="57151" y="109537"/>
                  </a:cubicBezTo>
                  <a:cubicBezTo>
                    <a:pt x="103189" y="123427"/>
                    <a:pt x="119461" y="107156"/>
                    <a:pt x="138114" y="92869"/>
                  </a:cubicBezTo>
                  <a:cubicBezTo>
                    <a:pt x="196058" y="68263"/>
                    <a:pt x="158354" y="6350"/>
                    <a:pt x="166688" y="0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7745937" y="2004663"/>
            <a:ext cx="1287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Commercial</a:t>
            </a:r>
          </a:p>
          <a:p>
            <a:pPr algn="ctr"/>
            <a:r>
              <a:rPr lang="en-US" sz="1400" dirty="0" smtClean="0"/>
              <a:t>Cloud Provider</a:t>
            </a:r>
            <a:endParaRPr lang="en-US" sz="1400" dirty="0"/>
          </a:p>
        </p:txBody>
      </p:sp>
      <p:sp>
        <p:nvSpPr>
          <p:cNvPr id="130" name="Freeform 129"/>
          <p:cNvSpPr/>
          <p:nvPr/>
        </p:nvSpPr>
        <p:spPr>
          <a:xfrm flipV="1">
            <a:off x="5207090" y="2857337"/>
            <a:ext cx="3092165" cy="184204"/>
          </a:xfrm>
          <a:custGeom>
            <a:avLst/>
            <a:gdLst>
              <a:gd name="connsiteX0" fmla="*/ 0 w 2555192"/>
              <a:gd name="connsiteY0" fmla="*/ 8546 h 828943"/>
              <a:gd name="connsiteX1" fmla="*/ 598205 w 2555192"/>
              <a:gd name="connsiteY1" fmla="*/ 8546 h 828943"/>
              <a:gd name="connsiteX2" fmla="*/ 2538101 w 2555192"/>
              <a:gd name="connsiteY2" fmla="*/ 0 h 828943"/>
              <a:gd name="connsiteX3" fmla="*/ 2555192 w 2555192"/>
              <a:gd name="connsiteY3" fmla="*/ 828943 h 828943"/>
              <a:gd name="connsiteX0" fmla="*/ 0 w 2548048"/>
              <a:gd name="connsiteY0" fmla="*/ 8546 h 828943"/>
              <a:gd name="connsiteX1" fmla="*/ 598205 w 2548048"/>
              <a:gd name="connsiteY1" fmla="*/ 8546 h 828943"/>
              <a:gd name="connsiteX2" fmla="*/ 2538101 w 2548048"/>
              <a:gd name="connsiteY2" fmla="*/ 0 h 828943"/>
              <a:gd name="connsiteX3" fmla="*/ 2548048 w 2548048"/>
              <a:gd name="connsiteY3" fmla="*/ 828943 h 828943"/>
              <a:gd name="connsiteX0" fmla="*/ 0 w 2540904"/>
              <a:gd name="connsiteY0" fmla="*/ 8546 h 828943"/>
              <a:gd name="connsiteX1" fmla="*/ 598205 w 2540904"/>
              <a:gd name="connsiteY1" fmla="*/ 8546 h 828943"/>
              <a:gd name="connsiteX2" fmla="*/ 2538101 w 2540904"/>
              <a:gd name="connsiteY2" fmla="*/ 0 h 828943"/>
              <a:gd name="connsiteX3" fmla="*/ 2540904 w 2540904"/>
              <a:gd name="connsiteY3" fmla="*/ 828943 h 828943"/>
              <a:gd name="connsiteX0" fmla="*/ 0 w 2548048"/>
              <a:gd name="connsiteY0" fmla="*/ 8546 h 828943"/>
              <a:gd name="connsiteX1" fmla="*/ 598205 w 2548048"/>
              <a:gd name="connsiteY1" fmla="*/ 8546 h 828943"/>
              <a:gd name="connsiteX2" fmla="*/ 2538101 w 2548048"/>
              <a:gd name="connsiteY2" fmla="*/ 0 h 828943"/>
              <a:gd name="connsiteX3" fmla="*/ 2548048 w 2548048"/>
              <a:gd name="connsiteY3" fmla="*/ 828943 h 828943"/>
              <a:gd name="connsiteX0" fmla="*/ 0 w 2545667"/>
              <a:gd name="connsiteY0" fmla="*/ 8546 h 828943"/>
              <a:gd name="connsiteX1" fmla="*/ 598205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61360 h 881757"/>
              <a:gd name="connsiteX1" fmla="*/ 583918 w 2545667"/>
              <a:gd name="connsiteY1" fmla="*/ 0 h 881757"/>
              <a:gd name="connsiteX2" fmla="*/ 2538101 w 2545667"/>
              <a:gd name="connsiteY2" fmla="*/ 52814 h 881757"/>
              <a:gd name="connsiteX3" fmla="*/ 2545667 w 2545667"/>
              <a:gd name="connsiteY3" fmla="*/ 881757 h 881757"/>
              <a:gd name="connsiteX0" fmla="*/ 0 w 2545667"/>
              <a:gd name="connsiteY0" fmla="*/ 61360 h 881757"/>
              <a:gd name="connsiteX1" fmla="*/ 583918 w 2545667"/>
              <a:gd name="connsiteY1" fmla="*/ 0 h 881757"/>
              <a:gd name="connsiteX2" fmla="*/ 2538101 w 2545667"/>
              <a:gd name="connsiteY2" fmla="*/ 52814 h 881757"/>
              <a:gd name="connsiteX3" fmla="*/ 2545667 w 2545667"/>
              <a:gd name="connsiteY3" fmla="*/ 881757 h 881757"/>
              <a:gd name="connsiteX0" fmla="*/ 0 w 2545667"/>
              <a:gd name="connsiteY0" fmla="*/ 61360 h 881757"/>
              <a:gd name="connsiteX1" fmla="*/ 583918 w 2545667"/>
              <a:gd name="connsiteY1" fmla="*/ 0 h 881757"/>
              <a:gd name="connsiteX2" fmla="*/ 2538101 w 2545667"/>
              <a:gd name="connsiteY2" fmla="*/ 52814 h 881757"/>
              <a:gd name="connsiteX3" fmla="*/ 2545667 w 2545667"/>
              <a:gd name="connsiteY3" fmla="*/ 881757 h 881757"/>
              <a:gd name="connsiteX0" fmla="*/ 0 w 2545667"/>
              <a:gd name="connsiteY0" fmla="*/ 61360 h 881757"/>
              <a:gd name="connsiteX1" fmla="*/ 451081 w 2545667"/>
              <a:gd name="connsiteY1" fmla="*/ 54786 h 881757"/>
              <a:gd name="connsiteX2" fmla="*/ 583918 w 2545667"/>
              <a:gd name="connsiteY2" fmla="*/ 0 h 881757"/>
              <a:gd name="connsiteX3" fmla="*/ 2538101 w 2545667"/>
              <a:gd name="connsiteY3" fmla="*/ 52814 h 881757"/>
              <a:gd name="connsiteX4" fmla="*/ 2545667 w 2545667"/>
              <a:gd name="connsiteY4" fmla="*/ 881757 h 881757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60643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60643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27306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27306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27306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27306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977 h 889374"/>
              <a:gd name="connsiteX1" fmla="*/ 451081 w 2545667"/>
              <a:gd name="connsiteY1" fmla="*/ 62403 h 889374"/>
              <a:gd name="connsiteX2" fmla="*/ 583918 w 2545667"/>
              <a:gd name="connsiteY2" fmla="*/ 7617 h 889374"/>
              <a:gd name="connsiteX3" fmla="*/ 708256 w 2545667"/>
              <a:gd name="connsiteY3" fmla="*/ 56650 h 889374"/>
              <a:gd name="connsiteX4" fmla="*/ 2538101 w 2545667"/>
              <a:gd name="connsiteY4" fmla="*/ 60431 h 889374"/>
              <a:gd name="connsiteX5" fmla="*/ 2545667 w 2545667"/>
              <a:gd name="connsiteY5" fmla="*/ 889374 h 889374"/>
              <a:gd name="connsiteX0" fmla="*/ 0 w 2545667"/>
              <a:gd name="connsiteY0" fmla="*/ 68977 h 889374"/>
              <a:gd name="connsiteX1" fmla="*/ 451081 w 2545667"/>
              <a:gd name="connsiteY1" fmla="*/ 62403 h 889374"/>
              <a:gd name="connsiteX2" fmla="*/ 583918 w 2545667"/>
              <a:gd name="connsiteY2" fmla="*/ 7617 h 889374"/>
              <a:gd name="connsiteX3" fmla="*/ 708256 w 2545667"/>
              <a:gd name="connsiteY3" fmla="*/ 56650 h 889374"/>
              <a:gd name="connsiteX4" fmla="*/ 2538101 w 2545667"/>
              <a:gd name="connsiteY4" fmla="*/ 60431 h 889374"/>
              <a:gd name="connsiteX5" fmla="*/ 2545667 w 2545667"/>
              <a:gd name="connsiteY5" fmla="*/ 889374 h 889374"/>
              <a:gd name="connsiteX0" fmla="*/ 0 w 2545667"/>
              <a:gd name="connsiteY0" fmla="*/ 68977 h 889374"/>
              <a:gd name="connsiteX1" fmla="*/ 451081 w 2545667"/>
              <a:gd name="connsiteY1" fmla="*/ 62403 h 889374"/>
              <a:gd name="connsiteX2" fmla="*/ 583918 w 2545667"/>
              <a:gd name="connsiteY2" fmla="*/ 7617 h 889374"/>
              <a:gd name="connsiteX3" fmla="*/ 708256 w 2545667"/>
              <a:gd name="connsiteY3" fmla="*/ 56650 h 889374"/>
              <a:gd name="connsiteX4" fmla="*/ 2538101 w 2545667"/>
              <a:gd name="connsiteY4" fmla="*/ 60431 h 889374"/>
              <a:gd name="connsiteX5" fmla="*/ 2545667 w 2545667"/>
              <a:gd name="connsiteY5" fmla="*/ 889374 h 889374"/>
              <a:gd name="connsiteX0" fmla="*/ 0 w 2545667"/>
              <a:gd name="connsiteY0" fmla="*/ 68977 h 889374"/>
              <a:gd name="connsiteX1" fmla="*/ 451081 w 2545667"/>
              <a:gd name="connsiteY1" fmla="*/ 62403 h 889374"/>
              <a:gd name="connsiteX2" fmla="*/ 583918 w 2545667"/>
              <a:gd name="connsiteY2" fmla="*/ 7617 h 889374"/>
              <a:gd name="connsiteX3" fmla="*/ 708256 w 2545667"/>
              <a:gd name="connsiteY3" fmla="*/ 56650 h 889374"/>
              <a:gd name="connsiteX4" fmla="*/ 2538101 w 2545667"/>
              <a:gd name="connsiteY4" fmla="*/ 60431 h 889374"/>
              <a:gd name="connsiteX5" fmla="*/ 2545667 w 2545667"/>
              <a:gd name="connsiteY5" fmla="*/ 889374 h 889374"/>
              <a:gd name="connsiteX0" fmla="*/ 0 w 2545667"/>
              <a:gd name="connsiteY0" fmla="*/ 68977 h 889374"/>
              <a:gd name="connsiteX1" fmla="*/ 451081 w 2545667"/>
              <a:gd name="connsiteY1" fmla="*/ 71990 h 889374"/>
              <a:gd name="connsiteX2" fmla="*/ 583918 w 2545667"/>
              <a:gd name="connsiteY2" fmla="*/ 7617 h 889374"/>
              <a:gd name="connsiteX3" fmla="*/ 708256 w 2545667"/>
              <a:gd name="connsiteY3" fmla="*/ 56650 h 889374"/>
              <a:gd name="connsiteX4" fmla="*/ 2538101 w 2545667"/>
              <a:gd name="connsiteY4" fmla="*/ 60431 h 889374"/>
              <a:gd name="connsiteX5" fmla="*/ 2545667 w 2545667"/>
              <a:gd name="connsiteY5" fmla="*/ 889374 h 889374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4939 h 885336"/>
              <a:gd name="connsiteX1" fmla="*/ 451081 w 2545667"/>
              <a:gd name="connsiteY1" fmla="*/ 67952 h 885336"/>
              <a:gd name="connsiteX2" fmla="*/ 583918 w 2545667"/>
              <a:gd name="connsiteY2" fmla="*/ 3579 h 885336"/>
              <a:gd name="connsiteX3" fmla="*/ 708256 w 2545667"/>
              <a:gd name="connsiteY3" fmla="*/ 52612 h 885336"/>
              <a:gd name="connsiteX4" fmla="*/ 2538101 w 2545667"/>
              <a:gd name="connsiteY4" fmla="*/ 56393 h 885336"/>
              <a:gd name="connsiteX5" fmla="*/ 2545667 w 2545667"/>
              <a:gd name="connsiteY5" fmla="*/ 885336 h 885336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583918 w 2545667"/>
              <a:gd name="connsiteY2" fmla="*/ 0 h 881757"/>
              <a:gd name="connsiteX3" fmla="*/ 708256 w 2545667"/>
              <a:gd name="connsiteY3" fmla="*/ 49033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583918 w 2545667"/>
              <a:gd name="connsiteY2" fmla="*/ 0 h 881757"/>
              <a:gd name="connsiteX3" fmla="*/ 708256 w 2545667"/>
              <a:gd name="connsiteY3" fmla="*/ 49033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583918 w 2545667"/>
              <a:gd name="connsiteY2" fmla="*/ 0 h 881757"/>
              <a:gd name="connsiteX3" fmla="*/ 710637 w 2545667"/>
              <a:gd name="connsiteY3" fmla="*/ 60538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583918 w 2545667"/>
              <a:gd name="connsiteY2" fmla="*/ 0 h 881757"/>
              <a:gd name="connsiteX3" fmla="*/ 710637 w 2545667"/>
              <a:gd name="connsiteY3" fmla="*/ 60538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583918 w 2545667"/>
              <a:gd name="connsiteY2" fmla="*/ 0 h 881757"/>
              <a:gd name="connsiteX3" fmla="*/ 710637 w 2545667"/>
              <a:gd name="connsiteY3" fmla="*/ 60538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479656 w 2545667"/>
              <a:gd name="connsiteY2" fmla="*/ 62456 h 881757"/>
              <a:gd name="connsiteX3" fmla="*/ 583918 w 2545667"/>
              <a:gd name="connsiteY3" fmla="*/ 0 h 881757"/>
              <a:gd name="connsiteX4" fmla="*/ 710637 w 2545667"/>
              <a:gd name="connsiteY4" fmla="*/ 60538 h 881757"/>
              <a:gd name="connsiteX5" fmla="*/ 2538101 w 2545667"/>
              <a:gd name="connsiteY5" fmla="*/ 52814 h 881757"/>
              <a:gd name="connsiteX6" fmla="*/ 2545667 w 2545667"/>
              <a:gd name="connsiteY6" fmla="*/ 881757 h 881757"/>
              <a:gd name="connsiteX0" fmla="*/ 0 w 2545667"/>
              <a:gd name="connsiteY0" fmla="*/ 61360 h 881757"/>
              <a:gd name="connsiteX1" fmla="*/ 479656 w 2545667"/>
              <a:gd name="connsiteY1" fmla="*/ 62456 h 881757"/>
              <a:gd name="connsiteX2" fmla="*/ 583918 w 2545667"/>
              <a:gd name="connsiteY2" fmla="*/ 0 h 881757"/>
              <a:gd name="connsiteX3" fmla="*/ 710637 w 2545667"/>
              <a:gd name="connsiteY3" fmla="*/ 60538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67750 w 2545667"/>
              <a:gd name="connsiteY1" fmla="*/ 62456 h 881757"/>
              <a:gd name="connsiteX2" fmla="*/ 583918 w 2545667"/>
              <a:gd name="connsiteY2" fmla="*/ 0 h 881757"/>
              <a:gd name="connsiteX3" fmla="*/ 710637 w 2545667"/>
              <a:gd name="connsiteY3" fmla="*/ 60538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67750 w 2545667"/>
              <a:gd name="connsiteY1" fmla="*/ 62456 h 881757"/>
              <a:gd name="connsiteX2" fmla="*/ 583918 w 2545667"/>
              <a:gd name="connsiteY2" fmla="*/ 0 h 881757"/>
              <a:gd name="connsiteX3" fmla="*/ 696349 w 2545667"/>
              <a:gd name="connsiteY3" fmla="*/ 62455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67750 w 2545667"/>
              <a:gd name="connsiteY1" fmla="*/ 62456 h 881757"/>
              <a:gd name="connsiteX2" fmla="*/ 583918 w 2545667"/>
              <a:gd name="connsiteY2" fmla="*/ 0 h 881757"/>
              <a:gd name="connsiteX3" fmla="*/ 696349 w 2545667"/>
              <a:gd name="connsiteY3" fmla="*/ 62455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67750 w 2545667"/>
              <a:gd name="connsiteY1" fmla="*/ 62456 h 881757"/>
              <a:gd name="connsiteX2" fmla="*/ 583918 w 2545667"/>
              <a:gd name="connsiteY2" fmla="*/ 0 h 881757"/>
              <a:gd name="connsiteX3" fmla="*/ 696349 w 2545667"/>
              <a:gd name="connsiteY3" fmla="*/ 62455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06935 w 2545667"/>
              <a:gd name="connsiteY1" fmla="*/ 62456 h 881757"/>
              <a:gd name="connsiteX2" fmla="*/ 583918 w 2545667"/>
              <a:gd name="connsiteY2" fmla="*/ 0 h 881757"/>
              <a:gd name="connsiteX3" fmla="*/ 696349 w 2545667"/>
              <a:gd name="connsiteY3" fmla="*/ 62455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198971 h 1019368"/>
              <a:gd name="connsiteX1" fmla="*/ 406935 w 2545667"/>
              <a:gd name="connsiteY1" fmla="*/ 200067 h 1019368"/>
              <a:gd name="connsiteX2" fmla="*/ 502832 w 2545667"/>
              <a:gd name="connsiteY2" fmla="*/ 0 h 1019368"/>
              <a:gd name="connsiteX3" fmla="*/ 696349 w 2545667"/>
              <a:gd name="connsiteY3" fmla="*/ 200066 h 1019368"/>
              <a:gd name="connsiteX4" fmla="*/ 2538101 w 2545667"/>
              <a:gd name="connsiteY4" fmla="*/ 190425 h 1019368"/>
              <a:gd name="connsiteX5" fmla="*/ 2545667 w 2545667"/>
              <a:gd name="connsiteY5" fmla="*/ 1019368 h 1019368"/>
              <a:gd name="connsiteX0" fmla="*/ 0 w 2545667"/>
              <a:gd name="connsiteY0" fmla="*/ 198971 h 1019368"/>
              <a:gd name="connsiteX1" fmla="*/ 406935 w 2545667"/>
              <a:gd name="connsiteY1" fmla="*/ 200067 h 1019368"/>
              <a:gd name="connsiteX2" fmla="*/ 502832 w 2545667"/>
              <a:gd name="connsiteY2" fmla="*/ 0 h 1019368"/>
              <a:gd name="connsiteX3" fmla="*/ 601748 w 2545667"/>
              <a:gd name="connsiteY3" fmla="*/ 268874 h 1019368"/>
              <a:gd name="connsiteX4" fmla="*/ 2538101 w 2545667"/>
              <a:gd name="connsiteY4" fmla="*/ 190425 h 1019368"/>
              <a:gd name="connsiteX5" fmla="*/ 2545667 w 2545667"/>
              <a:gd name="connsiteY5" fmla="*/ 1019368 h 1019368"/>
              <a:gd name="connsiteX0" fmla="*/ 0 w 2545667"/>
              <a:gd name="connsiteY0" fmla="*/ 228802 h 1049199"/>
              <a:gd name="connsiteX1" fmla="*/ 406935 w 2545667"/>
              <a:gd name="connsiteY1" fmla="*/ 229898 h 1049199"/>
              <a:gd name="connsiteX2" fmla="*/ 493066 w 2545667"/>
              <a:gd name="connsiteY2" fmla="*/ 0 h 1049199"/>
              <a:gd name="connsiteX3" fmla="*/ 601748 w 2545667"/>
              <a:gd name="connsiteY3" fmla="*/ 298705 h 1049199"/>
              <a:gd name="connsiteX4" fmla="*/ 2538101 w 2545667"/>
              <a:gd name="connsiteY4" fmla="*/ 220256 h 1049199"/>
              <a:gd name="connsiteX5" fmla="*/ 2545667 w 2545667"/>
              <a:gd name="connsiteY5" fmla="*/ 1049199 h 1049199"/>
              <a:gd name="connsiteX0" fmla="*/ 0 w 2545667"/>
              <a:gd name="connsiteY0" fmla="*/ 238750 h 1059147"/>
              <a:gd name="connsiteX1" fmla="*/ 406935 w 2545667"/>
              <a:gd name="connsiteY1" fmla="*/ 239846 h 1059147"/>
              <a:gd name="connsiteX2" fmla="*/ 487206 w 2545667"/>
              <a:gd name="connsiteY2" fmla="*/ 0 h 1059147"/>
              <a:gd name="connsiteX3" fmla="*/ 601748 w 2545667"/>
              <a:gd name="connsiteY3" fmla="*/ 308653 h 1059147"/>
              <a:gd name="connsiteX4" fmla="*/ 2538101 w 2545667"/>
              <a:gd name="connsiteY4" fmla="*/ 230204 h 1059147"/>
              <a:gd name="connsiteX5" fmla="*/ 2545667 w 2545667"/>
              <a:gd name="connsiteY5" fmla="*/ 1059147 h 1059147"/>
              <a:gd name="connsiteX0" fmla="*/ 0 w 2545667"/>
              <a:gd name="connsiteY0" fmla="*/ 238750 h 1059147"/>
              <a:gd name="connsiteX1" fmla="*/ 404982 w 2545667"/>
              <a:gd name="connsiteY1" fmla="*/ 309455 h 1059147"/>
              <a:gd name="connsiteX2" fmla="*/ 487206 w 2545667"/>
              <a:gd name="connsiteY2" fmla="*/ 0 h 1059147"/>
              <a:gd name="connsiteX3" fmla="*/ 601748 w 2545667"/>
              <a:gd name="connsiteY3" fmla="*/ 308653 h 1059147"/>
              <a:gd name="connsiteX4" fmla="*/ 2538101 w 2545667"/>
              <a:gd name="connsiteY4" fmla="*/ 230204 h 1059147"/>
              <a:gd name="connsiteX5" fmla="*/ 2545667 w 2545667"/>
              <a:gd name="connsiteY5" fmla="*/ 1059147 h 1059147"/>
              <a:gd name="connsiteX0" fmla="*/ 0 w 2541761"/>
              <a:gd name="connsiteY0" fmla="*/ 328252 h 1059147"/>
              <a:gd name="connsiteX1" fmla="*/ 401076 w 2541761"/>
              <a:gd name="connsiteY1" fmla="*/ 309455 h 1059147"/>
              <a:gd name="connsiteX2" fmla="*/ 483300 w 2541761"/>
              <a:gd name="connsiteY2" fmla="*/ 0 h 1059147"/>
              <a:gd name="connsiteX3" fmla="*/ 597842 w 2541761"/>
              <a:gd name="connsiteY3" fmla="*/ 308653 h 1059147"/>
              <a:gd name="connsiteX4" fmla="*/ 2534195 w 2541761"/>
              <a:gd name="connsiteY4" fmla="*/ 230204 h 1059147"/>
              <a:gd name="connsiteX5" fmla="*/ 2541761 w 2541761"/>
              <a:gd name="connsiteY5" fmla="*/ 1059147 h 1059147"/>
              <a:gd name="connsiteX0" fmla="*/ 0 w 2541761"/>
              <a:gd name="connsiteY0" fmla="*/ 288473 h 1059147"/>
              <a:gd name="connsiteX1" fmla="*/ 401076 w 2541761"/>
              <a:gd name="connsiteY1" fmla="*/ 309455 h 1059147"/>
              <a:gd name="connsiteX2" fmla="*/ 483300 w 2541761"/>
              <a:gd name="connsiteY2" fmla="*/ 0 h 1059147"/>
              <a:gd name="connsiteX3" fmla="*/ 597842 w 2541761"/>
              <a:gd name="connsiteY3" fmla="*/ 308653 h 1059147"/>
              <a:gd name="connsiteX4" fmla="*/ 2534195 w 2541761"/>
              <a:gd name="connsiteY4" fmla="*/ 230204 h 1059147"/>
              <a:gd name="connsiteX5" fmla="*/ 2541761 w 2541761"/>
              <a:gd name="connsiteY5" fmla="*/ 1059147 h 1059147"/>
              <a:gd name="connsiteX0" fmla="*/ 0 w 2541761"/>
              <a:gd name="connsiteY0" fmla="*/ 318308 h 1059147"/>
              <a:gd name="connsiteX1" fmla="*/ 401076 w 2541761"/>
              <a:gd name="connsiteY1" fmla="*/ 309455 h 1059147"/>
              <a:gd name="connsiteX2" fmla="*/ 483300 w 2541761"/>
              <a:gd name="connsiteY2" fmla="*/ 0 h 1059147"/>
              <a:gd name="connsiteX3" fmla="*/ 597842 w 2541761"/>
              <a:gd name="connsiteY3" fmla="*/ 308653 h 1059147"/>
              <a:gd name="connsiteX4" fmla="*/ 2534195 w 2541761"/>
              <a:gd name="connsiteY4" fmla="*/ 230204 h 1059147"/>
              <a:gd name="connsiteX5" fmla="*/ 2541761 w 2541761"/>
              <a:gd name="connsiteY5" fmla="*/ 1059147 h 1059147"/>
              <a:gd name="connsiteX0" fmla="*/ 0 w 2541761"/>
              <a:gd name="connsiteY0" fmla="*/ 318308 h 1059147"/>
              <a:gd name="connsiteX1" fmla="*/ 8390 w 2541761"/>
              <a:gd name="connsiteY1" fmla="*/ 302677 h 1059147"/>
              <a:gd name="connsiteX2" fmla="*/ 401076 w 2541761"/>
              <a:gd name="connsiteY2" fmla="*/ 309455 h 1059147"/>
              <a:gd name="connsiteX3" fmla="*/ 483300 w 2541761"/>
              <a:gd name="connsiteY3" fmla="*/ 0 h 1059147"/>
              <a:gd name="connsiteX4" fmla="*/ 597842 w 2541761"/>
              <a:gd name="connsiteY4" fmla="*/ 308653 h 1059147"/>
              <a:gd name="connsiteX5" fmla="*/ 2534195 w 2541761"/>
              <a:gd name="connsiteY5" fmla="*/ 230204 h 1059147"/>
              <a:gd name="connsiteX6" fmla="*/ 2541761 w 2541761"/>
              <a:gd name="connsiteY6" fmla="*/ 1059147 h 1059147"/>
              <a:gd name="connsiteX0" fmla="*/ 0 w 2541761"/>
              <a:gd name="connsiteY0" fmla="*/ 318308 h 1059147"/>
              <a:gd name="connsiteX1" fmla="*/ 8390 w 2541761"/>
              <a:gd name="connsiteY1" fmla="*/ 302677 h 1059147"/>
              <a:gd name="connsiteX2" fmla="*/ 377637 w 2541761"/>
              <a:gd name="connsiteY2" fmla="*/ 309455 h 1059147"/>
              <a:gd name="connsiteX3" fmla="*/ 483300 w 2541761"/>
              <a:gd name="connsiteY3" fmla="*/ 0 h 1059147"/>
              <a:gd name="connsiteX4" fmla="*/ 597842 w 2541761"/>
              <a:gd name="connsiteY4" fmla="*/ 308653 h 1059147"/>
              <a:gd name="connsiteX5" fmla="*/ 2534195 w 2541761"/>
              <a:gd name="connsiteY5" fmla="*/ 230204 h 1059147"/>
              <a:gd name="connsiteX6" fmla="*/ 2541761 w 2541761"/>
              <a:gd name="connsiteY6" fmla="*/ 1059147 h 1059147"/>
              <a:gd name="connsiteX0" fmla="*/ 0 w 2541761"/>
              <a:gd name="connsiteY0" fmla="*/ 318513 h 1059352"/>
              <a:gd name="connsiteX1" fmla="*/ 8390 w 2541761"/>
              <a:gd name="connsiteY1" fmla="*/ 302882 h 1059352"/>
              <a:gd name="connsiteX2" fmla="*/ 377637 w 2541761"/>
              <a:gd name="connsiteY2" fmla="*/ 309660 h 1059352"/>
              <a:gd name="connsiteX3" fmla="*/ 483300 w 2541761"/>
              <a:gd name="connsiteY3" fmla="*/ 205 h 1059352"/>
              <a:gd name="connsiteX4" fmla="*/ 597842 w 2541761"/>
              <a:gd name="connsiteY4" fmla="*/ 308858 h 1059352"/>
              <a:gd name="connsiteX5" fmla="*/ 2534195 w 2541761"/>
              <a:gd name="connsiteY5" fmla="*/ 230409 h 1059352"/>
              <a:gd name="connsiteX6" fmla="*/ 2541761 w 2541761"/>
              <a:gd name="connsiteY6" fmla="*/ 1059352 h 1059352"/>
              <a:gd name="connsiteX0" fmla="*/ 0 w 2541761"/>
              <a:gd name="connsiteY0" fmla="*/ 88106 h 828945"/>
              <a:gd name="connsiteX1" fmla="*/ 8390 w 2541761"/>
              <a:gd name="connsiteY1" fmla="*/ 72475 h 828945"/>
              <a:gd name="connsiteX2" fmla="*/ 377637 w 2541761"/>
              <a:gd name="connsiteY2" fmla="*/ 79253 h 828945"/>
              <a:gd name="connsiteX3" fmla="*/ 483300 w 2541761"/>
              <a:gd name="connsiteY3" fmla="*/ 376425 h 828945"/>
              <a:gd name="connsiteX4" fmla="*/ 597842 w 2541761"/>
              <a:gd name="connsiteY4" fmla="*/ 78451 h 828945"/>
              <a:gd name="connsiteX5" fmla="*/ 2534195 w 2541761"/>
              <a:gd name="connsiteY5" fmla="*/ 2 h 828945"/>
              <a:gd name="connsiteX6" fmla="*/ 2541761 w 2541761"/>
              <a:gd name="connsiteY6" fmla="*/ 828945 h 828945"/>
              <a:gd name="connsiteX0" fmla="*/ 0 w 2541761"/>
              <a:gd name="connsiteY0" fmla="*/ 88106 h 828945"/>
              <a:gd name="connsiteX1" fmla="*/ 8390 w 2541761"/>
              <a:gd name="connsiteY1" fmla="*/ 72475 h 828945"/>
              <a:gd name="connsiteX2" fmla="*/ 377637 w 2541761"/>
              <a:gd name="connsiteY2" fmla="*/ 79253 h 828945"/>
              <a:gd name="connsiteX3" fmla="*/ 483300 w 2541761"/>
              <a:gd name="connsiteY3" fmla="*/ 376425 h 828945"/>
              <a:gd name="connsiteX4" fmla="*/ 597842 w 2541761"/>
              <a:gd name="connsiteY4" fmla="*/ 78451 h 828945"/>
              <a:gd name="connsiteX5" fmla="*/ 2534195 w 2541761"/>
              <a:gd name="connsiteY5" fmla="*/ 2 h 828945"/>
              <a:gd name="connsiteX6" fmla="*/ 2541761 w 2541761"/>
              <a:gd name="connsiteY6" fmla="*/ 828945 h 828945"/>
              <a:gd name="connsiteX0" fmla="*/ 0 w 2541761"/>
              <a:gd name="connsiteY0" fmla="*/ 88106 h 828945"/>
              <a:gd name="connsiteX1" fmla="*/ 8390 w 2541761"/>
              <a:gd name="connsiteY1" fmla="*/ 72475 h 828945"/>
              <a:gd name="connsiteX2" fmla="*/ 377637 w 2541761"/>
              <a:gd name="connsiteY2" fmla="*/ 79253 h 828945"/>
              <a:gd name="connsiteX3" fmla="*/ 483300 w 2541761"/>
              <a:gd name="connsiteY3" fmla="*/ 376425 h 828945"/>
              <a:gd name="connsiteX4" fmla="*/ 597842 w 2541761"/>
              <a:gd name="connsiteY4" fmla="*/ 78451 h 828945"/>
              <a:gd name="connsiteX5" fmla="*/ 2534195 w 2541761"/>
              <a:gd name="connsiteY5" fmla="*/ 2 h 828945"/>
              <a:gd name="connsiteX6" fmla="*/ 2541761 w 2541761"/>
              <a:gd name="connsiteY6" fmla="*/ 828945 h 828945"/>
              <a:gd name="connsiteX0" fmla="*/ 0 w 2541761"/>
              <a:gd name="connsiteY0" fmla="*/ 88106 h 828945"/>
              <a:gd name="connsiteX1" fmla="*/ 8390 w 2541761"/>
              <a:gd name="connsiteY1" fmla="*/ 72475 h 828945"/>
              <a:gd name="connsiteX2" fmla="*/ 377637 w 2541761"/>
              <a:gd name="connsiteY2" fmla="*/ 79253 h 828945"/>
              <a:gd name="connsiteX3" fmla="*/ 487207 w 2541761"/>
              <a:gd name="connsiteY3" fmla="*/ 416204 h 828945"/>
              <a:gd name="connsiteX4" fmla="*/ 597842 w 2541761"/>
              <a:gd name="connsiteY4" fmla="*/ 78451 h 828945"/>
              <a:gd name="connsiteX5" fmla="*/ 2534195 w 2541761"/>
              <a:gd name="connsiteY5" fmla="*/ 2 h 828945"/>
              <a:gd name="connsiteX6" fmla="*/ 2541761 w 2541761"/>
              <a:gd name="connsiteY6" fmla="*/ 828945 h 828945"/>
              <a:gd name="connsiteX0" fmla="*/ 0 w 2541761"/>
              <a:gd name="connsiteY0" fmla="*/ 58275 h 799114"/>
              <a:gd name="connsiteX1" fmla="*/ 8390 w 2541761"/>
              <a:gd name="connsiteY1" fmla="*/ 42644 h 799114"/>
              <a:gd name="connsiteX2" fmla="*/ 377637 w 2541761"/>
              <a:gd name="connsiteY2" fmla="*/ 49422 h 799114"/>
              <a:gd name="connsiteX3" fmla="*/ 487207 w 2541761"/>
              <a:gd name="connsiteY3" fmla="*/ 386373 h 799114"/>
              <a:gd name="connsiteX4" fmla="*/ 597842 w 2541761"/>
              <a:gd name="connsiteY4" fmla="*/ 48620 h 799114"/>
              <a:gd name="connsiteX5" fmla="*/ 2534195 w 2541761"/>
              <a:gd name="connsiteY5" fmla="*/ 0 h 799114"/>
              <a:gd name="connsiteX6" fmla="*/ 2541761 w 2541761"/>
              <a:gd name="connsiteY6" fmla="*/ 799114 h 799114"/>
              <a:gd name="connsiteX0" fmla="*/ 0 w 2541761"/>
              <a:gd name="connsiteY0" fmla="*/ 28440 h 769279"/>
              <a:gd name="connsiteX1" fmla="*/ 8390 w 2541761"/>
              <a:gd name="connsiteY1" fmla="*/ 12809 h 769279"/>
              <a:gd name="connsiteX2" fmla="*/ 377637 w 2541761"/>
              <a:gd name="connsiteY2" fmla="*/ 19587 h 769279"/>
              <a:gd name="connsiteX3" fmla="*/ 487207 w 2541761"/>
              <a:gd name="connsiteY3" fmla="*/ 356538 h 769279"/>
              <a:gd name="connsiteX4" fmla="*/ 597842 w 2541761"/>
              <a:gd name="connsiteY4" fmla="*/ 18785 h 769279"/>
              <a:gd name="connsiteX5" fmla="*/ 2534195 w 2541761"/>
              <a:gd name="connsiteY5" fmla="*/ 0 h 769279"/>
              <a:gd name="connsiteX6" fmla="*/ 2541761 w 2541761"/>
              <a:gd name="connsiteY6" fmla="*/ 769279 h 769279"/>
              <a:gd name="connsiteX0" fmla="*/ 0 w 2535901"/>
              <a:gd name="connsiteY0" fmla="*/ 28440 h 779223"/>
              <a:gd name="connsiteX1" fmla="*/ 8390 w 2535901"/>
              <a:gd name="connsiteY1" fmla="*/ 12809 h 779223"/>
              <a:gd name="connsiteX2" fmla="*/ 377637 w 2535901"/>
              <a:gd name="connsiteY2" fmla="*/ 19587 h 779223"/>
              <a:gd name="connsiteX3" fmla="*/ 487207 w 2535901"/>
              <a:gd name="connsiteY3" fmla="*/ 356538 h 779223"/>
              <a:gd name="connsiteX4" fmla="*/ 597842 w 2535901"/>
              <a:gd name="connsiteY4" fmla="*/ 18785 h 779223"/>
              <a:gd name="connsiteX5" fmla="*/ 2534195 w 2535901"/>
              <a:gd name="connsiteY5" fmla="*/ 0 h 779223"/>
              <a:gd name="connsiteX6" fmla="*/ 2535901 w 2535901"/>
              <a:gd name="connsiteY6" fmla="*/ 779223 h 779223"/>
              <a:gd name="connsiteX0" fmla="*/ 0 w 2536392"/>
              <a:gd name="connsiteY0" fmla="*/ 18496 h 769279"/>
              <a:gd name="connsiteX1" fmla="*/ 8390 w 2536392"/>
              <a:gd name="connsiteY1" fmla="*/ 2865 h 769279"/>
              <a:gd name="connsiteX2" fmla="*/ 377637 w 2536392"/>
              <a:gd name="connsiteY2" fmla="*/ 9643 h 769279"/>
              <a:gd name="connsiteX3" fmla="*/ 487207 w 2536392"/>
              <a:gd name="connsiteY3" fmla="*/ 346594 h 769279"/>
              <a:gd name="connsiteX4" fmla="*/ 597842 w 2536392"/>
              <a:gd name="connsiteY4" fmla="*/ 8841 h 769279"/>
              <a:gd name="connsiteX5" fmla="*/ 2536149 w 2536392"/>
              <a:gd name="connsiteY5" fmla="*/ 0 h 769279"/>
              <a:gd name="connsiteX6" fmla="*/ 2535901 w 2536392"/>
              <a:gd name="connsiteY6" fmla="*/ 769279 h 769279"/>
              <a:gd name="connsiteX0" fmla="*/ 0 w 2536392"/>
              <a:gd name="connsiteY0" fmla="*/ 25332 h 776115"/>
              <a:gd name="connsiteX1" fmla="*/ 8390 w 2536392"/>
              <a:gd name="connsiteY1" fmla="*/ 9701 h 776115"/>
              <a:gd name="connsiteX2" fmla="*/ 377637 w 2536392"/>
              <a:gd name="connsiteY2" fmla="*/ 16479 h 776115"/>
              <a:gd name="connsiteX3" fmla="*/ 487207 w 2536392"/>
              <a:gd name="connsiteY3" fmla="*/ 353430 h 776115"/>
              <a:gd name="connsiteX4" fmla="*/ 597842 w 2536392"/>
              <a:gd name="connsiteY4" fmla="*/ 15677 h 776115"/>
              <a:gd name="connsiteX5" fmla="*/ 2536149 w 2536392"/>
              <a:gd name="connsiteY5" fmla="*/ 6836 h 776115"/>
              <a:gd name="connsiteX6" fmla="*/ 2535901 w 2536392"/>
              <a:gd name="connsiteY6" fmla="*/ 776115 h 776115"/>
              <a:gd name="connsiteX0" fmla="*/ 0 w 2536392"/>
              <a:gd name="connsiteY0" fmla="*/ 18496 h 769279"/>
              <a:gd name="connsiteX1" fmla="*/ 8390 w 2536392"/>
              <a:gd name="connsiteY1" fmla="*/ 2865 h 769279"/>
              <a:gd name="connsiteX2" fmla="*/ 377637 w 2536392"/>
              <a:gd name="connsiteY2" fmla="*/ 9643 h 769279"/>
              <a:gd name="connsiteX3" fmla="*/ 487207 w 2536392"/>
              <a:gd name="connsiteY3" fmla="*/ 346594 h 769279"/>
              <a:gd name="connsiteX4" fmla="*/ 597842 w 2536392"/>
              <a:gd name="connsiteY4" fmla="*/ 8841 h 769279"/>
              <a:gd name="connsiteX5" fmla="*/ 2536149 w 2536392"/>
              <a:gd name="connsiteY5" fmla="*/ 0 h 769279"/>
              <a:gd name="connsiteX6" fmla="*/ 2535901 w 2536392"/>
              <a:gd name="connsiteY6" fmla="*/ 769279 h 76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6392" h="769279">
                <a:moveTo>
                  <a:pt x="0" y="18496"/>
                </a:moveTo>
                <a:cubicBezTo>
                  <a:pt x="2797" y="23229"/>
                  <a:pt x="5593" y="-1868"/>
                  <a:pt x="8390" y="2865"/>
                </a:cubicBezTo>
                <a:lnTo>
                  <a:pt x="377637" y="9643"/>
                </a:lnTo>
                <a:cubicBezTo>
                  <a:pt x="399777" y="-1086"/>
                  <a:pt x="406073" y="367120"/>
                  <a:pt x="487207" y="346594"/>
                </a:cubicBezTo>
                <a:cubicBezTo>
                  <a:pt x="559618" y="329864"/>
                  <a:pt x="536464" y="-26806"/>
                  <a:pt x="597842" y="8841"/>
                </a:cubicBezTo>
                <a:cubicBezTo>
                  <a:pt x="1243293" y="-17309"/>
                  <a:pt x="1890698" y="26152"/>
                  <a:pt x="2536149" y="0"/>
                </a:cubicBezTo>
                <a:cubicBezTo>
                  <a:pt x="2537083" y="276314"/>
                  <a:pt x="2534967" y="492965"/>
                  <a:pt x="2535901" y="769279"/>
                </a:cubicBez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TextBox 132"/>
          <p:cNvSpPr txBox="1"/>
          <p:nvPr/>
        </p:nvSpPr>
        <p:spPr>
          <a:xfrm>
            <a:off x="6233017" y="2811837"/>
            <a:ext cx="1386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Level 1&amp;2 Products</a:t>
            </a:r>
            <a:endParaRPr lang="en-US" sz="1200" dirty="0"/>
          </a:p>
        </p:txBody>
      </p:sp>
      <p:sp>
        <p:nvSpPr>
          <p:cNvPr id="134" name="TextBox 133"/>
          <p:cNvSpPr txBox="1"/>
          <p:nvPr/>
        </p:nvSpPr>
        <p:spPr>
          <a:xfrm>
            <a:off x="6655108" y="2108103"/>
            <a:ext cx="654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CCSDS</a:t>
            </a:r>
            <a:br>
              <a:rPr lang="en-US" sz="1200" dirty="0" smtClean="0"/>
            </a:br>
            <a:r>
              <a:rPr lang="en-US" sz="1200" dirty="0" smtClean="0"/>
              <a:t>Packets</a:t>
            </a:r>
            <a:endParaRPr lang="en-US" sz="1200" dirty="0"/>
          </a:p>
        </p:txBody>
      </p:sp>
      <p:sp>
        <p:nvSpPr>
          <p:cNvPr id="139" name="Rectangle 138"/>
          <p:cNvSpPr/>
          <p:nvPr/>
        </p:nvSpPr>
        <p:spPr>
          <a:xfrm>
            <a:off x="1965134" y="1768642"/>
            <a:ext cx="907816" cy="52337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</a:t>
            </a:r>
            <a:r>
              <a:rPr lang="en-US" dirty="0" err="1" smtClean="0">
                <a:solidFill>
                  <a:schemeClr val="tx1"/>
                </a:solidFill>
              </a:rPr>
              <a:t>cserve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(</a:t>
            </a:r>
            <a:r>
              <a:rPr lang="en-US" sz="1050" dirty="0" err="1">
                <a:solidFill>
                  <a:schemeClr val="tx1"/>
                </a:solidFill>
              </a:rPr>
              <a:t>r</a:t>
            </a:r>
            <a:r>
              <a:rPr lang="en-US" sz="1050" dirty="0" err="1" smtClean="0">
                <a:solidFill>
                  <a:schemeClr val="tx1"/>
                </a:solidFill>
              </a:rPr>
              <a:t>abbitMQ</a:t>
            </a:r>
            <a:r>
              <a:rPr lang="en-US" sz="1050" dirty="0" smtClean="0">
                <a:solidFill>
                  <a:schemeClr val="tx1"/>
                </a:solidFill>
              </a:rPr>
              <a:t>)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28600" y="1768642"/>
            <a:ext cx="907816" cy="52939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NOAA Star</a:t>
            </a:r>
            <a:endParaRPr lang="en-US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(PDA)</a:t>
            </a:r>
          </a:p>
        </p:txBody>
      </p:sp>
      <p:sp>
        <p:nvSpPr>
          <p:cNvPr id="145" name="Freeform 144"/>
          <p:cNvSpPr/>
          <p:nvPr/>
        </p:nvSpPr>
        <p:spPr>
          <a:xfrm flipV="1">
            <a:off x="2913665" y="1978218"/>
            <a:ext cx="1412764" cy="614317"/>
          </a:xfrm>
          <a:custGeom>
            <a:avLst/>
            <a:gdLst>
              <a:gd name="connsiteX0" fmla="*/ 0 w 2555192"/>
              <a:gd name="connsiteY0" fmla="*/ 8546 h 828943"/>
              <a:gd name="connsiteX1" fmla="*/ 598205 w 2555192"/>
              <a:gd name="connsiteY1" fmla="*/ 8546 h 828943"/>
              <a:gd name="connsiteX2" fmla="*/ 2538101 w 2555192"/>
              <a:gd name="connsiteY2" fmla="*/ 0 h 828943"/>
              <a:gd name="connsiteX3" fmla="*/ 2555192 w 2555192"/>
              <a:gd name="connsiteY3" fmla="*/ 828943 h 828943"/>
              <a:gd name="connsiteX0" fmla="*/ 0 w 2548048"/>
              <a:gd name="connsiteY0" fmla="*/ 8546 h 828943"/>
              <a:gd name="connsiteX1" fmla="*/ 598205 w 2548048"/>
              <a:gd name="connsiteY1" fmla="*/ 8546 h 828943"/>
              <a:gd name="connsiteX2" fmla="*/ 2538101 w 2548048"/>
              <a:gd name="connsiteY2" fmla="*/ 0 h 828943"/>
              <a:gd name="connsiteX3" fmla="*/ 2548048 w 2548048"/>
              <a:gd name="connsiteY3" fmla="*/ 828943 h 828943"/>
              <a:gd name="connsiteX0" fmla="*/ 0 w 2540904"/>
              <a:gd name="connsiteY0" fmla="*/ 8546 h 828943"/>
              <a:gd name="connsiteX1" fmla="*/ 598205 w 2540904"/>
              <a:gd name="connsiteY1" fmla="*/ 8546 h 828943"/>
              <a:gd name="connsiteX2" fmla="*/ 2538101 w 2540904"/>
              <a:gd name="connsiteY2" fmla="*/ 0 h 828943"/>
              <a:gd name="connsiteX3" fmla="*/ 2540904 w 2540904"/>
              <a:gd name="connsiteY3" fmla="*/ 828943 h 828943"/>
              <a:gd name="connsiteX0" fmla="*/ 0 w 2548048"/>
              <a:gd name="connsiteY0" fmla="*/ 8546 h 828943"/>
              <a:gd name="connsiteX1" fmla="*/ 598205 w 2548048"/>
              <a:gd name="connsiteY1" fmla="*/ 8546 h 828943"/>
              <a:gd name="connsiteX2" fmla="*/ 2538101 w 2548048"/>
              <a:gd name="connsiteY2" fmla="*/ 0 h 828943"/>
              <a:gd name="connsiteX3" fmla="*/ 2548048 w 2548048"/>
              <a:gd name="connsiteY3" fmla="*/ 828943 h 828943"/>
              <a:gd name="connsiteX0" fmla="*/ 0 w 2545667"/>
              <a:gd name="connsiteY0" fmla="*/ 8546 h 828943"/>
              <a:gd name="connsiteX1" fmla="*/ 598205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61360 h 881757"/>
              <a:gd name="connsiteX1" fmla="*/ 583918 w 2545667"/>
              <a:gd name="connsiteY1" fmla="*/ 0 h 881757"/>
              <a:gd name="connsiteX2" fmla="*/ 2538101 w 2545667"/>
              <a:gd name="connsiteY2" fmla="*/ 52814 h 881757"/>
              <a:gd name="connsiteX3" fmla="*/ 2545667 w 2545667"/>
              <a:gd name="connsiteY3" fmla="*/ 881757 h 881757"/>
              <a:gd name="connsiteX0" fmla="*/ 0 w 2545667"/>
              <a:gd name="connsiteY0" fmla="*/ 61360 h 881757"/>
              <a:gd name="connsiteX1" fmla="*/ 583918 w 2545667"/>
              <a:gd name="connsiteY1" fmla="*/ 0 h 881757"/>
              <a:gd name="connsiteX2" fmla="*/ 2538101 w 2545667"/>
              <a:gd name="connsiteY2" fmla="*/ 52814 h 881757"/>
              <a:gd name="connsiteX3" fmla="*/ 2545667 w 2545667"/>
              <a:gd name="connsiteY3" fmla="*/ 881757 h 881757"/>
              <a:gd name="connsiteX0" fmla="*/ 0 w 2545667"/>
              <a:gd name="connsiteY0" fmla="*/ 61360 h 881757"/>
              <a:gd name="connsiteX1" fmla="*/ 583918 w 2545667"/>
              <a:gd name="connsiteY1" fmla="*/ 0 h 881757"/>
              <a:gd name="connsiteX2" fmla="*/ 2538101 w 2545667"/>
              <a:gd name="connsiteY2" fmla="*/ 52814 h 881757"/>
              <a:gd name="connsiteX3" fmla="*/ 2545667 w 2545667"/>
              <a:gd name="connsiteY3" fmla="*/ 881757 h 881757"/>
              <a:gd name="connsiteX0" fmla="*/ 0 w 2545667"/>
              <a:gd name="connsiteY0" fmla="*/ 61360 h 881757"/>
              <a:gd name="connsiteX1" fmla="*/ 451081 w 2545667"/>
              <a:gd name="connsiteY1" fmla="*/ 54786 h 881757"/>
              <a:gd name="connsiteX2" fmla="*/ 583918 w 2545667"/>
              <a:gd name="connsiteY2" fmla="*/ 0 h 881757"/>
              <a:gd name="connsiteX3" fmla="*/ 2538101 w 2545667"/>
              <a:gd name="connsiteY3" fmla="*/ 52814 h 881757"/>
              <a:gd name="connsiteX4" fmla="*/ 2545667 w 2545667"/>
              <a:gd name="connsiteY4" fmla="*/ 881757 h 881757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60643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60643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27306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27306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27306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27306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977 h 889374"/>
              <a:gd name="connsiteX1" fmla="*/ 451081 w 2545667"/>
              <a:gd name="connsiteY1" fmla="*/ 62403 h 889374"/>
              <a:gd name="connsiteX2" fmla="*/ 583918 w 2545667"/>
              <a:gd name="connsiteY2" fmla="*/ 7617 h 889374"/>
              <a:gd name="connsiteX3" fmla="*/ 708256 w 2545667"/>
              <a:gd name="connsiteY3" fmla="*/ 56650 h 889374"/>
              <a:gd name="connsiteX4" fmla="*/ 2538101 w 2545667"/>
              <a:gd name="connsiteY4" fmla="*/ 60431 h 889374"/>
              <a:gd name="connsiteX5" fmla="*/ 2545667 w 2545667"/>
              <a:gd name="connsiteY5" fmla="*/ 889374 h 889374"/>
              <a:gd name="connsiteX0" fmla="*/ 0 w 2545667"/>
              <a:gd name="connsiteY0" fmla="*/ 68977 h 889374"/>
              <a:gd name="connsiteX1" fmla="*/ 451081 w 2545667"/>
              <a:gd name="connsiteY1" fmla="*/ 62403 h 889374"/>
              <a:gd name="connsiteX2" fmla="*/ 583918 w 2545667"/>
              <a:gd name="connsiteY2" fmla="*/ 7617 h 889374"/>
              <a:gd name="connsiteX3" fmla="*/ 708256 w 2545667"/>
              <a:gd name="connsiteY3" fmla="*/ 56650 h 889374"/>
              <a:gd name="connsiteX4" fmla="*/ 2538101 w 2545667"/>
              <a:gd name="connsiteY4" fmla="*/ 60431 h 889374"/>
              <a:gd name="connsiteX5" fmla="*/ 2545667 w 2545667"/>
              <a:gd name="connsiteY5" fmla="*/ 889374 h 889374"/>
              <a:gd name="connsiteX0" fmla="*/ 0 w 2545667"/>
              <a:gd name="connsiteY0" fmla="*/ 68977 h 889374"/>
              <a:gd name="connsiteX1" fmla="*/ 451081 w 2545667"/>
              <a:gd name="connsiteY1" fmla="*/ 62403 h 889374"/>
              <a:gd name="connsiteX2" fmla="*/ 583918 w 2545667"/>
              <a:gd name="connsiteY2" fmla="*/ 7617 h 889374"/>
              <a:gd name="connsiteX3" fmla="*/ 708256 w 2545667"/>
              <a:gd name="connsiteY3" fmla="*/ 56650 h 889374"/>
              <a:gd name="connsiteX4" fmla="*/ 2538101 w 2545667"/>
              <a:gd name="connsiteY4" fmla="*/ 60431 h 889374"/>
              <a:gd name="connsiteX5" fmla="*/ 2545667 w 2545667"/>
              <a:gd name="connsiteY5" fmla="*/ 889374 h 889374"/>
              <a:gd name="connsiteX0" fmla="*/ 0 w 2545667"/>
              <a:gd name="connsiteY0" fmla="*/ 68977 h 889374"/>
              <a:gd name="connsiteX1" fmla="*/ 451081 w 2545667"/>
              <a:gd name="connsiteY1" fmla="*/ 62403 h 889374"/>
              <a:gd name="connsiteX2" fmla="*/ 583918 w 2545667"/>
              <a:gd name="connsiteY2" fmla="*/ 7617 h 889374"/>
              <a:gd name="connsiteX3" fmla="*/ 708256 w 2545667"/>
              <a:gd name="connsiteY3" fmla="*/ 56650 h 889374"/>
              <a:gd name="connsiteX4" fmla="*/ 2538101 w 2545667"/>
              <a:gd name="connsiteY4" fmla="*/ 60431 h 889374"/>
              <a:gd name="connsiteX5" fmla="*/ 2545667 w 2545667"/>
              <a:gd name="connsiteY5" fmla="*/ 889374 h 889374"/>
              <a:gd name="connsiteX0" fmla="*/ 0 w 2545667"/>
              <a:gd name="connsiteY0" fmla="*/ 68977 h 889374"/>
              <a:gd name="connsiteX1" fmla="*/ 451081 w 2545667"/>
              <a:gd name="connsiteY1" fmla="*/ 71990 h 889374"/>
              <a:gd name="connsiteX2" fmla="*/ 583918 w 2545667"/>
              <a:gd name="connsiteY2" fmla="*/ 7617 h 889374"/>
              <a:gd name="connsiteX3" fmla="*/ 708256 w 2545667"/>
              <a:gd name="connsiteY3" fmla="*/ 56650 h 889374"/>
              <a:gd name="connsiteX4" fmla="*/ 2538101 w 2545667"/>
              <a:gd name="connsiteY4" fmla="*/ 60431 h 889374"/>
              <a:gd name="connsiteX5" fmla="*/ 2545667 w 2545667"/>
              <a:gd name="connsiteY5" fmla="*/ 889374 h 889374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4939 h 885336"/>
              <a:gd name="connsiteX1" fmla="*/ 451081 w 2545667"/>
              <a:gd name="connsiteY1" fmla="*/ 67952 h 885336"/>
              <a:gd name="connsiteX2" fmla="*/ 583918 w 2545667"/>
              <a:gd name="connsiteY2" fmla="*/ 3579 h 885336"/>
              <a:gd name="connsiteX3" fmla="*/ 708256 w 2545667"/>
              <a:gd name="connsiteY3" fmla="*/ 52612 h 885336"/>
              <a:gd name="connsiteX4" fmla="*/ 2538101 w 2545667"/>
              <a:gd name="connsiteY4" fmla="*/ 56393 h 885336"/>
              <a:gd name="connsiteX5" fmla="*/ 2545667 w 2545667"/>
              <a:gd name="connsiteY5" fmla="*/ 885336 h 885336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583918 w 2545667"/>
              <a:gd name="connsiteY2" fmla="*/ 0 h 881757"/>
              <a:gd name="connsiteX3" fmla="*/ 708256 w 2545667"/>
              <a:gd name="connsiteY3" fmla="*/ 49033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583918 w 2545667"/>
              <a:gd name="connsiteY2" fmla="*/ 0 h 881757"/>
              <a:gd name="connsiteX3" fmla="*/ 708256 w 2545667"/>
              <a:gd name="connsiteY3" fmla="*/ 49033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583918 w 2545667"/>
              <a:gd name="connsiteY2" fmla="*/ 0 h 881757"/>
              <a:gd name="connsiteX3" fmla="*/ 710637 w 2545667"/>
              <a:gd name="connsiteY3" fmla="*/ 60538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583918 w 2545667"/>
              <a:gd name="connsiteY2" fmla="*/ 0 h 881757"/>
              <a:gd name="connsiteX3" fmla="*/ 710637 w 2545667"/>
              <a:gd name="connsiteY3" fmla="*/ 60538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583918 w 2545667"/>
              <a:gd name="connsiteY2" fmla="*/ 0 h 881757"/>
              <a:gd name="connsiteX3" fmla="*/ 710637 w 2545667"/>
              <a:gd name="connsiteY3" fmla="*/ 60538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479656 w 2545667"/>
              <a:gd name="connsiteY2" fmla="*/ 62456 h 881757"/>
              <a:gd name="connsiteX3" fmla="*/ 583918 w 2545667"/>
              <a:gd name="connsiteY3" fmla="*/ 0 h 881757"/>
              <a:gd name="connsiteX4" fmla="*/ 710637 w 2545667"/>
              <a:gd name="connsiteY4" fmla="*/ 60538 h 881757"/>
              <a:gd name="connsiteX5" fmla="*/ 2538101 w 2545667"/>
              <a:gd name="connsiteY5" fmla="*/ 52814 h 881757"/>
              <a:gd name="connsiteX6" fmla="*/ 2545667 w 2545667"/>
              <a:gd name="connsiteY6" fmla="*/ 881757 h 881757"/>
              <a:gd name="connsiteX0" fmla="*/ 0 w 2545667"/>
              <a:gd name="connsiteY0" fmla="*/ 61360 h 881757"/>
              <a:gd name="connsiteX1" fmla="*/ 479656 w 2545667"/>
              <a:gd name="connsiteY1" fmla="*/ 62456 h 881757"/>
              <a:gd name="connsiteX2" fmla="*/ 583918 w 2545667"/>
              <a:gd name="connsiteY2" fmla="*/ 0 h 881757"/>
              <a:gd name="connsiteX3" fmla="*/ 710637 w 2545667"/>
              <a:gd name="connsiteY3" fmla="*/ 60538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67750 w 2545667"/>
              <a:gd name="connsiteY1" fmla="*/ 62456 h 881757"/>
              <a:gd name="connsiteX2" fmla="*/ 583918 w 2545667"/>
              <a:gd name="connsiteY2" fmla="*/ 0 h 881757"/>
              <a:gd name="connsiteX3" fmla="*/ 710637 w 2545667"/>
              <a:gd name="connsiteY3" fmla="*/ 60538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67750 w 2545667"/>
              <a:gd name="connsiteY1" fmla="*/ 62456 h 881757"/>
              <a:gd name="connsiteX2" fmla="*/ 583918 w 2545667"/>
              <a:gd name="connsiteY2" fmla="*/ 0 h 881757"/>
              <a:gd name="connsiteX3" fmla="*/ 696349 w 2545667"/>
              <a:gd name="connsiteY3" fmla="*/ 62455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67750 w 2545667"/>
              <a:gd name="connsiteY1" fmla="*/ 62456 h 881757"/>
              <a:gd name="connsiteX2" fmla="*/ 583918 w 2545667"/>
              <a:gd name="connsiteY2" fmla="*/ 0 h 881757"/>
              <a:gd name="connsiteX3" fmla="*/ 696349 w 2545667"/>
              <a:gd name="connsiteY3" fmla="*/ 62455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67750 w 2545667"/>
              <a:gd name="connsiteY1" fmla="*/ 62456 h 881757"/>
              <a:gd name="connsiteX2" fmla="*/ 583918 w 2545667"/>
              <a:gd name="connsiteY2" fmla="*/ 0 h 881757"/>
              <a:gd name="connsiteX3" fmla="*/ 696349 w 2545667"/>
              <a:gd name="connsiteY3" fmla="*/ 62455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06935 w 2545667"/>
              <a:gd name="connsiteY1" fmla="*/ 62456 h 881757"/>
              <a:gd name="connsiteX2" fmla="*/ 583918 w 2545667"/>
              <a:gd name="connsiteY2" fmla="*/ 0 h 881757"/>
              <a:gd name="connsiteX3" fmla="*/ 696349 w 2545667"/>
              <a:gd name="connsiteY3" fmla="*/ 62455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198971 h 1019368"/>
              <a:gd name="connsiteX1" fmla="*/ 406935 w 2545667"/>
              <a:gd name="connsiteY1" fmla="*/ 200067 h 1019368"/>
              <a:gd name="connsiteX2" fmla="*/ 502832 w 2545667"/>
              <a:gd name="connsiteY2" fmla="*/ 0 h 1019368"/>
              <a:gd name="connsiteX3" fmla="*/ 696349 w 2545667"/>
              <a:gd name="connsiteY3" fmla="*/ 200066 h 1019368"/>
              <a:gd name="connsiteX4" fmla="*/ 2538101 w 2545667"/>
              <a:gd name="connsiteY4" fmla="*/ 190425 h 1019368"/>
              <a:gd name="connsiteX5" fmla="*/ 2545667 w 2545667"/>
              <a:gd name="connsiteY5" fmla="*/ 1019368 h 1019368"/>
              <a:gd name="connsiteX0" fmla="*/ 0 w 2545667"/>
              <a:gd name="connsiteY0" fmla="*/ 198971 h 1019368"/>
              <a:gd name="connsiteX1" fmla="*/ 406935 w 2545667"/>
              <a:gd name="connsiteY1" fmla="*/ 200067 h 1019368"/>
              <a:gd name="connsiteX2" fmla="*/ 502832 w 2545667"/>
              <a:gd name="connsiteY2" fmla="*/ 0 h 1019368"/>
              <a:gd name="connsiteX3" fmla="*/ 601748 w 2545667"/>
              <a:gd name="connsiteY3" fmla="*/ 268874 h 1019368"/>
              <a:gd name="connsiteX4" fmla="*/ 2538101 w 2545667"/>
              <a:gd name="connsiteY4" fmla="*/ 190425 h 1019368"/>
              <a:gd name="connsiteX5" fmla="*/ 2545667 w 2545667"/>
              <a:gd name="connsiteY5" fmla="*/ 1019368 h 1019368"/>
              <a:gd name="connsiteX0" fmla="*/ 0 w 2545667"/>
              <a:gd name="connsiteY0" fmla="*/ 228802 h 1049199"/>
              <a:gd name="connsiteX1" fmla="*/ 406935 w 2545667"/>
              <a:gd name="connsiteY1" fmla="*/ 229898 h 1049199"/>
              <a:gd name="connsiteX2" fmla="*/ 493066 w 2545667"/>
              <a:gd name="connsiteY2" fmla="*/ 0 h 1049199"/>
              <a:gd name="connsiteX3" fmla="*/ 601748 w 2545667"/>
              <a:gd name="connsiteY3" fmla="*/ 298705 h 1049199"/>
              <a:gd name="connsiteX4" fmla="*/ 2538101 w 2545667"/>
              <a:gd name="connsiteY4" fmla="*/ 220256 h 1049199"/>
              <a:gd name="connsiteX5" fmla="*/ 2545667 w 2545667"/>
              <a:gd name="connsiteY5" fmla="*/ 1049199 h 1049199"/>
              <a:gd name="connsiteX0" fmla="*/ 0 w 2545667"/>
              <a:gd name="connsiteY0" fmla="*/ 238750 h 1059147"/>
              <a:gd name="connsiteX1" fmla="*/ 406935 w 2545667"/>
              <a:gd name="connsiteY1" fmla="*/ 239846 h 1059147"/>
              <a:gd name="connsiteX2" fmla="*/ 487206 w 2545667"/>
              <a:gd name="connsiteY2" fmla="*/ 0 h 1059147"/>
              <a:gd name="connsiteX3" fmla="*/ 601748 w 2545667"/>
              <a:gd name="connsiteY3" fmla="*/ 308653 h 1059147"/>
              <a:gd name="connsiteX4" fmla="*/ 2538101 w 2545667"/>
              <a:gd name="connsiteY4" fmla="*/ 230204 h 1059147"/>
              <a:gd name="connsiteX5" fmla="*/ 2545667 w 2545667"/>
              <a:gd name="connsiteY5" fmla="*/ 1059147 h 1059147"/>
              <a:gd name="connsiteX0" fmla="*/ 0 w 2545667"/>
              <a:gd name="connsiteY0" fmla="*/ 238750 h 1059147"/>
              <a:gd name="connsiteX1" fmla="*/ 404982 w 2545667"/>
              <a:gd name="connsiteY1" fmla="*/ 309455 h 1059147"/>
              <a:gd name="connsiteX2" fmla="*/ 487206 w 2545667"/>
              <a:gd name="connsiteY2" fmla="*/ 0 h 1059147"/>
              <a:gd name="connsiteX3" fmla="*/ 601748 w 2545667"/>
              <a:gd name="connsiteY3" fmla="*/ 308653 h 1059147"/>
              <a:gd name="connsiteX4" fmla="*/ 2538101 w 2545667"/>
              <a:gd name="connsiteY4" fmla="*/ 230204 h 1059147"/>
              <a:gd name="connsiteX5" fmla="*/ 2545667 w 2545667"/>
              <a:gd name="connsiteY5" fmla="*/ 1059147 h 1059147"/>
              <a:gd name="connsiteX0" fmla="*/ 0 w 2541761"/>
              <a:gd name="connsiteY0" fmla="*/ 328252 h 1059147"/>
              <a:gd name="connsiteX1" fmla="*/ 401076 w 2541761"/>
              <a:gd name="connsiteY1" fmla="*/ 309455 h 1059147"/>
              <a:gd name="connsiteX2" fmla="*/ 483300 w 2541761"/>
              <a:gd name="connsiteY2" fmla="*/ 0 h 1059147"/>
              <a:gd name="connsiteX3" fmla="*/ 597842 w 2541761"/>
              <a:gd name="connsiteY3" fmla="*/ 308653 h 1059147"/>
              <a:gd name="connsiteX4" fmla="*/ 2534195 w 2541761"/>
              <a:gd name="connsiteY4" fmla="*/ 230204 h 1059147"/>
              <a:gd name="connsiteX5" fmla="*/ 2541761 w 2541761"/>
              <a:gd name="connsiteY5" fmla="*/ 1059147 h 1059147"/>
              <a:gd name="connsiteX0" fmla="*/ 0 w 2541761"/>
              <a:gd name="connsiteY0" fmla="*/ 288473 h 1059147"/>
              <a:gd name="connsiteX1" fmla="*/ 401076 w 2541761"/>
              <a:gd name="connsiteY1" fmla="*/ 309455 h 1059147"/>
              <a:gd name="connsiteX2" fmla="*/ 483300 w 2541761"/>
              <a:gd name="connsiteY2" fmla="*/ 0 h 1059147"/>
              <a:gd name="connsiteX3" fmla="*/ 597842 w 2541761"/>
              <a:gd name="connsiteY3" fmla="*/ 308653 h 1059147"/>
              <a:gd name="connsiteX4" fmla="*/ 2534195 w 2541761"/>
              <a:gd name="connsiteY4" fmla="*/ 230204 h 1059147"/>
              <a:gd name="connsiteX5" fmla="*/ 2541761 w 2541761"/>
              <a:gd name="connsiteY5" fmla="*/ 1059147 h 1059147"/>
              <a:gd name="connsiteX0" fmla="*/ 0 w 2541761"/>
              <a:gd name="connsiteY0" fmla="*/ 318308 h 1059147"/>
              <a:gd name="connsiteX1" fmla="*/ 401076 w 2541761"/>
              <a:gd name="connsiteY1" fmla="*/ 309455 h 1059147"/>
              <a:gd name="connsiteX2" fmla="*/ 483300 w 2541761"/>
              <a:gd name="connsiteY2" fmla="*/ 0 h 1059147"/>
              <a:gd name="connsiteX3" fmla="*/ 597842 w 2541761"/>
              <a:gd name="connsiteY3" fmla="*/ 308653 h 1059147"/>
              <a:gd name="connsiteX4" fmla="*/ 2534195 w 2541761"/>
              <a:gd name="connsiteY4" fmla="*/ 230204 h 1059147"/>
              <a:gd name="connsiteX5" fmla="*/ 2541761 w 2541761"/>
              <a:gd name="connsiteY5" fmla="*/ 1059147 h 1059147"/>
              <a:gd name="connsiteX0" fmla="*/ 0 w 2541761"/>
              <a:gd name="connsiteY0" fmla="*/ 318308 h 1059147"/>
              <a:gd name="connsiteX1" fmla="*/ 8390 w 2541761"/>
              <a:gd name="connsiteY1" fmla="*/ 302677 h 1059147"/>
              <a:gd name="connsiteX2" fmla="*/ 401076 w 2541761"/>
              <a:gd name="connsiteY2" fmla="*/ 309455 h 1059147"/>
              <a:gd name="connsiteX3" fmla="*/ 483300 w 2541761"/>
              <a:gd name="connsiteY3" fmla="*/ 0 h 1059147"/>
              <a:gd name="connsiteX4" fmla="*/ 597842 w 2541761"/>
              <a:gd name="connsiteY4" fmla="*/ 308653 h 1059147"/>
              <a:gd name="connsiteX5" fmla="*/ 2534195 w 2541761"/>
              <a:gd name="connsiteY5" fmla="*/ 230204 h 1059147"/>
              <a:gd name="connsiteX6" fmla="*/ 2541761 w 2541761"/>
              <a:gd name="connsiteY6" fmla="*/ 1059147 h 1059147"/>
              <a:gd name="connsiteX0" fmla="*/ 0 w 2541761"/>
              <a:gd name="connsiteY0" fmla="*/ 318308 h 1059147"/>
              <a:gd name="connsiteX1" fmla="*/ 8390 w 2541761"/>
              <a:gd name="connsiteY1" fmla="*/ 302677 h 1059147"/>
              <a:gd name="connsiteX2" fmla="*/ 377637 w 2541761"/>
              <a:gd name="connsiteY2" fmla="*/ 309455 h 1059147"/>
              <a:gd name="connsiteX3" fmla="*/ 483300 w 2541761"/>
              <a:gd name="connsiteY3" fmla="*/ 0 h 1059147"/>
              <a:gd name="connsiteX4" fmla="*/ 597842 w 2541761"/>
              <a:gd name="connsiteY4" fmla="*/ 308653 h 1059147"/>
              <a:gd name="connsiteX5" fmla="*/ 2534195 w 2541761"/>
              <a:gd name="connsiteY5" fmla="*/ 230204 h 1059147"/>
              <a:gd name="connsiteX6" fmla="*/ 2541761 w 2541761"/>
              <a:gd name="connsiteY6" fmla="*/ 1059147 h 1059147"/>
              <a:gd name="connsiteX0" fmla="*/ 0 w 2541761"/>
              <a:gd name="connsiteY0" fmla="*/ 318513 h 1059352"/>
              <a:gd name="connsiteX1" fmla="*/ 8390 w 2541761"/>
              <a:gd name="connsiteY1" fmla="*/ 302882 h 1059352"/>
              <a:gd name="connsiteX2" fmla="*/ 377637 w 2541761"/>
              <a:gd name="connsiteY2" fmla="*/ 309660 h 1059352"/>
              <a:gd name="connsiteX3" fmla="*/ 483300 w 2541761"/>
              <a:gd name="connsiteY3" fmla="*/ 205 h 1059352"/>
              <a:gd name="connsiteX4" fmla="*/ 597842 w 2541761"/>
              <a:gd name="connsiteY4" fmla="*/ 308858 h 1059352"/>
              <a:gd name="connsiteX5" fmla="*/ 2534195 w 2541761"/>
              <a:gd name="connsiteY5" fmla="*/ 230409 h 1059352"/>
              <a:gd name="connsiteX6" fmla="*/ 2541761 w 2541761"/>
              <a:gd name="connsiteY6" fmla="*/ 1059352 h 1059352"/>
              <a:gd name="connsiteX0" fmla="*/ 0 w 2541761"/>
              <a:gd name="connsiteY0" fmla="*/ 88106 h 828945"/>
              <a:gd name="connsiteX1" fmla="*/ 8390 w 2541761"/>
              <a:gd name="connsiteY1" fmla="*/ 72475 h 828945"/>
              <a:gd name="connsiteX2" fmla="*/ 377637 w 2541761"/>
              <a:gd name="connsiteY2" fmla="*/ 79253 h 828945"/>
              <a:gd name="connsiteX3" fmla="*/ 483300 w 2541761"/>
              <a:gd name="connsiteY3" fmla="*/ 376425 h 828945"/>
              <a:gd name="connsiteX4" fmla="*/ 597842 w 2541761"/>
              <a:gd name="connsiteY4" fmla="*/ 78451 h 828945"/>
              <a:gd name="connsiteX5" fmla="*/ 2534195 w 2541761"/>
              <a:gd name="connsiteY5" fmla="*/ 2 h 828945"/>
              <a:gd name="connsiteX6" fmla="*/ 2541761 w 2541761"/>
              <a:gd name="connsiteY6" fmla="*/ 828945 h 828945"/>
              <a:gd name="connsiteX0" fmla="*/ 0 w 2541761"/>
              <a:gd name="connsiteY0" fmla="*/ 88106 h 828945"/>
              <a:gd name="connsiteX1" fmla="*/ 8390 w 2541761"/>
              <a:gd name="connsiteY1" fmla="*/ 72475 h 828945"/>
              <a:gd name="connsiteX2" fmla="*/ 377637 w 2541761"/>
              <a:gd name="connsiteY2" fmla="*/ 79253 h 828945"/>
              <a:gd name="connsiteX3" fmla="*/ 483300 w 2541761"/>
              <a:gd name="connsiteY3" fmla="*/ 376425 h 828945"/>
              <a:gd name="connsiteX4" fmla="*/ 597842 w 2541761"/>
              <a:gd name="connsiteY4" fmla="*/ 78451 h 828945"/>
              <a:gd name="connsiteX5" fmla="*/ 2534195 w 2541761"/>
              <a:gd name="connsiteY5" fmla="*/ 2 h 828945"/>
              <a:gd name="connsiteX6" fmla="*/ 2541761 w 2541761"/>
              <a:gd name="connsiteY6" fmla="*/ 828945 h 828945"/>
              <a:gd name="connsiteX0" fmla="*/ 0 w 2541761"/>
              <a:gd name="connsiteY0" fmla="*/ 88106 h 828945"/>
              <a:gd name="connsiteX1" fmla="*/ 8390 w 2541761"/>
              <a:gd name="connsiteY1" fmla="*/ 72475 h 828945"/>
              <a:gd name="connsiteX2" fmla="*/ 377637 w 2541761"/>
              <a:gd name="connsiteY2" fmla="*/ 79253 h 828945"/>
              <a:gd name="connsiteX3" fmla="*/ 483300 w 2541761"/>
              <a:gd name="connsiteY3" fmla="*/ 376425 h 828945"/>
              <a:gd name="connsiteX4" fmla="*/ 597842 w 2541761"/>
              <a:gd name="connsiteY4" fmla="*/ 78451 h 828945"/>
              <a:gd name="connsiteX5" fmla="*/ 2534195 w 2541761"/>
              <a:gd name="connsiteY5" fmla="*/ 2 h 828945"/>
              <a:gd name="connsiteX6" fmla="*/ 2541761 w 2541761"/>
              <a:gd name="connsiteY6" fmla="*/ 828945 h 828945"/>
              <a:gd name="connsiteX0" fmla="*/ 0 w 2541761"/>
              <a:gd name="connsiteY0" fmla="*/ 88106 h 828945"/>
              <a:gd name="connsiteX1" fmla="*/ 8390 w 2541761"/>
              <a:gd name="connsiteY1" fmla="*/ 72475 h 828945"/>
              <a:gd name="connsiteX2" fmla="*/ 377637 w 2541761"/>
              <a:gd name="connsiteY2" fmla="*/ 79253 h 828945"/>
              <a:gd name="connsiteX3" fmla="*/ 487207 w 2541761"/>
              <a:gd name="connsiteY3" fmla="*/ 416204 h 828945"/>
              <a:gd name="connsiteX4" fmla="*/ 597842 w 2541761"/>
              <a:gd name="connsiteY4" fmla="*/ 78451 h 828945"/>
              <a:gd name="connsiteX5" fmla="*/ 2534195 w 2541761"/>
              <a:gd name="connsiteY5" fmla="*/ 2 h 828945"/>
              <a:gd name="connsiteX6" fmla="*/ 2541761 w 2541761"/>
              <a:gd name="connsiteY6" fmla="*/ 828945 h 828945"/>
              <a:gd name="connsiteX0" fmla="*/ 0 w 2541761"/>
              <a:gd name="connsiteY0" fmla="*/ 58275 h 799114"/>
              <a:gd name="connsiteX1" fmla="*/ 8390 w 2541761"/>
              <a:gd name="connsiteY1" fmla="*/ 42644 h 799114"/>
              <a:gd name="connsiteX2" fmla="*/ 377637 w 2541761"/>
              <a:gd name="connsiteY2" fmla="*/ 49422 h 799114"/>
              <a:gd name="connsiteX3" fmla="*/ 487207 w 2541761"/>
              <a:gd name="connsiteY3" fmla="*/ 386373 h 799114"/>
              <a:gd name="connsiteX4" fmla="*/ 597842 w 2541761"/>
              <a:gd name="connsiteY4" fmla="*/ 48620 h 799114"/>
              <a:gd name="connsiteX5" fmla="*/ 2534195 w 2541761"/>
              <a:gd name="connsiteY5" fmla="*/ 0 h 799114"/>
              <a:gd name="connsiteX6" fmla="*/ 2541761 w 2541761"/>
              <a:gd name="connsiteY6" fmla="*/ 799114 h 799114"/>
              <a:gd name="connsiteX0" fmla="*/ 0 w 2541761"/>
              <a:gd name="connsiteY0" fmla="*/ 28440 h 769279"/>
              <a:gd name="connsiteX1" fmla="*/ 8390 w 2541761"/>
              <a:gd name="connsiteY1" fmla="*/ 12809 h 769279"/>
              <a:gd name="connsiteX2" fmla="*/ 377637 w 2541761"/>
              <a:gd name="connsiteY2" fmla="*/ 19587 h 769279"/>
              <a:gd name="connsiteX3" fmla="*/ 487207 w 2541761"/>
              <a:gd name="connsiteY3" fmla="*/ 356538 h 769279"/>
              <a:gd name="connsiteX4" fmla="*/ 597842 w 2541761"/>
              <a:gd name="connsiteY4" fmla="*/ 18785 h 769279"/>
              <a:gd name="connsiteX5" fmla="*/ 2534195 w 2541761"/>
              <a:gd name="connsiteY5" fmla="*/ 0 h 769279"/>
              <a:gd name="connsiteX6" fmla="*/ 2541761 w 2541761"/>
              <a:gd name="connsiteY6" fmla="*/ 769279 h 769279"/>
              <a:gd name="connsiteX0" fmla="*/ 0 w 2535901"/>
              <a:gd name="connsiteY0" fmla="*/ 28440 h 779223"/>
              <a:gd name="connsiteX1" fmla="*/ 8390 w 2535901"/>
              <a:gd name="connsiteY1" fmla="*/ 12809 h 779223"/>
              <a:gd name="connsiteX2" fmla="*/ 377637 w 2535901"/>
              <a:gd name="connsiteY2" fmla="*/ 19587 h 779223"/>
              <a:gd name="connsiteX3" fmla="*/ 487207 w 2535901"/>
              <a:gd name="connsiteY3" fmla="*/ 356538 h 779223"/>
              <a:gd name="connsiteX4" fmla="*/ 597842 w 2535901"/>
              <a:gd name="connsiteY4" fmla="*/ 18785 h 779223"/>
              <a:gd name="connsiteX5" fmla="*/ 2534195 w 2535901"/>
              <a:gd name="connsiteY5" fmla="*/ 0 h 779223"/>
              <a:gd name="connsiteX6" fmla="*/ 2535901 w 2535901"/>
              <a:gd name="connsiteY6" fmla="*/ 779223 h 779223"/>
              <a:gd name="connsiteX0" fmla="*/ 0 w 2536392"/>
              <a:gd name="connsiteY0" fmla="*/ 18496 h 769279"/>
              <a:gd name="connsiteX1" fmla="*/ 8390 w 2536392"/>
              <a:gd name="connsiteY1" fmla="*/ 2865 h 769279"/>
              <a:gd name="connsiteX2" fmla="*/ 377637 w 2536392"/>
              <a:gd name="connsiteY2" fmla="*/ 9643 h 769279"/>
              <a:gd name="connsiteX3" fmla="*/ 487207 w 2536392"/>
              <a:gd name="connsiteY3" fmla="*/ 346594 h 769279"/>
              <a:gd name="connsiteX4" fmla="*/ 597842 w 2536392"/>
              <a:gd name="connsiteY4" fmla="*/ 8841 h 769279"/>
              <a:gd name="connsiteX5" fmla="*/ 2536149 w 2536392"/>
              <a:gd name="connsiteY5" fmla="*/ 0 h 769279"/>
              <a:gd name="connsiteX6" fmla="*/ 2535901 w 2536392"/>
              <a:gd name="connsiteY6" fmla="*/ 769279 h 769279"/>
              <a:gd name="connsiteX0" fmla="*/ 0 w 2536392"/>
              <a:gd name="connsiteY0" fmla="*/ 25332 h 776115"/>
              <a:gd name="connsiteX1" fmla="*/ 8390 w 2536392"/>
              <a:gd name="connsiteY1" fmla="*/ 9701 h 776115"/>
              <a:gd name="connsiteX2" fmla="*/ 377637 w 2536392"/>
              <a:gd name="connsiteY2" fmla="*/ 16479 h 776115"/>
              <a:gd name="connsiteX3" fmla="*/ 487207 w 2536392"/>
              <a:gd name="connsiteY3" fmla="*/ 353430 h 776115"/>
              <a:gd name="connsiteX4" fmla="*/ 597842 w 2536392"/>
              <a:gd name="connsiteY4" fmla="*/ 15677 h 776115"/>
              <a:gd name="connsiteX5" fmla="*/ 2536149 w 2536392"/>
              <a:gd name="connsiteY5" fmla="*/ 6836 h 776115"/>
              <a:gd name="connsiteX6" fmla="*/ 2535901 w 2536392"/>
              <a:gd name="connsiteY6" fmla="*/ 776115 h 776115"/>
              <a:gd name="connsiteX0" fmla="*/ 0 w 2536392"/>
              <a:gd name="connsiteY0" fmla="*/ 18496 h 769279"/>
              <a:gd name="connsiteX1" fmla="*/ 8390 w 2536392"/>
              <a:gd name="connsiteY1" fmla="*/ 2865 h 769279"/>
              <a:gd name="connsiteX2" fmla="*/ 377637 w 2536392"/>
              <a:gd name="connsiteY2" fmla="*/ 9643 h 769279"/>
              <a:gd name="connsiteX3" fmla="*/ 487207 w 2536392"/>
              <a:gd name="connsiteY3" fmla="*/ 346594 h 769279"/>
              <a:gd name="connsiteX4" fmla="*/ 597842 w 2536392"/>
              <a:gd name="connsiteY4" fmla="*/ 8841 h 769279"/>
              <a:gd name="connsiteX5" fmla="*/ 2536149 w 2536392"/>
              <a:gd name="connsiteY5" fmla="*/ 0 h 769279"/>
              <a:gd name="connsiteX6" fmla="*/ 2535901 w 2536392"/>
              <a:gd name="connsiteY6" fmla="*/ 769279 h 769279"/>
              <a:gd name="connsiteX0" fmla="*/ 0 w 2535901"/>
              <a:gd name="connsiteY0" fmla="*/ 18496 h 769279"/>
              <a:gd name="connsiteX1" fmla="*/ 8390 w 2535901"/>
              <a:gd name="connsiteY1" fmla="*/ 2865 h 769279"/>
              <a:gd name="connsiteX2" fmla="*/ 377637 w 2535901"/>
              <a:gd name="connsiteY2" fmla="*/ 9643 h 769279"/>
              <a:gd name="connsiteX3" fmla="*/ 487207 w 2535901"/>
              <a:gd name="connsiteY3" fmla="*/ 346594 h 769279"/>
              <a:gd name="connsiteX4" fmla="*/ 597842 w 2535901"/>
              <a:gd name="connsiteY4" fmla="*/ 8841 h 769279"/>
              <a:gd name="connsiteX5" fmla="*/ 1241142 w 2535901"/>
              <a:gd name="connsiteY5" fmla="*/ 0 h 769279"/>
              <a:gd name="connsiteX6" fmla="*/ 2535901 w 2535901"/>
              <a:gd name="connsiteY6" fmla="*/ 769279 h 769279"/>
              <a:gd name="connsiteX0" fmla="*/ 0 w 1241146"/>
              <a:gd name="connsiteY0" fmla="*/ 1532452 h 1861377"/>
              <a:gd name="connsiteX1" fmla="*/ 8390 w 1241146"/>
              <a:gd name="connsiteY1" fmla="*/ 1516821 h 1861377"/>
              <a:gd name="connsiteX2" fmla="*/ 377637 w 1241146"/>
              <a:gd name="connsiteY2" fmla="*/ 1523599 h 1861377"/>
              <a:gd name="connsiteX3" fmla="*/ 487207 w 1241146"/>
              <a:gd name="connsiteY3" fmla="*/ 1860550 h 1861377"/>
              <a:gd name="connsiteX4" fmla="*/ 597842 w 1241146"/>
              <a:gd name="connsiteY4" fmla="*/ 1522797 h 1861377"/>
              <a:gd name="connsiteX5" fmla="*/ 1241142 w 1241146"/>
              <a:gd name="connsiteY5" fmla="*/ 1513956 h 1861377"/>
              <a:gd name="connsiteX6" fmla="*/ 1111978 w 1241146"/>
              <a:gd name="connsiteY6" fmla="*/ 25797 h 1861377"/>
              <a:gd name="connsiteX0" fmla="*/ 0 w 1120102"/>
              <a:gd name="connsiteY0" fmla="*/ 1532565 h 1861490"/>
              <a:gd name="connsiteX1" fmla="*/ 8390 w 1120102"/>
              <a:gd name="connsiteY1" fmla="*/ 1516934 h 1861490"/>
              <a:gd name="connsiteX2" fmla="*/ 377637 w 1120102"/>
              <a:gd name="connsiteY2" fmla="*/ 1523712 h 1861490"/>
              <a:gd name="connsiteX3" fmla="*/ 487207 w 1120102"/>
              <a:gd name="connsiteY3" fmla="*/ 1860663 h 1861490"/>
              <a:gd name="connsiteX4" fmla="*/ 597842 w 1120102"/>
              <a:gd name="connsiteY4" fmla="*/ 1522910 h 1861490"/>
              <a:gd name="connsiteX5" fmla="*/ 1120040 w 1120102"/>
              <a:gd name="connsiteY5" fmla="*/ 1504121 h 1861490"/>
              <a:gd name="connsiteX6" fmla="*/ 1111978 w 1120102"/>
              <a:gd name="connsiteY6" fmla="*/ 25910 h 1861490"/>
              <a:gd name="connsiteX0" fmla="*/ 0 w 1116232"/>
              <a:gd name="connsiteY0" fmla="*/ 1532335 h 1861260"/>
              <a:gd name="connsiteX1" fmla="*/ 8390 w 1116232"/>
              <a:gd name="connsiteY1" fmla="*/ 1516704 h 1861260"/>
              <a:gd name="connsiteX2" fmla="*/ 377637 w 1116232"/>
              <a:gd name="connsiteY2" fmla="*/ 1523482 h 1861260"/>
              <a:gd name="connsiteX3" fmla="*/ 487207 w 1116232"/>
              <a:gd name="connsiteY3" fmla="*/ 1860433 h 1861260"/>
              <a:gd name="connsiteX4" fmla="*/ 597842 w 1116232"/>
              <a:gd name="connsiteY4" fmla="*/ 1522680 h 1861260"/>
              <a:gd name="connsiteX5" fmla="*/ 1116134 w 1116232"/>
              <a:gd name="connsiteY5" fmla="*/ 1523783 h 1861260"/>
              <a:gd name="connsiteX6" fmla="*/ 1111978 w 1116232"/>
              <a:gd name="connsiteY6" fmla="*/ 25680 h 1861260"/>
              <a:gd name="connsiteX0" fmla="*/ 0 w 1116232"/>
              <a:gd name="connsiteY0" fmla="*/ 1532686 h 1861611"/>
              <a:gd name="connsiteX1" fmla="*/ 8390 w 1116232"/>
              <a:gd name="connsiteY1" fmla="*/ 1517055 h 1861611"/>
              <a:gd name="connsiteX2" fmla="*/ 377637 w 1116232"/>
              <a:gd name="connsiteY2" fmla="*/ 1523833 h 1861611"/>
              <a:gd name="connsiteX3" fmla="*/ 487207 w 1116232"/>
              <a:gd name="connsiteY3" fmla="*/ 1860784 h 1861611"/>
              <a:gd name="connsiteX4" fmla="*/ 597842 w 1116232"/>
              <a:gd name="connsiteY4" fmla="*/ 1523031 h 1861611"/>
              <a:gd name="connsiteX5" fmla="*/ 1116134 w 1116232"/>
              <a:gd name="connsiteY5" fmla="*/ 1494299 h 1861611"/>
              <a:gd name="connsiteX6" fmla="*/ 1111978 w 1116232"/>
              <a:gd name="connsiteY6" fmla="*/ 26031 h 1861611"/>
              <a:gd name="connsiteX0" fmla="*/ 0 w 1116232"/>
              <a:gd name="connsiteY0" fmla="*/ 1532686 h 1861611"/>
              <a:gd name="connsiteX1" fmla="*/ 8390 w 1116232"/>
              <a:gd name="connsiteY1" fmla="*/ 1517055 h 1861611"/>
              <a:gd name="connsiteX2" fmla="*/ 377637 w 1116232"/>
              <a:gd name="connsiteY2" fmla="*/ 1523833 h 1861611"/>
              <a:gd name="connsiteX3" fmla="*/ 487207 w 1116232"/>
              <a:gd name="connsiteY3" fmla="*/ 1860784 h 1861611"/>
              <a:gd name="connsiteX4" fmla="*/ 597842 w 1116232"/>
              <a:gd name="connsiteY4" fmla="*/ 1523031 h 1861611"/>
              <a:gd name="connsiteX5" fmla="*/ 1116134 w 1116232"/>
              <a:gd name="connsiteY5" fmla="*/ 1494299 h 1861611"/>
              <a:gd name="connsiteX6" fmla="*/ 1111978 w 1116232"/>
              <a:gd name="connsiteY6" fmla="*/ 26031 h 1861611"/>
              <a:gd name="connsiteX0" fmla="*/ 0 w 1116767"/>
              <a:gd name="connsiteY0" fmla="*/ 1542007 h 1870932"/>
              <a:gd name="connsiteX1" fmla="*/ 8390 w 1116767"/>
              <a:gd name="connsiteY1" fmla="*/ 1526376 h 1870932"/>
              <a:gd name="connsiteX2" fmla="*/ 377637 w 1116767"/>
              <a:gd name="connsiteY2" fmla="*/ 1533154 h 1870932"/>
              <a:gd name="connsiteX3" fmla="*/ 487207 w 1116767"/>
              <a:gd name="connsiteY3" fmla="*/ 1870105 h 1870932"/>
              <a:gd name="connsiteX4" fmla="*/ 597842 w 1116767"/>
              <a:gd name="connsiteY4" fmla="*/ 1532352 h 1870932"/>
              <a:gd name="connsiteX5" fmla="*/ 1116134 w 1116767"/>
              <a:gd name="connsiteY5" fmla="*/ 1503620 h 1870932"/>
              <a:gd name="connsiteX6" fmla="*/ 1111978 w 1116767"/>
              <a:gd name="connsiteY6" fmla="*/ 35352 h 1870932"/>
              <a:gd name="connsiteX0" fmla="*/ 0 w 1116767"/>
              <a:gd name="connsiteY0" fmla="*/ 1541372 h 1870297"/>
              <a:gd name="connsiteX1" fmla="*/ 8390 w 1116767"/>
              <a:gd name="connsiteY1" fmla="*/ 1525741 h 1870297"/>
              <a:gd name="connsiteX2" fmla="*/ 377637 w 1116767"/>
              <a:gd name="connsiteY2" fmla="*/ 1532519 h 1870297"/>
              <a:gd name="connsiteX3" fmla="*/ 487207 w 1116767"/>
              <a:gd name="connsiteY3" fmla="*/ 1869470 h 1870297"/>
              <a:gd name="connsiteX4" fmla="*/ 597842 w 1116767"/>
              <a:gd name="connsiteY4" fmla="*/ 1531717 h 1870297"/>
              <a:gd name="connsiteX5" fmla="*/ 1116134 w 1116767"/>
              <a:gd name="connsiteY5" fmla="*/ 1532820 h 1870297"/>
              <a:gd name="connsiteX6" fmla="*/ 1111978 w 1116767"/>
              <a:gd name="connsiteY6" fmla="*/ 34717 h 1870297"/>
              <a:gd name="connsiteX0" fmla="*/ 0 w 1116767"/>
              <a:gd name="connsiteY0" fmla="*/ 1541372 h 1870297"/>
              <a:gd name="connsiteX1" fmla="*/ 8390 w 1116767"/>
              <a:gd name="connsiteY1" fmla="*/ 1525741 h 1870297"/>
              <a:gd name="connsiteX2" fmla="*/ 377637 w 1116767"/>
              <a:gd name="connsiteY2" fmla="*/ 1532519 h 1870297"/>
              <a:gd name="connsiteX3" fmla="*/ 487207 w 1116767"/>
              <a:gd name="connsiteY3" fmla="*/ 1869470 h 1870297"/>
              <a:gd name="connsiteX4" fmla="*/ 597842 w 1116767"/>
              <a:gd name="connsiteY4" fmla="*/ 1531717 h 1870297"/>
              <a:gd name="connsiteX5" fmla="*/ 1116134 w 1116767"/>
              <a:gd name="connsiteY5" fmla="*/ 1532820 h 1870297"/>
              <a:gd name="connsiteX6" fmla="*/ 1111978 w 1116767"/>
              <a:gd name="connsiteY6" fmla="*/ 34717 h 1870297"/>
              <a:gd name="connsiteX0" fmla="*/ 0 w 1116767"/>
              <a:gd name="connsiteY0" fmla="*/ 1541372 h 1870297"/>
              <a:gd name="connsiteX1" fmla="*/ 8390 w 1116767"/>
              <a:gd name="connsiteY1" fmla="*/ 1525741 h 1870297"/>
              <a:gd name="connsiteX2" fmla="*/ 377637 w 1116767"/>
              <a:gd name="connsiteY2" fmla="*/ 1532519 h 1870297"/>
              <a:gd name="connsiteX3" fmla="*/ 487207 w 1116767"/>
              <a:gd name="connsiteY3" fmla="*/ 1869470 h 1870297"/>
              <a:gd name="connsiteX4" fmla="*/ 597842 w 1116767"/>
              <a:gd name="connsiteY4" fmla="*/ 1531717 h 1870297"/>
              <a:gd name="connsiteX5" fmla="*/ 1116134 w 1116767"/>
              <a:gd name="connsiteY5" fmla="*/ 1532820 h 1870297"/>
              <a:gd name="connsiteX6" fmla="*/ 1111978 w 1116767"/>
              <a:gd name="connsiteY6" fmla="*/ 34717 h 1870297"/>
              <a:gd name="connsiteX0" fmla="*/ 0 w 1116767"/>
              <a:gd name="connsiteY0" fmla="*/ 1541372 h 1870297"/>
              <a:gd name="connsiteX1" fmla="*/ 8390 w 1116767"/>
              <a:gd name="connsiteY1" fmla="*/ 1525741 h 1870297"/>
              <a:gd name="connsiteX2" fmla="*/ 377637 w 1116767"/>
              <a:gd name="connsiteY2" fmla="*/ 1532519 h 1870297"/>
              <a:gd name="connsiteX3" fmla="*/ 487207 w 1116767"/>
              <a:gd name="connsiteY3" fmla="*/ 1869470 h 1870297"/>
              <a:gd name="connsiteX4" fmla="*/ 597842 w 1116767"/>
              <a:gd name="connsiteY4" fmla="*/ 1531717 h 1870297"/>
              <a:gd name="connsiteX5" fmla="*/ 1116134 w 1116767"/>
              <a:gd name="connsiteY5" fmla="*/ 1532820 h 1870297"/>
              <a:gd name="connsiteX6" fmla="*/ 1111978 w 1116767"/>
              <a:gd name="connsiteY6" fmla="*/ 34717 h 1870297"/>
              <a:gd name="connsiteX0" fmla="*/ 0 w 1116767"/>
              <a:gd name="connsiteY0" fmla="*/ 1541372 h 1870297"/>
              <a:gd name="connsiteX1" fmla="*/ 8390 w 1116767"/>
              <a:gd name="connsiteY1" fmla="*/ 1525741 h 1870297"/>
              <a:gd name="connsiteX2" fmla="*/ 377637 w 1116767"/>
              <a:gd name="connsiteY2" fmla="*/ 1532519 h 1870297"/>
              <a:gd name="connsiteX3" fmla="*/ 487207 w 1116767"/>
              <a:gd name="connsiteY3" fmla="*/ 1869470 h 1870297"/>
              <a:gd name="connsiteX4" fmla="*/ 597842 w 1116767"/>
              <a:gd name="connsiteY4" fmla="*/ 1531717 h 1870297"/>
              <a:gd name="connsiteX5" fmla="*/ 1116134 w 1116767"/>
              <a:gd name="connsiteY5" fmla="*/ 1532820 h 1870297"/>
              <a:gd name="connsiteX6" fmla="*/ 1111978 w 1116767"/>
              <a:gd name="connsiteY6" fmla="*/ 34717 h 1870297"/>
              <a:gd name="connsiteX0" fmla="*/ 0 w 1116767"/>
              <a:gd name="connsiteY0" fmla="*/ 1541372 h 1870297"/>
              <a:gd name="connsiteX1" fmla="*/ 8390 w 1116767"/>
              <a:gd name="connsiteY1" fmla="*/ 1525741 h 1870297"/>
              <a:gd name="connsiteX2" fmla="*/ 377637 w 1116767"/>
              <a:gd name="connsiteY2" fmla="*/ 1532519 h 1870297"/>
              <a:gd name="connsiteX3" fmla="*/ 487207 w 1116767"/>
              <a:gd name="connsiteY3" fmla="*/ 1869470 h 1870297"/>
              <a:gd name="connsiteX4" fmla="*/ 597842 w 1116767"/>
              <a:gd name="connsiteY4" fmla="*/ 1531717 h 1870297"/>
              <a:gd name="connsiteX5" fmla="*/ 1116134 w 1116767"/>
              <a:gd name="connsiteY5" fmla="*/ 1532820 h 1870297"/>
              <a:gd name="connsiteX6" fmla="*/ 1111978 w 1116767"/>
              <a:gd name="connsiteY6" fmla="*/ 34717 h 1870297"/>
              <a:gd name="connsiteX0" fmla="*/ 0 w 1116767"/>
              <a:gd name="connsiteY0" fmla="*/ 1541372 h 1870297"/>
              <a:gd name="connsiteX1" fmla="*/ 47455 w 1116767"/>
              <a:gd name="connsiteY1" fmla="*/ 1545632 h 1870297"/>
              <a:gd name="connsiteX2" fmla="*/ 377637 w 1116767"/>
              <a:gd name="connsiteY2" fmla="*/ 1532519 h 1870297"/>
              <a:gd name="connsiteX3" fmla="*/ 487207 w 1116767"/>
              <a:gd name="connsiteY3" fmla="*/ 1869470 h 1870297"/>
              <a:gd name="connsiteX4" fmla="*/ 597842 w 1116767"/>
              <a:gd name="connsiteY4" fmla="*/ 1531717 h 1870297"/>
              <a:gd name="connsiteX5" fmla="*/ 1116134 w 1116767"/>
              <a:gd name="connsiteY5" fmla="*/ 1532820 h 1870297"/>
              <a:gd name="connsiteX6" fmla="*/ 1111978 w 1116767"/>
              <a:gd name="connsiteY6" fmla="*/ 34717 h 1870297"/>
              <a:gd name="connsiteX0" fmla="*/ 0 w 1116767"/>
              <a:gd name="connsiteY0" fmla="*/ 1541372 h 1870297"/>
              <a:gd name="connsiteX1" fmla="*/ 377637 w 1116767"/>
              <a:gd name="connsiteY1" fmla="*/ 1532519 h 1870297"/>
              <a:gd name="connsiteX2" fmla="*/ 487207 w 1116767"/>
              <a:gd name="connsiteY2" fmla="*/ 1869470 h 1870297"/>
              <a:gd name="connsiteX3" fmla="*/ 597842 w 1116767"/>
              <a:gd name="connsiteY3" fmla="*/ 1531717 h 1870297"/>
              <a:gd name="connsiteX4" fmla="*/ 1116134 w 1116767"/>
              <a:gd name="connsiteY4" fmla="*/ 1532820 h 1870297"/>
              <a:gd name="connsiteX5" fmla="*/ 1111978 w 1116767"/>
              <a:gd name="connsiteY5" fmla="*/ 34717 h 1870297"/>
              <a:gd name="connsiteX0" fmla="*/ 0 w 1116767"/>
              <a:gd name="connsiteY0" fmla="*/ 1541372 h 1870297"/>
              <a:gd name="connsiteX1" fmla="*/ 377637 w 1116767"/>
              <a:gd name="connsiteY1" fmla="*/ 1532519 h 1870297"/>
              <a:gd name="connsiteX2" fmla="*/ 487207 w 1116767"/>
              <a:gd name="connsiteY2" fmla="*/ 1869470 h 1870297"/>
              <a:gd name="connsiteX3" fmla="*/ 597842 w 1116767"/>
              <a:gd name="connsiteY3" fmla="*/ 1531717 h 1870297"/>
              <a:gd name="connsiteX4" fmla="*/ 1116134 w 1116767"/>
              <a:gd name="connsiteY4" fmla="*/ 1532820 h 1870297"/>
              <a:gd name="connsiteX5" fmla="*/ 1111978 w 1116767"/>
              <a:gd name="connsiteY5" fmla="*/ 34717 h 1870297"/>
              <a:gd name="connsiteX0" fmla="*/ 0 w 1116767"/>
              <a:gd name="connsiteY0" fmla="*/ 1541372 h 1870297"/>
              <a:gd name="connsiteX1" fmla="*/ 377637 w 1116767"/>
              <a:gd name="connsiteY1" fmla="*/ 1532519 h 1870297"/>
              <a:gd name="connsiteX2" fmla="*/ 487207 w 1116767"/>
              <a:gd name="connsiteY2" fmla="*/ 1869470 h 1870297"/>
              <a:gd name="connsiteX3" fmla="*/ 597842 w 1116767"/>
              <a:gd name="connsiteY3" fmla="*/ 1531717 h 1870297"/>
              <a:gd name="connsiteX4" fmla="*/ 1116134 w 1116767"/>
              <a:gd name="connsiteY4" fmla="*/ 1532820 h 1870297"/>
              <a:gd name="connsiteX5" fmla="*/ 1111978 w 1116767"/>
              <a:gd name="connsiteY5" fmla="*/ 34717 h 1870297"/>
              <a:gd name="connsiteX0" fmla="*/ 0 w 1116767"/>
              <a:gd name="connsiteY0" fmla="*/ 1541372 h 1870297"/>
              <a:gd name="connsiteX1" fmla="*/ 377637 w 1116767"/>
              <a:gd name="connsiteY1" fmla="*/ 1532519 h 1870297"/>
              <a:gd name="connsiteX2" fmla="*/ 487207 w 1116767"/>
              <a:gd name="connsiteY2" fmla="*/ 1869470 h 1870297"/>
              <a:gd name="connsiteX3" fmla="*/ 597842 w 1116767"/>
              <a:gd name="connsiteY3" fmla="*/ 1531717 h 1870297"/>
              <a:gd name="connsiteX4" fmla="*/ 1116134 w 1116767"/>
              <a:gd name="connsiteY4" fmla="*/ 1532820 h 1870297"/>
              <a:gd name="connsiteX5" fmla="*/ 1111978 w 1116767"/>
              <a:gd name="connsiteY5" fmla="*/ 34717 h 1870297"/>
              <a:gd name="connsiteX0" fmla="*/ 0 w 1112860"/>
              <a:gd name="connsiteY0" fmla="*/ 1511538 h 1870297"/>
              <a:gd name="connsiteX1" fmla="*/ 373730 w 1112860"/>
              <a:gd name="connsiteY1" fmla="*/ 1532519 h 1870297"/>
              <a:gd name="connsiteX2" fmla="*/ 483300 w 1112860"/>
              <a:gd name="connsiteY2" fmla="*/ 1869470 h 1870297"/>
              <a:gd name="connsiteX3" fmla="*/ 593935 w 1112860"/>
              <a:gd name="connsiteY3" fmla="*/ 1531717 h 1870297"/>
              <a:gd name="connsiteX4" fmla="*/ 1112227 w 1112860"/>
              <a:gd name="connsiteY4" fmla="*/ 1532820 h 1870297"/>
              <a:gd name="connsiteX5" fmla="*/ 1108071 w 1112860"/>
              <a:gd name="connsiteY5" fmla="*/ 34717 h 1870297"/>
              <a:gd name="connsiteX0" fmla="*/ 0 w 1114813"/>
              <a:gd name="connsiteY0" fmla="*/ 1541373 h 1870297"/>
              <a:gd name="connsiteX1" fmla="*/ 375683 w 1114813"/>
              <a:gd name="connsiteY1" fmla="*/ 1532519 h 1870297"/>
              <a:gd name="connsiteX2" fmla="*/ 485253 w 1114813"/>
              <a:gd name="connsiteY2" fmla="*/ 1869470 h 1870297"/>
              <a:gd name="connsiteX3" fmla="*/ 595888 w 1114813"/>
              <a:gd name="connsiteY3" fmla="*/ 1531717 h 1870297"/>
              <a:gd name="connsiteX4" fmla="*/ 1114180 w 1114813"/>
              <a:gd name="connsiteY4" fmla="*/ 1532820 h 1870297"/>
              <a:gd name="connsiteX5" fmla="*/ 1110024 w 1114813"/>
              <a:gd name="connsiteY5" fmla="*/ 34717 h 1870297"/>
              <a:gd name="connsiteX0" fmla="*/ 0 w 1110906"/>
              <a:gd name="connsiteY0" fmla="*/ 1511538 h 1870297"/>
              <a:gd name="connsiteX1" fmla="*/ 371776 w 1110906"/>
              <a:gd name="connsiteY1" fmla="*/ 1532519 h 1870297"/>
              <a:gd name="connsiteX2" fmla="*/ 481346 w 1110906"/>
              <a:gd name="connsiteY2" fmla="*/ 1869470 h 1870297"/>
              <a:gd name="connsiteX3" fmla="*/ 591981 w 1110906"/>
              <a:gd name="connsiteY3" fmla="*/ 1531717 h 1870297"/>
              <a:gd name="connsiteX4" fmla="*/ 1110273 w 1110906"/>
              <a:gd name="connsiteY4" fmla="*/ 1532820 h 1870297"/>
              <a:gd name="connsiteX5" fmla="*/ 1106117 w 1110906"/>
              <a:gd name="connsiteY5" fmla="*/ 34717 h 1870297"/>
              <a:gd name="connsiteX0" fmla="*/ 0 w 1108953"/>
              <a:gd name="connsiteY0" fmla="*/ 1541373 h 1870297"/>
              <a:gd name="connsiteX1" fmla="*/ 369823 w 1108953"/>
              <a:gd name="connsiteY1" fmla="*/ 1532519 h 1870297"/>
              <a:gd name="connsiteX2" fmla="*/ 479393 w 1108953"/>
              <a:gd name="connsiteY2" fmla="*/ 1869470 h 1870297"/>
              <a:gd name="connsiteX3" fmla="*/ 590028 w 1108953"/>
              <a:gd name="connsiteY3" fmla="*/ 1531717 h 1870297"/>
              <a:gd name="connsiteX4" fmla="*/ 1108320 w 1108953"/>
              <a:gd name="connsiteY4" fmla="*/ 1532820 h 1870297"/>
              <a:gd name="connsiteX5" fmla="*/ 1104164 w 1108953"/>
              <a:gd name="connsiteY5" fmla="*/ 34717 h 1870297"/>
              <a:gd name="connsiteX0" fmla="*/ 0 w 1114812"/>
              <a:gd name="connsiteY0" fmla="*/ 1541373 h 1870297"/>
              <a:gd name="connsiteX1" fmla="*/ 375682 w 1114812"/>
              <a:gd name="connsiteY1" fmla="*/ 1532519 h 1870297"/>
              <a:gd name="connsiteX2" fmla="*/ 485252 w 1114812"/>
              <a:gd name="connsiteY2" fmla="*/ 1869470 h 1870297"/>
              <a:gd name="connsiteX3" fmla="*/ 595887 w 1114812"/>
              <a:gd name="connsiteY3" fmla="*/ 1531717 h 1870297"/>
              <a:gd name="connsiteX4" fmla="*/ 1114179 w 1114812"/>
              <a:gd name="connsiteY4" fmla="*/ 1532820 h 1870297"/>
              <a:gd name="connsiteX5" fmla="*/ 1110023 w 1114812"/>
              <a:gd name="connsiteY5" fmla="*/ 34717 h 1870297"/>
              <a:gd name="connsiteX0" fmla="*/ 0 w 1114812"/>
              <a:gd name="connsiteY0" fmla="*/ 1541373 h 1870297"/>
              <a:gd name="connsiteX1" fmla="*/ 375682 w 1114812"/>
              <a:gd name="connsiteY1" fmla="*/ 1532519 h 1870297"/>
              <a:gd name="connsiteX2" fmla="*/ 485252 w 1114812"/>
              <a:gd name="connsiteY2" fmla="*/ 1869470 h 1870297"/>
              <a:gd name="connsiteX3" fmla="*/ 595887 w 1114812"/>
              <a:gd name="connsiteY3" fmla="*/ 1531717 h 1870297"/>
              <a:gd name="connsiteX4" fmla="*/ 1114179 w 1114812"/>
              <a:gd name="connsiteY4" fmla="*/ 1532820 h 1870297"/>
              <a:gd name="connsiteX5" fmla="*/ 1110023 w 1114812"/>
              <a:gd name="connsiteY5" fmla="*/ 34717 h 1870297"/>
              <a:gd name="connsiteX0" fmla="*/ 0 w 1114812"/>
              <a:gd name="connsiteY0" fmla="*/ 1541373 h 1870297"/>
              <a:gd name="connsiteX1" fmla="*/ 375682 w 1114812"/>
              <a:gd name="connsiteY1" fmla="*/ 1532519 h 1870297"/>
              <a:gd name="connsiteX2" fmla="*/ 485252 w 1114812"/>
              <a:gd name="connsiteY2" fmla="*/ 1869470 h 1870297"/>
              <a:gd name="connsiteX3" fmla="*/ 595887 w 1114812"/>
              <a:gd name="connsiteY3" fmla="*/ 1531717 h 1870297"/>
              <a:gd name="connsiteX4" fmla="*/ 1114179 w 1114812"/>
              <a:gd name="connsiteY4" fmla="*/ 1532820 h 1870297"/>
              <a:gd name="connsiteX5" fmla="*/ 1110023 w 1114812"/>
              <a:gd name="connsiteY5" fmla="*/ 34717 h 1870297"/>
              <a:gd name="connsiteX0" fmla="*/ 0 w 1114812"/>
              <a:gd name="connsiteY0" fmla="*/ 1541373 h 1870297"/>
              <a:gd name="connsiteX1" fmla="*/ 375682 w 1114812"/>
              <a:gd name="connsiteY1" fmla="*/ 1532519 h 1870297"/>
              <a:gd name="connsiteX2" fmla="*/ 485252 w 1114812"/>
              <a:gd name="connsiteY2" fmla="*/ 1869470 h 1870297"/>
              <a:gd name="connsiteX3" fmla="*/ 595887 w 1114812"/>
              <a:gd name="connsiteY3" fmla="*/ 1531717 h 1870297"/>
              <a:gd name="connsiteX4" fmla="*/ 1114179 w 1114812"/>
              <a:gd name="connsiteY4" fmla="*/ 1532820 h 1870297"/>
              <a:gd name="connsiteX5" fmla="*/ 1110023 w 1114812"/>
              <a:gd name="connsiteY5" fmla="*/ 34717 h 1870297"/>
              <a:gd name="connsiteX0" fmla="*/ 0 w 1114812"/>
              <a:gd name="connsiteY0" fmla="*/ 1541373 h 1870297"/>
              <a:gd name="connsiteX1" fmla="*/ 375682 w 1114812"/>
              <a:gd name="connsiteY1" fmla="*/ 1532519 h 1870297"/>
              <a:gd name="connsiteX2" fmla="*/ 485252 w 1114812"/>
              <a:gd name="connsiteY2" fmla="*/ 1869470 h 1870297"/>
              <a:gd name="connsiteX3" fmla="*/ 593934 w 1114812"/>
              <a:gd name="connsiteY3" fmla="*/ 1541661 h 1870297"/>
              <a:gd name="connsiteX4" fmla="*/ 1114179 w 1114812"/>
              <a:gd name="connsiteY4" fmla="*/ 1532820 h 1870297"/>
              <a:gd name="connsiteX5" fmla="*/ 1110023 w 1114812"/>
              <a:gd name="connsiteY5" fmla="*/ 34717 h 1870297"/>
              <a:gd name="connsiteX0" fmla="*/ 0 w 1118718"/>
              <a:gd name="connsiteY0" fmla="*/ 1521481 h 1870297"/>
              <a:gd name="connsiteX1" fmla="*/ 379588 w 1118718"/>
              <a:gd name="connsiteY1" fmla="*/ 1532519 h 1870297"/>
              <a:gd name="connsiteX2" fmla="*/ 489158 w 1118718"/>
              <a:gd name="connsiteY2" fmla="*/ 1869470 h 1870297"/>
              <a:gd name="connsiteX3" fmla="*/ 597840 w 1118718"/>
              <a:gd name="connsiteY3" fmla="*/ 1541661 h 1870297"/>
              <a:gd name="connsiteX4" fmla="*/ 1118085 w 1118718"/>
              <a:gd name="connsiteY4" fmla="*/ 1532820 h 1870297"/>
              <a:gd name="connsiteX5" fmla="*/ 1113929 w 1118718"/>
              <a:gd name="connsiteY5" fmla="*/ 34717 h 1870297"/>
              <a:gd name="connsiteX0" fmla="*/ 0 w 1118718"/>
              <a:gd name="connsiteY0" fmla="*/ 1551316 h 1870297"/>
              <a:gd name="connsiteX1" fmla="*/ 379588 w 1118718"/>
              <a:gd name="connsiteY1" fmla="*/ 1532519 h 1870297"/>
              <a:gd name="connsiteX2" fmla="*/ 489158 w 1118718"/>
              <a:gd name="connsiteY2" fmla="*/ 1869470 h 1870297"/>
              <a:gd name="connsiteX3" fmla="*/ 597840 w 1118718"/>
              <a:gd name="connsiteY3" fmla="*/ 1541661 h 1870297"/>
              <a:gd name="connsiteX4" fmla="*/ 1118085 w 1118718"/>
              <a:gd name="connsiteY4" fmla="*/ 1532820 h 1870297"/>
              <a:gd name="connsiteX5" fmla="*/ 1113929 w 1118718"/>
              <a:gd name="connsiteY5" fmla="*/ 34717 h 1870297"/>
              <a:gd name="connsiteX0" fmla="*/ 0 w 1118718"/>
              <a:gd name="connsiteY0" fmla="*/ 1521481 h 1870297"/>
              <a:gd name="connsiteX1" fmla="*/ 379588 w 1118718"/>
              <a:gd name="connsiteY1" fmla="*/ 1532519 h 1870297"/>
              <a:gd name="connsiteX2" fmla="*/ 489158 w 1118718"/>
              <a:gd name="connsiteY2" fmla="*/ 1869470 h 1870297"/>
              <a:gd name="connsiteX3" fmla="*/ 597840 w 1118718"/>
              <a:gd name="connsiteY3" fmla="*/ 1541661 h 1870297"/>
              <a:gd name="connsiteX4" fmla="*/ 1118085 w 1118718"/>
              <a:gd name="connsiteY4" fmla="*/ 1532820 h 1870297"/>
              <a:gd name="connsiteX5" fmla="*/ 1113929 w 1118718"/>
              <a:gd name="connsiteY5" fmla="*/ 34717 h 1870297"/>
              <a:gd name="connsiteX0" fmla="*/ 0 w 1118718"/>
              <a:gd name="connsiteY0" fmla="*/ 1551316 h 1870297"/>
              <a:gd name="connsiteX1" fmla="*/ 379588 w 1118718"/>
              <a:gd name="connsiteY1" fmla="*/ 1532519 h 1870297"/>
              <a:gd name="connsiteX2" fmla="*/ 489158 w 1118718"/>
              <a:gd name="connsiteY2" fmla="*/ 1869470 h 1870297"/>
              <a:gd name="connsiteX3" fmla="*/ 597840 w 1118718"/>
              <a:gd name="connsiteY3" fmla="*/ 1541661 h 1870297"/>
              <a:gd name="connsiteX4" fmla="*/ 1118085 w 1118718"/>
              <a:gd name="connsiteY4" fmla="*/ 1532820 h 1870297"/>
              <a:gd name="connsiteX5" fmla="*/ 1113929 w 1118718"/>
              <a:gd name="connsiteY5" fmla="*/ 34717 h 1870297"/>
              <a:gd name="connsiteX0" fmla="*/ 0 w 1118718"/>
              <a:gd name="connsiteY0" fmla="*/ 1551316 h 1870297"/>
              <a:gd name="connsiteX1" fmla="*/ 379588 w 1118718"/>
              <a:gd name="connsiteY1" fmla="*/ 1532519 h 1870297"/>
              <a:gd name="connsiteX2" fmla="*/ 489158 w 1118718"/>
              <a:gd name="connsiteY2" fmla="*/ 1869470 h 1870297"/>
              <a:gd name="connsiteX3" fmla="*/ 597840 w 1118718"/>
              <a:gd name="connsiteY3" fmla="*/ 1541661 h 1870297"/>
              <a:gd name="connsiteX4" fmla="*/ 1118085 w 1118718"/>
              <a:gd name="connsiteY4" fmla="*/ 1532820 h 1870297"/>
              <a:gd name="connsiteX5" fmla="*/ 1113929 w 1118718"/>
              <a:gd name="connsiteY5" fmla="*/ 34717 h 1870297"/>
              <a:gd name="connsiteX0" fmla="*/ 0 w 1118718"/>
              <a:gd name="connsiteY0" fmla="*/ 1551316 h 1870297"/>
              <a:gd name="connsiteX1" fmla="*/ 379588 w 1118718"/>
              <a:gd name="connsiteY1" fmla="*/ 1532519 h 1870297"/>
              <a:gd name="connsiteX2" fmla="*/ 489158 w 1118718"/>
              <a:gd name="connsiteY2" fmla="*/ 1869470 h 1870297"/>
              <a:gd name="connsiteX3" fmla="*/ 597840 w 1118718"/>
              <a:gd name="connsiteY3" fmla="*/ 1541661 h 1870297"/>
              <a:gd name="connsiteX4" fmla="*/ 1118085 w 1118718"/>
              <a:gd name="connsiteY4" fmla="*/ 1532820 h 1870297"/>
              <a:gd name="connsiteX5" fmla="*/ 1113929 w 1118718"/>
              <a:gd name="connsiteY5" fmla="*/ 34717 h 1870297"/>
              <a:gd name="connsiteX0" fmla="*/ 0 w 1118718"/>
              <a:gd name="connsiteY0" fmla="*/ 1551316 h 1870297"/>
              <a:gd name="connsiteX1" fmla="*/ 379588 w 1118718"/>
              <a:gd name="connsiteY1" fmla="*/ 1532519 h 1870297"/>
              <a:gd name="connsiteX2" fmla="*/ 489158 w 1118718"/>
              <a:gd name="connsiteY2" fmla="*/ 1869470 h 1870297"/>
              <a:gd name="connsiteX3" fmla="*/ 597840 w 1118718"/>
              <a:gd name="connsiteY3" fmla="*/ 1541661 h 1870297"/>
              <a:gd name="connsiteX4" fmla="*/ 1118085 w 1118718"/>
              <a:gd name="connsiteY4" fmla="*/ 1532820 h 1870297"/>
              <a:gd name="connsiteX5" fmla="*/ 1113929 w 1118718"/>
              <a:gd name="connsiteY5" fmla="*/ 34717 h 1870297"/>
              <a:gd name="connsiteX0" fmla="*/ 0 w 1118718"/>
              <a:gd name="connsiteY0" fmla="*/ 1551316 h 1870297"/>
              <a:gd name="connsiteX1" fmla="*/ 379588 w 1118718"/>
              <a:gd name="connsiteY1" fmla="*/ 1532519 h 1870297"/>
              <a:gd name="connsiteX2" fmla="*/ 489158 w 1118718"/>
              <a:gd name="connsiteY2" fmla="*/ 1869470 h 1870297"/>
              <a:gd name="connsiteX3" fmla="*/ 597840 w 1118718"/>
              <a:gd name="connsiteY3" fmla="*/ 1541661 h 1870297"/>
              <a:gd name="connsiteX4" fmla="*/ 1118085 w 1118718"/>
              <a:gd name="connsiteY4" fmla="*/ 1532820 h 1870297"/>
              <a:gd name="connsiteX5" fmla="*/ 1113929 w 1118718"/>
              <a:gd name="connsiteY5" fmla="*/ 34717 h 1870297"/>
              <a:gd name="connsiteX0" fmla="*/ 0 w 1119789"/>
              <a:gd name="connsiteY0" fmla="*/ 1551316 h 1870297"/>
              <a:gd name="connsiteX1" fmla="*/ 379588 w 1119789"/>
              <a:gd name="connsiteY1" fmla="*/ 1532519 h 1870297"/>
              <a:gd name="connsiteX2" fmla="*/ 489158 w 1119789"/>
              <a:gd name="connsiteY2" fmla="*/ 1869470 h 1870297"/>
              <a:gd name="connsiteX3" fmla="*/ 597840 w 1119789"/>
              <a:gd name="connsiteY3" fmla="*/ 1541661 h 1870297"/>
              <a:gd name="connsiteX4" fmla="*/ 1118085 w 1119789"/>
              <a:gd name="connsiteY4" fmla="*/ 1532820 h 1870297"/>
              <a:gd name="connsiteX5" fmla="*/ 1119789 w 1119789"/>
              <a:gd name="connsiteY5" fmla="*/ 34717 h 1870297"/>
              <a:gd name="connsiteX0" fmla="*/ 0 w 1120460"/>
              <a:gd name="connsiteY0" fmla="*/ 1551316 h 1870297"/>
              <a:gd name="connsiteX1" fmla="*/ 379588 w 1120460"/>
              <a:gd name="connsiteY1" fmla="*/ 1532519 h 1870297"/>
              <a:gd name="connsiteX2" fmla="*/ 489158 w 1120460"/>
              <a:gd name="connsiteY2" fmla="*/ 1869470 h 1870297"/>
              <a:gd name="connsiteX3" fmla="*/ 597840 w 1120460"/>
              <a:gd name="connsiteY3" fmla="*/ 1541661 h 1870297"/>
              <a:gd name="connsiteX4" fmla="*/ 1118085 w 1120460"/>
              <a:gd name="connsiteY4" fmla="*/ 1532820 h 1870297"/>
              <a:gd name="connsiteX5" fmla="*/ 1119789 w 1120460"/>
              <a:gd name="connsiteY5" fmla="*/ 34717 h 1870297"/>
              <a:gd name="connsiteX0" fmla="*/ 0 w 1118609"/>
              <a:gd name="connsiteY0" fmla="*/ 1551316 h 1870297"/>
              <a:gd name="connsiteX1" fmla="*/ 379588 w 1118609"/>
              <a:gd name="connsiteY1" fmla="*/ 1532519 h 1870297"/>
              <a:gd name="connsiteX2" fmla="*/ 489158 w 1118609"/>
              <a:gd name="connsiteY2" fmla="*/ 1869470 h 1870297"/>
              <a:gd name="connsiteX3" fmla="*/ 597840 w 1118609"/>
              <a:gd name="connsiteY3" fmla="*/ 1541661 h 1870297"/>
              <a:gd name="connsiteX4" fmla="*/ 1118085 w 1118609"/>
              <a:gd name="connsiteY4" fmla="*/ 1532820 h 1870297"/>
              <a:gd name="connsiteX5" fmla="*/ 1110022 w 1118609"/>
              <a:gd name="connsiteY5" fmla="*/ 34717 h 1870297"/>
              <a:gd name="connsiteX0" fmla="*/ 0 w 1120460"/>
              <a:gd name="connsiteY0" fmla="*/ 1551316 h 1870297"/>
              <a:gd name="connsiteX1" fmla="*/ 379588 w 1120460"/>
              <a:gd name="connsiteY1" fmla="*/ 1532519 h 1870297"/>
              <a:gd name="connsiteX2" fmla="*/ 489158 w 1120460"/>
              <a:gd name="connsiteY2" fmla="*/ 1869470 h 1870297"/>
              <a:gd name="connsiteX3" fmla="*/ 597840 w 1120460"/>
              <a:gd name="connsiteY3" fmla="*/ 1541661 h 1870297"/>
              <a:gd name="connsiteX4" fmla="*/ 1118085 w 1120460"/>
              <a:gd name="connsiteY4" fmla="*/ 1532820 h 1870297"/>
              <a:gd name="connsiteX5" fmla="*/ 1119788 w 1120460"/>
              <a:gd name="connsiteY5" fmla="*/ 34717 h 1870297"/>
              <a:gd name="connsiteX0" fmla="*/ 0 w 1118860"/>
              <a:gd name="connsiteY0" fmla="*/ 1551316 h 1870297"/>
              <a:gd name="connsiteX1" fmla="*/ 379588 w 1118860"/>
              <a:gd name="connsiteY1" fmla="*/ 1532519 h 1870297"/>
              <a:gd name="connsiteX2" fmla="*/ 489158 w 1118860"/>
              <a:gd name="connsiteY2" fmla="*/ 1869470 h 1870297"/>
              <a:gd name="connsiteX3" fmla="*/ 597840 w 1118860"/>
              <a:gd name="connsiteY3" fmla="*/ 1541661 h 1870297"/>
              <a:gd name="connsiteX4" fmla="*/ 1118085 w 1118860"/>
              <a:gd name="connsiteY4" fmla="*/ 1532820 h 1870297"/>
              <a:gd name="connsiteX5" fmla="*/ 1113929 w 1118860"/>
              <a:gd name="connsiteY5" fmla="*/ 34717 h 1870297"/>
              <a:gd name="connsiteX0" fmla="*/ 0 w 1119072"/>
              <a:gd name="connsiteY0" fmla="*/ 1516599 h 1835580"/>
              <a:gd name="connsiteX1" fmla="*/ 379588 w 1119072"/>
              <a:gd name="connsiteY1" fmla="*/ 1497802 h 1835580"/>
              <a:gd name="connsiteX2" fmla="*/ 489158 w 1119072"/>
              <a:gd name="connsiteY2" fmla="*/ 1834753 h 1835580"/>
              <a:gd name="connsiteX3" fmla="*/ 597840 w 1119072"/>
              <a:gd name="connsiteY3" fmla="*/ 1506944 h 1835580"/>
              <a:gd name="connsiteX4" fmla="*/ 1118085 w 1119072"/>
              <a:gd name="connsiteY4" fmla="*/ 1498103 h 1835580"/>
              <a:gd name="connsiteX5" fmla="*/ 1113929 w 1119072"/>
              <a:gd name="connsiteY5" fmla="*/ 0 h 1835580"/>
              <a:gd name="connsiteX0" fmla="*/ 0 w 1119072"/>
              <a:gd name="connsiteY0" fmla="*/ 1516599 h 1835580"/>
              <a:gd name="connsiteX1" fmla="*/ 379588 w 1119072"/>
              <a:gd name="connsiteY1" fmla="*/ 1497802 h 1835580"/>
              <a:gd name="connsiteX2" fmla="*/ 489158 w 1119072"/>
              <a:gd name="connsiteY2" fmla="*/ 1834753 h 1835580"/>
              <a:gd name="connsiteX3" fmla="*/ 597840 w 1119072"/>
              <a:gd name="connsiteY3" fmla="*/ 1506944 h 1835580"/>
              <a:gd name="connsiteX4" fmla="*/ 1118085 w 1119072"/>
              <a:gd name="connsiteY4" fmla="*/ 1508046 h 1835580"/>
              <a:gd name="connsiteX5" fmla="*/ 1113929 w 1119072"/>
              <a:gd name="connsiteY5" fmla="*/ 0 h 1835580"/>
              <a:gd name="connsiteX0" fmla="*/ 0 w 1121318"/>
              <a:gd name="connsiteY0" fmla="*/ 1506594 h 1825575"/>
              <a:gd name="connsiteX1" fmla="*/ 379588 w 1121318"/>
              <a:gd name="connsiteY1" fmla="*/ 1487797 h 1825575"/>
              <a:gd name="connsiteX2" fmla="*/ 489158 w 1121318"/>
              <a:gd name="connsiteY2" fmla="*/ 1824748 h 1825575"/>
              <a:gd name="connsiteX3" fmla="*/ 597840 w 1121318"/>
              <a:gd name="connsiteY3" fmla="*/ 1496939 h 1825575"/>
              <a:gd name="connsiteX4" fmla="*/ 1118085 w 1121318"/>
              <a:gd name="connsiteY4" fmla="*/ 1498041 h 1825575"/>
              <a:gd name="connsiteX5" fmla="*/ 1119789 w 1121318"/>
              <a:gd name="connsiteY5" fmla="*/ 0 h 1825575"/>
              <a:gd name="connsiteX0" fmla="*/ 0 w 1125466"/>
              <a:gd name="connsiteY0" fmla="*/ 2694700 h 3013681"/>
              <a:gd name="connsiteX1" fmla="*/ 379588 w 1125466"/>
              <a:gd name="connsiteY1" fmla="*/ 2675903 h 3013681"/>
              <a:gd name="connsiteX2" fmla="*/ 489158 w 1125466"/>
              <a:gd name="connsiteY2" fmla="*/ 3012854 h 3013681"/>
              <a:gd name="connsiteX3" fmla="*/ 597840 w 1125466"/>
              <a:gd name="connsiteY3" fmla="*/ 2685045 h 3013681"/>
              <a:gd name="connsiteX4" fmla="*/ 1118085 w 1125466"/>
              <a:gd name="connsiteY4" fmla="*/ 2686147 h 3013681"/>
              <a:gd name="connsiteX5" fmla="*/ 1124724 w 1125466"/>
              <a:gd name="connsiteY5" fmla="*/ 0 h 3013681"/>
              <a:gd name="connsiteX0" fmla="*/ 0 w 1125466"/>
              <a:gd name="connsiteY0" fmla="*/ 2878814 h 3197795"/>
              <a:gd name="connsiteX1" fmla="*/ 379588 w 1125466"/>
              <a:gd name="connsiteY1" fmla="*/ 2860017 h 3197795"/>
              <a:gd name="connsiteX2" fmla="*/ 489158 w 1125466"/>
              <a:gd name="connsiteY2" fmla="*/ 3196968 h 3197795"/>
              <a:gd name="connsiteX3" fmla="*/ 597840 w 1125466"/>
              <a:gd name="connsiteY3" fmla="*/ 2869159 h 3197795"/>
              <a:gd name="connsiteX4" fmla="*/ 1118085 w 1125466"/>
              <a:gd name="connsiteY4" fmla="*/ 2870261 h 3197795"/>
              <a:gd name="connsiteX5" fmla="*/ 1124724 w 1125466"/>
              <a:gd name="connsiteY5" fmla="*/ 0 h 3197795"/>
              <a:gd name="connsiteX0" fmla="*/ 0 w 1119775"/>
              <a:gd name="connsiteY0" fmla="*/ 2870809 h 3189790"/>
              <a:gd name="connsiteX1" fmla="*/ 379588 w 1119775"/>
              <a:gd name="connsiteY1" fmla="*/ 2852012 h 3189790"/>
              <a:gd name="connsiteX2" fmla="*/ 489158 w 1119775"/>
              <a:gd name="connsiteY2" fmla="*/ 3188963 h 3189790"/>
              <a:gd name="connsiteX3" fmla="*/ 597840 w 1119775"/>
              <a:gd name="connsiteY3" fmla="*/ 2861154 h 3189790"/>
              <a:gd name="connsiteX4" fmla="*/ 1118085 w 1119775"/>
              <a:gd name="connsiteY4" fmla="*/ 2862256 h 3189790"/>
              <a:gd name="connsiteX5" fmla="*/ 1116911 w 1119775"/>
              <a:gd name="connsiteY5" fmla="*/ 0 h 3189790"/>
              <a:gd name="connsiteX0" fmla="*/ 0 w 1340002"/>
              <a:gd name="connsiteY0" fmla="*/ 2870809 h 3189790"/>
              <a:gd name="connsiteX1" fmla="*/ 379588 w 1340002"/>
              <a:gd name="connsiteY1" fmla="*/ 2852012 h 3189790"/>
              <a:gd name="connsiteX2" fmla="*/ 489158 w 1340002"/>
              <a:gd name="connsiteY2" fmla="*/ 3188963 h 3189790"/>
              <a:gd name="connsiteX3" fmla="*/ 597840 w 1340002"/>
              <a:gd name="connsiteY3" fmla="*/ 2861154 h 3189790"/>
              <a:gd name="connsiteX4" fmla="*/ 1339975 w 1340002"/>
              <a:gd name="connsiteY4" fmla="*/ 2854249 h 3189790"/>
              <a:gd name="connsiteX5" fmla="*/ 1116911 w 1340002"/>
              <a:gd name="connsiteY5" fmla="*/ 0 h 3189790"/>
              <a:gd name="connsiteX0" fmla="*/ 0 w 1343384"/>
              <a:gd name="connsiteY0" fmla="*/ 2806769 h 3125750"/>
              <a:gd name="connsiteX1" fmla="*/ 379588 w 1343384"/>
              <a:gd name="connsiteY1" fmla="*/ 2787972 h 3125750"/>
              <a:gd name="connsiteX2" fmla="*/ 489158 w 1343384"/>
              <a:gd name="connsiteY2" fmla="*/ 3124923 h 3125750"/>
              <a:gd name="connsiteX3" fmla="*/ 597840 w 1343384"/>
              <a:gd name="connsiteY3" fmla="*/ 2797114 h 3125750"/>
              <a:gd name="connsiteX4" fmla="*/ 1339975 w 1343384"/>
              <a:gd name="connsiteY4" fmla="*/ 2790209 h 3125750"/>
              <a:gd name="connsiteX5" fmla="*/ 1341926 w 1343384"/>
              <a:gd name="connsiteY5" fmla="*/ 0 h 3125750"/>
              <a:gd name="connsiteX0" fmla="*/ 0 w 1343384"/>
              <a:gd name="connsiteY0" fmla="*/ 2862804 h 3181785"/>
              <a:gd name="connsiteX1" fmla="*/ 379588 w 1343384"/>
              <a:gd name="connsiteY1" fmla="*/ 2844007 h 3181785"/>
              <a:gd name="connsiteX2" fmla="*/ 489158 w 1343384"/>
              <a:gd name="connsiteY2" fmla="*/ 3180958 h 3181785"/>
              <a:gd name="connsiteX3" fmla="*/ 597840 w 1343384"/>
              <a:gd name="connsiteY3" fmla="*/ 2853149 h 3181785"/>
              <a:gd name="connsiteX4" fmla="*/ 1339975 w 1343384"/>
              <a:gd name="connsiteY4" fmla="*/ 2846244 h 3181785"/>
              <a:gd name="connsiteX5" fmla="*/ 1341926 w 1343384"/>
              <a:gd name="connsiteY5" fmla="*/ 0 h 3181785"/>
              <a:gd name="connsiteX0" fmla="*/ 0 w 1344602"/>
              <a:gd name="connsiteY0" fmla="*/ 2246421 h 2565402"/>
              <a:gd name="connsiteX1" fmla="*/ 379588 w 1344602"/>
              <a:gd name="connsiteY1" fmla="*/ 2227624 h 2565402"/>
              <a:gd name="connsiteX2" fmla="*/ 489158 w 1344602"/>
              <a:gd name="connsiteY2" fmla="*/ 2564575 h 2565402"/>
              <a:gd name="connsiteX3" fmla="*/ 597840 w 1344602"/>
              <a:gd name="connsiteY3" fmla="*/ 2236766 h 2565402"/>
              <a:gd name="connsiteX4" fmla="*/ 1339975 w 1344602"/>
              <a:gd name="connsiteY4" fmla="*/ 2229861 h 2565402"/>
              <a:gd name="connsiteX5" fmla="*/ 1343489 w 1344602"/>
              <a:gd name="connsiteY5" fmla="*/ 0 h 2565402"/>
              <a:gd name="connsiteX0" fmla="*/ 0 w 1341218"/>
              <a:gd name="connsiteY0" fmla="*/ 2246421 h 2565402"/>
              <a:gd name="connsiteX1" fmla="*/ 379588 w 1341218"/>
              <a:gd name="connsiteY1" fmla="*/ 2227624 h 2565402"/>
              <a:gd name="connsiteX2" fmla="*/ 489158 w 1341218"/>
              <a:gd name="connsiteY2" fmla="*/ 2564575 h 2565402"/>
              <a:gd name="connsiteX3" fmla="*/ 597840 w 1341218"/>
              <a:gd name="connsiteY3" fmla="*/ 2236766 h 2565402"/>
              <a:gd name="connsiteX4" fmla="*/ 1339975 w 1341218"/>
              <a:gd name="connsiteY4" fmla="*/ 2229861 h 2565402"/>
              <a:gd name="connsiteX5" fmla="*/ 1337238 w 1341218"/>
              <a:gd name="connsiteY5" fmla="*/ 0 h 2565402"/>
              <a:gd name="connsiteX0" fmla="*/ 0 w 1344602"/>
              <a:gd name="connsiteY0" fmla="*/ 2230411 h 2549392"/>
              <a:gd name="connsiteX1" fmla="*/ 379588 w 1344602"/>
              <a:gd name="connsiteY1" fmla="*/ 2211614 h 2549392"/>
              <a:gd name="connsiteX2" fmla="*/ 489158 w 1344602"/>
              <a:gd name="connsiteY2" fmla="*/ 2548565 h 2549392"/>
              <a:gd name="connsiteX3" fmla="*/ 597840 w 1344602"/>
              <a:gd name="connsiteY3" fmla="*/ 2220756 h 2549392"/>
              <a:gd name="connsiteX4" fmla="*/ 1339975 w 1344602"/>
              <a:gd name="connsiteY4" fmla="*/ 2213851 h 2549392"/>
              <a:gd name="connsiteX5" fmla="*/ 1343488 w 1344602"/>
              <a:gd name="connsiteY5" fmla="*/ 0 h 2549392"/>
              <a:gd name="connsiteX0" fmla="*/ 0 w 1341218"/>
              <a:gd name="connsiteY0" fmla="*/ 2238416 h 2557397"/>
              <a:gd name="connsiteX1" fmla="*/ 379588 w 1341218"/>
              <a:gd name="connsiteY1" fmla="*/ 2219619 h 2557397"/>
              <a:gd name="connsiteX2" fmla="*/ 489158 w 1341218"/>
              <a:gd name="connsiteY2" fmla="*/ 2556570 h 2557397"/>
              <a:gd name="connsiteX3" fmla="*/ 597840 w 1341218"/>
              <a:gd name="connsiteY3" fmla="*/ 2228761 h 2557397"/>
              <a:gd name="connsiteX4" fmla="*/ 1339975 w 1341218"/>
              <a:gd name="connsiteY4" fmla="*/ 2221856 h 2557397"/>
              <a:gd name="connsiteX5" fmla="*/ 1337238 w 1341218"/>
              <a:gd name="connsiteY5" fmla="*/ 0 h 2557397"/>
              <a:gd name="connsiteX0" fmla="*/ 0 w 1341218"/>
              <a:gd name="connsiteY0" fmla="*/ 2238416 h 2557397"/>
              <a:gd name="connsiteX1" fmla="*/ 385838 w 1341218"/>
              <a:gd name="connsiteY1" fmla="*/ 2219621 h 2557397"/>
              <a:gd name="connsiteX2" fmla="*/ 489158 w 1341218"/>
              <a:gd name="connsiteY2" fmla="*/ 2556570 h 2557397"/>
              <a:gd name="connsiteX3" fmla="*/ 597840 w 1341218"/>
              <a:gd name="connsiteY3" fmla="*/ 2228761 h 2557397"/>
              <a:gd name="connsiteX4" fmla="*/ 1339975 w 1341218"/>
              <a:gd name="connsiteY4" fmla="*/ 2221856 h 2557397"/>
              <a:gd name="connsiteX5" fmla="*/ 1337238 w 1341218"/>
              <a:gd name="connsiteY5" fmla="*/ 0 h 2557397"/>
              <a:gd name="connsiteX0" fmla="*/ 0 w 1341218"/>
              <a:gd name="connsiteY0" fmla="*/ 2238416 h 2557397"/>
              <a:gd name="connsiteX1" fmla="*/ 385838 w 1341218"/>
              <a:gd name="connsiteY1" fmla="*/ 2219621 h 2557397"/>
              <a:gd name="connsiteX2" fmla="*/ 489158 w 1341218"/>
              <a:gd name="connsiteY2" fmla="*/ 2556570 h 2557397"/>
              <a:gd name="connsiteX3" fmla="*/ 597840 w 1341218"/>
              <a:gd name="connsiteY3" fmla="*/ 2228761 h 2557397"/>
              <a:gd name="connsiteX4" fmla="*/ 1339975 w 1341218"/>
              <a:gd name="connsiteY4" fmla="*/ 2221856 h 2557397"/>
              <a:gd name="connsiteX5" fmla="*/ 1337238 w 1341218"/>
              <a:gd name="connsiteY5" fmla="*/ 0 h 2557397"/>
              <a:gd name="connsiteX0" fmla="*/ 0 w 1340008"/>
              <a:gd name="connsiteY0" fmla="*/ 2262431 h 2581412"/>
              <a:gd name="connsiteX1" fmla="*/ 385838 w 1340008"/>
              <a:gd name="connsiteY1" fmla="*/ 2243636 h 2581412"/>
              <a:gd name="connsiteX2" fmla="*/ 489158 w 1340008"/>
              <a:gd name="connsiteY2" fmla="*/ 2580585 h 2581412"/>
              <a:gd name="connsiteX3" fmla="*/ 597840 w 1340008"/>
              <a:gd name="connsiteY3" fmla="*/ 2252776 h 2581412"/>
              <a:gd name="connsiteX4" fmla="*/ 1339975 w 1340008"/>
              <a:gd name="connsiteY4" fmla="*/ 2245871 h 2581412"/>
              <a:gd name="connsiteX5" fmla="*/ 1155976 w 1340008"/>
              <a:gd name="connsiteY5" fmla="*/ 0 h 2581412"/>
              <a:gd name="connsiteX0" fmla="*/ 0 w 1168532"/>
              <a:gd name="connsiteY0" fmla="*/ 2262431 h 2581412"/>
              <a:gd name="connsiteX1" fmla="*/ 385838 w 1168532"/>
              <a:gd name="connsiteY1" fmla="*/ 2243636 h 2581412"/>
              <a:gd name="connsiteX2" fmla="*/ 489158 w 1168532"/>
              <a:gd name="connsiteY2" fmla="*/ 2580585 h 2581412"/>
              <a:gd name="connsiteX3" fmla="*/ 597840 w 1168532"/>
              <a:gd name="connsiteY3" fmla="*/ 2252776 h 2581412"/>
              <a:gd name="connsiteX4" fmla="*/ 1168089 w 1168532"/>
              <a:gd name="connsiteY4" fmla="*/ 2261881 h 2581412"/>
              <a:gd name="connsiteX5" fmla="*/ 1155976 w 1168532"/>
              <a:gd name="connsiteY5" fmla="*/ 0 h 2581412"/>
              <a:gd name="connsiteX0" fmla="*/ 0 w 1158840"/>
              <a:gd name="connsiteY0" fmla="*/ 2262431 h 2581412"/>
              <a:gd name="connsiteX1" fmla="*/ 385838 w 1158840"/>
              <a:gd name="connsiteY1" fmla="*/ 2243636 h 2581412"/>
              <a:gd name="connsiteX2" fmla="*/ 489158 w 1158840"/>
              <a:gd name="connsiteY2" fmla="*/ 2580585 h 2581412"/>
              <a:gd name="connsiteX3" fmla="*/ 597840 w 1158840"/>
              <a:gd name="connsiteY3" fmla="*/ 2252776 h 2581412"/>
              <a:gd name="connsiteX4" fmla="*/ 1157151 w 1158840"/>
              <a:gd name="connsiteY4" fmla="*/ 2261881 h 2581412"/>
              <a:gd name="connsiteX5" fmla="*/ 1155976 w 1158840"/>
              <a:gd name="connsiteY5" fmla="*/ 0 h 258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8840" h="2581412">
                <a:moveTo>
                  <a:pt x="0" y="2262431"/>
                </a:moveTo>
                <a:cubicBezTo>
                  <a:pt x="13894" y="2249535"/>
                  <a:pt x="254751" y="2256528"/>
                  <a:pt x="385838" y="2243636"/>
                </a:cubicBezTo>
                <a:cubicBezTo>
                  <a:pt x="407978" y="2232907"/>
                  <a:pt x="408024" y="2601111"/>
                  <a:pt x="489158" y="2580585"/>
                </a:cubicBezTo>
                <a:cubicBezTo>
                  <a:pt x="578758" y="2555851"/>
                  <a:pt x="536462" y="2246963"/>
                  <a:pt x="597840" y="2252776"/>
                </a:cubicBezTo>
                <a:lnTo>
                  <a:pt x="1157151" y="2261881"/>
                </a:lnTo>
                <a:cubicBezTo>
                  <a:pt x="1160038" y="1941517"/>
                  <a:pt x="1158948" y="2138"/>
                  <a:pt x="1155976" y="0"/>
                </a:cubicBez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8" name="Straight Arrow Connector 117"/>
          <p:cNvCxnSpPr/>
          <p:nvPr/>
        </p:nvCxnSpPr>
        <p:spPr>
          <a:xfrm>
            <a:off x="1188812" y="2050997"/>
            <a:ext cx="71619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1320114" y="1912498"/>
            <a:ext cx="42274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ftps</a:t>
            </a:r>
            <a:endParaRPr lang="en-US" sz="1200" dirty="0"/>
          </a:p>
        </p:txBody>
      </p:sp>
      <p:sp>
        <p:nvSpPr>
          <p:cNvPr id="152" name="TextBox 151"/>
          <p:cNvSpPr txBox="1"/>
          <p:nvPr/>
        </p:nvSpPr>
        <p:spPr>
          <a:xfrm>
            <a:off x="3682365" y="1912497"/>
            <a:ext cx="50789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rsync</a:t>
            </a:r>
            <a:endParaRPr lang="en-US" sz="1200" dirty="0"/>
          </a:p>
        </p:txBody>
      </p:sp>
      <p:sp>
        <p:nvSpPr>
          <p:cNvPr id="159" name="Rectangle 158"/>
          <p:cNvSpPr/>
          <p:nvPr/>
        </p:nvSpPr>
        <p:spPr>
          <a:xfrm>
            <a:off x="230014" y="2438400"/>
            <a:ext cx="907816" cy="52939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NOAA Star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7" name="Freeform 166"/>
          <p:cNvSpPr/>
          <p:nvPr/>
        </p:nvSpPr>
        <p:spPr>
          <a:xfrm flipH="1">
            <a:off x="1176873" y="2644991"/>
            <a:ext cx="2702125" cy="88509"/>
          </a:xfrm>
          <a:custGeom>
            <a:avLst/>
            <a:gdLst>
              <a:gd name="connsiteX0" fmla="*/ 0 w 2555192"/>
              <a:gd name="connsiteY0" fmla="*/ 8546 h 828943"/>
              <a:gd name="connsiteX1" fmla="*/ 598205 w 2555192"/>
              <a:gd name="connsiteY1" fmla="*/ 8546 h 828943"/>
              <a:gd name="connsiteX2" fmla="*/ 2538101 w 2555192"/>
              <a:gd name="connsiteY2" fmla="*/ 0 h 828943"/>
              <a:gd name="connsiteX3" fmla="*/ 2555192 w 2555192"/>
              <a:gd name="connsiteY3" fmla="*/ 828943 h 828943"/>
              <a:gd name="connsiteX0" fmla="*/ 0 w 2548048"/>
              <a:gd name="connsiteY0" fmla="*/ 8546 h 828943"/>
              <a:gd name="connsiteX1" fmla="*/ 598205 w 2548048"/>
              <a:gd name="connsiteY1" fmla="*/ 8546 h 828943"/>
              <a:gd name="connsiteX2" fmla="*/ 2538101 w 2548048"/>
              <a:gd name="connsiteY2" fmla="*/ 0 h 828943"/>
              <a:gd name="connsiteX3" fmla="*/ 2548048 w 2548048"/>
              <a:gd name="connsiteY3" fmla="*/ 828943 h 828943"/>
              <a:gd name="connsiteX0" fmla="*/ 0 w 2540904"/>
              <a:gd name="connsiteY0" fmla="*/ 8546 h 828943"/>
              <a:gd name="connsiteX1" fmla="*/ 598205 w 2540904"/>
              <a:gd name="connsiteY1" fmla="*/ 8546 h 828943"/>
              <a:gd name="connsiteX2" fmla="*/ 2538101 w 2540904"/>
              <a:gd name="connsiteY2" fmla="*/ 0 h 828943"/>
              <a:gd name="connsiteX3" fmla="*/ 2540904 w 2540904"/>
              <a:gd name="connsiteY3" fmla="*/ 828943 h 828943"/>
              <a:gd name="connsiteX0" fmla="*/ 0 w 2548048"/>
              <a:gd name="connsiteY0" fmla="*/ 8546 h 828943"/>
              <a:gd name="connsiteX1" fmla="*/ 598205 w 2548048"/>
              <a:gd name="connsiteY1" fmla="*/ 8546 h 828943"/>
              <a:gd name="connsiteX2" fmla="*/ 2538101 w 2548048"/>
              <a:gd name="connsiteY2" fmla="*/ 0 h 828943"/>
              <a:gd name="connsiteX3" fmla="*/ 2548048 w 2548048"/>
              <a:gd name="connsiteY3" fmla="*/ 828943 h 828943"/>
              <a:gd name="connsiteX0" fmla="*/ 0 w 2545667"/>
              <a:gd name="connsiteY0" fmla="*/ 8546 h 828943"/>
              <a:gd name="connsiteX1" fmla="*/ 598205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8546 h 828943"/>
              <a:gd name="connsiteX1" fmla="*/ 588680 w 2545667"/>
              <a:gd name="connsiteY1" fmla="*/ 8546 h 828943"/>
              <a:gd name="connsiteX2" fmla="*/ 2538101 w 2545667"/>
              <a:gd name="connsiteY2" fmla="*/ 0 h 828943"/>
              <a:gd name="connsiteX3" fmla="*/ 2545667 w 2545667"/>
              <a:gd name="connsiteY3" fmla="*/ 828943 h 828943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32598 h 852995"/>
              <a:gd name="connsiteX1" fmla="*/ 583918 w 2545667"/>
              <a:gd name="connsiteY1" fmla="*/ 0 h 852995"/>
              <a:gd name="connsiteX2" fmla="*/ 2538101 w 2545667"/>
              <a:gd name="connsiteY2" fmla="*/ 24052 h 852995"/>
              <a:gd name="connsiteX3" fmla="*/ 2545667 w 2545667"/>
              <a:gd name="connsiteY3" fmla="*/ 852995 h 852995"/>
              <a:gd name="connsiteX0" fmla="*/ 0 w 2545667"/>
              <a:gd name="connsiteY0" fmla="*/ 61360 h 881757"/>
              <a:gd name="connsiteX1" fmla="*/ 583918 w 2545667"/>
              <a:gd name="connsiteY1" fmla="*/ 0 h 881757"/>
              <a:gd name="connsiteX2" fmla="*/ 2538101 w 2545667"/>
              <a:gd name="connsiteY2" fmla="*/ 52814 h 881757"/>
              <a:gd name="connsiteX3" fmla="*/ 2545667 w 2545667"/>
              <a:gd name="connsiteY3" fmla="*/ 881757 h 881757"/>
              <a:gd name="connsiteX0" fmla="*/ 0 w 2545667"/>
              <a:gd name="connsiteY0" fmla="*/ 61360 h 881757"/>
              <a:gd name="connsiteX1" fmla="*/ 583918 w 2545667"/>
              <a:gd name="connsiteY1" fmla="*/ 0 h 881757"/>
              <a:gd name="connsiteX2" fmla="*/ 2538101 w 2545667"/>
              <a:gd name="connsiteY2" fmla="*/ 52814 h 881757"/>
              <a:gd name="connsiteX3" fmla="*/ 2545667 w 2545667"/>
              <a:gd name="connsiteY3" fmla="*/ 881757 h 881757"/>
              <a:gd name="connsiteX0" fmla="*/ 0 w 2545667"/>
              <a:gd name="connsiteY0" fmla="*/ 61360 h 881757"/>
              <a:gd name="connsiteX1" fmla="*/ 583918 w 2545667"/>
              <a:gd name="connsiteY1" fmla="*/ 0 h 881757"/>
              <a:gd name="connsiteX2" fmla="*/ 2538101 w 2545667"/>
              <a:gd name="connsiteY2" fmla="*/ 52814 h 881757"/>
              <a:gd name="connsiteX3" fmla="*/ 2545667 w 2545667"/>
              <a:gd name="connsiteY3" fmla="*/ 881757 h 881757"/>
              <a:gd name="connsiteX0" fmla="*/ 0 w 2545667"/>
              <a:gd name="connsiteY0" fmla="*/ 61360 h 881757"/>
              <a:gd name="connsiteX1" fmla="*/ 451081 w 2545667"/>
              <a:gd name="connsiteY1" fmla="*/ 54786 h 881757"/>
              <a:gd name="connsiteX2" fmla="*/ 583918 w 2545667"/>
              <a:gd name="connsiteY2" fmla="*/ 0 h 881757"/>
              <a:gd name="connsiteX3" fmla="*/ 2538101 w 2545667"/>
              <a:gd name="connsiteY3" fmla="*/ 52814 h 881757"/>
              <a:gd name="connsiteX4" fmla="*/ 2545667 w 2545667"/>
              <a:gd name="connsiteY4" fmla="*/ 881757 h 881757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60643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60643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27306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27306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27306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022 h 888419"/>
              <a:gd name="connsiteX1" fmla="*/ 451081 w 2545667"/>
              <a:gd name="connsiteY1" fmla="*/ 61448 h 888419"/>
              <a:gd name="connsiteX2" fmla="*/ 583918 w 2545667"/>
              <a:gd name="connsiteY2" fmla="*/ 6662 h 888419"/>
              <a:gd name="connsiteX3" fmla="*/ 727306 w 2545667"/>
              <a:gd name="connsiteY3" fmla="*/ 59530 h 888419"/>
              <a:gd name="connsiteX4" fmla="*/ 2538101 w 2545667"/>
              <a:gd name="connsiteY4" fmla="*/ 59476 h 888419"/>
              <a:gd name="connsiteX5" fmla="*/ 2545667 w 2545667"/>
              <a:gd name="connsiteY5" fmla="*/ 888419 h 888419"/>
              <a:gd name="connsiteX0" fmla="*/ 0 w 2545667"/>
              <a:gd name="connsiteY0" fmla="*/ 68977 h 889374"/>
              <a:gd name="connsiteX1" fmla="*/ 451081 w 2545667"/>
              <a:gd name="connsiteY1" fmla="*/ 62403 h 889374"/>
              <a:gd name="connsiteX2" fmla="*/ 583918 w 2545667"/>
              <a:gd name="connsiteY2" fmla="*/ 7617 h 889374"/>
              <a:gd name="connsiteX3" fmla="*/ 708256 w 2545667"/>
              <a:gd name="connsiteY3" fmla="*/ 56650 h 889374"/>
              <a:gd name="connsiteX4" fmla="*/ 2538101 w 2545667"/>
              <a:gd name="connsiteY4" fmla="*/ 60431 h 889374"/>
              <a:gd name="connsiteX5" fmla="*/ 2545667 w 2545667"/>
              <a:gd name="connsiteY5" fmla="*/ 889374 h 889374"/>
              <a:gd name="connsiteX0" fmla="*/ 0 w 2545667"/>
              <a:gd name="connsiteY0" fmla="*/ 68977 h 889374"/>
              <a:gd name="connsiteX1" fmla="*/ 451081 w 2545667"/>
              <a:gd name="connsiteY1" fmla="*/ 62403 h 889374"/>
              <a:gd name="connsiteX2" fmla="*/ 583918 w 2545667"/>
              <a:gd name="connsiteY2" fmla="*/ 7617 h 889374"/>
              <a:gd name="connsiteX3" fmla="*/ 708256 w 2545667"/>
              <a:gd name="connsiteY3" fmla="*/ 56650 h 889374"/>
              <a:gd name="connsiteX4" fmla="*/ 2538101 w 2545667"/>
              <a:gd name="connsiteY4" fmla="*/ 60431 h 889374"/>
              <a:gd name="connsiteX5" fmla="*/ 2545667 w 2545667"/>
              <a:gd name="connsiteY5" fmla="*/ 889374 h 889374"/>
              <a:gd name="connsiteX0" fmla="*/ 0 w 2545667"/>
              <a:gd name="connsiteY0" fmla="*/ 68977 h 889374"/>
              <a:gd name="connsiteX1" fmla="*/ 451081 w 2545667"/>
              <a:gd name="connsiteY1" fmla="*/ 62403 h 889374"/>
              <a:gd name="connsiteX2" fmla="*/ 583918 w 2545667"/>
              <a:gd name="connsiteY2" fmla="*/ 7617 h 889374"/>
              <a:gd name="connsiteX3" fmla="*/ 708256 w 2545667"/>
              <a:gd name="connsiteY3" fmla="*/ 56650 h 889374"/>
              <a:gd name="connsiteX4" fmla="*/ 2538101 w 2545667"/>
              <a:gd name="connsiteY4" fmla="*/ 60431 h 889374"/>
              <a:gd name="connsiteX5" fmla="*/ 2545667 w 2545667"/>
              <a:gd name="connsiteY5" fmla="*/ 889374 h 889374"/>
              <a:gd name="connsiteX0" fmla="*/ 0 w 2545667"/>
              <a:gd name="connsiteY0" fmla="*/ 68977 h 889374"/>
              <a:gd name="connsiteX1" fmla="*/ 451081 w 2545667"/>
              <a:gd name="connsiteY1" fmla="*/ 62403 h 889374"/>
              <a:gd name="connsiteX2" fmla="*/ 583918 w 2545667"/>
              <a:gd name="connsiteY2" fmla="*/ 7617 h 889374"/>
              <a:gd name="connsiteX3" fmla="*/ 708256 w 2545667"/>
              <a:gd name="connsiteY3" fmla="*/ 56650 h 889374"/>
              <a:gd name="connsiteX4" fmla="*/ 2538101 w 2545667"/>
              <a:gd name="connsiteY4" fmla="*/ 60431 h 889374"/>
              <a:gd name="connsiteX5" fmla="*/ 2545667 w 2545667"/>
              <a:gd name="connsiteY5" fmla="*/ 889374 h 889374"/>
              <a:gd name="connsiteX0" fmla="*/ 0 w 2545667"/>
              <a:gd name="connsiteY0" fmla="*/ 68977 h 889374"/>
              <a:gd name="connsiteX1" fmla="*/ 451081 w 2545667"/>
              <a:gd name="connsiteY1" fmla="*/ 71990 h 889374"/>
              <a:gd name="connsiteX2" fmla="*/ 583918 w 2545667"/>
              <a:gd name="connsiteY2" fmla="*/ 7617 h 889374"/>
              <a:gd name="connsiteX3" fmla="*/ 708256 w 2545667"/>
              <a:gd name="connsiteY3" fmla="*/ 56650 h 889374"/>
              <a:gd name="connsiteX4" fmla="*/ 2538101 w 2545667"/>
              <a:gd name="connsiteY4" fmla="*/ 60431 h 889374"/>
              <a:gd name="connsiteX5" fmla="*/ 2545667 w 2545667"/>
              <a:gd name="connsiteY5" fmla="*/ 889374 h 889374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4939 h 885336"/>
              <a:gd name="connsiteX1" fmla="*/ 451081 w 2545667"/>
              <a:gd name="connsiteY1" fmla="*/ 67952 h 885336"/>
              <a:gd name="connsiteX2" fmla="*/ 583918 w 2545667"/>
              <a:gd name="connsiteY2" fmla="*/ 3579 h 885336"/>
              <a:gd name="connsiteX3" fmla="*/ 708256 w 2545667"/>
              <a:gd name="connsiteY3" fmla="*/ 52612 h 885336"/>
              <a:gd name="connsiteX4" fmla="*/ 2538101 w 2545667"/>
              <a:gd name="connsiteY4" fmla="*/ 56393 h 885336"/>
              <a:gd name="connsiteX5" fmla="*/ 2545667 w 2545667"/>
              <a:gd name="connsiteY5" fmla="*/ 885336 h 885336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840 h 882237"/>
              <a:gd name="connsiteX1" fmla="*/ 451081 w 2545667"/>
              <a:gd name="connsiteY1" fmla="*/ 64853 h 882237"/>
              <a:gd name="connsiteX2" fmla="*/ 583918 w 2545667"/>
              <a:gd name="connsiteY2" fmla="*/ 480 h 882237"/>
              <a:gd name="connsiteX3" fmla="*/ 708256 w 2545667"/>
              <a:gd name="connsiteY3" fmla="*/ 49513 h 882237"/>
              <a:gd name="connsiteX4" fmla="*/ 2538101 w 2545667"/>
              <a:gd name="connsiteY4" fmla="*/ 53294 h 882237"/>
              <a:gd name="connsiteX5" fmla="*/ 2545667 w 2545667"/>
              <a:gd name="connsiteY5" fmla="*/ 882237 h 88223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583918 w 2545667"/>
              <a:gd name="connsiteY2" fmla="*/ 0 h 881757"/>
              <a:gd name="connsiteX3" fmla="*/ 708256 w 2545667"/>
              <a:gd name="connsiteY3" fmla="*/ 49033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583918 w 2545667"/>
              <a:gd name="connsiteY2" fmla="*/ 0 h 881757"/>
              <a:gd name="connsiteX3" fmla="*/ 708256 w 2545667"/>
              <a:gd name="connsiteY3" fmla="*/ 49033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583918 w 2545667"/>
              <a:gd name="connsiteY2" fmla="*/ 0 h 881757"/>
              <a:gd name="connsiteX3" fmla="*/ 710637 w 2545667"/>
              <a:gd name="connsiteY3" fmla="*/ 60538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583918 w 2545667"/>
              <a:gd name="connsiteY2" fmla="*/ 0 h 881757"/>
              <a:gd name="connsiteX3" fmla="*/ 710637 w 2545667"/>
              <a:gd name="connsiteY3" fmla="*/ 60538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583918 w 2545667"/>
              <a:gd name="connsiteY2" fmla="*/ 0 h 881757"/>
              <a:gd name="connsiteX3" fmla="*/ 710637 w 2545667"/>
              <a:gd name="connsiteY3" fmla="*/ 60538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51081 w 2545667"/>
              <a:gd name="connsiteY1" fmla="*/ 64373 h 881757"/>
              <a:gd name="connsiteX2" fmla="*/ 479656 w 2545667"/>
              <a:gd name="connsiteY2" fmla="*/ 62456 h 881757"/>
              <a:gd name="connsiteX3" fmla="*/ 583918 w 2545667"/>
              <a:gd name="connsiteY3" fmla="*/ 0 h 881757"/>
              <a:gd name="connsiteX4" fmla="*/ 710637 w 2545667"/>
              <a:gd name="connsiteY4" fmla="*/ 60538 h 881757"/>
              <a:gd name="connsiteX5" fmla="*/ 2538101 w 2545667"/>
              <a:gd name="connsiteY5" fmla="*/ 52814 h 881757"/>
              <a:gd name="connsiteX6" fmla="*/ 2545667 w 2545667"/>
              <a:gd name="connsiteY6" fmla="*/ 881757 h 881757"/>
              <a:gd name="connsiteX0" fmla="*/ 0 w 2545667"/>
              <a:gd name="connsiteY0" fmla="*/ 61360 h 881757"/>
              <a:gd name="connsiteX1" fmla="*/ 479656 w 2545667"/>
              <a:gd name="connsiteY1" fmla="*/ 62456 h 881757"/>
              <a:gd name="connsiteX2" fmla="*/ 583918 w 2545667"/>
              <a:gd name="connsiteY2" fmla="*/ 0 h 881757"/>
              <a:gd name="connsiteX3" fmla="*/ 710637 w 2545667"/>
              <a:gd name="connsiteY3" fmla="*/ 60538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67750 w 2545667"/>
              <a:gd name="connsiteY1" fmla="*/ 62456 h 881757"/>
              <a:gd name="connsiteX2" fmla="*/ 583918 w 2545667"/>
              <a:gd name="connsiteY2" fmla="*/ 0 h 881757"/>
              <a:gd name="connsiteX3" fmla="*/ 710637 w 2545667"/>
              <a:gd name="connsiteY3" fmla="*/ 60538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67750 w 2545667"/>
              <a:gd name="connsiteY1" fmla="*/ 62456 h 881757"/>
              <a:gd name="connsiteX2" fmla="*/ 583918 w 2545667"/>
              <a:gd name="connsiteY2" fmla="*/ 0 h 881757"/>
              <a:gd name="connsiteX3" fmla="*/ 696349 w 2545667"/>
              <a:gd name="connsiteY3" fmla="*/ 62455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67750 w 2545667"/>
              <a:gd name="connsiteY1" fmla="*/ 62456 h 881757"/>
              <a:gd name="connsiteX2" fmla="*/ 583918 w 2545667"/>
              <a:gd name="connsiteY2" fmla="*/ 0 h 881757"/>
              <a:gd name="connsiteX3" fmla="*/ 696349 w 2545667"/>
              <a:gd name="connsiteY3" fmla="*/ 62455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45667"/>
              <a:gd name="connsiteY0" fmla="*/ 61360 h 881757"/>
              <a:gd name="connsiteX1" fmla="*/ 467750 w 2545667"/>
              <a:gd name="connsiteY1" fmla="*/ 62456 h 881757"/>
              <a:gd name="connsiteX2" fmla="*/ 583918 w 2545667"/>
              <a:gd name="connsiteY2" fmla="*/ 0 h 881757"/>
              <a:gd name="connsiteX3" fmla="*/ 696349 w 2545667"/>
              <a:gd name="connsiteY3" fmla="*/ 62455 h 881757"/>
              <a:gd name="connsiteX4" fmla="*/ 2538101 w 2545667"/>
              <a:gd name="connsiteY4" fmla="*/ 52814 h 881757"/>
              <a:gd name="connsiteX5" fmla="*/ 2545667 w 2545667"/>
              <a:gd name="connsiteY5" fmla="*/ 881757 h 881757"/>
              <a:gd name="connsiteX0" fmla="*/ 0 w 2538103"/>
              <a:gd name="connsiteY0" fmla="*/ 754089 h 785469"/>
              <a:gd name="connsiteX1" fmla="*/ 467750 w 2538103"/>
              <a:gd name="connsiteY1" fmla="*/ 755185 h 785469"/>
              <a:gd name="connsiteX2" fmla="*/ 583918 w 2538103"/>
              <a:gd name="connsiteY2" fmla="*/ 692729 h 785469"/>
              <a:gd name="connsiteX3" fmla="*/ 696349 w 2538103"/>
              <a:gd name="connsiteY3" fmla="*/ 755184 h 785469"/>
              <a:gd name="connsiteX4" fmla="*/ 2538101 w 2538103"/>
              <a:gd name="connsiteY4" fmla="*/ 745543 h 785469"/>
              <a:gd name="connsiteX5" fmla="*/ 2234103 w 2538103"/>
              <a:gd name="connsiteY5" fmla="*/ 39926 h 785469"/>
              <a:gd name="connsiteX0" fmla="*/ 0 w 2238179"/>
              <a:gd name="connsiteY0" fmla="*/ 754283 h 778975"/>
              <a:gd name="connsiteX1" fmla="*/ 467750 w 2238179"/>
              <a:gd name="connsiteY1" fmla="*/ 755379 h 778975"/>
              <a:gd name="connsiteX2" fmla="*/ 583918 w 2238179"/>
              <a:gd name="connsiteY2" fmla="*/ 692923 h 778975"/>
              <a:gd name="connsiteX3" fmla="*/ 696349 w 2238179"/>
              <a:gd name="connsiteY3" fmla="*/ 755378 h 778975"/>
              <a:gd name="connsiteX4" fmla="*/ 2238078 w 2238179"/>
              <a:gd name="connsiteY4" fmla="*/ 738855 h 778975"/>
              <a:gd name="connsiteX5" fmla="*/ 2234103 w 2238179"/>
              <a:gd name="connsiteY5" fmla="*/ 40120 h 778975"/>
              <a:gd name="connsiteX0" fmla="*/ 0 w 2241362"/>
              <a:gd name="connsiteY0" fmla="*/ 753801 h 795267"/>
              <a:gd name="connsiteX1" fmla="*/ 467750 w 2241362"/>
              <a:gd name="connsiteY1" fmla="*/ 754897 h 795267"/>
              <a:gd name="connsiteX2" fmla="*/ 583918 w 2241362"/>
              <a:gd name="connsiteY2" fmla="*/ 692441 h 795267"/>
              <a:gd name="connsiteX3" fmla="*/ 696349 w 2241362"/>
              <a:gd name="connsiteY3" fmla="*/ 754896 h 795267"/>
              <a:gd name="connsiteX4" fmla="*/ 2241294 w 2241362"/>
              <a:gd name="connsiteY4" fmla="*/ 755631 h 795267"/>
              <a:gd name="connsiteX5" fmla="*/ 2234103 w 2241362"/>
              <a:gd name="connsiteY5" fmla="*/ 39638 h 795267"/>
              <a:gd name="connsiteX0" fmla="*/ 0 w 3160964"/>
              <a:gd name="connsiteY0" fmla="*/ 748048 h 795268"/>
              <a:gd name="connsiteX1" fmla="*/ 1387353 w 3160964"/>
              <a:gd name="connsiteY1" fmla="*/ 754897 h 795268"/>
              <a:gd name="connsiteX2" fmla="*/ 1503521 w 3160964"/>
              <a:gd name="connsiteY2" fmla="*/ 692441 h 795268"/>
              <a:gd name="connsiteX3" fmla="*/ 1615952 w 3160964"/>
              <a:gd name="connsiteY3" fmla="*/ 754896 h 795268"/>
              <a:gd name="connsiteX4" fmla="*/ 3160897 w 3160964"/>
              <a:gd name="connsiteY4" fmla="*/ 755631 h 795268"/>
              <a:gd name="connsiteX5" fmla="*/ 3153706 w 3160964"/>
              <a:gd name="connsiteY5" fmla="*/ 39638 h 795268"/>
              <a:gd name="connsiteX0" fmla="*/ 0 w 3637513"/>
              <a:gd name="connsiteY0" fmla="*/ 746130 h 795268"/>
              <a:gd name="connsiteX1" fmla="*/ 1863902 w 3637513"/>
              <a:gd name="connsiteY1" fmla="*/ 754897 h 795268"/>
              <a:gd name="connsiteX2" fmla="*/ 1980070 w 3637513"/>
              <a:gd name="connsiteY2" fmla="*/ 692441 h 795268"/>
              <a:gd name="connsiteX3" fmla="*/ 2092501 w 3637513"/>
              <a:gd name="connsiteY3" fmla="*/ 754896 h 795268"/>
              <a:gd name="connsiteX4" fmla="*/ 3637446 w 3637513"/>
              <a:gd name="connsiteY4" fmla="*/ 755631 h 795268"/>
              <a:gd name="connsiteX5" fmla="*/ 3630255 w 3637513"/>
              <a:gd name="connsiteY5" fmla="*/ 39638 h 795268"/>
              <a:gd name="connsiteX0" fmla="*/ 0 w 3637513"/>
              <a:gd name="connsiteY0" fmla="*/ 757634 h 795268"/>
              <a:gd name="connsiteX1" fmla="*/ 1863902 w 3637513"/>
              <a:gd name="connsiteY1" fmla="*/ 754897 h 795268"/>
              <a:gd name="connsiteX2" fmla="*/ 1980070 w 3637513"/>
              <a:gd name="connsiteY2" fmla="*/ 692441 h 795268"/>
              <a:gd name="connsiteX3" fmla="*/ 2092501 w 3637513"/>
              <a:gd name="connsiteY3" fmla="*/ 754896 h 795268"/>
              <a:gd name="connsiteX4" fmla="*/ 3637446 w 3637513"/>
              <a:gd name="connsiteY4" fmla="*/ 755631 h 795268"/>
              <a:gd name="connsiteX5" fmla="*/ 3630255 w 3637513"/>
              <a:gd name="connsiteY5" fmla="*/ 39638 h 795268"/>
              <a:gd name="connsiteX0" fmla="*/ 0 w 3630125"/>
              <a:gd name="connsiteY0" fmla="*/ 749964 h 795268"/>
              <a:gd name="connsiteX1" fmla="*/ 1856514 w 3630125"/>
              <a:gd name="connsiteY1" fmla="*/ 754897 h 795268"/>
              <a:gd name="connsiteX2" fmla="*/ 1972682 w 3630125"/>
              <a:gd name="connsiteY2" fmla="*/ 692441 h 795268"/>
              <a:gd name="connsiteX3" fmla="*/ 2085113 w 3630125"/>
              <a:gd name="connsiteY3" fmla="*/ 754896 h 795268"/>
              <a:gd name="connsiteX4" fmla="*/ 3630058 w 3630125"/>
              <a:gd name="connsiteY4" fmla="*/ 755631 h 795268"/>
              <a:gd name="connsiteX5" fmla="*/ 3622867 w 3630125"/>
              <a:gd name="connsiteY5" fmla="*/ 39638 h 795268"/>
              <a:gd name="connsiteX0" fmla="*/ 0 w 3622736"/>
              <a:gd name="connsiteY0" fmla="*/ 755717 h 795268"/>
              <a:gd name="connsiteX1" fmla="*/ 1849125 w 3622736"/>
              <a:gd name="connsiteY1" fmla="*/ 754897 h 795268"/>
              <a:gd name="connsiteX2" fmla="*/ 1965293 w 3622736"/>
              <a:gd name="connsiteY2" fmla="*/ 692441 h 795268"/>
              <a:gd name="connsiteX3" fmla="*/ 2077724 w 3622736"/>
              <a:gd name="connsiteY3" fmla="*/ 754896 h 795268"/>
              <a:gd name="connsiteX4" fmla="*/ 3622669 w 3622736"/>
              <a:gd name="connsiteY4" fmla="*/ 755631 h 795268"/>
              <a:gd name="connsiteX5" fmla="*/ 3615478 w 3622736"/>
              <a:gd name="connsiteY5" fmla="*/ 39638 h 795268"/>
              <a:gd name="connsiteX0" fmla="*/ 0 w 3623682"/>
              <a:gd name="connsiteY0" fmla="*/ 764736 h 764736"/>
              <a:gd name="connsiteX1" fmla="*/ 1849125 w 3623682"/>
              <a:gd name="connsiteY1" fmla="*/ 763916 h 764736"/>
              <a:gd name="connsiteX2" fmla="*/ 1965293 w 3623682"/>
              <a:gd name="connsiteY2" fmla="*/ 701460 h 764736"/>
              <a:gd name="connsiteX3" fmla="*/ 2077724 w 3623682"/>
              <a:gd name="connsiteY3" fmla="*/ 763915 h 764736"/>
              <a:gd name="connsiteX4" fmla="*/ 3622669 w 3623682"/>
              <a:gd name="connsiteY4" fmla="*/ 764650 h 764736"/>
              <a:gd name="connsiteX5" fmla="*/ 3615478 w 3623682"/>
              <a:gd name="connsiteY5" fmla="*/ 48657 h 764736"/>
              <a:gd name="connsiteX0" fmla="*/ 0 w 3622669"/>
              <a:gd name="connsiteY0" fmla="*/ 63276 h 63276"/>
              <a:gd name="connsiteX1" fmla="*/ 1849125 w 3622669"/>
              <a:gd name="connsiteY1" fmla="*/ 62456 h 63276"/>
              <a:gd name="connsiteX2" fmla="*/ 1965293 w 3622669"/>
              <a:gd name="connsiteY2" fmla="*/ 0 h 63276"/>
              <a:gd name="connsiteX3" fmla="*/ 2077724 w 3622669"/>
              <a:gd name="connsiteY3" fmla="*/ 62455 h 63276"/>
              <a:gd name="connsiteX4" fmla="*/ 3622669 w 3622669"/>
              <a:gd name="connsiteY4" fmla="*/ 63190 h 63276"/>
              <a:gd name="connsiteX0" fmla="*/ 0 w 3967368"/>
              <a:gd name="connsiteY0" fmla="*/ 63276 h 63276"/>
              <a:gd name="connsiteX1" fmla="*/ 1849125 w 3967368"/>
              <a:gd name="connsiteY1" fmla="*/ 62456 h 63276"/>
              <a:gd name="connsiteX2" fmla="*/ 1965293 w 3967368"/>
              <a:gd name="connsiteY2" fmla="*/ 0 h 63276"/>
              <a:gd name="connsiteX3" fmla="*/ 2077724 w 3967368"/>
              <a:gd name="connsiteY3" fmla="*/ 62455 h 63276"/>
              <a:gd name="connsiteX4" fmla="*/ 3967368 w 3967368"/>
              <a:gd name="connsiteY4" fmla="*/ 63190 h 63276"/>
              <a:gd name="connsiteX0" fmla="*/ 0 w 3967368"/>
              <a:gd name="connsiteY0" fmla="*/ 63276 h 63276"/>
              <a:gd name="connsiteX1" fmla="*/ 1849125 w 3967368"/>
              <a:gd name="connsiteY1" fmla="*/ 62456 h 63276"/>
              <a:gd name="connsiteX2" fmla="*/ 1965293 w 3967368"/>
              <a:gd name="connsiteY2" fmla="*/ 0 h 63276"/>
              <a:gd name="connsiteX3" fmla="*/ 2077724 w 3967368"/>
              <a:gd name="connsiteY3" fmla="*/ 62455 h 63276"/>
              <a:gd name="connsiteX4" fmla="*/ 3967368 w 3967368"/>
              <a:gd name="connsiteY4" fmla="*/ 63190 h 63276"/>
              <a:gd name="connsiteX0" fmla="*/ 0 w 3967368"/>
              <a:gd name="connsiteY0" fmla="*/ 63301 h 63301"/>
              <a:gd name="connsiteX1" fmla="*/ 1849125 w 3967368"/>
              <a:gd name="connsiteY1" fmla="*/ 62481 h 63301"/>
              <a:gd name="connsiteX2" fmla="*/ 1965293 w 3967368"/>
              <a:gd name="connsiteY2" fmla="*/ 25 h 63301"/>
              <a:gd name="connsiteX3" fmla="*/ 2077724 w 3967368"/>
              <a:gd name="connsiteY3" fmla="*/ 62480 h 63301"/>
              <a:gd name="connsiteX4" fmla="*/ 3967368 w 3967368"/>
              <a:gd name="connsiteY4" fmla="*/ 63215 h 63301"/>
              <a:gd name="connsiteX0" fmla="*/ 0 w 3967368"/>
              <a:gd name="connsiteY0" fmla="*/ 63301 h 63301"/>
              <a:gd name="connsiteX1" fmla="*/ 1849125 w 3967368"/>
              <a:gd name="connsiteY1" fmla="*/ 62481 h 63301"/>
              <a:gd name="connsiteX2" fmla="*/ 1965293 w 3967368"/>
              <a:gd name="connsiteY2" fmla="*/ 25 h 63301"/>
              <a:gd name="connsiteX3" fmla="*/ 2077724 w 3967368"/>
              <a:gd name="connsiteY3" fmla="*/ 62480 h 63301"/>
              <a:gd name="connsiteX4" fmla="*/ 3967368 w 3967368"/>
              <a:gd name="connsiteY4" fmla="*/ 63215 h 63301"/>
              <a:gd name="connsiteX0" fmla="*/ 0 w 3967368"/>
              <a:gd name="connsiteY0" fmla="*/ 63301 h 63301"/>
              <a:gd name="connsiteX1" fmla="*/ 1849125 w 3967368"/>
              <a:gd name="connsiteY1" fmla="*/ 62481 h 63301"/>
              <a:gd name="connsiteX2" fmla="*/ 1965293 w 3967368"/>
              <a:gd name="connsiteY2" fmla="*/ 25 h 63301"/>
              <a:gd name="connsiteX3" fmla="*/ 2114666 w 3967368"/>
              <a:gd name="connsiteY3" fmla="*/ 62480 h 63301"/>
              <a:gd name="connsiteX4" fmla="*/ 3967368 w 3967368"/>
              <a:gd name="connsiteY4" fmla="*/ 63215 h 63301"/>
              <a:gd name="connsiteX0" fmla="*/ 0 w 3967368"/>
              <a:gd name="connsiteY0" fmla="*/ 63301 h 63301"/>
              <a:gd name="connsiteX1" fmla="*/ 1819572 w 3967368"/>
              <a:gd name="connsiteY1" fmla="*/ 62481 h 63301"/>
              <a:gd name="connsiteX2" fmla="*/ 1965293 w 3967368"/>
              <a:gd name="connsiteY2" fmla="*/ 25 h 63301"/>
              <a:gd name="connsiteX3" fmla="*/ 2114666 w 3967368"/>
              <a:gd name="connsiteY3" fmla="*/ 62480 h 63301"/>
              <a:gd name="connsiteX4" fmla="*/ 3967368 w 3967368"/>
              <a:gd name="connsiteY4" fmla="*/ 63215 h 63301"/>
              <a:gd name="connsiteX0" fmla="*/ 0 w 3967368"/>
              <a:gd name="connsiteY0" fmla="*/ 63301 h 63301"/>
              <a:gd name="connsiteX1" fmla="*/ 1819572 w 3967368"/>
              <a:gd name="connsiteY1" fmla="*/ 62481 h 63301"/>
              <a:gd name="connsiteX2" fmla="*/ 1965293 w 3967368"/>
              <a:gd name="connsiteY2" fmla="*/ 25 h 63301"/>
              <a:gd name="connsiteX3" fmla="*/ 2114666 w 3967368"/>
              <a:gd name="connsiteY3" fmla="*/ 62480 h 63301"/>
              <a:gd name="connsiteX4" fmla="*/ 3967368 w 3967368"/>
              <a:gd name="connsiteY4" fmla="*/ 63215 h 63301"/>
              <a:gd name="connsiteX0" fmla="*/ 0 w 2563579"/>
              <a:gd name="connsiteY0" fmla="*/ 63301 h 63301"/>
              <a:gd name="connsiteX1" fmla="*/ 415783 w 2563579"/>
              <a:gd name="connsiteY1" fmla="*/ 62481 h 63301"/>
              <a:gd name="connsiteX2" fmla="*/ 561504 w 2563579"/>
              <a:gd name="connsiteY2" fmla="*/ 25 h 63301"/>
              <a:gd name="connsiteX3" fmla="*/ 710877 w 2563579"/>
              <a:gd name="connsiteY3" fmla="*/ 62480 h 63301"/>
              <a:gd name="connsiteX4" fmla="*/ 2563579 w 2563579"/>
              <a:gd name="connsiteY4" fmla="*/ 63215 h 63301"/>
              <a:gd name="connsiteX0" fmla="*/ 0 w 4191974"/>
              <a:gd name="connsiteY0" fmla="*/ 63301 h 66420"/>
              <a:gd name="connsiteX1" fmla="*/ 415783 w 4191974"/>
              <a:gd name="connsiteY1" fmla="*/ 62481 h 66420"/>
              <a:gd name="connsiteX2" fmla="*/ 561504 w 4191974"/>
              <a:gd name="connsiteY2" fmla="*/ 25 h 66420"/>
              <a:gd name="connsiteX3" fmla="*/ 710877 w 4191974"/>
              <a:gd name="connsiteY3" fmla="*/ 62480 h 66420"/>
              <a:gd name="connsiteX4" fmla="*/ 4191974 w 4191974"/>
              <a:gd name="connsiteY4" fmla="*/ 66420 h 66420"/>
              <a:gd name="connsiteX0" fmla="*/ 0 w 4191974"/>
              <a:gd name="connsiteY0" fmla="*/ 63301 h 66420"/>
              <a:gd name="connsiteX1" fmla="*/ 415783 w 4191974"/>
              <a:gd name="connsiteY1" fmla="*/ 62481 h 66420"/>
              <a:gd name="connsiteX2" fmla="*/ 561504 w 4191974"/>
              <a:gd name="connsiteY2" fmla="*/ 25 h 66420"/>
              <a:gd name="connsiteX3" fmla="*/ 710877 w 4191974"/>
              <a:gd name="connsiteY3" fmla="*/ 62480 h 66420"/>
              <a:gd name="connsiteX4" fmla="*/ 4191974 w 4191974"/>
              <a:gd name="connsiteY4" fmla="*/ 66420 h 66420"/>
              <a:gd name="connsiteX0" fmla="*/ 0 w 4191974"/>
              <a:gd name="connsiteY0" fmla="*/ 63301 h 66420"/>
              <a:gd name="connsiteX1" fmla="*/ 415783 w 4191974"/>
              <a:gd name="connsiteY1" fmla="*/ 62481 h 66420"/>
              <a:gd name="connsiteX2" fmla="*/ 561504 w 4191974"/>
              <a:gd name="connsiteY2" fmla="*/ 25 h 66420"/>
              <a:gd name="connsiteX3" fmla="*/ 710877 w 4191974"/>
              <a:gd name="connsiteY3" fmla="*/ 62480 h 66420"/>
              <a:gd name="connsiteX4" fmla="*/ 4191974 w 4191974"/>
              <a:gd name="connsiteY4" fmla="*/ 66420 h 66420"/>
              <a:gd name="connsiteX0" fmla="*/ 0 w 4191974"/>
              <a:gd name="connsiteY0" fmla="*/ 71309 h 74428"/>
              <a:gd name="connsiteX1" fmla="*/ 415783 w 4191974"/>
              <a:gd name="connsiteY1" fmla="*/ 70489 h 74428"/>
              <a:gd name="connsiteX2" fmla="*/ 579237 w 4191974"/>
              <a:gd name="connsiteY2" fmla="*/ 22 h 74428"/>
              <a:gd name="connsiteX3" fmla="*/ 710877 w 4191974"/>
              <a:gd name="connsiteY3" fmla="*/ 70488 h 74428"/>
              <a:gd name="connsiteX4" fmla="*/ 4191974 w 4191974"/>
              <a:gd name="connsiteY4" fmla="*/ 74428 h 74428"/>
              <a:gd name="connsiteX0" fmla="*/ 0 w 4191974"/>
              <a:gd name="connsiteY0" fmla="*/ 71287 h 74406"/>
              <a:gd name="connsiteX1" fmla="*/ 415783 w 4191974"/>
              <a:gd name="connsiteY1" fmla="*/ 70467 h 74406"/>
              <a:gd name="connsiteX2" fmla="*/ 579237 w 4191974"/>
              <a:gd name="connsiteY2" fmla="*/ 0 h 74406"/>
              <a:gd name="connsiteX3" fmla="*/ 737476 w 4191974"/>
              <a:gd name="connsiteY3" fmla="*/ 70466 h 74406"/>
              <a:gd name="connsiteX4" fmla="*/ 4191974 w 4191974"/>
              <a:gd name="connsiteY4" fmla="*/ 74406 h 74406"/>
              <a:gd name="connsiteX0" fmla="*/ 0 w 4191974"/>
              <a:gd name="connsiteY0" fmla="*/ 71287 h 74406"/>
              <a:gd name="connsiteX1" fmla="*/ 415783 w 4191974"/>
              <a:gd name="connsiteY1" fmla="*/ 70467 h 74406"/>
              <a:gd name="connsiteX2" fmla="*/ 579237 w 4191974"/>
              <a:gd name="connsiteY2" fmla="*/ 0 h 74406"/>
              <a:gd name="connsiteX3" fmla="*/ 737476 w 4191974"/>
              <a:gd name="connsiteY3" fmla="*/ 70466 h 74406"/>
              <a:gd name="connsiteX4" fmla="*/ 4191974 w 4191974"/>
              <a:gd name="connsiteY4" fmla="*/ 74406 h 74406"/>
              <a:gd name="connsiteX0" fmla="*/ 0 w 4191974"/>
              <a:gd name="connsiteY0" fmla="*/ 71287 h 74406"/>
              <a:gd name="connsiteX1" fmla="*/ 415783 w 4191974"/>
              <a:gd name="connsiteY1" fmla="*/ 70467 h 74406"/>
              <a:gd name="connsiteX2" fmla="*/ 579237 w 4191974"/>
              <a:gd name="connsiteY2" fmla="*/ 0 h 74406"/>
              <a:gd name="connsiteX3" fmla="*/ 737476 w 4191974"/>
              <a:gd name="connsiteY3" fmla="*/ 70466 h 74406"/>
              <a:gd name="connsiteX4" fmla="*/ 4191974 w 4191974"/>
              <a:gd name="connsiteY4" fmla="*/ 74406 h 74406"/>
              <a:gd name="connsiteX0" fmla="*/ 0 w 4191974"/>
              <a:gd name="connsiteY0" fmla="*/ 71322 h 74441"/>
              <a:gd name="connsiteX1" fmla="*/ 415783 w 4191974"/>
              <a:gd name="connsiteY1" fmla="*/ 70502 h 74441"/>
              <a:gd name="connsiteX2" fmla="*/ 579237 w 4191974"/>
              <a:gd name="connsiteY2" fmla="*/ 35 h 74441"/>
              <a:gd name="connsiteX3" fmla="*/ 737476 w 4191974"/>
              <a:gd name="connsiteY3" fmla="*/ 70501 h 74441"/>
              <a:gd name="connsiteX4" fmla="*/ 4191974 w 4191974"/>
              <a:gd name="connsiteY4" fmla="*/ 74441 h 74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974" h="74441">
                <a:moveTo>
                  <a:pt x="0" y="71322"/>
                </a:moveTo>
                <a:lnTo>
                  <a:pt x="415783" y="70502"/>
                </a:lnTo>
                <a:cubicBezTo>
                  <a:pt x="423146" y="51762"/>
                  <a:pt x="454693" y="-1567"/>
                  <a:pt x="579237" y="35"/>
                </a:cubicBezTo>
                <a:cubicBezTo>
                  <a:pt x="632848" y="725"/>
                  <a:pt x="699742" y="9219"/>
                  <a:pt x="737476" y="70501"/>
                </a:cubicBezTo>
                <a:lnTo>
                  <a:pt x="4191974" y="74441"/>
                </a:lnTo>
              </a:path>
            </a:pathLst>
          </a:custGeom>
          <a:noFill/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2" name="TextBox 161"/>
          <p:cNvSpPr txBox="1"/>
          <p:nvPr/>
        </p:nvSpPr>
        <p:spPr>
          <a:xfrm>
            <a:off x="1320114" y="2536949"/>
            <a:ext cx="57900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rsync</a:t>
            </a:r>
            <a:endParaRPr lang="en-US" sz="1200" dirty="0" smtClean="0"/>
          </a:p>
          <a:p>
            <a:pPr algn="ctr"/>
            <a:r>
              <a:rPr lang="en-US" sz="1200" dirty="0" smtClean="0"/>
              <a:t>(push)</a:t>
            </a:r>
            <a:endParaRPr lang="en-US" sz="1200" dirty="0"/>
          </a:p>
        </p:txBody>
      </p:sp>
      <p:sp>
        <p:nvSpPr>
          <p:cNvPr id="143" name="Rectangle 142"/>
          <p:cNvSpPr/>
          <p:nvPr/>
        </p:nvSpPr>
        <p:spPr>
          <a:xfrm>
            <a:off x="1965134" y="2502794"/>
            <a:ext cx="907816" cy="523374"/>
          </a:xfrm>
          <a:prstGeom prst="rect">
            <a:avLst/>
          </a:prstGeom>
          <a:solidFill>
            <a:srgbClr val="9C3D2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</a:t>
            </a:r>
            <a:r>
              <a:rPr lang="en-US" dirty="0" err="1" smtClean="0">
                <a:solidFill>
                  <a:schemeClr val="tx1"/>
                </a:solidFill>
              </a:rPr>
              <a:t>cserve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(</a:t>
            </a:r>
            <a:r>
              <a:rPr lang="en-US" sz="1050" dirty="0" err="1">
                <a:solidFill>
                  <a:schemeClr val="tx1"/>
                </a:solidFill>
              </a:rPr>
              <a:t>r</a:t>
            </a:r>
            <a:r>
              <a:rPr lang="en-US" sz="1050" dirty="0" err="1" smtClean="0">
                <a:solidFill>
                  <a:schemeClr val="tx1"/>
                </a:solidFill>
              </a:rPr>
              <a:t>abbitMQ</a:t>
            </a:r>
            <a:r>
              <a:rPr lang="en-US" sz="1050" dirty="0" smtClean="0">
                <a:solidFill>
                  <a:schemeClr val="tx1"/>
                </a:solidFill>
              </a:rPr>
              <a:t>)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737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" y="21656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Science </a:t>
            </a:r>
            <a:r>
              <a:rPr lang="en-US" sz="4000" dirty="0" smtClean="0"/>
              <a:t>Product Validation </a:t>
            </a:r>
            <a:r>
              <a:rPr lang="en-US" sz="4000" dirty="0"/>
              <a:t>Schedule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3E3B-6DCA-4F3F-B844-0B144139ED8C}" type="slidenum">
              <a:rPr lang="en-US" altLang="en-US" smtClean="0">
                <a:solidFill>
                  <a:prstClr val="white"/>
                </a:solidFill>
              </a:rPr>
              <a:pPr/>
              <a:t>32</a:t>
            </a:fld>
            <a:endParaRPr lang="en-US" altLang="en-US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72"/>
          <a:stretch/>
        </p:blipFill>
        <p:spPr>
          <a:xfrm>
            <a:off x="577512" y="976651"/>
            <a:ext cx="7945536" cy="566182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Rounded Rectangular Callout 5"/>
          <p:cNvSpPr/>
          <p:nvPr/>
        </p:nvSpPr>
        <p:spPr>
          <a:xfrm>
            <a:off x="1316616" y="4662409"/>
            <a:ext cx="2377440" cy="656226"/>
          </a:xfrm>
          <a:prstGeom prst="wedgeRoundRectCallout">
            <a:avLst>
              <a:gd name="adj1" fmla="val 4808"/>
              <a:gd name="adj2" fmla="val -198110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hangingPunct="1"/>
            <a:r>
              <a:rPr lang="en-US" sz="1800" dirty="0" smtClean="0">
                <a:solidFill>
                  <a:prstClr val="black"/>
                </a:solidFill>
              </a:rPr>
              <a:t>First ABI image in</a:t>
            </a:r>
          </a:p>
          <a:p>
            <a:pPr algn="ctr" defTabSz="457200" eaLnBrk="1" hangingPunct="1"/>
            <a:r>
              <a:rPr lang="en-US" sz="1800" dirty="0" smtClean="0">
                <a:solidFill>
                  <a:prstClr val="black"/>
                </a:solidFill>
              </a:rPr>
              <a:t>Early January, 2017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823956" y="4510918"/>
            <a:ext cx="2377440" cy="959208"/>
          </a:xfrm>
          <a:prstGeom prst="wedgeRoundRectCallout">
            <a:avLst>
              <a:gd name="adj1" fmla="val -61089"/>
              <a:gd name="adj2" fmla="val -136773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hangingPunct="1"/>
            <a:r>
              <a:rPr lang="en-US" sz="1800" dirty="0" smtClean="0">
                <a:solidFill>
                  <a:prstClr val="black"/>
                </a:solidFill>
              </a:rPr>
              <a:t>ABI Imagery Distribution starts in Late February, 2017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826492" y="3222256"/>
            <a:ext cx="2507904" cy="1028224"/>
          </a:xfrm>
          <a:prstGeom prst="wedgeRoundRectCallout">
            <a:avLst>
              <a:gd name="adj1" fmla="val -377"/>
              <a:gd name="adj2" fmla="val -11227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hangingPunct="1"/>
            <a:r>
              <a:rPr lang="en-US" sz="1800" dirty="0" smtClean="0">
                <a:solidFill>
                  <a:prstClr val="white"/>
                </a:solidFill>
              </a:rPr>
              <a:t>Assignment to GOES-East or GOES-West in November, 2017</a:t>
            </a:r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711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GOES-R Archive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~500 GB/day </a:t>
            </a:r>
            <a:r>
              <a:rPr lang="en-US" dirty="0" err="1" smtClean="0"/>
              <a:t>netCDF</a:t>
            </a:r>
            <a:endParaRPr lang="en-US" dirty="0" smtClean="0"/>
          </a:p>
          <a:p>
            <a:r>
              <a:rPr lang="en-US" dirty="0" smtClean="0"/>
              <a:t>Archive ABI, GLM  </a:t>
            </a:r>
            <a:r>
              <a:rPr lang="en-US" dirty="0" err="1" smtClean="0"/>
              <a:t>netCDF</a:t>
            </a:r>
            <a:r>
              <a:rPr lang="en-US" dirty="0" smtClean="0"/>
              <a:t> (no level-2 products)</a:t>
            </a:r>
          </a:p>
          <a:p>
            <a:r>
              <a:rPr lang="en-US" dirty="0" smtClean="0"/>
              <a:t>Parallel “archive” of GRB packets (first 6 months/TBD)</a:t>
            </a:r>
          </a:p>
          <a:p>
            <a:r>
              <a:rPr lang="en-US" dirty="0" smtClean="0"/>
              <a:t>Level-0 archive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9454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for GOES-R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External and Internal Data users will have ADDE access to:</a:t>
            </a:r>
          </a:p>
          <a:p>
            <a:pPr lvl="1">
              <a:lnSpc>
                <a:spcPct val="50000"/>
              </a:lnSpc>
            </a:pPr>
            <a:r>
              <a:rPr lang="en-US" dirty="0" smtClean="0"/>
              <a:t>ABI</a:t>
            </a:r>
          </a:p>
          <a:p>
            <a:pPr lvl="1">
              <a:lnSpc>
                <a:spcPct val="50000"/>
              </a:lnSpc>
            </a:pPr>
            <a:r>
              <a:rPr lang="en-US" dirty="0" smtClean="0"/>
              <a:t>GLM</a:t>
            </a:r>
          </a:p>
          <a:p>
            <a:pPr lvl="1">
              <a:lnSpc>
                <a:spcPct val="50000"/>
              </a:lnSpc>
            </a:pPr>
            <a:r>
              <a:rPr lang="en-US" dirty="0" smtClean="0"/>
              <a:t>L2 products from PDA</a:t>
            </a:r>
          </a:p>
          <a:p>
            <a:r>
              <a:rPr lang="en-US" dirty="0" smtClean="0"/>
              <a:t>Special subscriptions to cloud based data feeds will be provided on request.</a:t>
            </a:r>
          </a:p>
          <a:p>
            <a:r>
              <a:rPr lang="en-US" dirty="0" smtClean="0"/>
              <a:t>Archiving ABI, GLM, </a:t>
            </a:r>
            <a:r>
              <a:rPr lang="en-US" dirty="0" err="1" smtClean="0"/>
              <a:t>netCDF</a:t>
            </a:r>
            <a:r>
              <a:rPr lang="en-US" dirty="0" smtClean="0"/>
              <a:t> indefinitely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5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Satellite Data Services Web Site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pic>
        <p:nvPicPr>
          <p:cNvPr id="5" name="Picture 4" descr="Screen Shot 2016-11-02 at 11.24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53" y="1275806"/>
            <a:ext cx="4929859" cy="46219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9633" y="5450816"/>
            <a:ext cx="2493191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3200" b="1" dirty="0" smtClean="0">
                <a:ln w="50800"/>
                <a:solidFill>
                  <a:srgbClr val="FF0000"/>
                </a:solidFill>
              </a:rPr>
              <a:t>January 2000</a:t>
            </a:r>
            <a:endParaRPr lang="en-US" sz="3200" b="1" dirty="0">
              <a:ln w="5080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92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11-02 at 11.24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53" y="1275806"/>
            <a:ext cx="4929859" cy="46219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Satellite Data Services Web Site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09633" y="5450816"/>
            <a:ext cx="2553904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3200" b="1" dirty="0" smtClean="0">
                <a:ln w="50800"/>
                <a:solidFill>
                  <a:srgbClr val="FF0000"/>
                </a:solidFill>
              </a:rPr>
              <a:t>October 2016</a:t>
            </a:r>
            <a:endParaRPr lang="en-US" sz="3200" b="1" dirty="0">
              <a:ln w="5080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825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11-02 at 11.36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21" y="1206786"/>
            <a:ext cx="5003475" cy="469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Satellite Data Services Web Site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09633" y="5450816"/>
            <a:ext cx="2976095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3200" b="1" dirty="0" smtClean="0">
                <a:ln w="50800"/>
                <a:solidFill>
                  <a:srgbClr val="FF0000"/>
                </a:solidFill>
              </a:rPr>
              <a:t>November 2016</a:t>
            </a:r>
            <a:endParaRPr lang="en-US" sz="3200" b="1" dirty="0">
              <a:ln w="5080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57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SDS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153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McFETCH</a:t>
            </a:r>
            <a:r>
              <a:rPr lang="en-US" dirty="0" smtClean="0"/>
              <a:t> Satellite Data 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Dave Parker, Dave </a:t>
            </a:r>
            <a:r>
              <a:rPr lang="en-US" dirty="0" err="1" smtClean="0"/>
              <a:t>Santek</a:t>
            </a:r>
            <a:r>
              <a:rPr lang="en-US" dirty="0" smtClean="0"/>
              <a:t>, Bill </a:t>
            </a:r>
            <a:r>
              <a:rPr lang="en-US" dirty="0" err="1" smtClean="0"/>
              <a:t>Bellon</a:t>
            </a:r>
            <a:r>
              <a:rPr lang="en-US" dirty="0" smtClean="0"/>
              <a:t>, Clayton </a:t>
            </a:r>
            <a:r>
              <a:rPr lang="en-US" dirty="0" err="1" smtClean="0"/>
              <a:t>Suplinski</a:t>
            </a:r>
            <a:r>
              <a:rPr lang="en-US" dirty="0" smtClean="0"/>
              <a:t>, Rick </a:t>
            </a:r>
            <a:r>
              <a:rPr lang="en-US" dirty="0" err="1" smtClean="0"/>
              <a:t>Kohrs</a:t>
            </a:r>
            <a:r>
              <a:rPr lang="en-US" dirty="0" smtClean="0"/>
              <a:t>, Jerry Robaidek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216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753" y="213163"/>
            <a:ext cx="2196017" cy="1647013"/>
          </a:xfrm>
          <a:prstGeom prst="rect">
            <a:avLst/>
          </a:prstGeom>
          <a:noFill/>
          <a:ln>
            <a:noFill/>
          </a:ln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162445" y="213528"/>
            <a:ext cx="8794189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rebuchet MS" charset="0"/>
              </a:rPr>
              <a:t>SSEC </a:t>
            </a:r>
            <a:r>
              <a:rPr lang="en-US" dirty="0" smtClean="0">
                <a:latin typeface="Trebuchet MS" charset="0"/>
              </a:rPr>
              <a:t>Satellite </a:t>
            </a:r>
            <a:br>
              <a:rPr lang="en-US" dirty="0" smtClean="0">
                <a:latin typeface="Trebuchet MS" charset="0"/>
              </a:rPr>
            </a:br>
            <a:r>
              <a:rPr lang="en-US" dirty="0" smtClean="0">
                <a:latin typeface="Trebuchet MS" charset="0"/>
              </a:rPr>
              <a:t>Data Services</a:t>
            </a:r>
            <a:br>
              <a:rPr lang="en-US" dirty="0" smtClean="0">
                <a:latin typeface="Trebuchet MS" charset="0"/>
              </a:rPr>
            </a:br>
            <a:r>
              <a:rPr lang="en-US" dirty="0" smtClean="0">
                <a:latin typeface="Trebuchet MS" charset="0"/>
              </a:rPr>
              <a:t>Mission Statement</a:t>
            </a:r>
            <a:endParaRPr lang="en-US" dirty="0">
              <a:latin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717" y="2419693"/>
            <a:ext cx="7583487" cy="4208930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ffectLst/>
                <a:ea typeface="+mn-ea"/>
                <a:cs typeface="+mn-cs"/>
              </a:rPr>
              <a:t>The SSEC Data Center mission is to create and maintain the facilities, human expertise and technology necessary to provide SSEC scientists and collaborators with the highest quality geophysical data in a timely fashion and to provide real-time data access, archive and retrieval services as necessary to support SSEC’s scientific programs.</a:t>
            </a:r>
          </a:p>
          <a:p>
            <a:pPr fontAlgn="auto"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 smtClean="0">
              <a:effectLst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64007" y="2150997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dirty="0" smtClean="0">
              <a:effectLst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46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McFETCH</a:t>
            </a:r>
            <a:r>
              <a:rPr lang="en-US" dirty="0" smtClean="0"/>
              <a:t> Satellite Data 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This is not new!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err="1" smtClean="0"/>
              <a:t>McWEB</a:t>
            </a:r>
            <a:r>
              <a:rPr lang="en-US" dirty="0" smtClean="0"/>
              <a:t> …. Ken </a:t>
            </a:r>
            <a:r>
              <a:rPr lang="en-US" dirty="0" err="1" smtClean="0"/>
              <a:t>Bywaters</a:t>
            </a:r>
            <a:r>
              <a:rPr lang="en-US" dirty="0" smtClean="0"/>
              <a:t> in 1995.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347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McFETCH</a:t>
            </a:r>
            <a:r>
              <a:rPr lang="en-US" dirty="0" smtClean="0"/>
              <a:t> Satellite Data 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smtClean="0"/>
              <a:t>M</a:t>
            </a:r>
            <a:r>
              <a:rPr lang="en-US" dirty="0" smtClean="0"/>
              <a:t>ulti-format </a:t>
            </a:r>
            <a:r>
              <a:rPr lang="en-US" u="sng" dirty="0"/>
              <a:t>c</a:t>
            </a:r>
            <a:r>
              <a:rPr lang="en-US" dirty="0" smtClean="0"/>
              <a:t>lient-agnostic </a:t>
            </a:r>
            <a:r>
              <a:rPr lang="en-US" u="sng" dirty="0" smtClean="0"/>
              <a:t>F</a:t>
            </a:r>
            <a:r>
              <a:rPr lang="en-US" dirty="0" smtClean="0"/>
              <a:t>ile </a:t>
            </a:r>
            <a:r>
              <a:rPr lang="en-US" u="sng" dirty="0" smtClean="0"/>
              <a:t>E</a:t>
            </a:r>
            <a:r>
              <a:rPr lang="en-US" dirty="0" smtClean="0"/>
              <a:t>xtraction </a:t>
            </a:r>
            <a:r>
              <a:rPr lang="en-US" u="sng" dirty="0" smtClean="0"/>
              <a:t>T</a:t>
            </a:r>
            <a:r>
              <a:rPr lang="en-US" dirty="0" smtClean="0"/>
              <a:t>hrough </a:t>
            </a:r>
            <a:r>
              <a:rPr lang="en-US" u="sng" dirty="0" smtClean="0"/>
              <a:t>Contextual</a:t>
            </a:r>
            <a:r>
              <a:rPr lang="en-US" dirty="0" smtClean="0"/>
              <a:t> </a:t>
            </a:r>
            <a:r>
              <a:rPr lang="en-US" u="sng" dirty="0" smtClean="0"/>
              <a:t>H</a:t>
            </a:r>
            <a:r>
              <a:rPr lang="en-US" dirty="0" smtClean="0"/>
              <a:t>TTP</a:t>
            </a:r>
          </a:p>
          <a:p>
            <a:r>
              <a:rPr lang="en-US" dirty="0" smtClean="0"/>
              <a:t>Allows access to ADDE archive servers </a:t>
            </a:r>
          </a:p>
          <a:p>
            <a:r>
              <a:rPr lang="en-US" dirty="0" smtClean="0"/>
              <a:t>Heavily dependent on </a:t>
            </a:r>
            <a:r>
              <a:rPr lang="en-US" dirty="0" err="1" smtClean="0"/>
              <a:t>McIDAS</a:t>
            </a:r>
            <a:r>
              <a:rPr lang="en-US" dirty="0" smtClean="0"/>
              <a:t>-X</a:t>
            </a:r>
          </a:p>
          <a:p>
            <a:r>
              <a:rPr lang="en-US" dirty="0" smtClean="0"/>
              <a:t>Outputs all formats </a:t>
            </a:r>
            <a:r>
              <a:rPr lang="en-US" dirty="0" err="1" smtClean="0"/>
              <a:t>McIDAS</a:t>
            </a:r>
            <a:r>
              <a:rPr lang="en-US" dirty="0" smtClean="0"/>
              <a:t>-X can plus others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810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McFETCH</a:t>
            </a:r>
            <a:r>
              <a:rPr lang="en-US" dirty="0" smtClean="0"/>
              <a:t> Satellite Data 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Access via HTTPS</a:t>
            </a:r>
          </a:p>
          <a:p>
            <a:r>
              <a:rPr lang="en-US" dirty="0" smtClean="0"/>
              <a:t>Any client that can request a URL, can access, subset, and remap satellite data from an ADDE server</a:t>
            </a:r>
          </a:p>
          <a:p>
            <a:r>
              <a:rPr lang="en-US" dirty="0" smtClean="0"/>
              <a:t>Will eventually be integrated with inventory and </a:t>
            </a:r>
            <a:r>
              <a:rPr lang="en-US" dirty="0" err="1" smtClean="0"/>
              <a:t>RealEarth</a:t>
            </a:r>
            <a:endParaRPr lang="en-US" dirty="0" smtClean="0"/>
          </a:p>
          <a:p>
            <a:r>
              <a:rPr lang="en-US" dirty="0"/>
              <a:t>Rolling out </a:t>
            </a:r>
            <a:r>
              <a:rPr lang="en-US" dirty="0" smtClean="0"/>
              <a:t>now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40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McFETCH</a:t>
            </a:r>
            <a:r>
              <a:rPr lang="en-US" dirty="0" smtClean="0"/>
              <a:t> Satellite Data 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Output formats: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155001"/>
              </p:ext>
            </p:extLst>
          </p:nvPr>
        </p:nvGraphicFramePr>
        <p:xfrm>
          <a:off x="954839" y="2927684"/>
          <a:ext cx="7306844" cy="2954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3422"/>
                <a:gridCol w="3653422"/>
              </a:tblGrid>
              <a:tr h="5908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0884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Flat Binary</a:t>
                      </a:r>
                    </a:p>
                  </a:txBody>
                  <a:tcPr/>
                </a:tc>
              </a:tr>
              <a:tr h="590884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NetCDF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Gif</a:t>
                      </a:r>
                    </a:p>
                  </a:txBody>
                  <a:tcPr/>
                </a:tc>
              </a:tr>
              <a:tr h="590884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Geotiff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JPEG</a:t>
                      </a:r>
                    </a:p>
                  </a:txBody>
                  <a:tcPr/>
                </a:tc>
              </a:tr>
              <a:tr h="590884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Flat 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PNG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4450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McFETCH</a:t>
            </a:r>
            <a:r>
              <a:rPr lang="en-US" dirty="0" smtClean="0"/>
              <a:t> Satellite Data 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Must register for a unique data key</a:t>
            </a:r>
          </a:p>
          <a:p>
            <a:r>
              <a:rPr lang="en-US" dirty="0" smtClean="0"/>
              <a:t>1 </a:t>
            </a:r>
            <a:r>
              <a:rPr lang="en-US" dirty="0"/>
              <a:t>GB daily limit</a:t>
            </a:r>
          </a:p>
          <a:p>
            <a:r>
              <a:rPr lang="en-US" dirty="0" smtClean="0"/>
              <a:t>1000 transaction per day daily limit</a:t>
            </a:r>
          </a:p>
          <a:p>
            <a:r>
              <a:rPr lang="en-US" dirty="0" smtClean="0"/>
              <a:t>Data must be 180 days or older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216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McFETCH</a:t>
            </a:r>
            <a:r>
              <a:rPr lang="en-US" dirty="0" smtClean="0"/>
              <a:t> Satellite Data Server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pic>
        <p:nvPicPr>
          <p:cNvPr id="7" name="Content Placeholder 6" descr="Screen Shot 2016-11-15 at 1.06.05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29" r="-86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3699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McFETCH</a:t>
            </a:r>
            <a:r>
              <a:rPr lang="en-US" dirty="0" smtClean="0"/>
              <a:t> Satellite Data 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 smtClean="0"/>
              <a:t>To get a data access key:</a:t>
            </a:r>
          </a:p>
          <a:p>
            <a:pPr marL="457200" lvl="1" indent="0">
              <a:buNone/>
            </a:pPr>
            <a:r>
              <a:rPr lang="en-US" dirty="0" smtClean="0"/>
              <a:t>Go to  http://</a:t>
            </a:r>
            <a:r>
              <a:rPr lang="en-US" dirty="0" err="1" smtClean="0"/>
              <a:t>www.ssec.wisc.edu</a:t>
            </a:r>
            <a:r>
              <a:rPr lang="en-US" dirty="0" smtClean="0"/>
              <a:t>/</a:t>
            </a:r>
            <a:r>
              <a:rPr lang="en-US" dirty="0" err="1" smtClean="0"/>
              <a:t>mcfetch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898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WxSatS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Clayton </a:t>
            </a:r>
            <a:r>
              <a:rPr lang="en-US" dirty="0" err="1" smtClean="0"/>
              <a:t>Suplinski</a:t>
            </a:r>
            <a:r>
              <a:rPr lang="en-US" dirty="0" smtClean="0"/>
              <a:t>, Rick </a:t>
            </a:r>
            <a:r>
              <a:rPr lang="en-US" dirty="0" err="1" smtClean="0"/>
              <a:t>Kohrs</a:t>
            </a:r>
            <a:r>
              <a:rPr lang="en-US" dirty="0" smtClean="0"/>
              <a:t>,  Jerry Robaidek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1937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WxSatS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Interactive educational tool for visualizing SDS satellite data resources </a:t>
            </a:r>
          </a:p>
          <a:p>
            <a:r>
              <a:rPr lang="en-US" dirty="0" smtClean="0"/>
              <a:t>Uses </a:t>
            </a:r>
            <a:r>
              <a:rPr lang="en-US" dirty="0" err="1" smtClean="0"/>
              <a:t>WebGL</a:t>
            </a:r>
            <a:r>
              <a:rPr lang="en-US" dirty="0" smtClean="0"/>
              <a:t>, and can be viewed in a browser.</a:t>
            </a:r>
          </a:p>
          <a:p>
            <a:r>
              <a:rPr lang="en-US" dirty="0" smtClean="0"/>
              <a:t>Mobile and VR options are possible in the future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460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WxSatS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pic>
        <p:nvPicPr>
          <p:cNvPr id="7" name="Content Placeholder 6" descr="Screen Shot 2016-11-15 at 12.51.09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6" r="-67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3880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951" y="213163"/>
            <a:ext cx="2126291" cy="1594719"/>
          </a:xfrm>
          <a:prstGeom prst="rect">
            <a:avLst/>
          </a:prstGeom>
          <a:noFill/>
          <a:ln>
            <a:noFill/>
          </a:ln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rebuchet MS" charset="0"/>
              </a:rPr>
              <a:t>SSEC </a:t>
            </a:r>
            <a:r>
              <a:rPr lang="en-US" dirty="0" smtClean="0">
                <a:latin typeface="Trebuchet MS" charset="0"/>
              </a:rPr>
              <a:t>Satellite </a:t>
            </a:r>
            <a:br>
              <a:rPr lang="en-US" dirty="0" smtClean="0">
                <a:latin typeface="Trebuchet MS" charset="0"/>
              </a:rPr>
            </a:br>
            <a:r>
              <a:rPr lang="en-US" dirty="0" smtClean="0">
                <a:latin typeface="Trebuchet MS" charset="0"/>
              </a:rPr>
              <a:t>Data Services</a:t>
            </a:r>
            <a:br>
              <a:rPr lang="en-US" dirty="0" smtClean="0">
                <a:latin typeface="Trebuchet MS" charset="0"/>
              </a:rPr>
            </a:br>
            <a:r>
              <a:rPr lang="en-US" dirty="0" smtClean="0">
                <a:latin typeface="Trebuchet MS" charset="0"/>
              </a:rPr>
              <a:t>Mission Statement</a:t>
            </a:r>
            <a:endParaRPr lang="en-US" dirty="0">
              <a:latin typeface="Trebuchet MS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64007" y="2150997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18" charset="2"/>
              <a:buChar char=""/>
              <a:defRPr/>
            </a:pPr>
            <a:r>
              <a:rPr lang="en-US" dirty="0" smtClean="0">
                <a:effectLst/>
              </a:rPr>
              <a:t>Provide timely, high quality real-time and archive data, reliably to SSEC scientists and collaborators.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654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WxSatS</a:t>
            </a:r>
            <a:endParaRPr lang="en-US" dirty="0"/>
          </a:p>
        </p:txBody>
      </p:sp>
      <p:pic>
        <p:nvPicPr>
          <p:cNvPr id="5" name="Content Placeholder 4" descr="Screen Shot 2016-11-15 at 12.52.59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6" r="-6736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47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WxSatS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2016 MUG Meeting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26993" y="1779573"/>
            <a:ext cx="7723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Go to</a:t>
            </a:r>
            <a:r>
              <a:rPr lang="en-US" sz="2800" dirty="0"/>
              <a:t>: </a:t>
            </a:r>
            <a:endParaRPr lang="en-US" sz="2800" dirty="0" smtClean="0"/>
          </a:p>
          <a:p>
            <a:endParaRPr lang="en-US" sz="2800" dirty="0">
              <a:hlinkClick r:id="rId2"/>
            </a:endParaRPr>
          </a:p>
          <a:p>
            <a:r>
              <a:rPr lang="en-US" sz="2800" dirty="0" smtClean="0">
                <a:hlinkClick r:id="rId2"/>
              </a:rPr>
              <a:t>http</a:t>
            </a:r>
            <a:r>
              <a:rPr lang="en-US" sz="2800" dirty="0">
                <a:hlinkClick r:id="rId2"/>
              </a:rPr>
              <a:t>://www.ssec.wisc.edu/datacenter/wxsats</a:t>
            </a:r>
            <a:r>
              <a:rPr lang="en-US" sz="2800" dirty="0" smtClean="0">
                <a:hlinkClick r:id="rId2"/>
              </a:rPr>
              <a:t>/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To try it out.   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0059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82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itle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575"/>
          </a:xfrm>
        </p:spPr>
        <p:txBody>
          <a:bodyPr/>
          <a:lstStyle/>
          <a:p>
            <a:pPr eaLnBrk="1" hangingPunct="1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SSEC </a:t>
            </a:r>
            <a:r>
              <a:rPr lang="en-US" dirty="0" smtClean="0">
                <a:latin typeface="Trebuchet MS" charset="0"/>
                <a:ea typeface="ＭＳ Ｐゴシック" charset="0"/>
                <a:cs typeface="ＭＳ Ｐゴシック" charset="0"/>
              </a:rPr>
              <a:t>SDS</a:t>
            </a:r>
            <a:endParaRPr lang="en-US" dirty="0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Content Placeholder 2"/>
          <p:cNvSpPr>
            <a:spLocks noGrp="1"/>
          </p:cNvSpPr>
          <p:nvPr>
            <p:ph idx="1"/>
          </p:nvPr>
        </p:nvSpPr>
        <p:spPr>
          <a:xfrm>
            <a:off x="139368" y="3776231"/>
            <a:ext cx="5306639" cy="2213364"/>
          </a:xfrm>
        </p:spPr>
        <p:txBody>
          <a:bodyPr>
            <a:normAutofit lnSpcReduction="10000"/>
          </a:bodyPr>
          <a:lstStyle/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Trebuchet MS" charset="0"/>
                <a:ea typeface="ＭＳ Ｐゴシック" charset="0"/>
              </a:rPr>
              <a:t>2</a:t>
            </a:r>
            <a:r>
              <a:rPr lang="en-US" sz="1600" dirty="0" smtClean="0">
                <a:latin typeface="Trebuchet MS" charset="0"/>
                <a:ea typeface="ＭＳ Ｐゴシック" charset="0"/>
              </a:rPr>
              <a:t> </a:t>
            </a:r>
            <a:r>
              <a:rPr lang="en-US" sz="1600" dirty="0">
                <a:latin typeface="Trebuchet MS" charset="0"/>
                <a:ea typeface="ＭＳ Ｐゴシック" charset="0"/>
              </a:rPr>
              <a:t>FTE ~100% time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600" dirty="0" smtClean="0">
                <a:latin typeface="Trebuchet MS" charset="0"/>
                <a:ea typeface="ＭＳ Ｐゴシック" charset="0"/>
              </a:rPr>
              <a:t>Computer </a:t>
            </a:r>
            <a:r>
              <a:rPr lang="en-US" sz="1600" dirty="0">
                <a:latin typeface="Trebuchet MS" charset="0"/>
                <a:ea typeface="ＭＳ Ｐゴシック" charset="0"/>
              </a:rPr>
              <a:t>Operator (1</a:t>
            </a:r>
            <a:r>
              <a:rPr lang="en-US" sz="1600" baseline="30000" dirty="0">
                <a:latin typeface="Trebuchet MS" charset="0"/>
                <a:ea typeface="ＭＳ Ｐゴシック" charset="0"/>
              </a:rPr>
              <a:t>st</a:t>
            </a:r>
            <a:r>
              <a:rPr lang="en-US" sz="1600" dirty="0">
                <a:latin typeface="Trebuchet MS" charset="0"/>
                <a:ea typeface="ＭＳ Ｐゴシック" charset="0"/>
              </a:rPr>
              <a:t> shift)</a:t>
            </a:r>
          </a:p>
          <a:p>
            <a:pPr lvl="2">
              <a:lnSpc>
                <a:spcPct val="80000"/>
              </a:lnSpc>
            </a:pPr>
            <a:r>
              <a:rPr lang="en-US" sz="1600" dirty="0">
                <a:latin typeface="Trebuchet MS" charset="0"/>
                <a:ea typeface="ＭＳ Ｐゴシック" charset="0"/>
              </a:rPr>
              <a:t>Computer Operator (</a:t>
            </a:r>
            <a:r>
              <a:rPr lang="en-US" sz="1600" dirty="0" smtClean="0">
                <a:latin typeface="Trebuchet MS" charset="0"/>
                <a:ea typeface="ＭＳ Ｐゴシック" charset="0"/>
              </a:rPr>
              <a:t>1</a:t>
            </a:r>
            <a:r>
              <a:rPr lang="en-US" sz="1600" baseline="30000" dirty="0" smtClean="0">
                <a:latin typeface="Trebuchet MS" charset="0"/>
                <a:ea typeface="ＭＳ Ｐゴシック" charset="0"/>
              </a:rPr>
              <a:t>st </a:t>
            </a:r>
            <a:r>
              <a:rPr lang="en-US" sz="1600" dirty="0" smtClean="0">
                <a:latin typeface="Trebuchet MS" charset="0"/>
                <a:ea typeface="ＭＳ Ｐゴシック" charset="0"/>
              </a:rPr>
              <a:t>shift)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>
                <a:latin typeface="Trebuchet MS" charset="0"/>
                <a:ea typeface="ＭＳ Ｐゴシック" charset="0"/>
              </a:rPr>
              <a:t>5 </a:t>
            </a:r>
            <a:r>
              <a:rPr lang="en-US" sz="1600" dirty="0">
                <a:latin typeface="Trebuchet MS" charset="0"/>
                <a:ea typeface="ＭＳ Ｐゴシック" charset="0"/>
              </a:rPr>
              <a:t>FTE ~portions of their time </a:t>
            </a:r>
          </a:p>
          <a:p>
            <a:pPr lvl="2">
              <a:lnSpc>
                <a:spcPct val="80000"/>
              </a:lnSpc>
            </a:pPr>
            <a:r>
              <a:rPr lang="en-US" sz="1600" dirty="0">
                <a:latin typeface="Trebuchet MS" charset="0"/>
                <a:ea typeface="ＭＳ Ｐゴシック" charset="0"/>
              </a:rPr>
              <a:t>Program Manager</a:t>
            </a:r>
          </a:p>
          <a:p>
            <a:pPr lvl="2">
              <a:lnSpc>
                <a:spcPct val="80000"/>
              </a:lnSpc>
            </a:pPr>
            <a:r>
              <a:rPr lang="en-US" sz="1600" dirty="0">
                <a:latin typeface="Trebuchet MS" charset="0"/>
                <a:ea typeface="ＭＳ Ｐゴシック" charset="0"/>
              </a:rPr>
              <a:t>System Programmer</a:t>
            </a:r>
          </a:p>
          <a:p>
            <a:pPr lvl="2">
              <a:lnSpc>
                <a:spcPct val="80000"/>
              </a:lnSpc>
            </a:pPr>
            <a:r>
              <a:rPr lang="en-US" sz="1600" dirty="0" err="1" smtClean="0">
                <a:latin typeface="Trebuchet MS" charset="0"/>
                <a:ea typeface="ＭＳ Ｐゴシック" charset="0"/>
              </a:rPr>
              <a:t>DataBase</a:t>
            </a:r>
            <a:r>
              <a:rPr lang="en-US" sz="1600" dirty="0" smtClean="0">
                <a:latin typeface="Trebuchet MS" charset="0"/>
                <a:ea typeface="ＭＳ Ｐゴシック" charset="0"/>
              </a:rPr>
              <a:t>/Web  </a:t>
            </a:r>
            <a:r>
              <a:rPr lang="en-US" sz="1600" dirty="0">
                <a:latin typeface="Trebuchet MS" charset="0"/>
                <a:ea typeface="ＭＳ Ｐゴシック" charset="0"/>
              </a:rPr>
              <a:t>Programmer</a:t>
            </a:r>
          </a:p>
          <a:p>
            <a:pPr lvl="2">
              <a:lnSpc>
                <a:spcPct val="80000"/>
              </a:lnSpc>
            </a:pPr>
            <a:r>
              <a:rPr lang="en-US" sz="1600" dirty="0">
                <a:latin typeface="Trebuchet MS" charset="0"/>
                <a:ea typeface="ＭＳ Ｐゴシック" charset="0"/>
              </a:rPr>
              <a:t>Research Specialist (PM assistant)</a:t>
            </a:r>
          </a:p>
          <a:p>
            <a:pPr lvl="2">
              <a:lnSpc>
                <a:spcPct val="80000"/>
              </a:lnSpc>
            </a:pPr>
            <a:r>
              <a:rPr lang="en-US" sz="1600" dirty="0">
                <a:latin typeface="Trebuchet MS" charset="0"/>
                <a:ea typeface="ＭＳ Ｐゴシック" charset="0"/>
              </a:rPr>
              <a:t>Antenna/Communication technician</a:t>
            </a:r>
          </a:p>
          <a:p>
            <a:pPr lvl="2" eaLnBrk="1" hangingPunct="1">
              <a:lnSpc>
                <a:spcPct val="80000"/>
              </a:lnSpc>
            </a:pPr>
            <a:endParaRPr lang="en-US" sz="1900" dirty="0">
              <a:latin typeface="Trebuchet MS" charset="0"/>
              <a:ea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80679" y="3163329"/>
            <a:ext cx="4161632" cy="19770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lnSpc>
                <a:spcPct val="80000"/>
              </a:lnSpc>
              <a:buNone/>
            </a:pPr>
            <a:endParaRPr lang="en-US" sz="1900" dirty="0" smtClean="0">
              <a:latin typeface="Trebuchet MS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1600" dirty="0" smtClean="0">
                <a:latin typeface="Trebuchet MS" charset="0"/>
                <a:ea typeface="ＭＳ Ｐゴシック" charset="0"/>
              </a:rPr>
              <a:t>2 Student programmers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>
                <a:latin typeface="Trebuchet MS" charset="0"/>
                <a:ea typeface="ＭＳ Ｐゴシック" charset="0"/>
              </a:rPr>
              <a:t>2 student QC assistants (2</a:t>
            </a:r>
            <a:r>
              <a:rPr lang="en-US" sz="1600" baseline="30000" dirty="0" smtClean="0">
                <a:latin typeface="Trebuchet MS" charset="0"/>
                <a:ea typeface="ＭＳ Ｐゴシック" charset="0"/>
              </a:rPr>
              <a:t>nd</a:t>
            </a:r>
            <a:r>
              <a:rPr lang="en-US" sz="1600" dirty="0" smtClean="0">
                <a:latin typeface="Trebuchet MS" charset="0"/>
                <a:ea typeface="ＭＳ Ｐゴシック" charset="0"/>
              </a:rPr>
              <a:t> shift)</a:t>
            </a:r>
            <a:endParaRPr lang="en-US" sz="1600" dirty="0">
              <a:latin typeface="Trebuchet MS" charset="0"/>
              <a:ea typeface="ＭＳ Ｐゴシック" charset="0"/>
            </a:endParaRPr>
          </a:p>
        </p:txBody>
      </p:sp>
      <p:pic>
        <p:nvPicPr>
          <p:cNvPr id="8" name="Picture 7" descr="DataCenter20131119_2123 panaram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58" y="911064"/>
            <a:ext cx="8125696" cy="215105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928537" y="2898071"/>
            <a:ext cx="5225140" cy="878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80000"/>
              </a:lnSpc>
              <a:buFont typeface="Wingdings 2" charset="0"/>
              <a:buNone/>
            </a:pPr>
            <a:r>
              <a:rPr lang="en-US" sz="1600" dirty="0" smtClean="0">
                <a:latin typeface="Trebuchet MS" charset="0"/>
                <a:ea typeface="ＭＳ Ｐゴシック" charset="0"/>
              </a:rPr>
              <a:t>Staffed M-F , 7:30 AM  - 11:00 pm Central time.</a:t>
            </a:r>
          </a:p>
        </p:txBody>
      </p:sp>
    </p:spTree>
    <p:extLst>
      <p:ext uri="{BB962C8B-B14F-4D97-AF65-F5344CB8AC3E}">
        <p14:creationId xmlns:p14="http://schemas.microsoft.com/office/powerpoint/2010/main" val="151333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ffectLst>
                  <a:glow>
                    <a:schemeClr val="tx1">
                      <a:alpha val="75000"/>
                    </a:schemeClr>
                  </a:glow>
                </a:effectLst>
                <a:ea typeface="+mj-ea"/>
                <a:cs typeface="+mj-cs"/>
              </a:rPr>
              <a:t>Data Center Facilities</a:t>
            </a:r>
            <a:endParaRPr lang="en-US" dirty="0">
              <a:effectLst>
                <a:glow>
                  <a:schemeClr val="tx1">
                    <a:alpha val="75000"/>
                  </a:schemeClr>
                </a:glow>
              </a:effectLst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541" y="1541668"/>
            <a:ext cx="7162800" cy="4419600"/>
          </a:xfrm>
          <a:solidFill>
            <a:schemeClr val="tx1">
              <a:alpha val="0"/>
            </a:schemeClr>
          </a:solidFill>
        </p:spPr>
        <p:txBody>
          <a:bodyPr>
            <a:normAutofit fontScale="55000" lnSpcReduction="20000"/>
          </a:bodyPr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Over 2100 ft.</a:t>
            </a:r>
          </a:p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Currently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the Data Center has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44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racks representing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over 1,840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rack units of space. </a:t>
            </a:r>
            <a:endParaRPr lang="en-US" dirty="0" smtClean="0">
              <a:effectLst>
                <a:outerShdw blurRad="38100" dist="38100" dir="2700000" algn="tl">
                  <a:srgbClr val="38ABED"/>
                </a:outerShdw>
              </a:effectLst>
              <a:latin typeface="Trebuchet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The Data Center’s disk storage exceed 12 PBs.</a:t>
            </a:r>
            <a:endParaRPr lang="en-US" dirty="0">
              <a:effectLst>
                <a:outerShdw blurRad="38100" dist="38100" dir="2700000" algn="tl">
                  <a:srgbClr val="38ABED"/>
                </a:outerShdw>
              </a:effectLst>
              <a:latin typeface="Trebuchet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The entire room is on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three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72 KW UPSs, of which, about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155 KW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are in use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. Non UPS power usage is ~17 KW.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An additional 72 KW UPS for a smaller 5th floor computer room  </a:t>
            </a:r>
            <a:endParaRPr lang="en-US" dirty="0">
              <a:effectLst>
                <a:outerShdw blurRad="38100" dist="38100" dir="2700000" algn="tl">
                  <a:srgbClr val="38ABED"/>
                </a:outerShdw>
              </a:effectLst>
              <a:latin typeface="Trebuchet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Cooling provided by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campus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chilled water and outside air in the winter.   Racks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are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cooled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by 16 in row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APC coolers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Gigabit and 10 Gigabit network (also 100 MB admin network, 40 Gigabit </a:t>
            </a:r>
            <a:r>
              <a:rPr lang="en-US" dirty="0" err="1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I</a:t>
            </a:r>
            <a:r>
              <a:rPr lang="en-US" dirty="0" err="1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nfiniBand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).</a:t>
            </a:r>
            <a:endParaRPr lang="en-US" dirty="0">
              <a:effectLst>
                <a:outerShdw blurRad="38100" dist="38100" dir="2700000" algn="tl">
                  <a:srgbClr val="38ABED"/>
                </a:outerShdw>
              </a:effectLst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73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816" y="3702448"/>
            <a:ext cx="3714579" cy="2785934"/>
          </a:xfrm>
          <a:prstGeom prst="rect">
            <a:avLst/>
          </a:prstGeom>
          <a:noFill/>
          <a:ln>
            <a:noFill/>
          </a:ln>
          <a:effectLst>
            <a:softEdge rad="469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Antennas @ SSEC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0724" name="Content Placeholder 2"/>
          <p:cNvSpPr>
            <a:spLocks noGrp="1"/>
          </p:cNvSpPr>
          <p:nvPr>
            <p:ph idx="1"/>
          </p:nvPr>
        </p:nvSpPr>
        <p:spPr>
          <a:xfrm>
            <a:off x="571644" y="1439466"/>
            <a:ext cx="8229600" cy="4846424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600" u="sng" dirty="0">
                <a:solidFill>
                  <a:schemeClr val="accent5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C-Band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11 meter 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heated </a:t>
            </a:r>
            <a:r>
              <a:rPr lang="en-US" sz="1300" dirty="0" smtClean="0">
                <a:latin typeface="Trebuchet MS" charset="0"/>
                <a:ea typeface="ＭＳ Ｐゴシック" charset="0"/>
              </a:rPr>
              <a:t>(</a:t>
            </a:r>
            <a:r>
              <a:rPr lang="en-US" sz="1300" dirty="0">
                <a:latin typeface="Trebuchet MS" charset="0"/>
                <a:ea typeface="ＭＳ Ｐゴシック" charset="0"/>
              </a:rPr>
              <a:t>87° West </a:t>
            </a:r>
            <a:r>
              <a:rPr lang="en-US" sz="1300" dirty="0" smtClean="0">
                <a:latin typeface="Trebuchet MS" charset="0"/>
                <a:ea typeface="ＭＳ Ｐゴシック" charset="0"/>
              </a:rPr>
              <a:t>– SES-2, POES </a:t>
            </a:r>
            <a:r>
              <a:rPr lang="en-US" sz="1300" dirty="0">
                <a:latin typeface="Trebuchet MS" charset="0"/>
                <a:ea typeface="ＭＳ Ｐゴシック" charset="0"/>
              </a:rPr>
              <a:t>Wallops Relay, MSG)</a:t>
            </a:r>
          </a:p>
          <a:p>
            <a:pPr lvl="1" eaLnBrk="1" hangingPunct="1"/>
            <a:r>
              <a:rPr lang="en-US" sz="1900" dirty="0" smtClean="0">
                <a:latin typeface="Trebuchet MS" charset="0"/>
                <a:ea typeface="ＭＳ Ｐゴシック" charset="0"/>
              </a:rPr>
              <a:t>6.3 </a:t>
            </a:r>
            <a:r>
              <a:rPr lang="en-US" sz="1900" dirty="0">
                <a:latin typeface="Trebuchet MS" charset="0"/>
                <a:ea typeface="ＭＳ Ｐゴシック" charset="0"/>
              </a:rPr>
              <a:t>meter heated </a:t>
            </a:r>
            <a:r>
              <a:rPr lang="en-US" sz="1300" dirty="0" smtClean="0">
                <a:latin typeface="Trebuchet MS" charset="0"/>
                <a:ea typeface="ＭＳ Ｐゴシック" charset="0"/>
              </a:rPr>
              <a:t>(</a:t>
            </a:r>
            <a:r>
              <a:rPr lang="en-US" sz="1300" dirty="0">
                <a:latin typeface="Trebuchet MS" charset="0"/>
                <a:ea typeface="ＭＳ Ｐゴシック" charset="0"/>
              </a:rPr>
              <a:t>101° West – </a:t>
            </a:r>
            <a:r>
              <a:rPr lang="en-US" sz="1300" dirty="0" smtClean="0">
                <a:latin typeface="Trebuchet MS" charset="0"/>
                <a:ea typeface="ＭＳ Ｐゴシック" charset="0"/>
              </a:rPr>
              <a:t>SES-1, POES </a:t>
            </a:r>
            <a:r>
              <a:rPr lang="en-US" sz="1300" dirty="0">
                <a:latin typeface="Trebuchet MS" charset="0"/>
                <a:ea typeface="ＭＳ Ｐゴシック" charset="0"/>
              </a:rPr>
              <a:t>Fairbanks Relay</a:t>
            </a:r>
            <a:r>
              <a:rPr lang="en-US" sz="1300" dirty="0" smtClean="0">
                <a:latin typeface="Trebuchet MS" charset="0"/>
                <a:ea typeface="ＭＳ Ｐゴシック" charset="0"/>
              </a:rPr>
              <a:t>, MTSAT</a:t>
            </a:r>
            <a:r>
              <a:rPr lang="en-US" sz="1300" dirty="0">
                <a:latin typeface="Trebuchet MS" charset="0"/>
                <a:ea typeface="ＭＳ Ｐゴシック" charset="0"/>
              </a:rPr>
              <a:t>, </a:t>
            </a:r>
            <a:r>
              <a:rPr lang="en-US" sz="1300" dirty="0" err="1">
                <a:latin typeface="Trebuchet MS" charset="0"/>
                <a:ea typeface="ＭＳ Ｐゴシック" charset="0"/>
              </a:rPr>
              <a:t>Noaaport</a:t>
            </a:r>
            <a:r>
              <a:rPr lang="en-US" sz="1300" dirty="0" smtClean="0">
                <a:latin typeface="Trebuchet MS" charset="0"/>
                <a:ea typeface="ＭＳ Ｐゴシック" charset="0"/>
              </a:rPr>
              <a:t>)</a:t>
            </a:r>
          </a:p>
          <a:p>
            <a:pPr lvl="1"/>
            <a:r>
              <a:rPr lang="en-US" sz="1900" dirty="0">
                <a:latin typeface="Trebuchet MS" charset="0"/>
                <a:ea typeface="ＭＳ Ｐゴシック" charset="0"/>
              </a:rPr>
              <a:t>4.5 meter </a:t>
            </a:r>
            <a:r>
              <a:rPr lang="en-US" sz="1300" dirty="0" smtClean="0">
                <a:latin typeface="Trebuchet MS" charset="0"/>
                <a:ea typeface="ＭＳ Ｐゴシック" charset="0"/>
              </a:rPr>
              <a:t>(101° </a:t>
            </a:r>
            <a:r>
              <a:rPr lang="en-US" sz="1300" dirty="0">
                <a:latin typeface="Trebuchet MS" charset="0"/>
                <a:ea typeface="ＭＳ Ｐゴシック" charset="0"/>
              </a:rPr>
              <a:t>West – SES-1, POES Fairbanks Relay, MTSAT, </a:t>
            </a:r>
            <a:r>
              <a:rPr lang="en-US" sz="1300" dirty="0" err="1">
                <a:latin typeface="Trebuchet MS" charset="0"/>
                <a:ea typeface="ＭＳ Ｐゴシック" charset="0"/>
              </a:rPr>
              <a:t>Noaaport</a:t>
            </a:r>
            <a:r>
              <a:rPr lang="en-US" sz="1300" dirty="0" smtClean="0">
                <a:latin typeface="Trebuchet MS" charset="0"/>
                <a:ea typeface="ＭＳ Ｐゴシック" charset="0"/>
              </a:rPr>
              <a:t>)</a:t>
            </a:r>
            <a:endParaRPr lang="en-US" sz="1300" dirty="0">
              <a:latin typeface="Trebuchet M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600" u="sng" dirty="0">
                <a:solidFill>
                  <a:srgbClr val="839C41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L-Band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7.3 meter (75° West –GOES-East 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Primary/GOES-R/S ready)</a:t>
            </a:r>
          </a:p>
          <a:p>
            <a:pPr lvl="1">
              <a:lnSpc>
                <a:spcPct val="8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7.3 meter 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(135° </a:t>
            </a:r>
            <a:r>
              <a:rPr lang="en-US" sz="1900" dirty="0">
                <a:latin typeface="Trebuchet MS" charset="0"/>
                <a:ea typeface="ＭＳ Ｐゴシック" charset="0"/>
              </a:rPr>
              <a:t>West –GOES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-West Primary/GOES-R testing)</a:t>
            </a:r>
            <a:endParaRPr lang="en-US" sz="1900" dirty="0">
              <a:latin typeface="Trebuchet MS" charset="0"/>
              <a:ea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4.6 meter (135° West –GOES-West Primary)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4.5 meter (60° West –GOES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-East </a:t>
            </a:r>
            <a:r>
              <a:rPr lang="en-US" sz="1900" dirty="0">
                <a:latin typeface="Trebuchet MS" charset="0"/>
                <a:ea typeface="ＭＳ Ｐゴシック" charset="0"/>
              </a:rPr>
              <a:t>auto tracking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)</a:t>
            </a:r>
            <a:endParaRPr lang="en-US" sz="1900" dirty="0">
              <a:latin typeface="Trebuchet MS" charset="0"/>
              <a:ea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3.7 meter (offline spare)</a:t>
            </a:r>
          </a:p>
          <a:p>
            <a:pPr eaLnBrk="1" hangingPunct="1">
              <a:lnSpc>
                <a:spcPct val="80000"/>
              </a:lnSpc>
            </a:pPr>
            <a:r>
              <a:rPr lang="en-US" sz="2600" u="sng" dirty="0">
                <a:solidFill>
                  <a:srgbClr val="839C41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X-Band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4.4 meter (Tracking – EOS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)</a:t>
            </a: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en-US" sz="1900" dirty="0" smtClean="0">
              <a:latin typeface="Trebuchet MS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2600" u="sng" dirty="0" smtClean="0">
                <a:solidFill>
                  <a:srgbClr val="839C41"/>
                </a:solidFill>
                <a:latin typeface="Trebuchet MS" charset="0"/>
                <a:ea typeface="ＭＳ Ｐゴシック" charset="0"/>
              </a:rPr>
              <a:t>X/L Band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 smtClean="0">
                <a:latin typeface="Trebuchet MS" charset="0"/>
                <a:ea typeface="ＭＳ Ｐゴシック" charset="0"/>
              </a:rPr>
              <a:t>2.4 meter </a:t>
            </a:r>
            <a:r>
              <a:rPr lang="en-US" sz="1700" dirty="0" smtClean="0">
                <a:latin typeface="Trebuchet MS" charset="0"/>
                <a:ea typeface="ＭＳ Ｐゴシック" charset="0"/>
              </a:rPr>
              <a:t>(Tracking – </a:t>
            </a:r>
            <a:r>
              <a:rPr lang="en-US" sz="1700" dirty="0" err="1" smtClean="0">
                <a:latin typeface="Trebuchet MS" charset="0"/>
                <a:ea typeface="ＭＳ Ｐゴシック" charset="0"/>
              </a:rPr>
              <a:t>Suomi</a:t>
            </a:r>
            <a:r>
              <a:rPr lang="en-US" sz="1700" dirty="0" smtClean="0">
                <a:latin typeface="Trebuchet MS" charset="0"/>
                <a:ea typeface="ＭＳ Ｐゴシック" charset="0"/>
              </a:rPr>
              <a:t> NPP, EOS, </a:t>
            </a:r>
            <a:r>
              <a:rPr lang="en-US" sz="1700" dirty="0" err="1" smtClean="0">
                <a:latin typeface="Trebuchet MS" charset="0"/>
                <a:ea typeface="ＭＳ Ｐゴシック" charset="0"/>
              </a:rPr>
              <a:t>Metop</a:t>
            </a:r>
            <a:r>
              <a:rPr lang="en-US" sz="1700" dirty="0" smtClean="0">
                <a:latin typeface="Trebuchet MS" charset="0"/>
                <a:ea typeface="ＭＳ Ｐゴシック" charset="0"/>
              </a:rPr>
              <a:t> A&amp;B, NOAA-18, 19 and FY3)</a:t>
            </a:r>
            <a:endParaRPr lang="en-US" sz="1700" dirty="0">
              <a:latin typeface="Trebuchet MS" charset="0"/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52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7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7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7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7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7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7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7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7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7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7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UW SSEC    SDS </a:t>
            </a:r>
            <a:b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Antennas Remotely Managed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0724" name="Content Placeholder 2"/>
          <p:cNvSpPr>
            <a:spLocks noGrp="1"/>
          </p:cNvSpPr>
          <p:nvPr>
            <p:ph idx="1"/>
          </p:nvPr>
        </p:nvSpPr>
        <p:spPr>
          <a:xfrm>
            <a:off x="571644" y="1439466"/>
            <a:ext cx="8229600" cy="4846424"/>
          </a:xfrm>
        </p:spPr>
        <p:txBody>
          <a:bodyPr>
            <a:normAutofit/>
          </a:bodyPr>
          <a:lstStyle/>
          <a:p>
            <a:pPr marL="457200" lvl="1" indent="0" eaLnBrk="1" hangingPunct="1">
              <a:lnSpc>
                <a:spcPct val="80000"/>
              </a:lnSpc>
              <a:buNone/>
            </a:pPr>
            <a:endParaRPr lang="en-US" sz="1900" dirty="0" smtClean="0">
              <a:latin typeface="Trebuchet MS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2600" u="sng" dirty="0" smtClean="0">
                <a:solidFill>
                  <a:srgbClr val="839C41"/>
                </a:solidFill>
                <a:latin typeface="Trebuchet MS" charset="0"/>
                <a:ea typeface="ＭＳ Ｐゴシック" charset="0"/>
              </a:rPr>
              <a:t>X/L Band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 smtClean="0">
                <a:latin typeface="Trebuchet MS" charset="0"/>
                <a:ea typeface="ＭＳ Ｐゴシック" charset="0"/>
              </a:rPr>
              <a:t> Honolulu Community College</a:t>
            </a: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en-US" sz="1900" dirty="0" smtClean="0">
              <a:latin typeface="Trebuchet MS" charset="0"/>
              <a:ea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sz="1900" dirty="0" smtClean="0">
              <a:latin typeface="Trebuchet MS" charset="0"/>
              <a:ea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 smtClean="0">
                <a:latin typeface="Trebuchet MS" charset="0"/>
                <a:ea typeface="ＭＳ Ｐゴシック" charset="0"/>
              </a:rPr>
              <a:t>Atlantic Oceanographic &amp; Met Lab , Miami, FL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>
              <a:latin typeface="Trebuchet MS" charset="0"/>
              <a:ea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sz="1900" dirty="0" smtClean="0">
              <a:latin typeface="Trebuchet MS" charset="0"/>
              <a:ea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 smtClean="0">
                <a:latin typeface="Trebuchet MS" charset="0"/>
                <a:ea typeface="ＭＳ Ｐゴシック" charset="0"/>
              </a:rPr>
              <a:t>University of Puerto Rico</a:t>
            </a:r>
            <a:endParaRPr lang="en-US" sz="1900" dirty="0">
              <a:latin typeface="Trebuchet MS" charset="0"/>
              <a:ea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sz="1900" dirty="0" smtClean="0">
              <a:latin typeface="Trebuchet MS" charset="0"/>
              <a:ea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sz="1900" dirty="0" smtClean="0">
              <a:latin typeface="Trebuchet MS" charset="0"/>
              <a:ea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 smtClean="0">
                <a:latin typeface="Trebuchet MS" charset="0"/>
                <a:ea typeface="ＭＳ Ｐゴシック" charset="0"/>
              </a:rPr>
              <a:t>All are 2.4 m used for </a:t>
            </a:r>
            <a:r>
              <a:rPr lang="en-US" sz="1700" dirty="0" smtClean="0">
                <a:latin typeface="Trebuchet MS" charset="0"/>
                <a:ea typeface="ＭＳ Ｐゴシック" charset="0"/>
              </a:rPr>
              <a:t>Tracking – </a:t>
            </a:r>
            <a:r>
              <a:rPr lang="en-US" sz="1700" dirty="0" err="1" smtClean="0">
                <a:latin typeface="Trebuchet MS" charset="0"/>
                <a:ea typeface="ＭＳ Ｐゴシック" charset="0"/>
              </a:rPr>
              <a:t>Suomi</a:t>
            </a:r>
            <a:r>
              <a:rPr lang="en-US" sz="1700" dirty="0" smtClean="0">
                <a:latin typeface="Trebuchet MS" charset="0"/>
                <a:ea typeface="ＭＳ Ｐゴシック" charset="0"/>
              </a:rPr>
              <a:t> NPP, EOS, </a:t>
            </a:r>
            <a:r>
              <a:rPr lang="en-US" sz="1700" dirty="0" err="1" smtClean="0">
                <a:latin typeface="Trebuchet MS" charset="0"/>
                <a:ea typeface="ＭＳ Ｐゴシック" charset="0"/>
              </a:rPr>
              <a:t>Metop</a:t>
            </a:r>
            <a:r>
              <a:rPr lang="en-US" sz="1700" dirty="0" smtClean="0">
                <a:latin typeface="Trebuchet MS" charset="0"/>
                <a:ea typeface="ＭＳ Ｐゴシック" charset="0"/>
              </a:rPr>
              <a:t> A&amp;B, NOAA-18, 19 and FY3</a:t>
            </a:r>
            <a:endParaRPr lang="en-US" sz="1700" dirty="0">
              <a:latin typeface="Trebuchet MS" charset="0"/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pic>
        <p:nvPicPr>
          <p:cNvPr id="4" name="Picture 3" descr="word-im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420" y="2045366"/>
            <a:ext cx="681790" cy="909053"/>
          </a:xfrm>
          <a:prstGeom prst="rect">
            <a:avLst/>
          </a:prstGeom>
        </p:spPr>
      </p:pic>
      <p:pic>
        <p:nvPicPr>
          <p:cNvPr id="6" name="Picture 5" descr="word-image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52" y="3341500"/>
            <a:ext cx="962527" cy="721895"/>
          </a:xfrm>
          <a:prstGeom prst="rect">
            <a:avLst/>
          </a:prstGeom>
        </p:spPr>
      </p:pic>
      <p:pic>
        <p:nvPicPr>
          <p:cNvPr id="7" name="Picture 6" descr="word-image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347" y="3261292"/>
            <a:ext cx="601579" cy="80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01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71373</TotalTime>
  <Words>2623</Words>
  <Application>Microsoft Macintosh PowerPoint</Application>
  <PresentationFormat>On-screen Show (4:3)</PresentationFormat>
  <Paragraphs>583</Paragraphs>
  <Slides>52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Twilight</vt:lpstr>
      <vt:lpstr>University of Wisconsin SSEC  </vt:lpstr>
      <vt:lpstr>PowerPoint Presentation</vt:lpstr>
      <vt:lpstr>Satellite Data Services Team</vt:lpstr>
      <vt:lpstr>SSEC Satellite  Data Services Mission Statement</vt:lpstr>
      <vt:lpstr>SSEC Satellite  Data Services Mission Statement</vt:lpstr>
      <vt:lpstr>SSEC SDS</vt:lpstr>
      <vt:lpstr>Data Center Facilities</vt:lpstr>
      <vt:lpstr>Antennas @ SSEC</vt:lpstr>
      <vt:lpstr>UW SSEC    SDS  Antennas Remotely Managed</vt:lpstr>
      <vt:lpstr>Server room layout</vt:lpstr>
      <vt:lpstr>SSEC SDS Incoming Data January, 2016</vt:lpstr>
      <vt:lpstr>SSEC SDS Incoming Data May, 2015</vt:lpstr>
      <vt:lpstr>SSEC SDS Outgoing Data</vt:lpstr>
      <vt:lpstr>Outgoing Data As of November 1, 2016</vt:lpstr>
      <vt:lpstr>Data Distribution</vt:lpstr>
      <vt:lpstr>Real-time Data </vt:lpstr>
      <vt:lpstr>Geostationary Satellites received</vt:lpstr>
      <vt:lpstr>Geostationary Satellites Received at UW SSEC in 2016</vt:lpstr>
      <vt:lpstr>Polar Satellites received</vt:lpstr>
      <vt:lpstr>Polar Satellites Received at UW SSEC in 2016</vt:lpstr>
      <vt:lpstr>Non-Satellite data</vt:lpstr>
      <vt:lpstr>Archive Data</vt:lpstr>
      <vt:lpstr>Archive Data</vt:lpstr>
      <vt:lpstr>Archive Data</vt:lpstr>
      <vt:lpstr>Plans for GOES-R</vt:lpstr>
      <vt:lpstr>GOES-R Antenna Upgrade</vt:lpstr>
      <vt:lpstr>GOES-R Antenna Upgrade</vt:lpstr>
      <vt:lpstr>GOES-R Antenna Upgrade</vt:lpstr>
      <vt:lpstr>SDI-GRB Appliance</vt:lpstr>
      <vt:lpstr>PowerPoint Presentation</vt:lpstr>
      <vt:lpstr>PowerPoint Presentation</vt:lpstr>
      <vt:lpstr>Science Product Validation Schedule</vt:lpstr>
      <vt:lpstr>GOES-R Archive</vt:lpstr>
      <vt:lpstr>Plans for GOES-R</vt:lpstr>
      <vt:lpstr>Satellite Data Services Web Site</vt:lpstr>
      <vt:lpstr>Satellite Data Services Web Site</vt:lpstr>
      <vt:lpstr>Satellite Data Services Web Site</vt:lpstr>
      <vt:lpstr>Other SDS Projects</vt:lpstr>
      <vt:lpstr>McFETCH Satellite Data Server</vt:lpstr>
      <vt:lpstr>McFETCH Satellite Data Server</vt:lpstr>
      <vt:lpstr>McFETCH Satellite Data Server</vt:lpstr>
      <vt:lpstr>McFETCH Satellite Data Server</vt:lpstr>
      <vt:lpstr>McFETCH Satellite Data Server</vt:lpstr>
      <vt:lpstr>McFETCH Satellite Data Server</vt:lpstr>
      <vt:lpstr>McFETCH Satellite Data Server</vt:lpstr>
      <vt:lpstr>McFETCH Satellite Data Server</vt:lpstr>
      <vt:lpstr>WxSatS</vt:lpstr>
      <vt:lpstr>WxSatS</vt:lpstr>
      <vt:lpstr>WxSatS</vt:lpstr>
      <vt:lpstr>WxSatS</vt:lpstr>
      <vt:lpstr>WxSatS</vt:lpstr>
      <vt:lpstr>PowerPoint Presentation</vt:lpstr>
    </vt:vector>
  </TitlesOfParts>
  <Manager/>
  <Company>SSEC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Jerry Robaidek</dc:creator>
  <cp:keywords/>
  <dc:description/>
  <cp:lastModifiedBy>Jerry Robaidek</cp:lastModifiedBy>
  <cp:revision>262</cp:revision>
  <cp:lastPrinted>2016-06-22T17:50:38Z</cp:lastPrinted>
  <dcterms:created xsi:type="dcterms:W3CDTF">2012-07-03T19:37:19Z</dcterms:created>
  <dcterms:modified xsi:type="dcterms:W3CDTF">2016-11-16T18:25:35Z</dcterms:modified>
  <cp:category/>
</cp:coreProperties>
</file>