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40"/>
  </p:notesMasterIdLst>
  <p:handoutMasterIdLst>
    <p:handoutMasterId r:id="rId41"/>
  </p:handoutMasterIdLst>
  <p:sldIdLst>
    <p:sldId id="423" r:id="rId2"/>
    <p:sldId id="437" r:id="rId3"/>
    <p:sldId id="435" r:id="rId4"/>
    <p:sldId id="428" r:id="rId5"/>
    <p:sldId id="436" r:id="rId6"/>
    <p:sldId id="427" r:id="rId7"/>
    <p:sldId id="429" r:id="rId8"/>
    <p:sldId id="431" r:id="rId9"/>
    <p:sldId id="450" r:id="rId10"/>
    <p:sldId id="432" r:id="rId11"/>
    <p:sldId id="434" r:id="rId12"/>
    <p:sldId id="433" r:id="rId13"/>
    <p:sldId id="424" r:id="rId14"/>
    <p:sldId id="426" r:id="rId15"/>
    <p:sldId id="440" r:id="rId16"/>
    <p:sldId id="442" r:id="rId17"/>
    <p:sldId id="441" r:id="rId18"/>
    <p:sldId id="438" r:id="rId19"/>
    <p:sldId id="454" r:id="rId20"/>
    <p:sldId id="464" r:id="rId21"/>
    <p:sldId id="453" r:id="rId22"/>
    <p:sldId id="463" r:id="rId23"/>
    <p:sldId id="439" r:id="rId24"/>
    <p:sldId id="461" r:id="rId25"/>
    <p:sldId id="462" r:id="rId26"/>
    <p:sldId id="448" r:id="rId27"/>
    <p:sldId id="449" r:id="rId28"/>
    <p:sldId id="465" r:id="rId29"/>
    <p:sldId id="444" r:id="rId30"/>
    <p:sldId id="445" r:id="rId31"/>
    <p:sldId id="459" r:id="rId32"/>
    <p:sldId id="457" r:id="rId33"/>
    <p:sldId id="446" r:id="rId34"/>
    <p:sldId id="455" r:id="rId35"/>
    <p:sldId id="456" r:id="rId36"/>
    <p:sldId id="460" r:id="rId37"/>
    <p:sldId id="458" r:id="rId38"/>
    <p:sldId id="37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7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79E75-FC47-2848-86B2-4CD2C393F11D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214DD-1481-EE46-8B1A-9276A05C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99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63336-FE0E-0349-846E-E1343C3664C1}" type="datetimeFigureOut">
              <a:rPr lang="en-US" smtClean="0"/>
              <a:t>11/11/16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319E2-3DF9-724F-A161-AECBA1C3A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88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CEF47-A0AD-D547-B15B-7098AB899C8C}" type="datetime2">
              <a:rPr lang="en-US" smtClean="0"/>
              <a:t>Friday, November 11,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8A7EB-703C-7D46-8E75-8CEC43CC0315}" type="datetime2">
              <a:rPr lang="en-US" smtClean="0"/>
              <a:t>Friday, November 11,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605E-3279-D84E-9251-09BB3F59C78B}" type="datetime2">
              <a:rPr lang="en-US" smtClean="0"/>
              <a:t>Friday, November 11,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104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3C1B-8A1C-A74D-982C-EE0BC3E45FEB}" type="datetime2">
              <a:rPr lang="en-US" smtClean="0"/>
              <a:t>Friday, November 11,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4023-6597-1C4F-9919-B3599165C157}" type="datetime2">
              <a:rPr lang="en-US" smtClean="0"/>
              <a:t>Friday, November 11,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D5EE-3E63-9448-87A7-427F767A013A}" type="datetime2">
              <a:rPr lang="en-US" smtClean="0"/>
              <a:t>Friday, November 11, 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3AA7-7BD1-3E49-8416-8B1FE1B3981F}" type="datetime2">
              <a:rPr lang="en-US" smtClean="0"/>
              <a:t>Friday, November 11, 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743B3-2DD3-914B-A584-3628D3872F93}" type="datetime2">
              <a:rPr lang="en-US" smtClean="0"/>
              <a:t>Friday, November 11, 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655BB-1972-2641-B16C-2FB95A4CEF0C}" type="datetime2">
              <a:rPr lang="en-US" smtClean="0"/>
              <a:t>Friday, November 11, 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D2CC5-DEAB-F64B-AD78-6FAFCE672E7E}" type="datetime2">
              <a:rPr lang="en-US" smtClean="0"/>
              <a:t>Friday, November 11, 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BF458-ABDE-DC4E-8EB7-44AF420D775C}" type="datetime2">
              <a:rPr lang="en-US" smtClean="0"/>
              <a:t>Friday, November 11, 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9CBE7-FF6B-F742-B7C0-1D2DD8131A80}" type="datetime2">
              <a:rPr lang="en-US" smtClean="0"/>
              <a:t>Friday, November 11,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524" y="6356350"/>
            <a:ext cx="7020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2016 MUG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821" y="6036869"/>
            <a:ext cx="775279" cy="56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UWlogo_ctr_4c_wht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" y="6036869"/>
            <a:ext cx="951307" cy="638962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cfetch.ssec.wisc.edu/cgi-bin/mcfetch?dkey=***********&amp;output=gif&amp;GROUP=AGOES03&amp;DESCRIPTOR=A-VIS&amp;SERVER=geoarc.SSEC.WISC.EDU&amp;date=February+26,+1979&amp;band=1&amp;mag=1+-1&amp;map=yes&amp;lat=48+100&amp;USER=****&amp;PROJ=****&amp;TIME=16:15&amp;size=2000+2000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3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of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36" y="228303"/>
            <a:ext cx="3152236" cy="236203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9787" y="2135271"/>
            <a:ext cx="6015475" cy="1470025"/>
          </a:xfrm>
        </p:spPr>
        <p:txBody>
          <a:bodyPr/>
          <a:lstStyle/>
          <a:p>
            <a:r>
              <a:rPr lang="en-US" sz="3200" dirty="0"/>
              <a:t>University of Wisconsin SSEC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600" dirty="0" smtClean="0"/>
              <a:t>2016 </a:t>
            </a:r>
            <a:r>
              <a:rPr lang="en-US" sz="1600" dirty="0" err="1" smtClean="0"/>
              <a:t>McIDAS</a:t>
            </a:r>
            <a:r>
              <a:rPr lang="en-US" sz="1600" dirty="0" smtClean="0"/>
              <a:t> Users Meeting</a:t>
            </a:r>
          </a:p>
          <a:p>
            <a:r>
              <a:rPr lang="en-US" sz="1600" dirty="0" smtClean="0"/>
              <a:t>November </a:t>
            </a:r>
            <a:r>
              <a:rPr lang="en-US" sz="1600" dirty="0" smtClean="0"/>
              <a:t>17, </a:t>
            </a:r>
            <a:r>
              <a:rPr lang="en-US" sz="1600" dirty="0" smtClean="0"/>
              <a:t>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06842" y="3056836"/>
            <a:ext cx="4170947" cy="8251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/>
              <a:t>Satellite Data Services </a:t>
            </a:r>
          </a:p>
          <a:p>
            <a:r>
              <a:rPr lang="en-US" sz="3200" dirty="0" smtClean="0"/>
              <a:t>Archive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066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3590 tapes (1996-2005)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5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13452475"/>
            <a:ext cx="2471737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64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Archive (2005- Present)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6" name="Content Placeholder 5" descr="online_disk archiv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06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LTO-5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33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Shape 30"/>
          <p:cNvGraphicFramePr/>
          <p:nvPr>
            <p:extLst>
              <p:ext uri="{D42A27DB-BD31-4B8C-83A1-F6EECF244321}">
                <p14:modId xmlns:p14="http://schemas.microsoft.com/office/powerpoint/2010/main" val="268016541"/>
              </p:ext>
            </p:extLst>
          </p:nvPr>
        </p:nvGraphicFramePr>
        <p:xfrm>
          <a:off x="140499" y="130612"/>
          <a:ext cx="8909925" cy="672147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76252"/>
                <a:gridCol w="1318623"/>
                <a:gridCol w="1756600"/>
                <a:gridCol w="1278975"/>
                <a:gridCol w="1521350"/>
                <a:gridCol w="1058125"/>
              </a:tblGrid>
              <a:tr h="44740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Source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dirty="0"/>
                        <a:t>Satellites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dirty="0"/>
                        <a:t>Years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sensors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dirty="0"/>
                        <a:t>Formats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Servers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</a:tr>
              <a:tr h="8948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US Geo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 sz="1600" dirty="0"/>
                        <a:t>SMS1&amp;2</a:t>
                      </a:r>
                    </a:p>
                    <a:p>
                      <a:pPr>
                        <a:buNone/>
                      </a:pPr>
                      <a:r>
                        <a:rPr lang="en" sz="1600" dirty="0"/>
                        <a:t>GOES1-7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 sz="1600" dirty="0"/>
                        <a:t>1974,</a:t>
                      </a:r>
                    </a:p>
                    <a:p>
                      <a:pPr>
                        <a:buNone/>
                      </a:pPr>
                      <a:r>
                        <a:rPr lang="en" sz="1600" dirty="0"/>
                        <a:t>1978-1996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imager and sounder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 sz="1600"/>
                        <a:t>Mode A,AA,AAA</a:t>
                      </a:r>
                    </a:p>
                    <a:p>
                      <a:pPr>
                        <a:buNone/>
                      </a:pPr>
                      <a:r>
                        <a:rPr lang="en" sz="1600"/>
                        <a:t>AREA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ADDE</a:t>
                      </a:r>
                    </a:p>
                  </a:txBody>
                  <a:tcPr marL="91425" marR="91425" marT="91425" marB="91425"/>
                </a:tc>
              </a:tr>
              <a:tr h="8948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US Geo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GOES8-15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1993-Present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imager and sounder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GVAR and AREA for sounder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ADDE</a:t>
                      </a:r>
                    </a:p>
                  </a:txBody>
                  <a:tcPr marL="91425" marR="91425" marT="91425" marB="91425"/>
                </a:tc>
              </a:tr>
              <a:tr h="8948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Eumetsat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 smtClean="0"/>
                        <a:t>Met-1,</a:t>
                      </a:r>
                    </a:p>
                    <a:p>
                      <a:pPr>
                        <a:buNone/>
                      </a:pPr>
                      <a:r>
                        <a:rPr lang="en" sz="1600" dirty="0" smtClean="0"/>
                        <a:t>Met-3</a:t>
                      </a:r>
                      <a:r>
                        <a:rPr lang="en" sz="1600" dirty="0"/>
                        <a:t>, Met5-7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600" dirty="0" smtClean="0"/>
                        <a:t>1978-1979</a:t>
                      </a:r>
                    </a:p>
                    <a:p>
                      <a:pPr lvl="0" rtl="0">
                        <a:buNone/>
                      </a:pPr>
                      <a:r>
                        <a:rPr lang="en" sz="1600" dirty="0" smtClean="0"/>
                        <a:t>1992-1995</a:t>
                      </a:r>
                      <a:endParaRPr lang="en" sz="1600" dirty="0"/>
                    </a:p>
                    <a:p>
                      <a:pPr>
                        <a:buNone/>
                      </a:pPr>
                      <a:r>
                        <a:rPr lang="en" sz="1600" dirty="0"/>
                        <a:t>1998-Present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imager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1600" dirty="0" smtClean="0"/>
                        <a:t>Native, AREA</a:t>
                      </a:r>
                    </a:p>
                    <a:p>
                      <a:pPr lvl="0" rtl="0">
                        <a:buNone/>
                      </a:pPr>
                      <a:r>
                        <a:rPr lang="en-US" sz="1600" dirty="0" smtClean="0"/>
                        <a:t>OMTP</a:t>
                      </a:r>
                      <a:endParaRPr lang="en" sz="1600" dirty="0"/>
                    </a:p>
                    <a:p>
                      <a:pPr>
                        <a:buNone/>
                      </a:pPr>
                      <a:r>
                        <a:rPr lang="en" sz="1600" dirty="0"/>
                        <a:t>pdus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ADDE</a:t>
                      </a:r>
                    </a:p>
                  </a:txBody>
                  <a:tcPr marL="91425" marR="91425" marT="91425" marB="91425"/>
                </a:tc>
              </a:tr>
              <a:tr h="4175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Eumetsat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 smtClean="0"/>
                        <a:t>Met8-1</a:t>
                      </a:r>
                      <a:r>
                        <a:rPr lang="en-US" sz="1600" dirty="0" smtClean="0"/>
                        <a:t>1</a:t>
                      </a:r>
                      <a:endParaRPr lang="en"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2004-Present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SEVERI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HRIT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ADDE</a:t>
                      </a:r>
                    </a:p>
                  </a:txBody>
                  <a:tcPr marL="91425" marR="91425" marT="91425" marB="91425"/>
                </a:tc>
              </a:tr>
              <a:tr h="4175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Japan (JMA)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 smtClean="0"/>
                        <a:t>GMS-1</a:t>
                      </a:r>
                    </a:p>
                    <a:p>
                      <a:pPr>
                        <a:buNone/>
                      </a:pPr>
                      <a:r>
                        <a:rPr lang="en" sz="1600" dirty="0" smtClean="0"/>
                        <a:t>GMS-5</a:t>
                      </a:r>
                      <a:endParaRPr lang="en"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 smtClean="0"/>
                        <a:t>1978-1979</a:t>
                      </a:r>
                    </a:p>
                    <a:p>
                      <a:pPr>
                        <a:buNone/>
                      </a:pPr>
                      <a:r>
                        <a:rPr lang="en" sz="1600" dirty="0" smtClean="0"/>
                        <a:t>1998-Present</a:t>
                      </a:r>
                      <a:endParaRPr lang="en"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Imager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AREA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ADDE</a:t>
                      </a:r>
                    </a:p>
                  </a:txBody>
                  <a:tcPr marL="91425" marR="91425" marT="91425" marB="91425"/>
                </a:tc>
              </a:tr>
              <a:tr h="4175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Japan (JMA)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MTSAT1R,2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2005-Present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Imager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HiRID,HRIT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ADDE</a:t>
                      </a:r>
                    </a:p>
                  </a:txBody>
                  <a:tcPr marL="91425" marR="91425" marT="91425" marB="91425"/>
                </a:tc>
              </a:tr>
              <a:tr h="4175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Japan (JMA)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 smtClean="0"/>
                        <a:t>Himawari-8</a:t>
                      </a:r>
                      <a:endParaRPr lang="en"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 smtClean="0"/>
                        <a:t>20</a:t>
                      </a:r>
                      <a:r>
                        <a:rPr lang="en-US" sz="1600" dirty="0" smtClean="0"/>
                        <a:t>1</a:t>
                      </a:r>
                      <a:r>
                        <a:rPr lang="en" sz="1600" dirty="0" smtClean="0"/>
                        <a:t>5-Present</a:t>
                      </a:r>
                      <a:endParaRPr lang="en"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Imager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 smtClean="0"/>
                        <a:t>HSD</a:t>
                      </a:r>
                      <a:endParaRPr lang="en"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ADDE</a:t>
                      </a:r>
                    </a:p>
                  </a:txBody>
                  <a:tcPr marL="91425" marR="91425" marT="91425" marB="91425"/>
                </a:tc>
              </a:tr>
              <a:tr h="4175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China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 smtClean="0"/>
                        <a:t>FY2,C,D,E</a:t>
                      </a:r>
                      <a:r>
                        <a:rPr lang="en-US" sz="1600" dirty="0" smtClean="0"/>
                        <a:t>,G</a:t>
                      </a:r>
                      <a:endParaRPr lang="en"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2005-Present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Imager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AREA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ADDE</a:t>
                      </a:r>
                    </a:p>
                  </a:txBody>
                  <a:tcPr marL="91425" marR="91425" marT="91425" marB="91425"/>
                </a:tc>
              </a:tr>
              <a:tr h="5005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India (ISRO)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 smtClean="0"/>
                        <a:t>Kalpana</a:t>
                      </a:r>
                      <a:endParaRPr lang="en-US" sz="1600" dirty="0" smtClean="0"/>
                    </a:p>
                    <a:p>
                      <a:pPr>
                        <a:buNone/>
                      </a:pPr>
                      <a:r>
                        <a:rPr lang="en-US" sz="1600" dirty="0" smtClean="0"/>
                        <a:t>Insat-3D</a:t>
                      </a:r>
                      <a:endParaRPr lang="en"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 smtClean="0"/>
                        <a:t>2004-Present</a:t>
                      </a:r>
                      <a:endParaRPr lang="en-US" sz="1600" dirty="0" smtClean="0"/>
                    </a:p>
                    <a:p>
                      <a:pPr>
                        <a:buNone/>
                      </a:pPr>
                      <a:r>
                        <a:rPr lang="en-US" sz="1600" dirty="0" smtClean="0"/>
                        <a:t>2014-Present</a:t>
                      </a:r>
                      <a:endParaRPr lang="en"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 smtClean="0"/>
                        <a:t>VHRR</a:t>
                      </a:r>
                      <a:endParaRPr lang="en-US" sz="1600" dirty="0" smtClean="0"/>
                    </a:p>
                    <a:p>
                      <a:pPr>
                        <a:buNone/>
                      </a:pPr>
                      <a:r>
                        <a:rPr lang="en-US" sz="1200" dirty="0" smtClean="0"/>
                        <a:t>Imager, Sounder</a:t>
                      </a:r>
                      <a:endParaRPr lang="en" sz="1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HDF4,5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/>
                        <a:t>ADDE</a:t>
                      </a:r>
                    </a:p>
                  </a:txBody>
                  <a:tcPr marL="91425" marR="91425" marT="91425" marB="91425"/>
                </a:tc>
              </a:tr>
              <a:tr h="4733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South Korea (KMA)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COMS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2012-Present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CMOS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HRIT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600" dirty="0"/>
                        <a:t>ADDE</a:t>
                      </a: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859755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Misc Data Archive</a:t>
            </a:r>
          </a:p>
        </p:txBody>
      </p:sp>
      <p:graphicFrame>
        <p:nvGraphicFramePr>
          <p:cNvPr id="42" name="Shape 42"/>
          <p:cNvGraphicFramePr/>
          <p:nvPr>
            <p:extLst>
              <p:ext uri="{D42A27DB-BD31-4B8C-83A1-F6EECF244321}">
                <p14:modId xmlns:p14="http://schemas.microsoft.com/office/powerpoint/2010/main" val="2281677457"/>
              </p:ext>
            </p:extLst>
          </p:nvPr>
        </p:nvGraphicFramePr>
        <p:xfrm>
          <a:off x="327112" y="357209"/>
          <a:ext cx="8489775" cy="560716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90125"/>
                <a:gridCol w="2338725"/>
                <a:gridCol w="2025525"/>
                <a:gridCol w="1735400"/>
              </a:tblGrid>
              <a:tr h="40865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Source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Years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Formats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Servers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</a:tr>
              <a:tr h="83770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Insitu Point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 dirty="0"/>
                        <a:t>1976-Present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McIDAS MD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ADDE</a:t>
                      </a:r>
                    </a:p>
                  </a:txBody>
                  <a:tcPr marL="91425" marR="91425" marT="91425" marB="91425"/>
                </a:tc>
              </a:tr>
              <a:tr h="83770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Noaaport Model Output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1996-Present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McIDAS GRID, GRIB1, GRIB2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ADDE,</a:t>
                      </a:r>
                    </a:p>
                    <a:p>
                      <a:pPr lvl="0" rtl="0">
                        <a:buNone/>
                      </a:pPr>
                      <a:r>
                        <a:rPr lang="en"/>
                        <a:t>THREDDS</a:t>
                      </a:r>
                    </a:p>
                  </a:txBody>
                  <a:tcPr marL="91425" marR="91425" marT="91425" marB="91425"/>
                </a:tc>
              </a:tr>
              <a:tr h="85410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Noaaport Text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1996-Present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Original text, concatenated binary file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ADDE</a:t>
                      </a:r>
                    </a:p>
                  </a:txBody>
                  <a:tcPr marL="91425" marR="91425" marT="91425" marB="91425"/>
                </a:tc>
              </a:tr>
              <a:tr h="40865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Global Satellite Composite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2001-Present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AREA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ADDE</a:t>
                      </a:r>
                    </a:p>
                  </a:txBody>
                  <a:tcPr marL="91425" marR="91425" marT="91425" marB="91425"/>
                </a:tc>
              </a:tr>
              <a:tr h="57650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Cloud top height global composites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2003-Present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AREA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ADDE</a:t>
                      </a:r>
                    </a:p>
                  </a:txBody>
                  <a:tcPr marL="91425" marR="91425" marT="91425" marB="91425"/>
                </a:tc>
              </a:tr>
              <a:tr h="619225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Lots of others misc, sst composites,SSMI, modis winds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Early 2000-Present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/>
                        <a:t>AREA, l1b,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 dirty="0"/>
                        <a:t>ADDE, THREDDS</a:t>
                      </a: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58362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210 TB of data via ADDE in first 10 months of 2016</a:t>
            </a:r>
          </a:p>
          <a:p>
            <a:r>
              <a:rPr lang="en-US" dirty="0" smtClean="0"/>
              <a:t>12 million transaction in 2016</a:t>
            </a:r>
          </a:p>
          <a:p>
            <a:r>
              <a:rPr lang="en-US" dirty="0" smtClean="0"/>
              <a:t>Averaged 2.5 TB transferred via ADDE per day in October 2016</a:t>
            </a:r>
          </a:p>
          <a:p>
            <a:r>
              <a:rPr lang="en-US" dirty="0"/>
              <a:t>As of Dec 2015, over 975 TBs online.  </a:t>
            </a:r>
          </a:p>
          <a:p>
            <a:r>
              <a:rPr lang="en-US" dirty="0"/>
              <a:t>(closer to 1.5 PB when redundant data are included)</a:t>
            </a:r>
          </a:p>
          <a:p>
            <a:endParaRPr lang="en-US" dirty="0"/>
          </a:p>
          <a:p>
            <a:r>
              <a:rPr lang="en-US" dirty="0"/>
              <a:t>Grows approximately about ~150 TB/</a:t>
            </a:r>
            <a:r>
              <a:rPr lang="en-US" dirty="0" smtClean="0"/>
              <a:t>year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20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Backend 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6-Dell PowerEdge R430 servers</a:t>
            </a:r>
          </a:p>
          <a:p>
            <a:r>
              <a:rPr lang="en-US" dirty="0" smtClean="0"/>
              <a:t>2 Dell PowerEdge R730 servers</a:t>
            </a:r>
          </a:p>
          <a:p>
            <a:r>
              <a:rPr lang="en-US" dirty="0" smtClean="0"/>
              <a:t>3 Dell </a:t>
            </a:r>
            <a:r>
              <a:rPr lang="en-US" dirty="0" err="1" smtClean="0"/>
              <a:t>PowerVault</a:t>
            </a:r>
            <a:r>
              <a:rPr lang="en-US" dirty="0" smtClean="0"/>
              <a:t> MD3460 storage arrays</a:t>
            </a:r>
          </a:p>
          <a:p>
            <a:r>
              <a:rPr lang="en-US" dirty="0" smtClean="0"/>
              <a:t>2 Dell </a:t>
            </a:r>
            <a:r>
              <a:rPr lang="en-US" dirty="0" err="1" smtClean="0"/>
              <a:t>PowerVault</a:t>
            </a:r>
            <a:r>
              <a:rPr lang="en-US" dirty="0" smtClean="0"/>
              <a:t> MD3060e storage arrays</a:t>
            </a:r>
          </a:p>
          <a:p>
            <a:r>
              <a:rPr lang="en-US" dirty="0" err="1" smtClean="0"/>
              <a:t>Lustre</a:t>
            </a:r>
            <a:r>
              <a:rPr lang="en-US" dirty="0" smtClean="0"/>
              <a:t> 2 on </a:t>
            </a:r>
            <a:r>
              <a:rPr lang="en-US" dirty="0" err="1" smtClean="0"/>
              <a:t>zfs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63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Recent Performance Enhancements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5181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Modifications to </a:t>
            </a:r>
            <a:r>
              <a:rPr lang="en-US" dirty="0" err="1" smtClean="0"/>
              <a:t>Lustre</a:t>
            </a:r>
            <a:r>
              <a:rPr lang="en-US" dirty="0" smtClean="0"/>
              <a:t> server data </a:t>
            </a:r>
            <a:r>
              <a:rPr lang="en-US" dirty="0" err="1" smtClean="0"/>
              <a:t>prefetch</a:t>
            </a:r>
            <a:r>
              <a:rPr lang="en-US" dirty="0" smtClean="0"/>
              <a:t>:</a:t>
            </a:r>
          </a:p>
          <a:p>
            <a:r>
              <a:rPr lang="en-US" dirty="0" smtClean="0"/>
              <a:t>Himawari-8 entire Day List</a:t>
            </a:r>
          </a:p>
          <a:p>
            <a:pPr lvl="1"/>
            <a:r>
              <a:rPr lang="en-US" dirty="0" smtClean="0"/>
              <a:t>Before enhancements  200+ seconds</a:t>
            </a:r>
          </a:p>
          <a:p>
            <a:pPr lvl="1"/>
            <a:r>
              <a:rPr lang="en-US" dirty="0" smtClean="0"/>
              <a:t>After Enhancements  ~13 seconds</a:t>
            </a:r>
          </a:p>
          <a:p>
            <a:r>
              <a:rPr lang="en-US" dirty="0" smtClean="0"/>
              <a:t>COMS</a:t>
            </a:r>
          </a:p>
          <a:p>
            <a:pPr lvl="1"/>
            <a:r>
              <a:rPr lang="en-US" dirty="0"/>
              <a:t>Before enhancements  </a:t>
            </a:r>
            <a:r>
              <a:rPr lang="en-US" dirty="0" smtClean="0"/>
              <a:t>~17 </a:t>
            </a:r>
            <a:r>
              <a:rPr lang="en-US" dirty="0"/>
              <a:t>seconds</a:t>
            </a:r>
          </a:p>
          <a:p>
            <a:pPr lvl="1"/>
            <a:r>
              <a:rPr lang="en-US" dirty="0"/>
              <a:t>After Enhancements  </a:t>
            </a:r>
            <a:r>
              <a:rPr lang="en-US" dirty="0" smtClean="0"/>
              <a:t>~2.5 seconds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4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Meteosat-1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10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Meteosat-1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Originally pulled from 9-track tape in early 2000s, but not decoded.</a:t>
            </a:r>
          </a:p>
          <a:p>
            <a:r>
              <a:rPr lang="en-US" dirty="0" smtClean="0"/>
              <a:t>Covers time period of December 1, 1978 – November 24, 1979</a:t>
            </a:r>
          </a:p>
          <a:p>
            <a:r>
              <a:rPr lang="en-US" dirty="0" smtClean="0"/>
              <a:t>Rediscovered in summer 2016 due to an inquiry by Paul </a:t>
            </a:r>
            <a:r>
              <a:rPr lang="en-US" dirty="0" err="1" smtClean="0"/>
              <a:t>Menzel</a:t>
            </a:r>
            <a:endParaRPr lang="en-US" dirty="0" smtClean="0"/>
          </a:p>
          <a:p>
            <a:r>
              <a:rPr lang="en-US" dirty="0" smtClean="0"/>
              <a:t>Decoded, Navigated, and Calibrated by Dan Forrest and Dave </a:t>
            </a:r>
            <a:r>
              <a:rPr lang="en-US" dirty="0" err="1" smtClean="0"/>
              <a:t>Santek</a:t>
            </a:r>
            <a:r>
              <a:rPr lang="en-US" dirty="0" smtClean="0"/>
              <a:t> </a:t>
            </a:r>
          </a:p>
          <a:p>
            <a:r>
              <a:rPr lang="en-US" dirty="0" smtClean="0"/>
              <a:t>Provided to </a:t>
            </a:r>
            <a:r>
              <a:rPr lang="en-US" dirty="0" err="1" smtClean="0"/>
              <a:t>Eumetsat</a:t>
            </a:r>
            <a:r>
              <a:rPr lang="en-US" dirty="0" smtClean="0"/>
              <a:t> in November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581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84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Eumetsat</a:t>
            </a:r>
            <a:r>
              <a:rPr lang="en-US" dirty="0" smtClean="0"/>
              <a:t> article</a:t>
            </a:r>
            <a:endParaRPr lang="en-US" dirty="0"/>
          </a:p>
        </p:txBody>
      </p:sp>
      <p:pic>
        <p:nvPicPr>
          <p:cNvPr id="5" name="Content Placeholder 4" descr="Screen Shot 2016-11-16 at 11.50.20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97" r="-779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35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Day in 1979</a:t>
            </a:r>
            <a:endParaRPr lang="en-US" dirty="0"/>
          </a:p>
        </p:txBody>
      </p:sp>
      <p:pic>
        <p:nvPicPr>
          <p:cNvPr id="5" name="m1_anim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333" y="1941701"/>
            <a:ext cx="6851316" cy="385420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47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SMS 1974-1980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Doug Ratcliff, Dan Forrest, Nancy </a:t>
            </a:r>
            <a:r>
              <a:rPr lang="en-US" dirty="0" err="1" smtClean="0"/>
              <a:t>Troxel</a:t>
            </a:r>
            <a:r>
              <a:rPr lang="en-US" dirty="0" err="1"/>
              <a:t>-</a:t>
            </a:r>
            <a:r>
              <a:rPr lang="en-US" dirty="0" err="1" smtClean="0"/>
              <a:t>Hoehn</a:t>
            </a:r>
            <a:r>
              <a:rPr lang="en-US" dirty="0" smtClean="0"/>
              <a:t>, Jerrold Robaidek</a:t>
            </a:r>
          </a:p>
          <a:p>
            <a:endParaRPr lang="en-US" dirty="0"/>
          </a:p>
        </p:txBody>
      </p:sp>
      <p:pic>
        <p:nvPicPr>
          <p:cNvPr id="7" name="Content Placeholder 6" descr="IMG_5917-768x5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6478110" y="4409665"/>
            <a:ext cx="2042785" cy="112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9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SMS   1974-1980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~1,300 9-track tapes scheduled for destruction by NASA Goddard</a:t>
            </a:r>
          </a:p>
          <a:p>
            <a:r>
              <a:rPr lang="en-US" dirty="0" smtClean="0"/>
              <a:t>Reading was complete in the past week</a:t>
            </a:r>
          </a:p>
          <a:p>
            <a:r>
              <a:rPr lang="en-US" dirty="0" smtClean="0"/>
              <a:t>Processing and decoding now</a:t>
            </a:r>
          </a:p>
          <a:p>
            <a:r>
              <a:rPr lang="en-US" dirty="0" smtClean="0"/>
              <a:t>Tapes covered a period of 1974 – 1980, but most were from July 1974 and Fall 1975 time period</a:t>
            </a:r>
          </a:p>
          <a:p>
            <a:endParaRPr lang="en-US" dirty="0"/>
          </a:p>
        </p:txBody>
      </p:sp>
      <p:pic>
        <p:nvPicPr>
          <p:cNvPr id="7" name="Content Placeholder 6" descr="IMG_5917-768x5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6478110" y="3475312"/>
            <a:ext cx="2042785" cy="112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0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Edmund Fitzgerald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November 10, 1975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5" name="Picture 4" descr="Edmund_Fitzgerald,_1971,_3_of_4_(restored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20" y="1426858"/>
            <a:ext cx="2398680" cy="1591936"/>
          </a:xfrm>
          <a:prstGeom prst="rect">
            <a:avLst/>
          </a:prstGeom>
        </p:spPr>
      </p:pic>
      <p:pic>
        <p:nvPicPr>
          <p:cNvPr id="6" name="Picture 5" descr="10November1975_NOAA-4_infrared_composites_anim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63" y="3018794"/>
            <a:ext cx="3140689" cy="323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1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Edmund Fitzgerald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“Superior</a:t>
            </a:r>
            <a:r>
              <a:rPr lang="en-US" dirty="0"/>
              <a:t>, they said, never gives up her </a:t>
            </a:r>
            <a:r>
              <a:rPr lang="en-US" dirty="0" smtClean="0"/>
              <a:t>dead”</a:t>
            </a:r>
          </a:p>
          <a:p>
            <a:r>
              <a:rPr lang="en-US" dirty="0" smtClean="0"/>
              <a:t>The tapes did not contain this data.</a:t>
            </a:r>
          </a:p>
          <a:p>
            <a:r>
              <a:rPr lang="en-US" dirty="0" smtClean="0"/>
              <a:t>But almost an entire year of GOES data has now recovered that had previously been lost.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5" name="Picture 4" descr="Edmund_Fitzgerald,_1971,_3_of_4_(restored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20" y="1426858"/>
            <a:ext cx="2398680" cy="159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4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SMS 1974-1980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An interesting case:</a:t>
            </a:r>
          </a:p>
          <a:p>
            <a:r>
              <a:rPr lang="en-US" dirty="0"/>
              <a:t> </a:t>
            </a:r>
            <a:r>
              <a:rPr lang="en-US" dirty="0" smtClean="0"/>
              <a:t>Major </a:t>
            </a:r>
            <a:r>
              <a:rPr lang="en-US" dirty="0"/>
              <a:t>tornado outbreak swept across Omaha, Nebraska, killing three people and injuring more than </a:t>
            </a:r>
            <a:r>
              <a:rPr lang="en-US" dirty="0" smtClean="0"/>
              <a:t>100</a:t>
            </a:r>
          </a:p>
          <a:p>
            <a:r>
              <a:rPr lang="en-US" dirty="0" smtClean="0"/>
              <a:t>Five</a:t>
            </a:r>
            <a:r>
              <a:rPr lang="en-US" dirty="0"/>
              <a:t>-minute imagery created from 6 May </a:t>
            </a:r>
            <a:r>
              <a:rPr lang="en-US" dirty="0" smtClean="0"/>
              <a:t>1975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82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SMS-1 1974-1975 +</a:t>
            </a:r>
            <a:endParaRPr lang="en-US" dirty="0"/>
          </a:p>
        </p:txBody>
      </p:sp>
      <p:pic>
        <p:nvPicPr>
          <p:cNvPr id="5" name="Content Placeholder 4" descr="oldsms1_vis-768x5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09" r="-15109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8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vis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68" b="-93468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63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GMS </a:t>
            </a:r>
            <a:r>
              <a:rPr lang="en-US" dirty="0"/>
              <a:t>IR </a:t>
            </a:r>
            <a:r>
              <a:rPr lang="en-US" dirty="0" smtClean="0"/>
              <a:t>(1981-1998)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9" name="Content Placeholder 8" descr="mcfetch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24" r="-1952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2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antennas 1974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7" name="Content Placeholder 6" descr="building_antennas0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03" r="-2820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Inventory</a:t>
            </a:r>
            <a:br>
              <a:rPr lang="en-US" dirty="0" smtClean="0"/>
            </a:br>
            <a:r>
              <a:rPr lang="en-US" sz="2700" dirty="0" smtClean="0"/>
              <a:t>http://</a:t>
            </a:r>
            <a:r>
              <a:rPr lang="en-US" sz="2700" dirty="0" err="1" smtClean="0"/>
              <a:t>inventory.ssec.wisc.edu</a:t>
            </a:r>
            <a:r>
              <a:rPr lang="en-US" sz="2700" dirty="0" smtClean="0"/>
              <a:t>/inventory</a:t>
            </a:r>
            <a:endParaRPr lang="en-US" sz="2700" dirty="0"/>
          </a:p>
        </p:txBody>
      </p:sp>
      <p:pic>
        <p:nvPicPr>
          <p:cNvPr id="5" name="Content Placeholder 4" descr="Screen Shot 2016-11-16 at 4.30.44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8" r="-8698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326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Fact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95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Total Eclipse of February 26, 1979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6" name="Content Placeholder 5" descr="SE1979Feb26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40" r="-410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0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McFETCH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800" dirty="0">
                <a:hlinkClick r:id="rId2"/>
              </a:rPr>
              <a:t>http://mcfetch.ssec.wisc.edu/cgi-bin/mcfetch?dkey</a:t>
            </a:r>
            <a:r>
              <a:rPr lang="en-US" sz="800" dirty="0" smtClean="0">
                <a:hlinkClick r:id="rId2"/>
              </a:rPr>
              <a:t>=***********&amp;</a:t>
            </a:r>
            <a:r>
              <a:rPr lang="en-US" sz="800" dirty="0">
                <a:hlinkClick r:id="rId2"/>
              </a:rPr>
              <a:t>output=gif&amp;GROUP=AGOES03&amp;DESCRIPTOR=A-VIS&amp;SERVER=geoarc.SSEC.WISC.EDU&amp;date=February+26,+1979&amp;band=1&amp;mag=1+-1&amp;map=yes&amp;lat=48+100&amp;USER</a:t>
            </a:r>
            <a:r>
              <a:rPr lang="en-US" sz="800" dirty="0" smtClean="0">
                <a:hlinkClick r:id="rId2"/>
              </a:rPr>
              <a:t>=****&amp;</a:t>
            </a:r>
            <a:r>
              <a:rPr lang="en-US" sz="800" dirty="0">
                <a:hlinkClick r:id="rId2"/>
              </a:rPr>
              <a:t>PROJ</a:t>
            </a:r>
            <a:r>
              <a:rPr lang="en-US" sz="800" dirty="0" smtClean="0">
                <a:hlinkClick r:id="rId2"/>
              </a:rPr>
              <a:t>=****&amp;</a:t>
            </a:r>
            <a:r>
              <a:rPr lang="en-US" sz="800" dirty="0">
                <a:hlinkClick r:id="rId2"/>
              </a:rPr>
              <a:t>TIME=16:15&amp;size=2000+</a:t>
            </a:r>
            <a:r>
              <a:rPr lang="en-US" sz="800" dirty="0" smtClean="0">
                <a:hlinkClick r:id="rId2"/>
              </a:rPr>
              <a:t>2000</a:t>
            </a:r>
            <a:endParaRPr lang="en-US" sz="800" dirty="0" smtClean="0"/>
          </a:p>
          <a:p>
            <a:r>
              <a:rPr lang="en-US" sz="800" dirty="0">
                <a:hlinkClick r:id="rId2"/>
              </a:rPr>
              <a:t>http://mcfetch.ssec.wisc.edu/cgi-bin/mcfetch?dkey=***********&amp;output=gif&amp;GROUP=AGOES03&amp;DESCRIPTOR=A-VIS&amp;SERVER=geoarc.SSEC.WISC.EDU&amp;date=February+26,+1979&amp;band=1&amp;mag=1+-1&amp;map=yes&amp;lat=48+100&amp;USER=****&amp;PROJ=****&amp;TIME=16</a:t>
            </a:r>
            <a:r>
              <a:rPr lang="en-US" sz="800" dirty="0" smtClean="0">
                <a:hlinkClick r:id="rId2"/>
              </a:rPr>
              <a:t>:45</a:t>
            </a:r>
            <a:r>
              <a:rPr lang="en-US" sz="800" dirty="0">
                <a:hlinkClick r:id="rId2"/>
              </a:rPr>
              <a:t>&amp;size=2000+2000</a:t>
            </a:r>
            <a:endParaRPr lang="en-US" sz="800" dirty="0"/>
          </a:p>
          <a:p>
            <a:endParaRPr lang="en-US" sz="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757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February 26, 1979</a:t>
            </a:r>
            <a:endParaRPr lang="en-US" dirty="0"/>
          </a:p>
        </p:txBody>
      </p:sp>
      <p:pic>
        <p:nvPicPr>
          <p:cNvPr id="5" name="Content Placeholder 4" descr="mcfetch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5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26, 1979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8" name="Content Placeholder 7" descr="mcfetch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28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February 26, 1979</a:t>
            </a:r>
            <a:endParaRPr lang="en-US" dirty="0"/>
          </a:p>
        </p:txBody>
      </p:sp>
      <p:pic>
        <p:nvPicPr>
          <p:cNvPr id="5" name="Content Placeholder 4" descr="mcfetch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3" name="Donut 2"/>
          <p:cNvSpPr/>
          <p:nvPr/>
        </p:nvSpPr>
        <p:spPr>
          <a:xfrm>
            <a:off x="2510180" y="3685800"/>
            <a:ext cx="723006" cy="689724"/>
          </a:xfrm>
          <a:prstGeom prst="donut">
            <a:avLst>
              <a:gd name="adj" fmla="val 63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4251430" y="3476174"/>
            <a:ext cx="409258" cy="414019"/>
          </a:xfrm>
          <a:prstGeom prst="donut">
            <a:avLst>
              <a:gd name="adj" fmla="val 63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0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26, 1979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Story </a:t>
            </a:r>
            <a:r>
              <a:rPr lang="en-US" dirty="0"/>
              <a:t>c</a:t>
            </a:r>
            <a:r>
              <a:rPr lang="en-US" dirty="0" smtClean="0"/>
              <a:t>hecks out!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906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2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Satellite Imagery in the online archive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5" name="Picture 4" descr="first_sms_1_1974_178_2130ir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1" y="2032000"/>
            <a:ext cx="3302000" cy="3302000"/>
          </a:xfrm>
          <a:prstGeom prst="rect">
            <a:avLst/>
          </a:prstGeom>
        </p:spPr>
      </p:pic>
      <p:pic>
        <p:nvPicPr>
          <p:cNvPr id="6" name="Picture 5" descr="first_sms_1_1974_178_2130vis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032000"/>
            <a:ext cx="3302000" cy="330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54947" y="5534526"/>
            <a:ext cx="2836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1974 day 178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6388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9-Track tapes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39087" r="-3908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778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Dr. </a:t>
            </a:r>
            <a:r>
              <a:rPr lang="en-US" dirty="0" err="1" smtClean="0"/>
              <a:t>Verner</a:t>
            </a:r>
            <a:r>
              <a:rPr lang="en-US" dirty="0" smtClean="0"/>
              <a:t> </a:t>
            </a:r>
            <a:r>
              <a:rPr lang="en-US" dirty="0" err="1" smtClean="0"/>
              <a:t>Suomi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904" r="-7290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719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U-</a:t>
            </a:r>
            <a:r>
              <a:rPr lang="en-US" dirty="0" err="1" smtClean="0"/>
              <a:t>matic</a:t>
            </a:r>
            <a:r>
              <a:rPr lang="en-US" dirty="0" smtClean="0"/>
              <a:t> (1978-1996)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6" name="Content Placeholder 5" descr="umatic_tape_pi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86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U-</a:t>
            </a:r>
            <a:r>
              <a:rPr lang="en-US" dirty="0" err="1" smtClean="0"/>
              <a:t>matic</a:t>
            </a:r>
            <a:r>
              <a:rPr lang="en-US" dirty="0" smtClean="0"/>
              <a:t> (1978-1996)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  <p:pic>
        <p:nvPicPr>
          <p:cNvPr id="6" name="Content Placeholder 5" descr="SL028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55" r="-1115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093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Archive (1979-2004)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SSEC became the National Archive of GOES data in 1979</a:t>
            </a:r>
          </a:p>
          <a:p>
            <a:r>
              <a:rPr lang="en-US" dirty="0" smtClean="0"/>
              <a:t>Tried to send the archiving activity to NOAA over the next 25 years</a:t>
            </a:r>
          </a:p>
          <a:p>
            <a:r>
              <a:rPr lang="en-US" dirty="0" smtClean="0"/>
              <a:t>Finally Moved to NCDC in 2004 (Now called NCEI)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MUG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75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72717</TotalTime>
  <Words>1003</Words>
  <Application>Microsoft Macintosh PowerPoint</Application>
  <PresentationFormat>On-screen Show (4:3)</PresentationFormat>
  <Paragraphs>232</Paragraphs>
  <Slides>38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Twilight</vt:lpstr>
      <vt:lpstr>University of Wisconsin SSEC  </vt:lpstr>
      <vt:lpstr>History</vt:lpstr>
      <vt:lpstr>First antennas 1974</vt:lpstr>
      <vt:lpstr>First Satellite Imagery in the online archive</vt:lpstr>
      <vt:lpstr>9-Track tapes</vt:lpstr>
      <vt:lpstr>Dr. Verner Suomi</vt:lpstr>
      <vt:lpstr>U-matic (1978-1996)</vt:lpstr>
      <vt:lpstr>U-matic (1978-1996)</vt:lpstr>
      <vt:lpstr>National Archive (1979-2004)</vt:lpstr>
      <vt:lpstr>3590 tapes (1996-2005)</vt:lpstr>
      <vt:lpstr>Online Archive (2005- Present)</vt:lpstr>
      <vt:lpstr>LTO-5</vt:lpstr>
      <vt:lpstr>PowerPoint Presentation</vt:lpstr>
      <vt:lpstr>Misc Data Archive</vt:lpstr>
      <vt:lpstr>Statistics</vt:lpstr>
      <vt:lpstr>Backend Hardware</vt:lpstr>
      <vt:lpstr>Recent Performance Enhancements</vt:lpstr>
      <vt:lpstr>Meteosat-1</vt:lpstr>
      <vt:lpstr>Meteosat-1</vt:lpstr>
      <vt:lpstr>Eumetsat article</vt:lpstr>
      <vt:lpstr>One Day in 1979</vt:lpstr>
      <vt:lpstr>SMS 1974-1980 </vt:lpstr>
      <vt:lpstr>SMS   1974-1980 </vt:lpstr>
      <vt:lpstr>Edmund Fitzgerald</vt:lpstr>
      <vt:lpstr>Edmund Fitzgerald</vt:lpstr>
      <vt:lpstr>SMS 1974-1980</vt:lpstr>
      <vt:lpstr>SMS-1 1974-1975 +</vt:lpstr>
      <vt:lpstr>PowerPoint Presentation</vt:lpstr>
      <vt:lpstr>GMS IR (1981-1998)</vt:lpstr>
      <vt:lpstr>Inventory http://inventory.ssec.wisc.edu/inventory</vt:lpstr>
      <vt:lpstr>Fact Check</vt:lpstr>
      <vt:lpstr>Total Eclipse of February 26, 1979</vt:lpstr>
      <vt:lpstr>McFETCH</vt:lpstr>
      <vt:lpstr>February 26, 1979</vt:lpstr>
      <vt:lpstr>February 26, 1979</vt:lpstr>
      <vt:lpstr>February 26, 1979</vt:lpstr>
      <vt:lpstr>February 26, 1979</vt:lpstr>
      <vt:lpstr>PowerPoint Presentation</vt:lpstr>
    </vt:vector>
  </TitlesOfParts>
  <Manager/>
  <Company>SSEC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Jerry Robaidek</dc:creator>
  <cp:keywords/>
  <dc:description/>
  <cp:lastModifiedBy>Jerry Robaidek</cp:lastModifiedBy>
  <cp:revision>288</cp:revision>
  <cp:lastPrinted>2016-06-22T17:50:38Z</cp:lastPrinted>
  <dcterms:created xsi:type="dcterms:W3CDTF">2012-07-03T19:37:19Z</dcterms:created>
  <dcterms:modified xsi:type="dcterms:W3CDTF">2016-11-17T15:37:58Z</dcterms:modified>
  <cp:category/>
</cp:coreProperties>
</file>