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5083" r:id="rId1"/>
  </p:sldMasterIdLst>
  <p:notesMasterIdLst>
    <p:notesMasterId r:id="rId34"/>
  </p:notesMasterIdLst>
  <p:handoutMasterIdLst>
    <p:handoutMasterId r:id="rId35"/>
  </p:handoutMasterIdLst>
  <p:sldIdLst>
    <p:sldId id="256" r:id="rId2"/>
    <p:sldId id="258" r:id="rId3"/>
    <p:sldId id="281" r:id="rId4"/>
    <p:sldId id="260" r:id="rId5"/>
    <p:sldId id="326" r:id="rId6"/>
    <p:sldId id="345" r:id="rId7"/>
    <p:sldId id="328" r:id="rId8"/>
    <p:sldId id="329" r:id="rId9"/>
    <p:sldId id="330" r:id="rId10"/>
    <p:sldId id="349" r:id="rId11"/>
    <p:sldId id="348" r:id="rId12"/>
    <p:sldId id="332" r:id="rId13"/>
    <p:sldId id="297" r:id="rId14"/>
    <p:sldId id="309" r:id="rId15"/>
    <p:sldId id="310" r:id="rId16"/>
    <p:sldId id="338" r:id="rId17"/>
    <p:sldId id="325" r:id="rId18"/>
    <p:sldId id="316" r:id="rId19"/>
    <p:sldId id="339" r:id="rId20"/>
    <p:sldId id="340" r:id="rId21"/>
    <p:sldId id="341" r:id="rId22"/>
    <p:sldId id="342" r:id="rId23"/>
    <p:sldId id="343" r:id="rId24"/>
    <p:sldId id="344" r:id="rId25"/>
    <p:sldId id="331" r:id="rId26"/>
    <p:sldId id="333" r:id="rId27"/>
    <p:sldId id="334" r:id="rId28"/>
    <p:sldId id="337" r:id="rId29"/>
    <p:sldId id="335" r:id="rId30"/>
    <p:sldId id="336" r:id="rId31"/>
    <p:sldId id="289" r:id="rId32"/>
    <p:sldId id="347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7" d="100"/>
          <a:sy n="77" d="100"/>
        </p:scale>
        <p:origin x="-6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1716B2-E91A-BC49-8122-E3A0066D84EC}" type="datetimeFigureOut">
              <a:rPr lang="en-US" smtClean="0"/>
              <a:t>11/15/16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C75EB2-6D21-E542-A169-12E7BC9E4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7726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89754A-4E39-EC48-8E37-7DE84C5404AB}" type="datetimeFigureOut">
              <a:rPr lang="en-US" smtClean="0"/>
              <a:t>11/15/16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B3D712-8D36-EF4F-860C-3332F497A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3270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Relationship Id="rId3" Type="http://schemas.openxmlformats.org/officeDocument/2006/relationships/hyperlink" Target="https://github.com/visad/visad/graphs/contributors" TargetMode="Externa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05" name="Shape 10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get rid of attribution, change order</a:t>
            </a:r>
          </a:p>
          <a:p>
            <a:pPr lvl="0">
              <a:defRPr sz="1800"/>
            </a:pPr>
            <a:r>
              <a:rPr sz="2200"/>
              <a:t>*Hardware OpenGL to varying success in Linux, even 15 years later</a:t>
            </a:r>
          </a:p>
          <a:p>
            <a:pPr lvl="0">
              <a:defRPr sz="1800"/>
            </a:pPr>
            <a:r>
              <a:rPr sz="2200"/>
              <a:t>Extra capabilities provided on top of IDV include RAOBs, TLE satellite tracks, additional choosers (Hydra, HRIT, SNPP,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12" name="Shape 11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who maintains VisAD?primarily Rink, Whittaker, Don Murray</a:t>
            </a:r>
          </a:p>
          <a:p>
            <a:pPr lvl="0">
              <a:defRPr sz="1800"/>
            </a:pPr>
            <a:r>
              <a:rPr sz="2200" u="sng">
                <a:solidFill>
                  <a:srgbClr val="EC4D4D"/>
                </a:solidFill>
                <a:uFill>
                  <a:solidFill>
                    <a:srgbClr val="EC4D4D"/>
                  </a:solidFill>
                </a:uFill>
                <a:hlinkClick r:id="rId3"/>
              </a:rPr>
              <a:t>https://github.com/visad/visad/graphs/contributors</a:t>
            </a:r>
            <a:endParaRPr sz="2200"/>
          </a:p>
          <a:p>
            <a:pPr lvl="0">
              <a:defRPr sz="1800"/>
            </a:pPr>
            <a:endParaRPr sz="2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68" name="Shape 16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Opinion: Java and the JVM languages have become a bit of a Madagascar situation</a:t>
            </a:r>
          </a:p>
          <a:p>
            <a:pPr lvl="0">
              <a:defRPr sz="1800"/>
            </a:pPr>
            <a:r>
              <a:rPr sz="2200"/>
              <a:t>Opinion: Falling behind as a “2005” application in a “2020” world</a:t>
            </a:r>
          </a:p>
          <a:p>
            <a:pPr lvl="0">
              <a:defRPr sz="1800"/>
            </a:pPr>
            <a:r>
              <a:rPr sz="2200"/>
              <a:t>Of note that McIDAS-X had to go through a refactoring to function as a background “headless” processor</a:t>
            </a:r>
          </a:p>
          <a:p>
            <a:pPr lvl="0">
              <a:defRPr sz="1800"/>
            </a:pPr>
            <a:r>
              <a:rPr sz="2200"/>
              <a:t>JVM runtime languages, system runtime “object code” languages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65248"/>
            <a:ext cx="7772400" cy="978408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352800"/>
            <a:ext cx="7772400" cy="87782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DDF9-616B-494E-AE74-1E4E52FE53F8}" type="datetime1">
              <a:rPr lang="en-US" smtClean="0"/>
              <a:t>11/15/16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5082" y="969264"/>
            <a:ext cx="3657600" cy="1161288"/>
          </a:xfrm>
        </p:spPr>
        <p:txBody>
          <a:bodyPr anchor="b">
            <a:noAutofit/>
          </a:bodyPr>
          <a:lstStyle>
            <a:lvl1pPr algn="l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63388" y="510988"/>
            <a:ext cx="3657600" cy="5553636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853" y="2130552"/>
            <a:ext cx="3657600" cy="358444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10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8FFB5-2274-1B4E-8FE9-1BCAF5375725}" type="datetime1">
              <a:rPr lang="en-US" smtClean="0"/>
              <a:t>11/15/16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1376"/>
            <a:ext cx="7776882" cy="1014984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457199"/>
            <a:ext cx="5486400" cy="3644153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CFD7F-2E39-4A4D-8BDE-2636794B09A6}" type="datetime1">
              <a:rPr lang="en-US" smtClean="0"/>
              <a:t>11/15/16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5141"/>
            <a:ext cx="7776882" cy="1013011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5A9FC-4F49-E44C-8425-7A6C5B6A619A}" type="datetime1">
              <a:rPr lang="en-US" smtClean="0"/>
              <a:t>11/15/16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68580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6" name="Picture Placeholder 2"/>
          <p:cNvSpPr>
            <a:spLocks noGrp="1"/>
          </p:cNvSpPr>
          <p:nvPr>
            <p:ph type="pic" idx="14"/>
          </p:nvPr>
        </p:nvSpPr>
        <p:spPr>
          <a:xfrm>
            <a:off x="341249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/>
          </p:nvPr>
        </p:nvSpPr>
        <p:spPr>
          <a:xfrm>
            <a:off x="341249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8" name="Picture Placeholder 2"/>
          <p:cNvSpPr>
            <a:spLocks noGrp="1"/>
          </p:cNvSpPr>
          <p:nvPr>
            <p:ph type="pic" idx="16"/>
          </p:nvPr>
        </p:nvSpPr>
        <p:spPr>
          <a:xfrm>
            <a:off x="613918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9" name="Picture Placeholder 2"/>
          <p:cNvSpPr>
            <a:spLocks noGrp="1"/>
          </p:cNvSpPr>
          <p:nvPr>
            <p:ph type="pic" idx="17"/>
          </p:nvPr>
        </p:nvSpPr>
        <p:spPr>
          <a:xfrm>
            <a:off x="613918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D00D4-8494-7746-ABA0-CC7C2F417488}" type="datetime1">
              <a:rPr lang="en-US" smtClean="0"/>
              <a:t>11/15/16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3400"/>
            <a:ext cx="1600200" cy="5592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6019800" cy="55927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EF9C0-57C7-F44D-8DBC-1B25E5EED08A}" type="datetime1">
              <a:rPr lang="en-US" smtClean="0"/>
              <a:t>11/15/16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80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xfrm>
            <a:off x="685800" y="1760538"/>
            <a:ext cx="3611880" cy="5097462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20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220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220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220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220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Body Level Five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0695352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0E707-00DD-3549-AAB8-26FAC56DADCB}" type="datetime1">
              <a:rPr lang="en-US" smtClean="0"/>
              <a:t>11/15/16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67200"/>
            <a:ext cx="7772400" cy="977153"/>
          </a:xfrm>
        </p:spPr>
        <p:txBody>
          <a:bodyPr anchor="b" anchorCtr="0">
            <a:no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99" y="5257800"/>
            <a:ext cx="7770813" cy="874058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E1004-BABC-4245-977D-E9CD43BB4B71}" type="datetime1">
              <a:rPr lang="en-US" smtClean="0"/>
              <a:t>11/15/16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540000">
            <a:off x="2056196" y="424650"/>
            <a:ext cx="5031609" cy="337580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90600"/>
            <a:ext cx="7770813" cy="1743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756647"/>
            <a:ext cx="7770813" cy="1281953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8A894-1308-6145-83A0-3ABC70B5085C}" type="datetime1">
              <a:rPr lang="en-US" smtClean="0"/>
              <a:t>11/15/16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4733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026E7-8CF7-1A4F-ACC0-F2D291AB29B1}" type="datetime1">
              <a:rPr lang="en-US" smtClean="0"/>
              <a:t>11/15/16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45526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45526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598D7-5ED6-0648-9AE0-6B41E4661478}" type="datetime1">
              <a:rPr lang="en-US" smtClean="0"/>
              <a:t>11/15/16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86205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936966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A97A6-FCA1-984B-B73A-A7159B6C4EB5}" type="datetime1">
              <a:rPr lang="en-US" smtClean="0"/>
              <a:t>11/15/16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74DBE-747A-D84A-9307-2ECED49E8AAD}" type="datetime1">
              <a:rPr lang="en-US" smtClean="0"/>
              <a:t>11/15/16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5" y="971550"/>
            <a:ext cx="3657600" cy="1162050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457200"/>
            <a:ext cx="3657600" cy="56689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5" y="2133601"/>
            <a:ext cx="3657600" cy="358140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5E484-3C8D-064E-A1F8-D7809A202761}" type="datetime1">
              <a:rPr lang="en-US" smtClean="0"/>
              <a:t>11/15/16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752600"/>
            <a:ext cx="7770813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20435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35981386-22D4-484C-A914-BD18468FC48A}" type="datetime1">
              <a:rPr lang="en-US" smtClean="0"/>
              <a:t>11/15/16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05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29100" y="6356350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C35221AB-1A0E-7643-9D30-8CB15C2B1399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5084" r:id="rId1"/>
    <p:sldLayoutId id="2147485085" r:id="rId2"/>
    <p:sldLayoutId id="2147485086" r:id="rId3"/>
    <p:sldLayoutId id="2147485087" r:id="rId4"/>
    <p:sldLayoutId id="2147485088" r:id="rId5"/>
    <p:sldLayoutId id="2147485089" r:id="rId6"/>
    <p:sldLayoutId id="2147485090" r:id="rId7"/>
    <p:sldLayoutId id="2147485091" r:id="rId8"/>
    <p:sldLayoutId id="2147485092" r:id="rId9"/>
    <p:sldLayoutId id="2147485093" r:id="rId10"/>
    <p:sldLayoutId id="2147485094" r:id="rId11"/>
    <p:sldLayoutId id="2147485095" r:id="rId12"/>
    <p:sldLayoutId id="2147485096" r:id="rId13"/>
    <p:sldLayoutId id="2147485097" r:id="rId14"/>
    <p:sldLayoutId id="2147485098" r:id="rId1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Tx/>
        <a:buBlip>
          <a:blip r:embed="rId17"/>
        </a:buBlip>
        <a:defRPr sz="22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Tx/>
        <a:buBlip>
          <a:blip r:embed="rId17"/>
        </a:buBlip>
        <a:defRPr sz="20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Tx/>
        <a:buBlip>
          <a:blip r:embed="rId17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Tx/>
        <a:buBlip>
          <a:blip r:embed="rId17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Tx/>
        <a:buBlip>
          <a:blip r:embed="rId17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5pPr>
      <a:lvl6pPr marL="2055813" indent="-336550" algn="l" defTabSz="914400" rtl="0" eaLnBrk="1" latinLnBrk="0" hangingPunct="1">
        <a:spcBef>
          <a:spcPct val="20000"/>
        </a:spcBef>
        <a:buFontTx/>
        <a:buBlip>
          <a:blip r:embed="rId17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6pPr>
      <a:lvl7pPr marL="2398713" indent="-336550" algn="l" defTabSz="914400" rtl="0" eaLnBrk="1" latinLnBrk="0" hangingPunct="1">
        <a:spcBef>
          <a:spcPct val="20000"/>
        </a:spcBef>
        <a:buFontTx/>
        <a:buBlip>
          <a:blip r:embed="rId17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7pPr>
      <a:lvl8pPr marL="2743200" indent="-336550" algn="l" defTabSz="914400" rtl="0" eaLnBrk="1" latinLnBrk="0" hangingPunct="1">
        <a:spcBef>
          <a:spcPct val="20000"/>
        </a:spcBef>
        <a:buFontTx/>
        <a:buBlip>
          <a:blip r:embed="rId17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8pPr>
      <a:lvl9pPr marL="3087688" indent="-336550" algn="l" defTabSz="914400" rtl="0" eaLnBrk="1" latinLnBrk="0" hangingPunct="1">
        <a:spcBef>
          <a:spcPct val="20000"/>
        </a:spcBef>
        <a:buFontTx/>
        <a:buBlip>
          <a:blip r:embed="rId17"/>
        </a:buBlip>
        <a:defRPr lang="en-US" sz="1800" kern="1200" dirty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1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gi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McIDAS Program Status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636896"/>
            <a:ext cx="7772400" cy="209516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David Santek</a:t>
            </a:r>
          </a:p>
          <a:p>
            <a:endParaRPr lang="en-US" sz="2400" dirty="0"/>
          </a:p>
          <a:p>
            <a:r>
              <a:rPr lang="en-US" sz="2400" dirty="0" smtClean="0"/>
              <a:t>2016 McIDAS Users’ Group Meeting</a:t>
            </a:r>
          </a:p>
          <a:p>
            <a:r>
              <a:rPr lang="en-US" sz="2400" dirty="0" smtClean="0"/>
              <a:t>16 November 2016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2419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/>
          </a:bodyPr>
          <a:lstStyle/>
          <a:p>
            <a:r>
              <a:rPr lang="en-US" dirty="0" smtClean="0"/>
              <a:t>Python ADDE </a:t>
            </a:r>
            <a:r>
              <a:rPr lang="en-US" dirty="0" smtClean="0"/>
              <a:t>Servers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357986"/>
            <a:ext cx="7770813" cy="4257022"/>
          </a:xfrm>
        </p:spPr>
        <p:txBody>
          <a:bodyPr/>
          <a:lstStyle/>
          <a:p>
            <a:pPr marL="0" indent="0">
              <a:spcBef>
                <a:spcPts val="800"/>
              </a:spcBef>
              <a:buNone/>
            </a:pPr>
            <a:r>
              <a:rPr lang="en-US" dirty="0" smtClean="0"/>
              <a:t>Why </a:t>
            </a:r>
            <a:r>
              <a:rPr lang="en-US" dirty="0" err="1" smtClean="0"/>
              <a:t>pyADDE</a:t>
            </a:r>
            <a:r>
              <a:rPr lang="en-US" dirty="0" smtClean="0"/>
              <a:t>: </a:t>
            </a:r>
            <a:endParaRPr lang="en-US" dirty="0" smtClean="0"/>
          </a:p>
          <a:p>
            <a:pPr>
              <a:spcBef>
                <a:spcPts val="800"/>
              </a:spcBef>
              <a:buFont typeface="Arial"/>
              <a:buChar char="•"/>
            </a:pPr>
            <a:r>
              <a:rPr lang="en-US" dirty="0" smtClean="0"/>
              <a:t>Write a new server without McIDAS-X knowledge</a:t>
            </a:r>
          </a:p>
          <a:p>
            <a:pPr>
              <a:spcBef>
                <a:spcPts val="800"/>
              </a:spcBef>
              <a:buFont typeface="Arial"/>
              <a:buChar char="•"/>
            </a:pPr>
            <a:r>
              <a:rPr lang="en-US" dirty="0" smtClean="0"/>
              <a:t>Only </a:t>
            </a:r>
            <a:r>
              <a:rPr lang="en-US" i="1" dirty="0" smtClean="0"/>
              <a:t>Input Module </a:t>
            </a:r>
            <a:r>
              <a:rPr lang="en-US" dirty="0" smtClean="0"/>
              <a:t>will need to be written:</a:t>
            </a:r>
          </a:p>
          <a:p>
            <a:pPr lvl="1">
              <a:spcBef>
                <a:spcPts val="200"/>
              </a:spcBef>
              <a:buFont typeface="Arial"/>
              <a:buChar char="•"/>
            </a:pPr>
            <a:r>
              <a:rPr lang="en-US" dirty="0" smtClean="0"/>
              <a:t>Read native file</a:t>
            </a:r>
          </a:p>
          <a:p>
            <a:pPr lvl="1">
              <a:spcBef>
                <a:spcPts val="200"/>
              </a:spcBef>
              <a:buFont typeface="Arial"/>
              <a:buChar char="•"/>
            </a:pPr>
            <a:r>
              <a:rPr lang="en-US" dirty="0" smtClean="0"/>
              <a:t>Compute </a:t>
            </a:r>
            <a:r>
              <a:rPr lang="en-US" dirty="0" err="1" smtClean="0"/>
              <a:t>lat</a:t>
            </a:r>
            <a:r>
              <a:rPr lang="en-US" dirty="0" smtClean="0"/>
              <a:t>/</a:t>
            </a:r>
            <a:r>
              <a:rPr lang="en-US" dirty="0" err="1" smtClean="0"/>
              <a:t>lon</a:t>
            </a:r>
            <a:r>
              <a:rPr lang="en-US" dirty="0" smtClean="0"/>
              <a:t> for each </a:t>
            </a:r>
            <a:r>
              <a:rPr lang="en-US" i="1" dirty="0" smtClean="0"/>
              <a:t>n</a:t>
            </a:r>
            <a:r>
              <a:rPr lang="en-US" baseline="30000" dirty="0" smtClean="0"/>
              <a:t>th</a:t>
            </a:r>
            <a:r>
              <a:rPr lang="en-US" dirty="0" smtClean="0"/>
              <a:t> point</a:t>
            </a:r>
          </a:p>
          <a:p>
            <a:pPr lvl="1">
              <a:spcBef>
                <a:spcPts val="200"/>
              </a:spcBef>
              <a:buFont typeface="Arial"/>
              <a:buChar char="•"/>
            </a:pPr>
            <a:r>
              <a:rPr lang="en-US" dirty="0" smtClean="0"/>
              <a:t>Reshape into Python Dataset Object</a:t>
            </a:r>
          </a:p>
          <a:p>
            <a:pPr lvl="1">
              <a:spcBef>
                <a:spcPts val="200"/>
              </a:spcBef>
              <a:buFont typeface="Arial"/>
              <a:buChar char="•"/>
            </a:pPr>
            <a:r>
              <a:rPr lang="en-US" dirty="0" err="1" smtClean="0"/>
              <a:t>pyADDE</a:t>
            </a:r>
            <a:r>
              <a:rPr lang="en-US" dirty="0" smtClean="0"/>
              <a:t> does the rest</a:t>
            </a:r>
            <a:endParaRPr 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10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3455"/>
          <a:stretch/>
        </p:blipFill>
        <p:spPr>
          <a:xfrm>
            <a:off x="1270054" y="4122443"/>
            <a:ext cx="6433519" cy="235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80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/>
          </a:bodyPr>
          <a:lstStyle/>
          <a:p>
            <a:r>
              <a:rPr lang="en-US" dirty="0" smtClean="0"/>
              <a:t>Python ADDE </a:t>
            </a:r>
            <a:r>
              <a:rPr lang="en-US" dirty="0" smtClean="0"/>
              <a:t>Servers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357986"/>
            <a:ext cx="7770813" cy="4257022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800"/>
              </a:spcBef>
              <a:buFont typeface="Arial"/>
              <a:buChar char="•"/>
            </a:pPr>
            <a:r>
              <a:rPr lang="en-US" dirty="0" smtClean="0"/>
              <a:t>Advantages:</a:t>
            </a:r>
          </a:p>
          <a:p>
            <a:pPr lvl="1">
              <a:spcBef>
                <a:spcPts val="800"/>
              </a:spcBef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Evolution</a:t>
            </a:r>
            <a:r>
              <a:rPr lang="en-US" dirty="0" smtClean="0"/>
              <a:t> rather than revolution</a:t>
            </a:r>
          </a:p>
          <a:p>
            <a:pPr lvl="2">
              <a:spcBef>
                <a:spcPts val="800"/>
              </a:spcBef>
              <a:buFont typeface="Arial"/>
              <a:buChar char="•"/>
            </a:pPr>
            <a:r>
              <a:rPr lang="en-US" dirty="0" smtClean="0"/>
              <a:t>May make use of McIDAS-X Fortran and C library functions in the </a:t>
            </a:r>
            <a:br>
              <a:rPr lang="en-US" dirty="0" smtClean="0"/>
            </a:br>
            <a:r>
              <a:rPr lang="en-US" dirty="0" smtClean="0"/>
              <a:t>short-term</a:t>
            </a:r>
          </a:p>
          <a:p>
            <a:pPr lvl="1">
              <a:spcBef>
                <a:spcPts val="800"/>
              </a:spcBef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Extensions</a:t>
            </a:r>
            <a:r>
              <a:rPr lang="en-US" dirty="0" smtClean="0"/>
              <a:t> more </a:t>
            </a:r>
            <a:r>
              <a:rPr lang="en-US" dirty="0" smtClean="0"/>
              <a:t>easily implemented</a:t>
            </a:r>
          </a:p>
          <a:p>
            <a:pPr lvl="2">
              <a:spcBef>
                <a:spcPts val="800"/>
              </a:spcBef>
              <a:buFont typeface="Arial"/>
              <a:buChar char="•"/>
            </a:pPr>
            <a:r>
              <a:rPr lang="en-US" dirty="0" smtClean="0"/>
              <a:t>Return other formats (e.g., netCDF), not only McIDAS-X Area</a:t>
            </a:r>
          </a:p>
          <a:p>
            <a:pPr lvl="2">
              <a:spcBef>
                <a:spcPts val="800"/>
              </a:spcBef>
              <a:buFont typeface="Arial"/>
              <a:buChar char="•"/>
            </a:pPr>
            <a:r>
              <a:rPr lang="en-US" dirty="0" smtClean="0"/>
              <a:t>Perhaps additional geographic projections (using </a:t>
            </a:r>
            <a:r>
              <a:rPr lang="en-US" dirty="0" smtClean="0">
                <a:solidFill>
                  <a:srgbClr val="FFFF00"/>
                </a:solidFill>
              </a:rPr>
              <a:t>proj.4</a:t>
            </a:r>
            <a:r>
              <a:rPr lang="en-US" dirty="0" smtClean="0"/>
              <a:t>)</a:t>
            </a:r>
            <a:endParaRPr lang="en-US" dirty="0" smtClean="0"/>
          </a:p>
          <a:p>
            <a:pPr>
              <a:spcBef>
                <a:spcPts val="800"/>
              </a:spcBef>
              <a:buFont typeface="Arial"/>
              <a:buChar char="•"/>
            </a:pPr>
            <a:r>
              <a:rPr lang="en-US" dirty="0" smtClean="0"/>
              <a:t>Status:</a:t>
            </a:r>
          </a:p>
          <a:p>
            <a:pPr lvl="1">
              <a:spcBef>
                <a:spcPts val="200"/>
              </a:spcBef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Prototype server </a:t>
            </a:r>
            <a:r>
              <a:rPr lang="en-US" dirty="0" smtClean="0"/>
              <a:t>being developed</a:t>
            </a:r>
          </a:p>
          <a:p>
            <a:pPr lvl="2">
              <a:spcBef>
                <a:spcPts val="200"/>
              </a:spcBef>
              <a:buFont typeface="Arial"/>
              <a:buChar char="•"/>
            </a:pPr>
            <a:r>
              <a:rPr lang="en-US" dirty="0" smtClean="0"/>
              <a:t>Reduced functionality</a:t>
            </a:r>
          </a:p>
          <a:p>
            <a:pPr lvl="1">
              <a:spcBef>
                <a:spcPts val="200"/>
              </a:spcBef>
              <a:buFont typeface="Arial"/>
              <a:buChar char="•"/>
            </a:pPr>
            <a:r>
              <a:rPr lang="en-US" dirty="0" smtClean="0"/>
              <a:t>Plan is to have first version of </a:t>
            </a:r>
            <a:r>
              <a:rPr lang="en-US" dirty="0" err="1" smtClean="0">
                <a:solidFill>
                  <a:srgbClr val="FFFF00"/>
                </a:solidFill>
              </a:rPr>
              <a:t>pyADDE</a:t>
            </a:r>
            <a:r>
              <a:rPr lang="en-US" dirty="0" smtClean="0"/>
              <a:t> complete by </a:t>
            </a:r>
            <a:r>
              <a:rPr lang="en-US" dirty="0" smtClean="0">
                <a:solidFill>
                  <a:srgbClr val="FFFF00"/>
                </a:solidFill>
              </a:rPr>
              <a:t>fall 2017</a:t>
            </a:r>
          </a:p>
          <a:p>
            <a:pPr lvl="2">
              <a:spcBef>
                <a:spcPts val="200"/>
              </a:spcBef>
              <a:buFont typeface="Arial"/>
              <a:buChar char="•"/>
            </a:pPr>
            <a:r>
              <a:rPr lang="en-US" dirty="0" smtClean="0"/>
              <a:t>Dependent on availability of developers and no technical </a:t>
            </a:r>
            <a:br>
              <a:rPr lang="en-US" dirty="0" smtClean="0"/>
            </a:br>
            <a:r>
              <a:rPr lang="en-US" dirty="0" smtClean="0"/>
              <a:t>show-stoppers</a:t>
            </a:r>
            <a:endParaRPr 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27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/>
          </a:bodyPr>
          <a:lstStyle/>
          <a:p>
            <a:r>
              <a:rPr lang="en-US" dirty="0" smtClean="0"/>
              <a:t>SDI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>
            <a:normAutofit lnSpcReduction="10000"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SDI (SSEC Desktop Ingestor)		1997 - 2005</a:t>
            </a:r>
          </a:p>
          <a:p>
            <a:pPr>
              <a:buFont typeface="Arial"/>
              <a:buChar char="•"/>
            </a:pPr>
            <a:r>
              <a:rPr lang="en-US" dirty="0" smtClean="0"/>
              <a:t>SDI-104 </a:t>
            </a:r>
            <a:r>
              <a:rPr lang="en-US" dirty="0"/>
              <a:t>(SSEC </a:t>
            </a:r>
            <a:r>
              <a:rPr lang="en-US" dirty="0" smtClean="0"/>
              <a:t>Data Ingestor</a:t>
            </a:r>
            <a:r>
              <a:rPr lang="en-US" dirty="0"/>
              <a:t>)	</a:t>
            </a:r>
            <a:r>
              <a:rPr lang="en-US" dirty="0" smtClean="0"/>
              <a:t>	2005 – ?</a:t>
            </a:r>
          </a:p>
          <a:p>
            <a:pPr>
              <a:buFont typeface="Arial"/>
              <a:buChar char="•"/>
            </a:pPr>
            <a:r>
              <a:rPr lang="en-US" dirty="0" smtClean="0"/>
              <a:t>SDI-GRB Appliance 			2016 - ?</a:t>
            </a:r>
            <a:endParaRPr lang="en-US" dirty="0"/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Status</a:t>
            </a:r>
            <a:r>
              <a:rPr lang="en-US" dirty="0" smtClean="0"/>
              <a:t>: SDI-104 supported; SDI-GRB in development</a:t>
            </a:r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Future</a:t>
            </a:r>
            <a:r>
              <a:rPr lang="en-US" dirty="0" smtClean="0"/>
              <a:t>: </a:t>
            </a:r>
          </a:p>
          <a:p>
            <a:pPr lvl="1">
              <a:buFont typeface="Courier New"/>
              <a:buChar char="o"/>
            </a:pPr>
            <a:r>
              <a:rPr lang="en-US" dirty="0" smtClean="0"/>
              <a:t>SDI-104: supported as long as GOES GVAR satellites are operational or backup</a:t>
            </a:r>
          </a:p>
          <a:p>
            <a:pPr lvl="1">
              <a:buFont typeface="Courier New"/>
              <a:buChar char="o"/>
            </a:pPr>
            <a:r>
              <a:rPr lang="en-US" dirty="0" smtClean="0"/>
              <a:t>SDI-GRB Appliance: throughout the GOES-R era</a:t>
            </a:r>
          </a:p>
          <a:p>
            <a:pPr>
              <a:buFont typeface="Arial"/>
              <a:buChar char="•"/>
            </a:pPr>
            <a:r>
              <a:rPr lang="en-US" dirty="0" smtClean="0"/>
              <a:t>More details in </a:t>
            </a:r>
            <a:r>
              <a:rPr lang="en-US" i="1" dirty="0" smtClean="0"/>
              <a:t>McIDAS </a:t>
            </a:r>
            <a:r>
              <a:rPr lang="en-US" i="1" dirty="0"/>
              <a:t>SDI Status </a:t>
            </a:r>
            <a:r>
              <a:rPr lang="en-US" i="1" dirty="0" smtClean="0"/>
              <a:t>Update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705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924" y="1429115"/>
            <a:ext cx="6118287" cy="305914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688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McIDAS-V</a:t>
            </a:r>
            <a:br>
              <a:rPr lang="en-US" dirty="0" smtClean="0"/>
            </a:br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McIDAS-X </a:t>
            </a:r>
            <a:r>
              <a:rPr lang="en-US" dirty="0"/>
              <a:t>software </a:t>
            </a:r>
            <a:r>
              <a:rPr lang="en-US" dirty="0" smtClean="0"/>
              <a:t>(currently written </a:t>
            </a:r>
            <a:r>
              <a:rPr lang="en-US" dirty="0"/>
              <a:t>in Fortran 77 and C) has a </a:t>
            </a:r>
            <a:r>
              <a:rPr lang="en-US" dirty="0" smtClean="0"/>
              <a:t>40-year </a:t>
            </a:r>
            <a:r>
              <a:rPr lang="en-US" dirty="0"/>
              <a:t>heritage resulting </a:t>
            </a:r>
            <a:r>
              <a:rPr lang="en-US" dirty="0" smtClean="0"/>
              <a:t>in </a:t>
            </a:r>
            <a:r>
              <a:rPr lang="en-US" dirty="0"/>
              <a:t>limited extensibility potential</a:t>
            </a:r>
          </a:p>
          <a:p>
            <a:pPr>
              <a:buFont typeface="Arial"/>
              <a:buChar char="•"/>
            </a:pPr>
            <a:r>
              <a:rPr lang="en-US" dirty="0"/>
              <a:t>New visualization concepts cannot be incorporated </a:t>
            </a: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Forthcoming </a:t>
            </a:r>
            <a:r>
              <a:rPr lang="en-US" dirty="0"/>
              <a:t>environmental satellite data cannot be utilized </a:t>
            </a:r>
            <a:r>
              <a:rPr lang="en-US" dirty="0" smtClean="0"/>
              <a:t>efficiently (</a:t>
            </a:r>
            <a:r>
              <a:rPr lang="en-US" dirty="0"/>
              <a:t>GOES-R &amp; </a:t>
            </a:r>
            <a:r>
              <a:rPr lang="en-US" dirty="0" smtClean="0"/>
              <a:t>JPSS </a:t>
            </a:r>
            <a:r>
              <a:rPr lang="en-US" dirty="0"/>
              <a:t>operational systems)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38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McIDAS-V</a:t>
            </a:r>
            <a:br>
              <a:rPr lang="en-US" dirty="0" smtClean="0"/>
            </a:br>
            <a:r>
              <a:rPr lang="en-US" dirty="0" smtClean="0"/>
              <a:t>Goals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>
            <a:normAutofit fontScale="70000" lnSpcReduction="20000"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McIDAS</a:t>
            </a:r>
            <a:r>
              <a:rPr lang="en-US" dirty="0"/>
              <a:t>-V shall be a </a:t>
            </a:r>
            <a:r>
              <a:rPr lang="en-US" dirty="0">
                <a:solidFill>
                  <a:srgbClr val="FFFF00"/>
                </a:solidFill>
              </a:rPr>
              <a:t>powerful and versatile software system </a:t>
            </a:r>
            <a:r>
              <a:rPr lang="en-US" dirty="0"/>
              <a:t>for environmental data processing, analysis and </a:t>
            </a:r>
            <a:r>
              <a:rPr lang="en-US" dirty="0" smtClean="0"/>
              <a:t>visualization</a:t>
            </a:r>
            <a:endParaRPr lang="en-US" dirty="0"/>
          </a:p>
          <a:p>
            <a:pPr>
              <a:buFont typeface="Arial"/>
              <a:buChar char="•"/>
            </a:pPr>
            <a:r>
              <a:rPr lang="en-US" dirty="0" smtClean="0"/>
              <a:t>McIDAS</a:t>
            </a:r>
            <a:r>
              <a:rPr lang="en-US" dirty="0"/>
              <a:t>-V shall </a:t>
            </a:r>
            <a:r>
              <a:rPr lang="en-US" dirty="0">
                <a:solidFill>
                  <a:srgbClr val="FFFF00"/>
                </a:solidFill>
              </a:rPr>
              <a:t>support existing and evolving needs of scientific research</a:t>
            </a:r>
            <a:r>
              <a:rPr lang="en-US" dirty="0"/>
              <a:t> and algorithm/applications development for new programs, such as NPOESS and GOES-R as well as for retrospective data, such as that from GOES and </a:t>
            </a:r>
            <a:r>
              <a:rPr lang="en-US" dirty="0" smtClean="0"/>
              <a:t>POES</a:t>
            </a:r>
            <a:endParaRPr lang="en-US" dirty="0"/>
          </a:p>
          <a:p>
            <a:pPr>
              <a:buFont typeface="Arial"/>
              <a:buChar char="•"/>
            </a:pPr>
            <a:r>
              <a:rPr lang="en-US" dirty="0" smtClean="0"/>
              <a:t>McIDAS</a:t>
            </a:r>
            <a:r>
              <a:rPr lang="en-US" dirty="0"/>
              <a:t>-V shall </a:t>
            </a:r>
            <a:r>
              <a:rPr lang="en-US" dirty="0">
                <a:solidFill>
                  <a:srgbClr val="FFFF00"/>
                </a:solidFill>
              </a:rPr>
              <a:t>support data fusion and algorithm interoperability </a:t>
            </a:r>
            <a:r>
              <a:rPr lang="en-US" dirty="0"/>
              <a:t>from existing and future </a:t>
            </a:r>
            <a:r>
              <a:rPr lang="en-US" dirty="0" smtClean="0"/>
              <a:t>sources</a:t>
            </a:r>
            <a:endParaRPr lang="en-US" dirty="0"/>
          </a:p>
          <a:p>
            <a:pPr>
              <a:buFont typeface="Arial"/>
              <a:buChar char="•"/>
            </a:pPr>
            <a:r>
              <a:rPr lang="en-US" dirty="0" smtClean="0"/>
              <a:t>The </a:t>
            </a:r>
            <a:r>
              <a:rPr lang="en-US" dirty="0">
                <a:solidFill>
                  <a:srgbClr val="FFFF00"/>
                </a:solidFill>
              </a:rPr>
              <a:t>McIDAS team shall continue to fully support the </a:t>
            </a:r>
            <a:r>
              <a:rPr lang="en-US" dirty="0" smtClean="0">
                <a:solidFill>
                  <a:srgbClr val="FFFF00"/>
                </a:solidFill>
              </a:rPr>
              <a:t>MUG </a:t>
            </a:r>
            <a:r>
              <a:rPr lang="en-US" dirty="0">
                <a:solidFill>
                  <a:srgbClr val="FFFF00"/>
                </a:solidFill>
              </a:rPr>
              <a:t>and McIDAS-X</a:t>
            </a:r>
            <a:r>
              <a:rPr lang="en-US" dirty="0"/>
              <a:t> functionality as users transition to McIDAS-</a:t>
            </a:r>
            <a:r>
              <a:rPr lang="en-US" dirty="0" smtClean="0"/>
              <a:t>V</a:t>
            </a:r>
            <a:endParaRPr lang="en-US" dirty="0"/>
          </a:p>
          <a:p>
            <a:pPr>
              <a:buFont typeface="Arial"/>
              <a:buChar char="•"/>
            </a:pPr>
            <a:r>
              <a:rPr lang="en-US" dirty="0" smtClean="0"/>
              <a:t>McIDAS</a:t>
            </a:r>
            <a:r>
              <a:rPr lang="en-US" dirty="0"/>
              <a:t>-V </a:t>
            </a:r>
            <a:r>
              <a:rPr lang="en-US" dirty="0">
                <a:solidFill>
                  <a:srgbClr val="FFFF00"/>
                </a:solidFill>
              </a:rPr>
              <a:t>shall support operational users </a:t>
            </a:r>
            <a:r>
              <a:rPr lang="en-US" dirty="0"/>
              <a:t>by providing tools and interfaces that enable a natural transition path for research results into </a:t>
            </a:r>
            <a:r>
              <a:rPr lang="en-US" dirty="0" smtClean="0"/>
              <a:t>operations</a:t>
            </a:r>
            <a:endParaRPr lang="en-US" dirty="0"/>
          </a:p>
          <a:p>
            <a:pPr>
              <a:buFont typeface="Arial"/>
              <a:buChar char="•"/>
            </a:pPr>
            <a:r>
              <a:rPr lang="en-US" dirty="0" smtClean="0"/>
              <a:t>McIDAS</a:t>
            </a:r>
            <a:r>
              <a:rPr lang="en-US" dirty="0"/>
              <a:t>-V shall be </a:t>
            </a:r>
            <a:r>
              <a:rPr lang="en-US" dirty="0">
                <a:solidFill>
                  <a:srgbClr val="FFFF00"/>
                </a:solidFill>
              </a:rPr>
              <a:t>used to educate students </a:t>
            </a:r>
            <a:r>
              <a:rPr lang="en-US" dirty="0"/>
              <a:t>in remote sensing and physical sciences, and students must be integrally involved in its development, evolution and </a:t>
            </a:r>
            <a:r>
              <a:rPr lang="en-US" dirty="0" smtClean="0"/>
              <a:t>use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133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/>
          </a:bodyPr>
          <a:lstStyle/>
          <a:p>
            <a:r>
              <a:rPr lang="en-US" dirty="0"/>
              <a:t>A</a:t>
            </a:r>
            <a:r>
              <a:rPr lang="en-US" dirty="0" smtClean="0"/>
              <a:t>re we meeting the goals?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2313039"/>
          </a:xfrm>
        </p:spPr>
        <p:txBody>
          <a:bodyPr>
            <a:normAutofit/>
          </a:bodyPr>
          <a:lstStyle/>
          <a:p>
            <a:pPr lvl="1">
              <a:buFont typeface="Arial"/>
              <a:buChar char="•"/>
            </a:pPr>
            <a:r>
              <a:rPr lang="en-US" dirty="0" smtClean="0"/>
              <a:t>Overall, the work is progressing toward most of the goals, however, there are limiting factors:</a:t>
            </a:r>
          </a:p>
          <a:p>
            <a:pPr lvl="2">
              <a:buFont typeface="Courier New"/>
              <a:buChar char="o"/>
            </a:pPr>
            <a:r>
              <a:rPr lang="en-US" dirty="0" smtClean="0"/>
              <a:t>Funding sources</a:t>
            </a:r>
          </a:p>
          <a:p>
            <a:pPr lvl="2">
              <a:buFont typeface="Courier New"/>
              <a:buChar char="o"/>
            </a:pPr>
            <a:r>
              <a:rPr lang="en-US" dirty="0" smtClean="0"/>
              <a:t>Enhancements vs. improving Infrastructure</a:t>
            </a:r>
          </a:p>
          <a:p>
            <a:pPr lvl="2">
              <a:buFont typeface="Courier New"/>
              <a:buChar char="o"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Hardware performance</a:t>
            </a:r>
          </a:p>
          <a:p>
            <a:pPr lvl="2">
              <a:buFont typeface="Courier New"/>
              <a:buChar char="o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User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expectations</a:t>
            </a:r>
          </a:p>
          <a:p>
            <a:pPr marL="349250" lvl="1" indent="0">
              <a:buNone/>
            </a:pPr>
            <a:endParaRPr lang="en-US" dirty="0" smtClean="0"/>
          </a:p>
        </p:txBody>
      </p:sp>
      <p:pic>
        <p:nvPicPr>
          <p:cNvPr id="7" name="Picture 6" descr="Screen shot 2011-02-07 at 9.50.17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9100" y="3555068"/>
            <a:ext cx="3926019" cy="295463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356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McIDAS-V</a:t>
            </a:r>
            <a:br>
              <a:rPr lang="en-US" dirty="0" smtClean="0"/>
            </a:br>
            <a:r>
              <a:rPr lang="en-US" dirty="0" smtClean="0"/>
              <a:t>Internal Review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>
            <a:normAutofit lnSpcReduction="10000"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Science</a:t>
            </a:r>
          </a:p>
          <a:p>
            <a:pPr lvl="1">
              <a:buFont typeface="Courier New"/>
              <a:buChar char="o"/>
            </a:pPr>
            <a:r>
              <a:rPr lang="en-US" dirty="0" smtClean="0"/>
              <a:t>Who are the users?</a:t>
            </a:r>
          </a:p>
          <a:p>
            <a:pPr lvl="1">
              <a:buFont typeface="Courier New"/>
              <a:buChar char="o"/>
            </a:pPr>
            <a:r>
              <a:rPr lang="en-US" dirty="0" smtClean="0"/>
              <a:t>What functionality is important?</a:t>
            </a:r>
          </a:p>
          <a:p>
            <a:pPr>
              <a:buFont typeface="Arial"/>
              <a:buChar char="•"/>
            </a:pPr>
            <a:r>
              <a:rPr lang="en-US" dirty="0" smtClean="0"/>
              <a:t>Technical</a:t>
            </a:r>
          </a:p>
          <a:p>
            <a:pPr lvl="1">
              <a:buFont typeface="Courier New"/>
              <a:buChar char="o"/>
            </a:pPr>
            <a:r>
              <a:rPr lang="en-US" dirty="0" smtClean="0"/>
              <a:t>Identify current technical issues</a:t>
            </a:r>
          </a:p>
          <a:p>
            <a:pPr lvl="1">
              <a:buFont typeface="Courier New"/>
              <a:buChar char="o"/>
            </a:pPr>
            <a:r>
              <a:rPr lang="en-US" dirty="0" smtClean="0"/>
              <a:t>Anticipate future issues</a:t>
            </a:r>
          </a:p>
          <a:p>
            <a:pPr lvl="1">
              <a:buFont typeface="Courier New"/>
              <a:buChar char="o"/>
            </a:pPr>
            <a:r>
              <a:rPr lang="en-US" dirty="0" smtClean="0"/>
              <a:t>Plan a technical direction</a:t>
            </a:r>
          </a:p>
          <a:p>
            <a:pPr>
              <a:buFont typeface="Arial"/>
              <a:buChar char="•"/>
            </a:pPr>
            <a:r>
              <a:rPr lang="en-US" dirty="0" smtClean="0"/>
              <a:t>Programmatic</a:t>
            </a:r>
          </a:p>
          <a:p>
            <a:pPr lvl="1">
              <a:buFont typeface="Courier New"/>
              <a:buChar char="o"/>
            </a:pPr>
            <a:r>
              <a:rPr lang="en-US" dirty="0" smtClean="0"/>
              <a:t>Coordinate internal funding sources</a:t>
            </a:r>
          </a:p>
          <a:p>
            <a:pPr lvl="1">
              <a:buFont typeface="Courier New"/>
              <a:buChar char="o"/>
            </a:pPr>
            <a:r>
              <a:rPr lang="en-US" dirty="0" smtClean="0"/>
              <a:t>Mechanism for McIDAS-V infrastructure improvements</a:t>
            </a:r>
          </a:p>
          <a:p>
            <a:pPr lvl="1"/>
            <a:endParaRPr lang="en-US" dirty="0" smtClean="0"/>
          </a:p>
        </p:txBody>
      </p:sp>
      <p:pic>
        <p:nvPicPr>
          <p:cNvPr id="6" name="Picture 5" descr="ndvi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518" y="2604993"/>
            <a:ext cx="3385917" cy="214039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498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Who are the users?</a:t>
            </a:r>
            <a:br>
              <a:rPr lang="en-US" dirty="0" smtClean="0"/>
            </a:br>
            <a:r>
              <a:rPr lang="en-US" dirty="0" smtClean="0"/>
              <a:t>New Survey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Fall 2014</a:t>
            </a:r>
            <a:r>
              <a:rPr lang="en-US" dirty="0" smtClean="0"/>
              <a:t>: A new survey </a:t>
            </a:r>
            <a:r>
              <a:rPr lang="en-US" dirty="0"/>
              <a:t>was created for users of McIDAS software. </a:t>
            </a:r>
            <a:endParaRPr lang="en-US" dirty="0" smtClean="0"/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November 2014</a:t>
            </a:r>
            <a:r>
              <a:rPr lang="en-US" dirty="0" smtClean="0"/>
              <a:t>: The </a:t>
            </a:r>
            <a:r>
              <a:rPr lang="en-US" dirty="0"/>
              <a:t>survey was sent </a:t>
            </a:r>
            <a:r>
              <a:rPr lang="en-US" dirty="0" smtClean="0"/>
              <a:t>to: 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All of SSEC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Those </a:t>
            </a:r>
            <a:r>
              <a:rPr lang="en-US" dirty="0"/>
              <a:t>on McIDAS email lists </a:t>
            </a:r>
            <a:endParaRPr lang="en-US" dirty="0" smtClean="0"/>
          </a:p>
          <a:p>
            <a:pPr lvl="1">
              <a:buFont typeface="Arial"/>
              <a:buChar char="•"/>
            </a:pPr>
            <a:r>
              <a:rPr lang="en-US" dirty="0" smtClean="0"/>
              <a:t>A </a:t>
            </a:r>
            <a:r>
              <a:rPr lang="en-US" dirty="0"/>
              <a:t>large group of scientists where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it was uncertain if they </a:t>
            </a:r>
            <a:br>
              <a:rPr lang="en-US" dirty="0" smtClean="0"/>
            </a:br>
            <a:r>
              <a:rPr lang="en-US" dirty="0" smtClean="0"/>
              <a:t>ever </a:t>
            </a:r>
            <a:r>
              <a:rPr lang="en-US" dirty="0"/>
              <a:t>used </a:t>
            </a:r>
            <a:r>
              <a:rPr lang="en-US" dirty="0" smtClean="0"/>
              <a:t>McIDAS</a:t>
            </a:r>
          </a:p>
        </p:txBody>
      </p:sp>
      <p:pic>
        <p:nvPicPr>
          <p:cNvPr id="7" name="Picture 6" descr="Screen shot 2011-02-07 at 10.03.03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4122" y="4122467"/>
            <a:ext cx="3658897" cy="252255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248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9105"/>
            <a:ext cx="8229600" cy="72893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Usage: November 2014 Survey</a:t>
            </a:r>
            <a:endParaRPr lang="en-US" sz="3200" b="1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1266180"/>
              </p:ext>
            </p:extLst>
          </p:nvPr>
        </p:nvGraphicFramePr>
        <p:xfrm>
          <a:off x="187062" y="2445906"/>
          <a:ext cx="8703416" cy="2352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1220"/>
                <a:gridCol w="883344"/>
                <a:gridCol w="882835"/>
                <a:gridCol w="740843"/>
                <a:gridCol w="718721"/>
                <a:gridCol w="807330"/>
                <a:gridCol w="679339"/>
                <a:gridCol w="767948"/>
                <a:gridCol w="777794"/>
                <a:gridCol w="876249"/>
                <a:gridCol w="777793"/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 anchorCtr="1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polled</a:t>
                      </a:r>
                      <a:endParaRPr lang="en-US" sz="1600" dirty="0"/>
                    </a:p>
                  </a:txBody>
                  <a:tcPr vert="vert270" anchor="ctr" anchorCtr="1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respondents</a:t>
                      </a:r>
                      <a:endParaRPr lang="en-US" sz="1600" dirty="0"/>
                    </a:p>
                  </a:txBody>
                  <a:tcPr vert="vert270" anchor="ctr" anchorCtr="1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Do you use computer vis software?</a:t>
                      </a:r>
                      <a:endParaRPr lang="en-US" sz="1600" dirty="0"/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If yes, do</a:t>
                      </a:r>
                      <a:r>
                        <a:rPr lang="en-US" sz="1600" baseline="0" dirty="0" smtClean="0"/>
                        <a:t> you use </a:t>
                      </a:r>
                      <a:r>
                        <a:rPr lang="en-US" sz="1600" baseline="0" dirty="0" err="1" smtClean="0"/>
                        <a:t>Mc</a:t>
                      </a:r>
                      <a:r>
                        <a:rPr lang="en-US" sz="1600" baseline="0" dirty="0" smtClean="0"/>
                        <a:t>-V?</a:t>
                      </a:r>
                      <a:endParaRPr lang="en-US" sz="1600" dirty="0"/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If yes, how often?</a:t>
                      </a:r>
                      <a:endParaRPr lang="en-US" sz="1600" dirty="0"/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 anchorCtr="1"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 anchorCtr="1"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yes</a:t>
                      </a:r>
                      <a:endParaRPr lang="en-US" sz="16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no</a:t>
                      </a:r>
                      <a:endParaRPr lang="en-US" sz="16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yes</a:t>
                      </a:r>
                      <a:endParaRPr lang="en-US" sz="16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no</a:t>
                      </a:r>
                      <a:endParaRPr lang="en-US" sz="16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Daily</a:t>
                      </a:r>
                      <a:endParaRPr lang="en-US" sz="14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Weekly</a:t>
                      </a:r>
                      <a:endParaRPr lang="en-US" sz="14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Monthly</a:t>
                      </a:r>
                      <a:endParaRPr lang="en-US" sz="14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Rarely</a:t>
                      </a:r>
                      <a:endParaRPr lang="en-US" sz="1400" b="1" dirty="0"/>
                    </a:p>
                  </a:txBody>
                  <a:tcPr anchor="ctr" anchorCtr="1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SSEC</a:t>
                      </a:r>
                      <a:endParaRPr lang="en-US" sz="16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257</a:t>
                      </a:r>
                      <a:endParaRPr lang="en-US" sz="16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182</a:t>
                      </a:r>
                    </a:p>
                    <a:p>
                      <a:pPr algn="ctr"/>
                      <a:r>
                        <a:rPr lang="en-US" sz="1600" dirty="0" smtClean="0"/>
                        <a:t>(71%)</a:t>
                      </a:r>
                      <a:endParaRPr lang="en-US" sz="16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119</a:t>
                      </a:r>
                      <a:endParaRPr lang="en-US" sz="16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62</a:t>
                      </a:r>
                      <a:endParaRPr lang="en-US" sz="16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80</a:t>
                      </a:r>
                      <a:endParaRPr lang="en-US" sz="16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40</a:t>
                      </a:r>
                      <a:endParaRPr lang="en-US" sz="16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9</a:t>
                      </a:r>
                      <a:endParaRPr lang="en-US" sz="16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7</a:t>
                      </a:r>
                      <a:endParaRPr lang="en-US" sz="16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14</a:t>
                      </a:r>
                      <a:endParaRPr lang="en-US" sz="16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49</a:t>
                      </a:r>
                      <a:endParaRPr lang="en-US" sz="1600" dirty="0"/>
                    </a:p>
                  </a:txBody>
                  <a:tcPr anchor="ctr" anchorCtr="1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Non-SSEC</a:t>
                      </a:r>
                      <a:endParaRPr lang="en-US" sz="16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3845</a:t>
                      </a:r>
                      <a:endParaRPr lang="en-US" sz="16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283</a:t>
                      </a:r>
                    </a:p>
                    <a:p>
                      <a:pPr algn="ctr"/>
                      <a:r>
                        <a:rPr lang="en-US" sz="1600" dirty="0" smtClean="0"/>
                        <a:t>(7%)</a:t>
                      </a:r>
                      <a:endParaRPr lang="en-US" sz="16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273</a:t>
                      </a:r>
                      <a:endParaRPr lang="en-US" sz="16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10</a:t>
                      </a:r>
                      <a:endParaRPr lang="en-US" sz="16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135</a:t>
                      </a:r>
                      <a:endParaRPr lang="en-US" sz="16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138</a:t>
                      </a:r>
                      <a:endParaRPr lang="en-US" sz="16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15</a:t>
                      </a:r>
                      <a:endParaRPr lang="en-US" sz="16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28</a:t>
                      </a:r>
                      <a:endParaRPr lang="en-US" sz="16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</a:t>
                      </a:r>
                      <a:endParaRPr lang="en-US" sz="16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72</a:t>
                      </a:r>
                      <a:endParaRPr lang="en-US" sz="1600" dirty="0"/>
                    </a:p>
                  </a:txBody>
                  <a:tcPr anchor="ctr" anchorCtr="1"/>
                </a:tc>
              </a:tr>
            </a:tbl>
          </a:graphicData>
        </a:graphic>
      </p:graphicFrame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746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:\MCPROJ\AMS\3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270" y="1550894"/>
            <a:ext cx="2919193" cy="21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McIDAS</a:t>
            </a:r>
            <a:r>
              <a:rPr lang="en-US" dirty="0"/>
              <a:t> </a:t>
            </a:r>
            <a:r>
              <a:rPr lang="en-US" dirty="0" smtClean="0"/>
              <a:t>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869141"/>
            <a:ext cx="4634891" cy="4420568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McIDAS-X</a:t>
            </a:r>
            <a:endParaRPr lang="en-US" dirty="0"/>
          </a:p>
          <a:p>
            <a:pPr>
              <a:buFont typeface="Arial"/>
              <a:buChar char="•"/>
            </a:pPr>
            <a:r>
              <a:rPr lang="en-US" dirty="0" smtClean="0"/>
              <a:t>McIDAS-XCD</a:t>
            </a:r>
          </a:p>
          <a:p>
            <a:pPr>
              <a:buFont typeface="Arial"/>
              <a:buChar char="•"/>
            </a:pPr>
            <a:r>
              <a:rPr lang="en-US" dirty="0" smtClean="0"/>
              <a:t>McIDAS-XRD</a:t>
            </a:r>
          </a:p>
          <a:p>
            <a:pPr>
              <a:buFont typeface="Arial"/>
              <a:buChar char="•"/>
            </a:pPr>
            <a:r>
              <a:rPr lang="en-US" dirty="0" smtClean="0"/>
              <a:t>SDI</a:t>
            </a:r>
          </a:p>
          <a:p>
            <a:pPr>
              <a:buFont typeface="Arial"/>
              <a:buChar char="•"/>
            </a:pPr>
            <a:r>
              <a:rPr lang="en-US" dirty="0" smtClean="0"/>
              <a:t>McIDAS-V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5601" y="2540287"/>
            <a:ext cx="2477846" cy="24778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0473" y="4347219"/>
            <a:ext cx="3438936" cy="2134328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860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2886681"/>
              </p:ext>
            </p:extLst>
          </p:nvPr>
        </p:nvGraphicFramePr>
        <p:xfrm>
          <a:off x="2334138" y="691450"/>
          <a:ext cx="4671982" cy="37986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Document" r:id="rId3" imgW="5638800" imgH="4584700" progId="Word.Document.12">
                  <p:embed/>
                </p:oleObj>
              </mc:Choice>
              <mc:Fallback>
                <p:oleObj name="Document" r:id="rId3" imgW="5638800" imgH="4584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34138" y="691450"/>
                        <a:ext cx="4671982" cy="37986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340"/>
            <a:ext cx="8229600" cy="67711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FFFFFF"/>
                </a:solidFill>
              </a:rPr>
              <a:t>Functionality</a:t>
            </a:r>
            <a:endParaRPr lang="en-US" sz="3200" b="1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909" y="4599231"/>
            <a:ext cx="8988407" cy="2005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600" dirty="0" smtClean="0"/>
              <a:t>Most popular is GUI driven access and display of geo and polar data in near</a:t>
            </a:r>
            <a:r>
              <a:rPr lang="en-US" sz="1600" dirty="0"/>
              <a:t> </a:t>
            </a:r>
            <a:r>
              <a:rPr lang="en-US" sz="1600" dirty="0" smtClean="0"/>
              <a:t>real time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600" dirty="0" smtClean="0"/>
              <a:t>About ¼ use 3-D data display and hyperspectral data display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600" dirty="0" smtClean="0"/>
              <a:t>Additional feedback:</a:t>
            </a:r>
          </a:p>
          <a:p>
            <a:pPr marL="742950" lvl="1" indent="-285750">
              <a:lnSpc>
                <a:spcPct val="120000"/>
              </a:lnSpc>
              <a:buFont typeface="Courier New"/>
              <a:buChar char="o"/>
            </a:pPr>
            <a:r>
              <a:rPr lang="en-US" sz="1400" dirty="0" smtClean="0"/>
              <a:t>Provides </a:t>
            </a:r>
            <a:r>
              <a:rPr lang="en-US" sz="1400" dirty="0"/>
              <a:t>a quick way to load and inspect new data types</a:t>
            </a:r>
          </a:p>
          <a:p>
            <a:pPr marL="742950" lvl="1" indent="-285750">
              <a:lnSpc>
                <a:spcPct val="120000"/>
              </a:lnSpc>
              <a:buFont typeface="Courier New"/>
              <a:buChar char="o"/>
            </a:pPr>
            <a:r>
              <a:rPr lang="en-US" sz="1400" dirty="0"/>
              <a:t>Works with netCDF files (which McIDAS-X does not)</a:t>
            </a:r>
          </a:p>
          <a:p>
            <a:pPr marL="742950" lvl="1" indent="-285750">
              <a:lnSpc>
                <a:spcPct val="120000"/>
              </a:lnSpc>
              <a:buFont typeface="Courier New"/>
              <a:buChar char="o"/>
            </a:pPr>
            <a:r>
              <a:rPr lang="en-US" sz="1400" dirty="0"/>
              <a:t>Provides free access to many real-time data sources</a:t>
            </a:r>
          </a:p>
          <a:p>
            <a:pPr marL="742950" lvl="1" indent="-285750">
              <a:lnSpc>
                <a:spcPct val="120000"/>
              </a:lnSpc>
              <a:buFont typeface="Courier New"/>
              <a:buChar char="o"/>
            </a:pPr>
            <a:r>
              <a:rPr lang="en-US" sz="1400" dirty="0"/>
              <a:t>Used in various trainings and classes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4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908"/>
            <a:ext cx="8229600" cy="731821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Distinctive Features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967392"/>
            <a:ext cx="8154613" cy="4514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 smtClean="0"/>
              <a:t>From the survey and expert input, the key features of McIDAS-V are: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000" dirty="0" smtClean="0"/>
              <a:t>Freely available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000" dirty="0"/>
              <a:t>R</a:t>
            </a:r>
            <a:r>
              <a:rPr lang="en-US" sz="2000" dirty="0" smtClean="0"/>
              <a:t>ead </a:t>
            </a:r>
            <a:r>
              <a:rPr lang="en-US" sz="2000" dirty="0"/>
              <a:t>a variety of file formats (netCDF, HDF-4, HDF-5, GRIB, BUFR, ASCII text</a:t>
            </a:r>
            <a:r>
              <a:rPr lang="en-US" sz="2000" dirty="0" smtClean="0"/>
              <a:t>)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000" dirty="0"/>
              <a:t>T</a:t>
            </a:r>
            <a:r>
              <a:rPr lang="en-US" sz="2000" dirty="0" smtClean="0"/>
              <a:t>ime</a:t>
            </a:r>
            <a:r>
              <a:rPr lang="en-US" sz="2000" dirty="0"/>
              <a:t>-</a:t>
            </a:r>
            <a:r>
              <a:rPr lang="en-US" sz="2000" dirty="0" smtClean="0"/>
              <a:t>match </a:t>
            </a:r>
            <a:r>
              <a:rPr lang="en-US" sz="2000" dirty="0"/>
              <a:t>and integrate into single 3D display, with </a:t>
            </a:r>
            <a:r>
              <a:rPr lang="en-US" sz="2000" dirty="0" smtClean="0"/>
              <a:t>animation 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000" dirty="0"/>
              <a:t>Display 2D fields as point </a:t>
            </a:r>
            <a:r>
              <a:rPr lang="en-US" sz="2000" dirty="0" smtClean="0"/>
              <a:t>observations</a:t>
            </a:r>
            <a:r>
              <a:rPr lang="en-US" sz="2000" dirty="0"/>
              <a:t> </a:t>
            </a:r>
            <a:r>
              <a:rPr lang="en-US" sz="2000" dirty="0" smtClean="0"/>
              <a:t>and contours 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000" dirty="0" smtClean="0"/>
              <a:t>Display 3D </a:t>
            </a:r>
            <a:r>
              <a:rPr lang="en-US" sz="2000" dirty="0"/>
              <a:t>grids as volumes and </a:t>
            </a:r>
            <a:r>
              <a:rPr lang="en-US" sz="2000" dirty="0" smtClean="0"/>
              <a:t>transects 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000" dirty="0" smtClean="0"/>
              <a:t>Data </a:t>
            </a:r>
            <a:r>
              <a:rPr lang="en-US" sz="2000" dirty="0"/>
              <a:t>access of local and remote (ADDE, THREDDS, </a:t>
            </a:r>
            <a:r>
              <a:rPr lang="en-US" sz="2000" dirty="0" err="1"/>
              <a:t>OPeNDAP</a:t>
            </a:r>
            <a:r>
              <a:rPr lang="en-US" sz="2000" dirty="0"/>
              <a:t>) datasets. Also, local access through </a:t>
            </a:r>
            <a:r>
              <a:rPr lang="en-US" sz="2000" dirty="0" smtClean="0"/>
              <a:t>ADDE  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000" dirty="0"/>
              <a:t>GUI driven  (both a plus and somewhat a minus)</a:t>
            </a:r>
            <a:r>
              <a:rPr lang="en-US" sz="2000" dirty="0" smtClean="0"/>
              <a:t>.  Easy </a:t>
            </a:r>
            <a:r>
              <a:rPr lang="en-US" sz="2000" dirty="0"/>
              <a:t>for new users to </a:t>
            </a:r>
            <a:r>
              <a:rPr lang="en-US" sz="2000" dirty="0" smtClean="0"/>
              <a:t>learn due to GUI design, as opposed to scripting or command line programs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40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lang="en-US" sz="4800" dirty="0" smtClean="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Technical Review</a:t>
            </a:r>
            <a:br>
              <a:rPr lang="en-US" sz="4800" dirty="0" smtClean="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sz="3600" dirty="0" smtClean="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Components </a:t>
            </a:r>
            <a:r>
              <a:rPr sz="3600" dirty="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of McIDAS-V</a:t>
            </a:r>
          </a:p>
        </p:txBody>
      </p:sp>
      <p:sp>
        <p:nvSpPr>
          <p:cNvPr id="102" name="Shape 10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lvl="0">
              <a:buFont typeface="Arial"/>
              <a:buChar char="•"/>
              <a:defRPr sz="1800">
                <a:solidFill>
                  <a:srgbClr val="000000"/>
                </a:solidFill>
                <a:effectLst/>
              </a:defRPr>
            </a:pPr>
            <a:r>
              <a:rPr sz="2200" dirty="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Jython: Bridges McIDAS-V internals to Python language for extension and scripting</a:t>
            </a:r>
          </a:p>
          <a:p>
            <a:pPr lvl="0">
              <a:buFont typeface="Arial"/>
              <a:buChar char="•"/>
              <a:defRPr sz="1800">
                <a:solidFill>
                  <a:srgbClr val="000000"/>
                </a:solidFill>
                <a:effectLst/>
              </a:defRPr>
            </a:pPr>
            <a:r>
              <a:rPr sz="2200" dirty="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McIDAS-V: extends IDV to provide additional Satellite Meteorology functionality</a:t>
            </a:r>
          </a:p>
          <a:p>
            <a:pPr lvl="0">
              <a:buFont typeface="Arial"/>
              <a:buChar char="•"/>
              <a:defRPr sz="1800">
                <a:solidFill>
                  <a:srgbClr val="000000"/>
                </a:solidFill>
                <a:effectLst/>
              </a:defRPr>
            </a:pPr>
            <a:r>
              <a:rPr sz="2200" dirty="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IDV: Application architecture and UI base</a:t>
            </a:r>
          </a:p>
          <a:p>
            <a:pPr lvl="0">
              <a:buFont typeface="Arial"/>
              <a:buChar char="•"/>
              <a:defRPr sz="1800">
                <a:solidFill>
                  <a:srgbClr val="000000"/>
                </a:solidFill>
                <a:effectLst/>
              </a:defRPr>
            </a:pPr>
            <a:r>
              <a:rPr sz="2200" dirty="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VisAD: Core data model, math and scientific graphics</a:t>
            </a:r>
          </a:p>
          <a:p>
            <a:pPr lvl="0">
              <a:buFont typeface="Arial"/>
              <a:buChar char="•"/>
              <a:defRPr sz="1800">
                <a:solidFill>
                  <a:srgbClr val="000000"/>
                </a:solidFill>
                <a:effectLst/>
              </a:defRPr>
            </a:pPr>
            <a:r>
              <a:rPr sz="2200" dirty="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Java JDK: Runtime, GUI, and compilation ecosystem</a:t>
            </a:r>
          </a:p>
          <a:p>
            <a:pPr lvl="0">
              <a:buFont typeface="Arial"/>
              <a:buChar char="•"/>
              <a:defRPr sz="1800">
                <a:solidFill>
                  <a:srgbClr val="000000"/>
                </a:solidFill>
                <a:effectLst/>
              </a:defRPr>
            </a:pPr>
            <a:r>
              <a:rPr sz="2200" dirty="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Java3D / JOGL: Permit Java to drive graphics hardware</a:t>
            </a:r>
          </a:p>
          <a:p>
            <a:pPr lvl="0">
              <a:buFont typeface="Arial"/>
              <a:buChar char="•"/>
              <a:defRPr sz="1800">
                <a:solidFill>
                  <a:srgbClr val="000000"/>
                </a:solidFill>
                <a:effectLst/>
              </a:defRPr>
            </a:pPr>
            <a:r>
              <a:rPr sz="2200" dirty="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OS &amp; graphics driver: Implement OpenGL graphics</a:t>
            </a:r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4294967295"/>
          </p:nvPr>
        </p:nvSpPr>
        <p:spPr>
          <a:xfrm>
            <a:off x="4229100" y="6404292"/>
            <a:ext cx="685800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fld id="{86CB4B4D-7CA3-9044-876B-883B54F8677D}" type="slidenum">
              <a:rPr sz="1200">
                <a:solidFill>
                  <a:srgbClr val="FFFFFF"/>
                </a:solidFill>
                <a:effectLst>
                  <a:outerShdw blurRad="50800" dist="38100" dir="5400000" rotWithShape="0">
                    <a:srgbClr val="000000">
                      <a:alpha val="40000"/>
                    </a:srgbClr>
                  </a:outerShdw>
                </a:effectLst>
              </a:rPr>
              <a:t>22</a:t>
            </a:fld>
            <a:endParaRPr sz="1200">
              <a:solidFill>
                <a:srgbClr val="FFFFFF"/>
              </a:solidFill>
              <a:effectLst>
                <a:outerShdw blurRad="50800" dist="38100" dir="5400000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2533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80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Dependency “Layer Cake”</a:t>
            </a:r>
          </a:p>
        </p:txBody>
      </p:sp>
      <p:sp>
        <p:nvSpPr>
          <p:cNvPr id="108" name="Shape 10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Font typeface="Arial"/>
              <a:buChar char="•"/>
              <a:defRPr sz="1800">
                <a:solidFill>
                  <a:srgbClr val="000000"/>
                </a:solidFill>
                <a:effectLst/>
              </a:defRPr>
            </a:pPr>
            <a:r>
              <a:rPr sz="2200" dirty="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Major components by </a:t>
            </a:r>
            <a:r>
              <a:rPr sz="2200" dirty="0">
                <a:solidFill>
                  <a:srgbClr val="1EBA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Unidata</a:t>
            </a:r>
            <a:r>
              <a:rPr sz="2200" dirty="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r>
              <a:rPr sz="2200" dirty="0">
                <a:solidFill>
                  <a:srgbClr val="FF2E26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SSEC</a:t>
            </a:r>
            <a:r>
              <a:rPr sz="2200" dirty="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r>
              <a:rPr sz="2200" dirty="0">
                <a:solidFill>
                  <a:srgbClr val="19FA61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Oracle</a:t>
            </a:r>
            <a:r>
              <a:rPr sz="2200" dirty="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r>
              <a:rPr sz="2200" dirty="0">
                <a:solidFill>
                  <a:srgbClr val="8E8E8E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open source </a:t>
            </a:r>
            <a:r>
              <a:rPr sz="2200" dirty="0" smtClean="0">
                <a:solidFill>
                  <a:srgbClr val="8E8E8E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community</a:t>
            </a:r>
            <a:endParaRPr sz="2200" dirty="0">
              <a:solidFill>
                <a:srgbClr val="FFFFFF"/>
              </a:solidFill>
              <a:effectLst>
                <a:outerShdw blurRad="50800" dist="50800" dir="5400000" rotWithShape="0">
                  <a:srgbClr val="000000">
                    <a:alpha val="40000"/>
                  </a:srgbClr>
                </a:outerShdw>
              </a:effectLst>
            </a:endParaRPr>
          </a:p>
          <a:p>
            <a:pPr lvl="0">
              <a:buFont typeface="Arial"/>
              <a:buChar char="•"/>
              <a:defRPr sz="1800">
                <a:solidFill>
                  <a:srgbClr val="000000"/>
                </a:solidFill>
                <a:effectLst/>
              </a:defRPr>
            </a:pPr>
            <a:r>
              <a:rPr lang="en-US" sz="2200" dirty="0" smtClean="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Additional</a:t>
            </a:r>
            <a:r>
              <a:rPr sz="2200" dirty="0" smtClean="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sz="2200" dirty="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components include file format libraries, math libraries, packaging and build </a:t>
            </a:r>
            <a:r>
              <a:rPr sz="2200" dirty="0" smtClean="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utilities</a:t>
            </a:r>
            <a:r>
              <a:rPr lang="en-US" sz="2200" dirty="0" smtClean="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; a</a:t>
            </a:r>
            <a:r>
              <a:rPr sz="2200" dirty="0" smtClean="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ll </a:t>
            </a:r>
            <a:r>
              <a:rPr sz="2200" dirty="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open </a:t>
            </a:r>
            <a:r>
              <a:rPr sz="2200" dirty="0" smtClean="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source</a:t>
            </a:r>
            <a:endParaRPr sz="2200" dirty="0">
              <a:solidFill>
                <a:srgbClr val="FFFFFF"/>
              </a:solidFill>
              <a:effectLst>
                <a:outerShdw blurRad="50800" dist="50800" dir="5400000" rotWithShape="0">
                  <a:srgbClr val="000000">
                    <a:alpha val="40000"/>
                  </a:srgbClr>
                </a:outerShdw>
              </a:effectLst>
            </a:endParaRPr>
          </a:p>
          <a:p>
            <a:pPr lvl="0">
              <a:buFont typeface="Arial"/>
              <a:buChar char="•"/>
              <a:defRPr sz="1800">
                <a:solidFill>
                  <a:srgbClr val="000000"/>
                </a:solidFill>
                <a:effectLst/>
              </a:defRPr>
            </a:pPr>
            <a:r>
              <a:rPr sz="2200" dirty="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OS </a:t>
            </a:r>
            <a:r>
              <a:rPr sz="2200" dirty="0">
                <a:solidFill>
                  <a:srgbClr val="C28944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vendors</a:t>
            </a:r>
            <a:r>
              <a:rPr sz="2200" dirty="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 Linux,Windows, </a:t>
            </a:r>
            <a:r>
              <a:rPr sz="2200" dirty="0" smtClean="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Mac</a:t>
            </a:r>
            <a:endParaRPr sz="2200" dirty="0">
              <a:solidFill>
                <a:srgbClr val="FFFFFF"/>
              </a:solidFill>
              <a:effectLst>
                <a:outerShdw blurRad="50800" dist="50800" dir="5400000" rotWithShape="0">
                  <a:srgbClr val="000000">
                    <a:alpha val="40000"/>
                  </a:srgbClr>
                </a:outerShdw>
              </a:effectLst>
            </a:endParaRPr>
          </a:p>
          <a:p>
            <a:pPr lvl="0">
              <a:buFont typeface="Arial"/>
              <a:buChar char="•"/>
              <a:defRPr sz="1800">
                <a:solidFill>
                  <a:srgbClr val="000000"/>
                </a:solidFill>
                <a:effectLst/>
              </a:defRPr>
            </a:pPr>
            <a:r>
              <a:rPr sz="2200" dirty="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Hardware drivers from </a:t>
            </a:r>
            <a:r>
              <a:rPr sz="2200" dirty="0" smtClean="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manufacturers</a:t>
            </a:r>
            <a:endParaRPr sz="2200" dirty="0">
              <a:solidFill>
                <a:srgbClr val="FFFFFF"/>
              </a:solidFill>
              <a:effectLst>
                <a:outerShdw blurRad="50800" dist="50800" dir="5400000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9" name="Shape 10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fld id="{86CB4B4D-7CA3-9044-876B-883B54F8677D}" type="slidenum">
              <a:rPr sz="1200">
                <a:solidFill>
                  <a:srgbClr val="FFFFFF"/>
                </a:solidFill>
                <a:effectLst>
                  <a:outerShdw blurRad="50800" dist="38100" dir="5400000" rotWithShape="0">
                    <a:srgbClr val="000000">
                      <a:alpha val="40000"/>
                    </a:srgbClr>
                  </a:outerShdw>
                </a:effectLst>
              </a:rPr>
              <a:t>23</a:t>
            </a:fld>
            <a:endParaRPr sz="1200">
              <a:solidFill>
                <a:srgbClr val="FFFFFF"/>
              </a:solidFill>
              <a:effectLst>
                <a:outerShdw blurRad="50800" dist="38100" dir="5400000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10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45850" y="1454557"/>
            <a:ext cx="4889501" cy="47244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0581744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80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Technical Summary</a:t>
            </a:r>
          </a:p>
        </p:txBody>
      </p:sp>
      <p:sp>
        <p:nvSpPr>
          <p:cNvPr id="165" name="Shape 165"/>
          <p:cNvSpPr>
            <a:spLocks noGrp="1"/>
          </p:cNvSpPr>
          <p:nvPr>
            <p:ph type="body" idx="1"/>
          </p:nvPr>
        </p:nvSpPr>
        <p:spPr>
          <a:xfrm>
            <a:off x="685800" y="1678640"/>
            <a:ext cx="7770814" cy="498886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buFont typeface="Arial"/>
              <a:buChar char="•"/>
              <a:defRPr sz="1800">
                <a:solidFill>
                  <a:srgbClr val="000000"/>
                </a:solidFill>
                <a:effectLst/>
              </a:defRPr>
            </a:pPr>
            <a:r>
              <a:rPr sz="2000" dirty="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Software layers make use of high-performance drivers, open-source and commercial software, collaborator &amp; SSEC </a:t>
            </a:r>
            <a:r>
              <a:rPr sz="2000" dirty="0" smtClean="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code</a:t>
            </a:r>
            <a:endParaRPr sz="2000" dirty="0">
              <a:solidFill>
                <a:srgbClr val="FFFFFF"/>
              </a:solidFill>
              <a:effectLst>
                <a:outerShdw blurRad="50800" dist="50800" dir="5400000" rotWithShape="0">
                  <a:srgbClr val="000000">
                    <a:alpha val="40000"/>
                  </a:srgbClr>
                </a:outerShdw>
              </a:effectLst>
            </a:endParaRPr>
          </a:p>
          <a:p>
            <a:pPr lvl="0">
              <a:buFont typeface="Arial"/>
              <a:buChar char="•"/>
              <a:defRPr sz="1800">
                <a:solidFill>
                  <a:srgbClr val="000000"/>
                </a:solidFill>
                <a:effectLst/>
              </a:defRPr>
            </a:pPr>
            <a:r>
              <a:rPr sz="2000" dirty="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Software components are adequately </a:t>
            </a:r>
            <a:r>
              <a:rPr sz="2000" dirty="0" smtClean="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maintained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, however, future of external packages needs monitoring (e.g., Java3D)</a:t>
            </a:r>
            <a:endParaRPr sz="2000" dirty="0">
              <a:solidFill>
                <a:srgbClr val="FFFFFF"/>
              </a:solidFill>
              <a:effectLst>
                <a:outerShdw blurRad="50800" dist="50800" dir="5400000" rotWithShape="0">
                  <a:srgbClr val="000000">
                    <a:alpha val="40000"/>
                  </a:srgbClr>
                </a:outerShdw>
              </a:effectLst>
            </a:endParaRPr>
          </a:p>
          <a:p>
            <a:pPr lvl="0">
              <a:buFont typeface="Arial"/>
              <a:buChar char="•"/>
              <a:defRPr sz="1800">
                <a:solidFill>
                  <a:srgbClr val="000000"/>
                </a:solidFill>
                <a:effectLst/>
              </a:defRPr>
            </a:pPr>
            <a:r>
              <a:rPr sz="2000" dirty="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Process is reasonably well executed (better than most SSEC software projects</a:t>
            </a:r>
            <a:r>
              <a:rPr sz="2000" dirty="0" smtClean="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)</a:t>
            </a:r>
            <a:endParaRPr sz="2000" dirty="0">
              <a:solidFill>
                <a:srgbClr val="FFFFFF"/>
              </a:solidFill>
              <a:effectLst>
                <a:outerShdw blurRad="50800" dist="50800" dir="5400000" rotWithShape="0">
                  <a:srgbClr val="000000">
                    <a:alpha val="40000"/>
                  </a:srgbClr>
                </a:outerShdw>
              </a:effectLst>
            </a:endParaRPr>
          </a:p>
          <a:p>
            <a:pPr lvl="0">
              <a:buFont typeface="Arial"/>
              <a:buChar char="•"/>
              <a:defRPr sz="1800">
                <a:solidFill>
                  <a:srgbClr val="000000"/>
                </a:solidFill>
                <a:effectLst/>
              </a:defRPr>
            </a:pPr>
            <a:r>
              <a:rPr lang="en-US" sz="2000" dirty="0" smtClean="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Much feedback (bugs and enhancement requests) have resulted in a lagging in bug fixes</a:t>
            </a:r>
          </a:p>
          <a:p>
            <a:pPr lvl="0">
              <a:buFont typeface="Arial"/>
              <a:buChar char="•"/>
              <a:defRPr sz="1800">
                <a:solidFill>
                  <a:srgbClr val="000000"/>
                </a:solidFill>
                <a:effectLst/>
              </a:defRPr>
            </a:pPr>
            <a:r>
              <a:rPr lang="en-US" sz="2000" dirty="0" smtClean="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Some potential infrastructure (</a:t>
            </a:r>
            <a:r>
              <a:rPr sz="2000" dirty="0" smtClean="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architectural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)</a:t>
            </a:r>
            <a:r>
              <a:rPr sz="2000" dirty="0" smtClean="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sz="2000" dirty="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issues 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need investigation</a:t>
            </a:r>
          </a:p>
        </p:txBody>
      </p:sp>
      <p:sp>
        <p:nvSpPr>
          <p:cNvPr id="166" name="Shape 166"/>
          <p:cNvSpPr>
            <a:spLocks noGrp="1"/>
          </p:cNvSpPr>
          <p:nvPr>
            <p:ph type="sldNum" sz="quarter" idx="4294967295"/>
          </p:nvPr>
        </p:nvSpPr>
        <p:spPr>
          <a:xfrm>
            <a:off x="4229100" y="6404292"/>
            <a:ext cx="685800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fld id="{86CB4B4D-7CA3-9044-876B-883B54F8677D}" type="slidenum">
              <a:rPr sz="1200">
                <a:solidFill>
                  <a:srgbClr val="FFFFFF"/>
                </a:solidFill>
                <a:effectLst>
                  <a:outerShdw blurRad="50800" dist="38100" dir="5400000" rotWithShape="0">
                    <a:srgbClr val="000000">
                      <a:alpha val="40000"/>
                    </a:srgbClr>
                  </a:outerShdw>
                </a:effectLst>
              </a:rPr>
              <a:t>24</a:t>
            </a:fld>
            <a:endParaRPr sz="1200">
              <a:solidFill>
                <a:srgbClr val="FFFFFF"/>
              </a:solidFill>
              <a:effectLst>
                <a:outerShdw blurRad="50800" dist="38100" dir="5400000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3883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/>
          </a:bodyPr>
          <a:lstStyle/>
          <a:p>
            <a:r>
              <a:rPr lang="en-US" dirty="0" smtClean="0"/>
              <a:t>McIDAS-V Funding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618468"/>
            <a:ext cx="7770813" cy="4257022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dirty="0"/>
              <a:t>MUG </a:t>
            </a:r>
          </a:p>
          <a:p>
            <a:pPr>
              <a:buFont typeface="Arial"/>
              <a:buChar char="•"/>
            </a:pPr>
            <a:r>
              <a:rPr lang="en-US" dirty="0"/>
              <a:t>Several CIMSS grants for </a:t>
            </a:r>
            <a:r>
              <a:rPr lang="en-US" dirty="0" smtClean="0"/>
              <a:t>S-NPP/JPSS and GOES</a:t>
            </a:r>
            <a:r>
              <a:rPr lang="en-US" dirty="0"/>
              <a:t>-R</a:t>
            </a:r>
          </a:p>
          <a:p>
            <a:pPr>
              <a:buFont typeface="Arial"/>
              <a:buChar char="•"/>
            </a:pPr>
            <a:r>
              <a:rPr lang="en-US" dirty="0"/>
              <a:t>NASA ROSES proposals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6" name="Picture 5" descr="Screen shot 2011-02-07 at 10.02.54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1688" y="3332994"/>
            <a:ext cx="4254643" cy="320194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528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/>
          </a:bodyPr>
          <a:lstStyle/>
          <a:p>
            <a:r>
              <a:rPr lang="en-US" dirty="0" smtClean="0"/>
              <a:t>MUG Support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User-level Infrastructure: User Interface, Scripting</a:t>
            </a:r>
          </a:p>
          <a:p>
            <a:pPr>
              <a:buFont typeface="Arial"/>
              <a:buChar char="•"/>
            </a:pPr>
            <a:r>
              <a:rPr lang="en-US" dirty="0" smtClean="0"/>
              <a:t>Bug fixes: Prioritize, coordinate internally and with Unidata</a:t>
            </a:r>
          </a:p>
          <a:p>
            <a:pPr>
              <a:buFont typeface="Arial"/>
              <a:buChar char="•"/>
            </a:pPr>
            <a:r>
              <a:rPr lang="en-US" dirty="0" smtClean="0"/>
              <a:t>Testing</a:t>
            </a:r>
          </a:p>
          <a:p>
            <a:pPr>
              <a:buFont typeface="Arial"/>
              <a:buChar char="•"/>
            </a:pPr>
            <a:r>
              <a:rPr lang="en-US" dirty="0" smtClean="0"/>
              <a:t>Documentation: Includes maintaining tutorials</a:t>
            </a:r>
          </a:p>
          <a:p>
            <a:pPr>
              <a:buFont typeface="Arial"/>
              <a:buChar char="•"/>
            </a:pPr>
            <a:r>
              <a:rPr lang="en-US" dirty="0" smtClean="0"/>
              <a:t>Help Desk: Includes maintaining forums</a:t>
            </a:r>
          </a:p>
          <a:p>
            <a:pPr marL="349250" lvl="1" indent="0">
              <a:buNone/>
            </a:pPr>
            <a:endParaRPr 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698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/>
          </a:bodyPr>
          <a:lstStyle/>
          <a:p>
            <a:r>
              <a:rPr lang="en-US" dirty="0" smtClean="0"/>
              <a:t>CIMSS Grants</a:t>
            </a:r>
            <a:br>
              <a:rPr lang="en-US" dirty="0" smtClean="0"/>
            </a:br>
            <a:r>
              <a:rPr lang="en-US" sz="3600" dirty="0" smtClean="0"/>
              <a:t>GOES-R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Several CIMSS grants for GOES-R</a:t>
            </a:r>
          </a:p>
          <a:p>
            <a:pPr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Improvements to scripting</a:t>
            </a:r>
          </a:p>
          <a:p>
            <a:pPr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Preparation for GOES-R</a:t>
            </a:r>
          </a:p>
          <a:p>
            <a:pPr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‘Sandwich product’</a:t>
            </a:r>
          </a:p>
          <a:p>
            <a:pPr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Trajectories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630" y="4045596"/>
            <a:ext cx="3691453" cy="26172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1052" y="2664204"/>
            <a:ext cx="4321256" cy="316935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92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/>
          </a:bodyPr>
          <a:lstStyle/>
          <a:p>
            <a:r>
              <a:rPr lang="en-US" dirty="0" smtClean="0"/>
              <a:t>CIMSS Grants</a:t>
            </a:r>
            <a:br>
              <a:rPr lang="en-US" dirty="0" smtClean="0"/>
            </a:br>
            <a:r>
              <a:rPr lang="en-US" sz="3600" dirty="0" smtClean="0"/>
              <a:t>Suomi NPP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</a:t>
            </a:r>
            <a:r>
              <a:rPr lang="en-US" dirty="0" smtClean="0"/>
              <a:t>IMSS grant for S-NPP data in collaboration with CIRA</a:t>
            </a:r>
          </a:p>
          <a:p>
            <a:pPr>
              <a:buFont typeface="Arial"/>
              <a:buChar char="•"/>
            </a:pPr>
            <a:r>
              <a:rPr lang="en-US" dirty="0" smtClean="0"/>
              <a:t>Improvements for</a:t>
            </a:r>
            <a:br>
              <a:rPr lang="en-US" dirty="0" smtClean="0"/>
            </a:br>
            <a:r>
              <a:rPr lang="en-US" dirty="0" smtClean="0"/>
              <a:t>visualization of </a:t>
            </a:r>
            <a:br>
              <a:rPr lang="en-US" dirty="0" smtClean="0"/>
            </a:br>
            <a:r>
              <a:rPr lang="en-US" dirty="0" smtClean="0"/>
              <a:t>VIIRS, CrIS, ATMS</a:t>
            </a:r>
          </a:p>
          <a:p>
            <a:pPr>
              <a:buFont typeface="Arial"/>
              <a:buChar char="•"/>
            </a:pPr>
            <a:r>
              <a:rPr lang="en-US" dirty="0" smtClean="0"/>
              <a:t>Updates to Time </a:t>
            </a:r>
            <a:br>
              <a:rPr lang="en-US" dirty="0" smtClean="0"/>
            </a:br>
            <a:r>
              <a:rPr lang="en-US" dirty="0" smtClean="0"/>
              <a:t>Matching</a:t>
            </a:r>
          </a:p>
          <a:p>
            <a:pPr>
              <a:buFont typeface="Arial"/>
              <a:buChar char="•"/>
            </a:pPr>
            <a:r>
              <a:rPr lang="en-US" dirty="0" smtClean="0"/>
              <a:t>Enhancements for</a:t>
            </a:r>
            <a:br>
              <a:rPr lang="en-US" dirty="0" smtClean="0"/>
            </a:br>
            <a:r>
              <a:rPr lang="en-US" dirty="0"/>
              <a:t>L</a:t>
            </a:r>
            <a:r>
              <a:rPr lang="en-US" dirty="0" smtClean="0"/>
              <a:t>ayer Labels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3502" y="2401110"/>
            <a:ext cx="4717883" cy="388118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362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/>
          </a:bodyPr>
          <a:lstStyle/>
          <a:p>
            <a:r>
              <a:rPr lang="en-US" dirty="0" smtClean="0"/>
              <a:t>Other Proposals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/>
          <a:p>
            <a:pPr marL="349250" lvl="1" indent="0">
              <a:buNone/>
            </a:pPr>
            <a:r>
              <a:rPr lang="en-US" dirty="0" smtClean="0"/>
              <a:t>NASA </a:t>
            </a:r>
            <a:r>
              <a:rPr lang="en-US" dirty="0"/>
              <a:t>ROSES (Research Opportunities in Space and Earth </a:t>
            </a:r>
            <a:r>
              <a:rPr lang="en-US" dirty="0" smtClean="0"/>
              <a:t>Sciences)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Santek and Kulie (SSEC), </a:t>
            </a:r>
            <a:r>
              <a:rPr lang="en-US" dirty="0"/>
              <a:t>and </a:t>
            </a:r>
            <a:r>
              <a:rPr lang="en-US" dirty="0" smtClean="0"/>
              <a:t>Ramamurthy (Unidata)</a:t>
            </a:r>
            <a:br>
              <a:rPr lang="en-US" dirty="0" smtClean="0"/>
            </a:br>
            <a:endParaRPr lang="en-US" dirty="0" smtClean="0"/>
          </a:p>
          <a:p>
            <a:pPr lvl="1">
              <a:buFont typeface="Arial"/>
              <a:buChar char="•"/>
            </a:pPr>
            <a:r>
              <a:rPr lang="en-US" dirty="0" smtClean="0"/>
              <a:t>2015 (not selected)</a:t>
            </a:r>
            <a:r>
              <a:rPr lang="en-US" dirty="0"/>
              <a:t>: “Interactive Algorithm Development and Product Validation </a:t>
            </a:r>
            <a:r>
              <a:rPr lang="en-US" dirty="0" smtClean="0"/>
              <a:t>through Innovative </a:t>
            </a:r>
            <a:r>
              <a:rPr lang="en-US" dirty="0"/>
              <a:t>Data Access and Visualization </a:t>
            </a:r>
            <a:r>
              <a:rPr lang="en-US" dirty="0" smtClean="0"/>
              <a:t>Methods”</a:t>
            </a:r>
            <a:br>
              <a:rPr lang="en-US" dirty="0" smtClean="0"/>
            </a:br>
            <a:endParaRPr lang="en-US" dirty="0" smtClean="0"/>
          </a:p>
          <a:p>
            <a:pPr lvl="1">
              <a:buFont typeface="Arial"/>
              <a:buChar char="•"/>
            </a:pPr>
            <a:r>
              <a:rPr lang="en-US" dirty="0" smtClean="0"/>
              <a:t>No new opportunities in 2016</a:t>
            </a:r>
          </a:p>
          <a:p>
            <a:pPr marL="349250" lvl="1" indent="0">
              <a:buNone/>
            </a:pPr>
            <a:endParaRPr 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811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McIDAS-X</a:t>
            </a:r>
            <a:br>
              <a:rPr lang="en-US" dirty="0" smtClean="0"/>
            </a:br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4364965" cy="4257022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Ported code from mainframe and DOS- and OS/2-based computers to IBM AIX workstations</a:t>
            </a:r>
            <a:endParaRPr lang="en-US" dirty="0"/>
          </a:p>
          <a:p>
            <a:pPr>
              <a:buFont typeface="Arial"/>
              <a:buChar char="•"/>
            </a:pPr>
            <a:r>
              <a:rPr lang="en-US" dirty="0" smtClean="0"/>
              <a:t>Released April 1992</a:t>
            </a:r>
          </a:p>
          <a:p>
            <a:pPr>
              <a:buFont typeface="Arial"/>
              <a:buChar char="•"/>
            </a:pPr>
            <a:r>
              <a:rPr lang="en-US" dirty="0" smtClean="0"/>
              <a:t>A distributed system as opposed to previous mainframe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0765" y="1550894"/>
            <a:ext cx="3794902" cy="505986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783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/>
          </a:bodyPr>
          <a:lstStyle/>
          <a:p>
            <a:r>
              <a:rPr lang="en-US" dirty="0" smtClean="0"/>
              <a:t>McIDAS-V Priorities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>
            <a:normAutofit lnSpcReduction="10000"/>
          </a:bodyPr>
          <a:lstStyle/>
          <a:p>
            <a:pPr lvl="1">
              <a:buFont typeface="Arial"/>
              <a:buChar char="•"/>
            </a:pPr>
            <a:r>
              <a:rPr lang="en-US" dirty="0" smtClean="0"/>
              <a:t>Fix Critical bugs (MUG, Unidata)</a:t>
            </a:r>
            <a:br>
              <a:rPr lang="en-US" dirty="0" smtClean="0"/>
            </a:br>
            <a:endParaRPr lang="en-US" dirty="0" smtClean="0"/>
          </a:p>
          <a:p>
            <a:pPr lvl="1">
              <a:buFont typeface="Arial"/>
              <a:buChar char="•"/>
            </a:pPr>
            <a:r>
              <a:rPr lang="en-US" dirty="0" smtClean="0"/>
              <a:t>Incorporate enhancements from CIMSS projects, especially those that are not possible in McIDAS-X (CIMSS, MUG)</a:t>
            </a:r>
          </a:p>
          <a:p>
            <a:pPr lvl="2">
              <a:buFont typeface="Courier New"/>
              <a:buChar char="o"/>
            </a:pPr>
            <a:r>
              <a:rPr lang="en-US" dirty="0" smtClean="0"/>
              <a:t>Trajectories, VIIRS, CrIS, ATMS</a:t>
            </a:r>
            <a:br>
              <a:rPr lang="en-US" dirty="0" smtClean="0"/>
            </a:br>
            <a:endParaRPr lang="en-US" dirty="0" smtClean="0"/>
          </a:p>
          <a:p>
            <a:pPr lvl="1">
              <a:buFont typeface="Arial"/>
              <a:buChar char="•"/>
            </a:pPr>
            <a:r>
              <a:rPr lang="en-US" dirty="0" smtClean="0"/>
              <a:t>Ensure new data sources are usable (MUG, CIMSS)</a:t>
            </a:r>
          </a:p>
          <a:p>
            <a:pPr lvl="2">
              <a:buFont typeface="Courier New"/>
              <a:buChar char="o"/>
            </a:pPr>
            <a:r>
              <a:rPr lang="en-US" dirty="0" smtClean="0"/>
              <a:t>Himawari-8 AHI, GOES-R ABI</a:t>
            </a:r>
            <a:br>
              <a:rPr lang="en-US" dirty="0" smtClean="0"/>
            </a:br>
            <a:endParaRPr lang="en-US" dirty="0" smtClean="0"/>
          </a:p>
          <a:p>
            <a:pPr lvl="1">
              <a:buFont typeface="Arial"/>
              <a:buChar char="•"/>
            </a:pPr>
            <a:r>
              <a:rPr lang="en-US" dirty="0" smtClean="0"/>
              <a:t>Maintain compatibility with Unidata’s IDV (Unidata, MUG)</a:t>
            </a:r>
            <a:br>
              <a:rPr lang="en-US" dirty="0" smtClean="0"/>
            </a:br>
            <a:endParaRPr lang="en-US" dirty="0" smtClean="0"/>
          </a:p>
          <a:p>
            <a:pPr lvl="1">
              <a:buFont typeface="Arial"/>
              <a:buChar char="•"/>
            </a:pPr>
            <a:r>
              <a:rPr lang="en-US" dirty="0" smtClean="0"/>
              <a:t>Major underlying infrastructure changes are still needed</a:t>
            </a:r>
            <a:br>
              <a:rPr lang="en-US" dirty="0" smtClean="0"/>
            </a:b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marL="349250" lvl="1" indent="0">
              <a:buNone/>
            </a:pPr>
            <a:endParaRPr 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571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McIDAS-V</a:t>
            </a:r>
            <a:br>
              <a:rPr lang="en-US" dirty="0" smtClean="0"/>
            </a:br>
            <a:r>
              <a:rPr lang="en-US" dirty="0" smtClean="0"/>
              <a:t>Future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636472"/>
          </a:xfrm>
        </p:spPr>
        <p:txBody>
          <a:bodyPr>
            <a:normAutofit/>
          </a:bodyPr>
          <a:lstStyle/>
          <a:p>
            <a:pPr indent="-457200"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Continue to engage younger generation:</a:t>
            </a:r>
          </a:p>
          <a:p>
            <a:pPr lvl="1" indent="-457200">
              <a:buFont typeface="Courier New"/>
              <a:buChar char="o"/>
            </a:pPr>
            <a:r>
              <a:rPr lang="en-US" dirty="0" smtClean="0"/>
              <a:t>Workshops and training</a:t>
            </a:r>
          </a:p>
          <a:p>
            <a:pPr lvl="1" indent="-457200">
              <a:buFont typeface="Courier New"/>
              <a:buChar char="o"/>
            </a:pPr>
            <a:r>
              <a:rPr lang="en-US" dirty="0"/>
              <a:t>C</a:t>
            </a:r>
            <a:r>
              <a:rPr lang="en-US" dirty="0" smtClean="0"/>
              <a:t>lassroom</a:t>
            </a:r>
          </a:p>
          <a:p>
            <a:pPr indent="-457200">
              <a:spcBef>
                <a:spcPts val="600"/>
              </a:spcBef>
              <a:buFont typeface="Arial"/>
              <a:buChar char="•"/>
            </a:pPr>
            <a:r>
              <a:rPr lang="en-US" dirty="0"/>
              <a:t>Appeal to </a:t>
            </a:r>
            <a:r>
              <a:rPr lang="en-US" dirty="0" smtClean="0"/>
              <a:t>researchers:</a:t>
            </a:r>
          </a:p>
          <a:p>
            <a:pPr lvl="1" indent="-457200">
              <a:buFont typeface="Courier New"/>
              <a:buChar char="o"/>
            </a:pPr>
            <a:r>
              <a:rPr lang="en-US" dirty="0" smtClean="0"/>
              <a:t>Input/output data formats</a:t>
            </a:r>
          </a:p>
          <a:p>
            <a:pPr lvl="1" indent="-457200">
              <a:buFont typeface="Courier New"/>
              <a:buChar char="o"/>
            </a:pPr>
            <a:r>
              <a:rPr lang="en-US" dirty="0" smtClean="0"/>
              <a:t>Scripting</a:t>
            </a:r>
          </a:p>
          <a:p>
            <a:pPr lvl="1" indent="-457200">
              <a:buFont typeface="Courier New"/>
              <a:buChar char="o"/>
            </a:pPr>
            <a:r>
              <a:rPr lang="en-US" dirty="0"/>
              <a:t>More data </a:t>
            </a:r>
            <a:r>
              <a:rPr lang="en-US" dirty="0" smtClean="0"/>
              <a:t>fusion</a:t>
            </a:r>
          </a:p>
          <a:p>
            <a:pPr indent="-457200"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With GOES-R in McIDAS-X, </a:t>
            </a:r>
            <a:br>
              <a:rPr lang="en-US" dirty="0" smtClean="0"/>
            </a:br>
            <a:r>
              <a:rPr lang="en-US" dirty="0" smtClean="0"/>
              <a:t>  re-evaluate operational requirements:</a:t>
            </a:r>
          </a:p>
          <a:p>
            <a:pPr lvl="1" indent="-457200">
              <a:buFont typeface="Courier New"/>
              <a:buChar char="o"/>
            </a:pPr>
            <a:r>
              <a:rPr lang="en-US" dirty="0" smtClean="0"/>
              <a:t>Who is the user?</a:t>
            </a:r>
          </a:p>
          <a:p>
            <a:pPr lvl="1" indent="-457200">
              <a:buFont typeface="Courier New"/>
              <a:buChar char="o"/>
            </a:pPr>
            <a:r>
              <a:rPr lang="en-US" dirty="0" smtClean="0"/>
              <a:t>What functionality is needed?</a:t>
            </a:r>
          </a:p>
        </p:txBody>
      </p:sp>
      <p:pic>
        <p:nvPicPr>
          <p:cNvPr id="7" name="Picture 6" descr="Demo8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227" y="2707663"/>
            <a:ext cx="2886551" cy="3294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478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McIDAS-X and –V Summary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>
            <a:normAutofit fontScale="92500" lnSpcReduction="20000"/>
          </a:bodyPr>
          <a:lstStyle/>
          <a:p>
            <a:pPr>
              <a:buFont typeface="Arial"/>
              <a:buChar char="•"/>
            </a:pPr>
            <a:r>
              <a:rPr lang="en-US" dirty="0"/>
              <a:t>No immediate plans for support fee structure changes</a:t>
            </a:r>
          </a:p>
          <a:p>
            <a:pPr lvl="1">
              <a:buFont typeface="Courier New"/>
              <a:buChar char="o"/>
            </a:pPr>
            <a:r>
              <a:rPr lang="en-US" dirty="0"/>
              <a:t>MUG members will continue to receive priority support </a:t>
            </a:r>
            <a:r>
              <a:rPr lang="en-US" dirty="0" smtClean="0"/>
              <a:t>for </a:t>
            </a:r>
            <a:r>
              <a:rPr lang="en-US" dirty="0"/>
              <a:t>–X and –V </a:t>
            </a:r>
          </a:p>
          <a:p>
            <a:pPr>
              <a:buFont typeface="Arial"/>
              <a:buChar char="•"/>
            </a:pPr>
            <a:r>
              <a:rPr lang="en-US" dirty="0" smtClean="0"/>
              <a:t>New </a:t>
            </a:r>
            <a:r>
              <a:rPr lang="en-US" dirty="0"/>
              <a:t>development likely done in –V rather than –</a:t>
            </a:r>
            <a:r>
              <a:rPr lang="en-US" dirty="0" smtClean="0"/>
              <a:t>X, however:</a:t>
            </a:r>
          </a:p>
          <a:p>
            <a:pPr lvl="1">
              <a:buFont typeface="Courier New"/>
              <a:buChar char="o"/>
            </a:pPr>
            <a:r>
              <a:rPr lang="en-US" dirty="0"/>
              <a:t>We’re still </a:t>
            </a:r>
            <a:r>
              <a:rPr lang="en-US" dirty="0" smtClean="0"/>
              <a:t>maintaining –X for compiler changes, </a:t>
            </a:r>
            <a:r>
              <a:rPr lang="en-US" dirty="0"/>
              <a:t>OS </a:t>
            </a:r>
            <a:r>
              <a:rPr lang="en-US" dirty="0" smtClean="0"/>
              <a:t>upgrades, etc.</a:t>
            </a:r>
            <a:endParaRPr lang="en-US" dirty="0"/>
          </a:p>
          <a:p>
            <a:pPr lvl="1">
              <a:buFont typeface="Courier New"/>
              <a:buChar char="o"/>
            </a:pPr>
            <a:r>
              <a:rPr lang="en-US" dirty="0"/>
              <a:t>We’re still creating </a:t>
            </a:r>
            <a:r>
              <a:rPr lang="en-US" dirty="0" smtClean="0"/>
              <a:t>ADDE servers </a:t>
            </a:r>
            <a:r>
              <a:rPr lang="en-US" dirty="0"/>
              <a:t>for new </a:t>
            </a:r>
            <a:r>
              <a:rPr lang="en-US" dirty="0" smtClean="0"/>
              <a:t>satellites</a:t>
            </a:r>
            <a:endParaRPr lang="en-US" dirty="0"/>
          </a:p>
          <a:p>
            <a:pPr lvl="1">
              <a:buFont typeface="Courier New"/>
              <a:buChar char="o"/>
            </a:pPr>
            <a:r>
              <a:rPr lang="en-US" dirty="0"/>
              <a:t>If –X works for you, then stay with –X.  When new features or data types come along in –V, then do your new development in –V</a:t>
            </a:r>
            <a:r>
              <a:rPr lang="en-US" dirty="0" smtClean="0"/>
              <a:t>.</a:t>
            </a:r>
            <a:endParaRPr lang="en-US" dirty="0"/>
          </a:p>
          <a:p>
            <a:pPr lvl="1">
              <a:buFont typeface="Courier New"/>
              <a:buChar char="o"/>
            </a:pPr>
            <a:r>
              <a:rPr lang="en-US" dirty="0"/>
              <a:t>If you need help with the new development, contact the McIDAS Help </a:t>
            </a:r>
            <a:r>
              <a:rPr lang="en-US" dirty="0" smtClean="0"/>
              <a:t>Desk</a:t>
            </a:r>
            <a:endParaRPr lang="en-US" dirty="0"/>
          </a:p>
          <a:p>
            <a:pPr>
              <a:buFont typeface="Arial"/>
              <a:buChar char="•"/>
            </a:pPr>
            <a:r>
              <a:rPr lang="en-US" dirty="0" smtClean="0"/>
              <a:t>McIDAS</a:t>
            </a:r>
            <a:r>
              <a:rPr lang="en-US" dirty="0"/>
              <a:t>-X is expected to be </a:t>
            </a:r>
            <a:r>
              <a:rPr lang="en-US" dirty="0">
                <a:solidFill>
                  <a:srgbClr val="FFFF00"/>
                </a:solidFill>
              </a:rPr>
              <a:t>supported beyond 2020 </a:t>
            </a:r>
            <a:r>
              <a:rPr lang="en-US" dirty="0"/>
              <a:t>for current GOES GVAR and upcoming GOES-R series </a:t>
            </a:r>
            <a:r>
              <a:rPr lang="en-US" dirty="0" smtClean="0"/>
              <a:t>satellites. </a:t>
            </a:r>
            <a:r>
              <a:rPr lang="en-US" dirty="0" smtClean="0">
                <a:solidFill>
                  <a:srgbClr val="FFFF00"/>
                </a:solidFill>
              </a:rPr>
              <a:t>No end date in sight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1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McIDAS-X</a:t>
            </a:r>
            <a:br>
              <a:rPr lang="en-US" dirty="0" smtClean="0"/>
            </a:br>
            <a:r>
              <a:rPr lang="en-US" dirty="0" smtClean="0"/>
              <a:t>Keys to Success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Port to Unix</a:t>
            </a:r>
          </a:p>
          <a:p>
            <a:pPr>
              <a:buFont typeface="Arial"/>
              <a:buChar char="•"/>
            </a:pPr>
            <a:r>
              <a:rPr lang="en-US" dirty="0" smtClean="0"/>
              <a:t>ADDE (Abstract Data Distribution Environment)</a:t>
            </a:r>
          </a:p>
          <a:p>
            <a:pPr>
              <a:buFont typeface="Arial"/>
              <a:buChar char="•"/>
            </a:pPr>
            <a:r>
              <a:rPr lang="en-US" dirty="0" smtClean="0"/>
              <a:t>Infrastructure: </a:t>
            </a:r>
            <a:r>
              <a:rPr lang="en-US" dirty="0" err="1" smtClean="0"/>
              <a:t>Reglue</a:t>
            </a:r>
            <a:r>
              <a:rPr lang="en-US" dirty="0" smtClean="0"/>
              <a:t> effort (better integration with Unix and </a:t>
            </a:r>
            <a:r>
              <a:rPr lang="en-US" dirty="0" smtClean="0"/>
              <a:t>isolating </a:t>
            </a:r>
            <a:r>
              <a:rPr lang="en-US" dirty="0" smtClean="0"/>
              <a:t>of X Window </a:t>
            </a:r>
            <a:r>
              <a:rPr lang="en-US" dirty="0" smtClean="0"/>
              <a:t>System use)</a:t>
            </a:r>
            <a:endParaRPr lang="en-US" dirty="0" smtClean="0"/>
          </a:p>
          <a:p>
            <a:pPr marL="0" indent="0" algn="ctr">
              <a:buNone/>
            </a:pPr>
            <a:r>
              <a:rPr lang="en-US" dirty="0" smtClean="0">
                <a:solidFill>
                  <a:srgbClr val="FFFF00"/>
                </a:solidFill>
              </a:rPr>
              <a:t>Resulted in the longevity of McIDAS-X</a:t>
            </a:r>
          </a:p>
          <a:p>
            <a:pPr marL="349250" lvl="1" indent="0" algn="ctr">
              <a:buNone/>
            </a:pPr>
            <a:r>
              <a:rPr lang="en-US" dirty="0" smtClean="0">
                <a:solidFill>
                  <a:srgbClr val="FFFF00"/>
                </a:solidFill>
              </a:rPr>
              <a:t>Reliability, Stability</a:t>
            </a:r>
          </a:p>
          <a:p>
            <a:pPr marL="349250" lvl="1" indent="0" algn="ctr">
              <a:buNone/>
            </a:pPr>
            <a:r>
              <a:rPr lang="en-US" dirty="0" smtClean="0">
                <a:solidFill>
                  <a:srgbClr val="FFFF00"/>
                </a:solidFill>
              </a:rPr>
              <a:t>Solid infrastructure</a:t>
            </a:r>
          </a:p>
          <a:p>
            <a:pPr marL="349250" lvl="1" indent="0" algn="ctr">
              <a:buNone/>
            </a:pPr>
            <a:endParaRPr lang="en-US" dirty="0" smtClean="0">
              <a:solidFill>
                <a:srgbClr val="FFFF00"/>
              </a:solidFill>
            </a:endParaRPr>
          </a:p>
          <a:p>
            <a:pPr marL="349250" lvl="1" indent="0" algn="ctr">
              <a:buNone/>
            </a:pP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786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McIDAS-X</a:t>
            </a:r>
            <a:br>
              <a:rPr lang="en-US" dirty="0" smtClean="0"/>
            </a:br>
            <a:r>
              <a:rPr lang="en-US" dirty="0" smtClean="0"/>
              <a:t>Current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Periodical </a:t>
            </a:r>
            <a:r>
              <a:rPr lang="en-US" dirty="0" smtClean="0"/>
              <a:t>updates (1-2 times per year)</a:t>
            </a:r>
          </a:p>
          <a:p>
            <a:pPr>
              <a:buFont typeface="Arial"/>
              <a:buChar char="•"/>
            </a:pPr>
            <a:r>
              <a:rPr lang="en-US" dirty="0" smtClean="0"/>
              <a:t>Number of supported platforms reduced over last several years</a:t>
            </a:r>
          </a:p>
          <a:p>
            <a:pPr>
              <a:buFont typeface="Arial"/>
              <a:buChar char="•"/>
            </a:pPr>
            <a:r>
              <a:rPr lang="en-US" dirty="0" smtClean="0"/>
              <a:t>Capability with newest and future satellites:</a:t>
            </a:r>
          </a:p>
          <a:p>
            <a:pPr lvl="1">
              <a:buFont typeface="Courier New"/>
              <a:buChar char="o"/>
            </a:pPr>
            <a:r>
              <a:rPr lang="en-US" dirty="0" smtClean="0"/>
              <a:t>Himawari-</a:t>
            </a:r>
            <a:r>
              <a:rPr lang="en-US" dirty="0" smtClean="0"/>
              <a:t>8, -9 </a:t>
            </a:r>
            <a:r>
              <a:rPr lang="en-US" dirty="0" smtClean="0"/>
              <a:t>AHI</a:t>
            </a:r>
          </a:p>
          <a:p>
            <a:pPr lvl="1">
              <a:buFont typeface="Courier New"/>
              <a:buChar char="o"/>
            </a:pPr>
            <a:r>
              <a:rPr lang="en-US" dirty="0" smtClean="0"/>
              <a:t>GOES-R ABI and GLM</a:t>
            </a:r>
          </a:p>
          <a:p>
            <a:pPr lvl="1">
              <a:buFont typeface="Courier New"/>
              <a:buChar char="o"/>
            </a:pPr>
            <a:r>
              <a:rPr lang="en-US" dirty="0" smtClean="0"/>
              <a:t>S-NPP and JPSS-1 VIIRS ADDE server (McIDAS-XRD)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649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McIDAS-X</a:t>
            </a:r>
            <a:br>
              <a:rPr lang="en-US" dirty="0" smtClean="0"/>
            </a:br>
            <a:r>
              <a:rPr lang="en-US" dirty="0" smtClean="0"/>
              <a:t>Future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MUG bug fixes, adaptive maintenance (updates for current and new satellites), and OS and external library updates</a:t>
            </a:r>
          </a:p>
          <a:p>
            <a:pPr>
              <a:buFont typeface="Arial"/>
              <a:buChar char="•"/>
            </a:pPr>
            <a:r>
              <a:rPr lang="en-US" dirty="0"/>
              <a:t>Enhancements continue to be funded </a:t>
            </a:r>
            <a:r>
              <a:rPr lang="en-US" dirty="0" smtClean="0"/>
              <a:t>outside the MUG and code contributed by </a:t>
            </a:r>
            <a:r>
              <a:rPr lang="en-US" dirty="0"/>
              <a:t>internal projects </a:t>
            </a:r>
            <a:r>
              <a:rPr lang="en-US" dirty="0" smtClean="0"/>
              <a:t>and external </a:t>
            </a:r>
            <a:r>
              <a:rPr lang="en-US" dirty="0" smtClean="0"/>
              <a:t>sites</a:t>
            </a: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/>
              <a:t>McIDAS-X is expected to be </a:t>
            </a:r>
            <a:r>
              <a:rPr lang="en-US" dirty="0">
                <a:solidFill>
                  <a:srgbClr val="FFFF00"/>
                </a:solidFill>
              </a:rPr>
              <a:t>supported beyond 2020 </a:t>
            </a:r>
            <a:r>
              <a:rPr lang="en-US" dirty="0"/>
              <a:t>for current GOES GVAR and upcoming GOES-R series satellites. </a:t>
            </a:r>
            <a:r>
              <a:rPr lang="en-US" dirty="0">
                <a:solidFill>
                  <a:srgbClr val="FFFF00"/>
                </a:solidFill>
              </a:rPr>
              <a:t>No </a:t>
            </a:r>
            <a:r>
              <a:rPr lang="en-US" dirty="0" smtClean="0">
                <a:solidFill>
                  <a:srgbClr val="FFFF00"/>
                </a:solidFill>
              </a:rPr>
              <a:t>sunset date </a:t>
            </a:r>
            <a:r>
              <a:rPr lang="en-US" dirty="0">
                <a:solidFill>
                  <a:srgbClr val="FFFF00"/>
                </a:solidFill>
              </a:rPr>
              <a:t>in sight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287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McIDAS-XCD</a:t>
            </a:r>
            <a:br>
              <a:rPr lang="en-US" dirty="0" smtClean="0"/>
            </a:br>
            <a:r>
              <a:rPr lang="en-US" sz="4000" dirty="0" smtClean="0">
                <a:solidFill>
                  <a:srgbClr val="FFFF00"/>
                </a:solidFill>
              </a:rPr>
              <a:t>C</a:t>
            </a:r>
            <a:r>
              <a:rPr lang="en-US" sz="4000" dirty="0" smtClean="0"/>
              <a:t>onventional </a:t>
            </a:r>
            <a:r>
              <a:rPr lang="en-US" sz="4000" dirty="0" smtClean="0">
                <a:solidFill>
                  <a:srgbClr val="FFFF00"/>
                </a:solidFill>
              </a:rPr>
              <a:t>D</a:t>
            </a:r>
            <a:r>
              <a:rPr lang="en-US" sz="4000" dirty="0" smtClean="0"/>
              <a:t>ata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Ingest conventional weather data from NOAAPORT</a:t>
            </a:r>
          </a:p>
          <a:p>
            <a:pPr>
              <a:buFont typeface="Arial"/>
              <a:buChar char="•"/>
            </a:pPr>
            <a:r>
              <a:rPr lang="en-US" dirty="0" smtClean="0"/>
              <a:t>Current version to be supported for at least another year</a:t>
            </a:r>
          </a:p>
          <a:p>
            <a:pPr>
              <a:buFont typeface="Arial"/>
              <a:buChar char="•"/>
            </a:pPr>
            <a:r>
              <a:rPr lang="en-US" dirty="0"/>
              <a:t>B</a:t>
            </a:r>
            <a:r>
              <a:rPr lang="en-US" dirty="0" smtClean="0"/>
              <a:t>eta of new version will be available </a:t>
            </a:r>
            <a:r>
              <a:rPr lang="en-US" dirty="0" smtClean="0"/>
              <a:t>in early 2017</a:t>
            </a: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More information in </a:t>
            </a:r>
            <a:r>
              <a:rPr lang="en-US" i="1" dirty="0"/>
              <a:t>McIDAS-XCD Status </a:t>
            </a:r>
            <a:r>
              <a:rPr lang="en-US" i="1" dirty="0" smtClean="0"/>
              <a:t>Update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i="1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553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McIDAS-XRD</a:t>
            </a:r>
            <a:br>
              <a:rPr lang="en-US" dirty="0" smtClean="0"/>
            </a:br>
            <a:r>
              <a:rPr lang="en-US" dirty="0" smtClean="0">
                <a:solidFill>
                  <a:srgbClr val="FFFF00"/>
                </a:solidFill>
              </a:rPr>
              <a:t>R</a:t>
            </a:r>
            <a:r>
              <a:rPr lang="en-US" dirty="0" smtClean="0"/>
              <a:t>esearch and </a:t>
            </a:r>
            <a:r>
              <a:rPr lang="en-US" dirty="0" smtClean="0">
                <a:solidFill>
                  <a:srgbClr val="FFFF00"/>
                </a:solidFill>
              </a:rPr>
              <a:t>D</a:t>
            </a:r>
            <a:r>
              <a:rPr lang="en-US" dirty="0" smtClean="0"/>
              <a:t>evelopment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A collection of R&amp;D code that is not formally tested by McIDAS User Services:</a:t>
            </a:r>
          </a:p>
          <a:p>
            <a:pPr lvl="1">
              <a:buFont typeface="Courier New"/>
              <a:buChar char="o"/>
            </a:pPr>
            <a:r>
              <a:rPr lang="en-US" dirty="0" smtClean="0"/>
              <a:t>Over 100 McIDAS commands</a:t>
            </a:r>
          </a:p>
          <a:p>
            <a:pPr lvl="1">
              <a:buFont typeface="Courier New"/>
              <a:buChar char="o"/>
            </a:pPr>
            <a:r>
              <a:rPr lang="en-US" dirty="0" smtClean="0"/>
              <a:t>Over 15 ADDE servers</a:t>
            </a:r>
          </a:p>
          <a:p>
            <a:pPr lvl="1">
              <a:buFont typeface="Courier New"/>
              <a:buChar char="o"/>
            </a:pPr>
            <a:r>
              <a:rPr lang="en-US" dirty="0" smtClean="0"/>
              <a:t>Testing is limited to ensuring code builds on supported platforms</a:t>
            </a:r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Status</a:t>
            </a:r>
            <a:r>
              <a:rPr lang="en-US" dirty="0" smtClean="0"/>
              <a:t>: Current support level continues</a:t>
            </a:r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Future</a:t>
            </a:r>
            <a:r>
              <a:rPr lang="en-US" dirty="0" smtClean="0"/>
              <a:t>: Coincides with McIDAS-X future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772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/>
          </a:bodyPr>
          <a:lstStyle/>
          <a:p>
            <a:r>
              <a:rPr lang="en-US" dirty="0" smtClean="0"/>
              <a:t>ADDE Servers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dirty="0" err="1" smtClean="0"/>
              <a:t>OpenADDE</a:t>
            </a:r>
            <a:r>
              <a:rPr lang="en-US" dirty="0" smtClean="0"/>
              <a:t>: 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Open source version of the McIDAS ADDE servers 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Last </a:t>
            </a:r>
            <a:r>
              <a:rPr lang="en-US" dirty="0"/>
              <a:t>updated in </a:t>
            </a:r>
            <a:r>
              <a:rPr lang="en-US" dirty="0" smtClean="0"/>
              <a:t>2006</a:t>
            </a:r>
          </a:p>
          <a:p>
            <a:pPr lvl="1">
              <a:buClr>
                <a:schemeClr val="tx1"/>
              </a:buClr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Status</a:t>
            </a:r>
            <a:r>
              <a:rPr lang="en-US" dirty="0" smtClean="0"/>
              <a:t>: Not supported nor maintained</a:t>
            </a:r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Future</a:t>
            </a:r>
            <a:r>
              <a:rPr lang="en-US" dirty="0" smtClean="0"/>
              <a:t>: SSEC is investigating Python-based servers and Unidata is looking into packaging the existing ADDE servers in </a:t>
            </a:r>
            <a:r>
              <a:rPr lang="en-US" dirty="0" err="1" smtClean="0"/>
              <a:t>Docker</a:t>
            </a:r>
            <a:r>
              <a:rPr lang="en-US" dirty="0" smtClean="0"/>
              <a:t> containers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1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Story">
  <a:themeElements>
    <a:clrScheme name="Story">
      <a:dk1>
        <a:sysClr val="windowText" lastClr="000000"/>
      </a:dk1>
      <a:lt1>
        <a:sysClr val="window" lastClr="FFFFFF"/>
      </a:lt1>
      <a:dk2>
        <a:srgbClr val="212121"/>
      </a:dk2>
      <a:lt2>
        <a:srgbClr val="CDD4D7"/>
      </a:lt2>
      <a:accent1>
        <a:srgbClr val="1D86CD"/>
      </a:accent1>
      <a:accent2>
        <a:srgbClr val="732E9A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EC4D4D"/>
      </a:hlink>
      <a:folHlink>
        <a:srgbClr val="F8CE8A"/>
      </a:folHlink>
    </a:clrScheme>
    <a:fontScheme name="Story">
      <a:maj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Story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50000"/>
                <a:lumMod val="120000"/>
              </a:schemeClr>
              <a:schemeClr val="phClr">
                <a:satMod val="350000"/>
                <a:lumMod val="150000"/>
              </a:schemeClr>
            </a:duotone>
          </a:blip>
          <a:tile tx="0" ty="0" sx="20000" sy="20000" flip="none" algn="ctr"/>
        </a:blipFill>
        <a:gradFill rotWithShape="1">
          <a:gsLst>
            <a:gs pos="0">
              <a:schemeClr val="phClr">
                <a:shade val="20000"/>
                <a:satMod val="130000"/>
              </a:schemeClr>
            </a:gs>
            <a:gs pos="50000">
              <a:schemeClr val="phClr">
                <a:shade val="90000"/>
                <a:satMod val="130000"/>
              </a:schemeClr>
            </a:gs>
            <a:gs pos="100000">
              <a:schemeClr val="phClr">
                <a:shade val="100000"/>
                <a:satMod val="200000"/>
                <a:lumMod val="120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2100000" sx="104000" sy="104000" algn="br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127000" dist="63500" dir="5400000" sx="103000" sy="103000" rotWithShape="0">
              <a:srgbClr val="000000">
                <a:alpha val="75000"/>
              </a:srgbClr>
            </a:outerShdw>
          </a:effectLst>
          <a:scene3d>
            <a:camera prst="perspectiveFront" fov="3000000"/>
            <a:lightRig rig="balanced" dir="t">
              <a:rot lat="0" lon="0" rev="18000000"/>
            </a:lightRig>
          </a:scene3d>
          <a:sp3d prstMaterial="plastic">
            <a:bevelT w="254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50000"/>
              </a:schemeClr>
              <a:schemeClr val="phClr">
                <a:tint val="60000"/>
                <a:satMod val="40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Story.thmx</Template>
  <TotalTime>16297</TotalTime>
  <Words>1658</Words>
  <Application>Microsoft Macintosh PowerPoint</Application>
  <PresentationFormat>On-screen Show (4:3)</PresentationFormat>
  <Paragraphs>283</Paragraphs>
  <Slides>32</Slides>
  <Notes>3</Notes>
  <HiddenSlides>5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Story</vt:lpstr>
      <vt:lpstr>Document</vt:lpstr>
      <vt:lpstr>McIDAS Program Status </vt:lpstr>
      <vt:lpstr>McIDAS Status</vt:lpstr>
      <vt:lpstr>McIDAS-X Introduction</vt:lpstr>
      <vt:lpstr>McIDAS-X Keys to Success</vt:lpstr>
      <vt:lpstr>McIDAS-X Current</vt:lpstr>
      <vt:lpstr>McIDAS-X Future</vt:lpstr>
      <vt:lpstr>McIDAS-XCD Conventional Data</vt:lpstr>
      <vt:lpstr>McIDAS-XRD Research and Development</vt:lpstr>
      <vt:lpstr>ADDE Servers</vt:lpstr>
      <vt:lpstr>Python ADDE Servers</vt:lpstr>
      <vt:lpstr>Python ADDE Servers</vt:lpstr>
      <vt:lpstr>SDI</vt:lpstr>
      <vt:lpstr>PowerPoint Presentation</vt:lpstr>
      <vt:lpstr>McIDAS-V Motivation</vt:lpstr>
      <vt:lpstr>McIDAS-V Goals</vt:lpstr>
      <vt:lpstr>Are we meeting the goals?</vt:lpstr>
      <vt:lpstr>McIDAS-V Internal Review</vt:lpstr>
      <vt:lpstr>Who are the users? New Survey</vt:lpstr>
      <vt:lpstr>Usage: November 2014 Survey</vt:lpstr>
      <vt:lpstr>Functionality</vt:lpstr>
      <vt:lpstr>Distinctive Features</vt:lpstr>
      <vt:lpstr>Technical Review Components of McIDAS-V</vt:lpstr>
      <vt:lpstr>Dependency “Layer Cake”</vt:lpstr>
      <vt:lpstr>Technical Summary</vt:lpstr>
      <vt:lpstr>McIDAS-V Funding</vt:lpstr>
      <vt:lpstr>MUG Support</vt:lpstr>
      <vt:lpstr>CIMSS Grants GOES-R</vt:lpstr>
      <vt:lpstr>CIMSS Grants Suomi NPP</vt:lpstr>
      <vt:lpstr>Other Proposals</vt:lpstr>
      <vt:lpstr>McIDAS-V Priorities</vt:lpstr>
      <vt:lpstr>McIDAS-V Future</vt:lpstr>
      <vt:lpstr>McIDAS-X and –V Summary</vt:lpstr>
    </vt:vector>
  </TitlesOfParts>
  <Company>Space Science and Engineering Center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McIDAS Review Part 1: Directors</dc:title>
  <dc:creator>Dave Santek</dc:creator>
  <cp:lastModifiedBy>Dave Santek</cp:lastModifiedBy>
  <cp:revision>215</cp:revision>
  <dcterms:created xsi:type="dcterms:W3CDTF">2013-03-04T14:18:57Z</dcterms:created>
  <dcterms:modified xsi:type="dcterms:W3CDTF">2016-11-16T03:41:37Z</dcterms:modified>
</cp:coreProperties>
</file>