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4" r:id="rId3"/>
    <p:sldId id="265" r:id="rId4"/>
    <p:sldId id="266" r:id="rId5"/>
    <p:sldId id="267" r:id="rId6"/>
    <p:sldId id="268" r:id="rId7"/>
    <p:sldId id="270" r:id="rId8"/>
    <p:sldId id="279" r:id="rId9"/>
    <p:sldId id="257" r:id="rId10"/>
    <p:sldId id="258" r:id="rId11"/>
    <p:sldId id="280" r:id="rId12"/>
    <p:sldId id="281" r:id="rId13"/>
    <p:sldId id="283" r:id="rId14"/>
    <p:sldId id="288" r:id="rId15"/>
    <p:sldId id="282" r:id="rId16"/>
    <p:sldId id="285" r:id="rId17"/>
    <p:sldId id="28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FEAA5-B6BF-F343-8165-FA009765AF08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2FB40-F15E-1D45-8D45-3CC569AE6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5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160E476B-3C91-6642-A26E-318364606747}" type="slidenum">
              <a:rPr kumimoji="0" lang="en-US" sz="1200">
                <a:latin typeface="Times New Roman" charset="0"/>
              </a:rPr>
              <a:pPr>
                <a:defRPr/>
              </a:pPr>
              <a:t>2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2C7F6D48-CC18-4B41-B075-3CF7C34AD172}" type="slidenum">
              <a:rPr kumimoji="0" lang="en-US" sz="1200">
                <a:latin typeface="Times New Roman" charset="0"/>
              </a:rPr>
              <a:pPr>
                <a:defRPr/>
              </a:pPr>
              <a:t>5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1pPr>
            <a:lvl2pPr marL="730543" indent="-280978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23912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573477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23041" indent="-224782"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47260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22171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371736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21300" indent="-224782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>
              <a:defRPr/>
            </a:pPr>
            <a:fld id="{C1E12175-B15B-624B-8EF6-0F3DC5E4D7A0}" type="slidenum">
              <a:rPr kumimoji="0" lang="en-US" sz="1200">
                <a:latin typeface="Times New Roman" charset="0"/>
              </a:rPr>
              <a:pPr>
                <a:defRPr/>
              </a:pPr>
              <a:t>7</a:t>
            </a:fld>
            <a:endParaRPr kumimoji="0" lang="en-US" sz="120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11/15/16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11/15/16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57854"/>
            <a:ext cx="7315200" cy="2595025"/>
          </a:xfrm>
        </p:spPr>
        <p:txBody>
          <a:bodyPr/>
          <a:lstStyle/>
          <a:p>
            <a:r>
              <a:rPr lang="en-US" dirty="0" smtClean="0"/>
              <a:t>SDI  </a:t>
            </a:r>
            <a:r>
              <a:rPr lang="en-US" sz="3600" dirty="0" smtClean="0"/>
              <a:t>(Satellite Data </a:t>
            </a:r>
            <a:r>
              <a:rPr lang="en-US" sz="3600" dirty="0" err="1" smtClean="0"/>
              <a:t>Ingestor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75522"/>
            <a:ext cx="6883344" cy="157664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David Santek, Scott </a:t>
            </a:r>
            <a:r>
              <a:rPr lang="en-US" dirty="0" err="1" smtClean="0"/>
              <a:t>Mindock</a:t>
            </a:r>
            <a:r>
              <a:rPr lang="en-US" dirty="0" smtClean="0"/>
              <a:t>, Jerrold Robaidek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2016 McIDAS Users’ Group Meeting</a:t>
            </a:r>
          </a:p>
          <a:p>
            <a:pPr algn="ctr"/>
            <a:r>
              <a:rPr lang="en-US" dirty="0" smtClean="0"/>
              <a:t>16 November 2016</a:t>
            </a:r>
            <a:endParaRPr lang="en-US" dirty="0"/>
          </a:p>
        </p:txBody>
      </p:sp>
      <p:pic>
        <p:nvPicPr>
          <p:cNvPr id="4" name="Picture 3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19" y="504057"/>
            <a:ext cx="5177256" cy="3624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01" y="5863842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SEC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198" y="576337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3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257" y="749707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SDI-GRB Hardware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257" y="2235063"/>
            <a:ext cx="7315200" cy="35395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Dell PowerEdge R430 servers</a:t>
            </a:r>
          </a:p>
          <a:p>
            <a:r>
              <a:rPr lang="en-US" sz="2400" dirty="0" smtClean="0"/>
              <a:t>12 core, 2.5 GHz Intel Xeon Processor</a:t>
            </a:r>
          </a:p>
          <a:p>
            <a:r>
              <a:rPr lang="en-US" sz="2400" dirty="0" smtClean="0"/>
              <a:t>64 GB Ram</a:t>
            </a:r>
          </a:p>
          <a:p>
            <a:r>
              <a:rPr lang="en-US" sz="2400" dirty="0"/>
              <a:t>6  1-TB disks in RAID-</a:t>
            </a:r>
            <a:r>
              <a:rPr lang="en-US" sz="2400" dirty="0" smtClean="0"/>
              <a:t>6</a:t>
            </a:r>
          </a:p>
          <a:p>
            <a:r>
              <a:rPr lang="en-US" sz="2400" dirty="0" smtClean="0"/>
              <a:t>10 Gb Ethernet and 1 GB Ethernet</a:t>
            </a:r>
          </a:p>
          <a:p>
            <a:pPr lvl="1"/>
            <a:r>
              <a:rPr lang="en-US" sz="2000" dirty="0"/>
              <a:t>No more clock and data</a:t>
            </a:r>
          </a:p>
          <a:p>
            <a:pPr lvl="1"/>
            <a:r>
              <a:rPr lang="en-US" sz="2000" dirty="0"/>
              <a:t>Everything over </a:t>
            </a:r>
            <a:r>
              <a:rPr lang="en-US" sz="2000" dirty="0" smtClean="0"/>
              <a:t>Ethernet</a:t>
            </a:r>
            <a:endParaRPr lang="en-US" sz="2400" dirty="0"/>
          </a:p>
          <a:p>
            <a:r>
              <a:rPr lang="en-US" sz="2400" dirty="0"/>
              <a:t>N</a:t>
            </a:r>
            <a:r>
              <a:rPr lang="en-US" sz="2400" dirty="0" smtClean="0"/>
              <a:t>o SSEC-designed </a:t>
            </a:r>
            <a:r>
              <a:rPr lang="en-US" sz="2400" dirty="0" smtClean="0"/>
              <a:t>hardware </a:t>
            </a:r>
            <a:r>
              <a:rPr lang="en-US" sz="2400" dirty="0" smtClean="0"/>
              <a:t>components</a:t>
            </a:r>
            <a:endParaRPr lang="en-US" sz="2400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97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11" y="96766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SDI-GRB  Software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11" y="2335333"/>
            <a:ext cx="7315200" cy="353952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CentOS</a:t>
            </a:r>
            <a:r>
              <a:rPr lang="en-US" sz="2400" dirty="0" smtClean="0"/>
              <a:t> 6.x</a:t>
            </a:r>
          </a:p>
          <a:p>
            <a:r>
              <a:rPr lang="en-US" sz="2400" dirty="0" smtClean="0"/>
              <a:t>Software and security updates via yum</a:t>
            </a:r>
          </a:p>
          <a:p>
            <a:pPr lvl="1"/>
            <a:r>
              <a:rPr lang="en-US" sz="2000" dirty="0" smtClean="0"/>
              <a:t>Repository at UW SSEC</a:t>
            </a:r>
          </a:p>
          <a:p>
            <a:r>
              <a:rPr lang="en-US" sz="2400" dirty="0" err="1" smtClean="0"/>
              <a:t>McIDAS</a:t>
            </a:r>
            <a:r>
              <a:rPr lang="en-US" sz="2400" dirty="0" smtClean="0"/>
              <a:t>-X ADDE servers</a:t>
            </a:r>
          </a:p>
          <a:p>
            <a:r>
              <a:rPr lang="en-US" sz="2400" dirty="0" smtClean="0"/>
              <a:t>CSPP</a:t>
            </a:r>
            <a:r>
              <a:rPr lang="en-US" sz="2400" dirty="0"/>
              <a:t> </a:t>
            </a:r>
            <a:r>
              <a:rPr lang="en-US" sz="2400" dirty="0" smtClean="0"/>
              <a:t>Geo </a:t>
            </a:r>
            <a:r>
              <a:rPr lang="en-US" sz="2400" dirty="0" smtClean="0"/>
              <a:t>ingest software</a:t>
            </a:r>
          </a:p>
          <a:p>
            <a:r>
              <a:rPr lang="en-US" sz="2400" dirty="0" err="1" smtClean="0"/>
              <a:t>RabbitMQ</a:t>
            </a:r>
            <a:r>
              <a:rPr lang="en-US" sz="2400" dirty="0" smtClean="0"/>
              <a:t> event notification</a:t>
            </a:r>
          </a:p>
          <a:p>
            <a:pPr marL="45720" indent="0">
              <a:buNone/>
            </a:pPr>
            <a:endParaRPr lang="en-US" sz="24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860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11" y="967666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SDI-GRB  Data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511" y="2364473"/>
            <a:ext cx="7315200" cy="35395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ADDE </a:t>
            </a:r>
          </a:p>
          <a:p>
            <a:r>
              <a:rPr lang="en-US" sz="2400" dirty="0" smtClean="0"/>
              <a:t>SFTP</a:t>
            </a:r>
          </a:p>
          <a:p>
            <a:r>
              <a:rPr lang="en-US" sz="2400" dirty="0" smtClean="0"/>
              <a:t>Considering NFS</a:t>
            </a:r>
            <a:endParaRPr lang="en-US" sz="2400" dirty="0" smtClean="0"/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1264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20" y="675715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SDI</a:t>
            </a:r>
            <a:r>
              <a:rPr lang="en-US" dirty="0" smtClean="0"/>
              <a:t>-GRB  </a:t>
            </a:r>
            <a:r>
              <a:rPr lang="en-US" dirty="0" smtClean="0"/>
              <a:t>Event </a:t>
            </a:r>
            <a:r>
              <a:rPr lang="en-US" dirty="0" smtClean="0"/>
              <a:t>Notification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20" y="2084659"/>
            <a:ext cx="7315200" cy="3539527"/>
          </a:xfrm>
        </p:spPr>
        <p:txBody>
          <a:bodyPr/>
          <a:lstStyle/>
          <a:p>
            <a:r>
              <a:rPr lang="en-US" sz="2400" dirty="0" err="1" smtClean="0"/>
              <a:t>RabbitMQ</a:t>
            </a:r>
            <a:r>
              <a:rPr lang="en-US" sz="2400" dirty="0" smtClean="0"/>
              <a:t> Server</a:t>
            </a:r>
            <a:endParaRPr lang="en-US" sz="2400" dirty="0" smtClean="0"/>
          </a:p>
          <a:p>
            <a:pPr lvl="1"/>
            <a:r>
              <a:rPr lang="en-US" sz="2000" dirty="0" smtClean="0"/>
              <a:t>Start </a:t>
            </a:r>
            <a:r>
              <a:rPr lang="en-US" sz="2000" dirty="0" smtClean="0"/>
              <a:t>and End Events</a:t>
            </a:r>
          </a:p>
          <a:p>
            <a:pPr lvl="1"/>
            <a:r>
              <a:rPr lang="en-US" sz="2000" dirty="0" smtClean="0"/>
              <a:t>No more email events</a:t>
            </a:r>
          </a:p>
          <a:p>
            <a:pPr lvl="1"/>
            <a:r>
              <a:rPr lang="en-US" sz="2000" dirty="0" smtClean="0"/>
              <a:t>Remote workstations will be able to connect to the </a:t>
            </a:r>
            <a:r>
              <a:rPr lang="en-US" sz="2000" dirty="0" smtClean="0"/>
              <a:t>exchange </a:t>
            </a:r>
            <a:r>
              <a:rPr lang="en-US" sz="2000" dirty="0" smtClean="0"/>
              <a:t>server and receive desired events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1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4650" y="1255830"/>
            <a:ext cx="1143338" cy="732843"/>
            <a:chOff x="1828800" y="2209800"/>
            <a:chExt cx="1631951" cy="890588"/>
          </a:xfrm>
        </p:grpSpPr>
        <p:sp>
          <p:nvSpPr>
            <p:cNvPr id="7" name="Oval 255"/>
            <p:cNvSpPr>
              <a:spLocks noChangeArrowheads="1"/>
            </p:cNvSpPr>
            <p:nvPr/>
          </p:nvSpPr>
          <p:spPr bwMode="auto">
            <a:xfrm>
              <a:off x="2462213" y="2527300"/>
              <a:ext cx="136525" cy="16033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256"/>
            <p:cNvSpPr>
              <a:spLocks/>
            </p:cNvSpPr>
            <p:nvPr/>
          </p:nvSpPr>
          <p:spPr bwMode="auto">
            <a:xfrm>
              <a:off x="2101850" y="2954338"/>
              <a:ext cx="534988" cy="84138"/>
            </a:xfrm>
            <a:custGeom>
              <a:avLst/>
              <a:gdLst>
                <a:gd name="T0" fmla="*/ 336 w 337"/>
                <a:gd name="T1" fmla="*/ 52 h 53"/>
                <a:gd name="T2" fmla="*/ 0 w 337"/>
                <a:gd name="T3" fmla="*/ 52 h 53"/>
                <a:gd name="T4" fmla="*/ 0 w 337"/>
                <a:gd name="T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7" h="53">
                  <a:moveTo>
                    <a:pt x="336" y="52"/>
                  </a:move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57"/>
            <p:cNvSpPr>
              <a:spLocks noChangeShapeType="1"/>
            </p:cNvSpPr>
            <p:nvPr/>
          </p:nvSpPr>
          <p:spPr bwMode="auto">
            <a:xfrm>
              <a:off x="2108200" y="2954338"/>
              <a:ext cx="539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258"/>
            <p:cNvSpPr>
              <a:spLocks noChangeShapeType="1"/>
            </p:cNvSpPr>
            <p:nvPr/>
          </p:nvSpPr>
          <p:spPr bwMode="auto">
            <a:xfrm>
              <a:off x="2108200" y="2998788"/>
              <a:ext cx="4254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259"/>
            <p:cNvSpPr>
              <a:spLocks/>
            </p:cNvSpPr>
            <p:nvPr/>
          </p:nvSpPr>
          <p:spPr bwMode="auto">
            <a:xfrm>
              <a:off x="2101850" y="3024188"/>
              <a:ext cx="534988" cy="76200"/>
            </a:xfrm>
            <a:custGeom>
              <a:avLst/>
              <a:gdLst>
                <a:gd name="T0" fmla="*/ 0 w 337"/>
                <a:gd name="T1" fmla="*/ 0 h 48"/>
                <a:gd name="T2" fmla="*/ 0 w 337"/>
                <a:gd name="T3" fmla="*/ 47 h 48"/>
                <a:gd name="T4" fmla="*/ 336 w 337"/>
                <a:gd name="T5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7" h="48">
                  <a:moveTo>
                    <a:pt x="0" y="0"/>
                  </a:moveTo>
                  <a:lnTo>
                    <a:pt x="0" y="47"/>
                  </a:lnTo>
                  <a:lnTo>
                    <a:pt x="336" y="4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60"/>
            <p:cNvSpPr>
              <a:spLocks noChangeShapeType="1"/>
            </p:cNvSpPr>
            <p:nvPr/>
          </p:nvSpPr>
          <p:spPr bwMode="auto">
            <a:xfrm>
              <a:off x="2486025" y="2871788"/>
              <a:ext cx="476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261"/>
            <p:cNvSpPr>
              <a:spLocks noChangeShapeType="1"/>
            </p:cNvSpPr>
            <p:nvPr/>
          </p:nvSpPr>
          <p:spPr bwMode="auto">
            <a:xfrm>
              <a:off x="2449513" y="2716213"/>
              <a:ext cx="0" cy="128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rc 262"/>
            <p:cNvSpPr>
              <a:spLocks/>
            </p:cNvSpPr>
            <p:nvPr/>
          </p:nvSpPr>
          <p:spPr bwMode="auto">
            <a:xfrm>
              <a:off x="2201863" y="2235200"/>
              <a:ext cx="1258888" cy="677863"/>
            </a:xfrm>
            <a:custGeom>
              <a:avLst/>
              <a:gdLst>
                <a:gd name="G0" fmla="+- 21334 0 0"/>
                <a:gd name="G1" fmla="+- 14156 0 0"/>
                <a:gd name="G2" fmla="+- 21600 0 0"/>
                <a:gd name="T0" fmla="*/ 0 w 21334"/>
                <a:gd name="T1" fmla="*/ 10775 h 14156"/>
                <a:gd name="T2" fmla="*/ 5020 w 21334"/>
                <a:gd name="T3" fmla="*/ 0 h 14156"/>
                <a:gd name="T4" fmla="*/ 21334 w 21334"/>
                <a:gd name="T5" fmla="*/ 14156 h 14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34" h="14156" fill="none" extrusionOk="0">
                  <a:moveTo>
                    <a:pt x="0" y="10775"/>
                  </a:moveTo>
                  <a:cubicBezTo>
                    <a:pt x="632" y="6784"/>
                    <a:pt x="2371" y="3051"/>
                    <a:pt x="5019" y="-1"/>
                  </a:cubicBezTo>
                </a:path>
                <a:path w="21334" h="14156" stroke="0" extrusionOk="0">
                  <a:moveTo>
                    <a:pt x="0" y="10775"/>
                  </a:moveTo>
                  <a:cubicBezTo>
                    <a:pt x="632" y="6784"/>
                    <a:pt x="2371" y="3051"/>
                    <a:pt x="5019" y="-1"/>
                  </a:cubicBezTo>
                  <a:lnTo>
                    <a:pt x="21334" y="14156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rc 263"/>
            <p:cNvSpPr>
              <a:spLocks/>
            </p:cNvSpPr>
            <p:nvPr/>
          </p:nvSpPr>
          <p:spPr bwMode="auto">
            <a:xfrm>
              <a:off x="2078038" y="2320925"/>
              <a:ext cx="330200" cy="454025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7276 w 17276"/>
                <a:gd name="T1" fmla="*/ 12965 h 20680"/>
                <a:gd name="T2" fmla="*/ 6236 w 17276"/>
                <a:gd name="T3" fmla="*/ 20680 h 20680"/>
                <a:gd name="T4" fmla="*/ 0 w 17276"/>
                <a:gd name="T5" fmla="*/ 0 h 20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76" h="20680" fill="none" extrusionOk="0">
                  <a:moveTo>
                    <a:pt x="17276" y="12965"/>
                  </a:moveTo>
                  <a:cubicBezTo>
                    <a:pt x="14512" y="16647"/>
                    <a:pt x="10644" y="19350"/>
                    <a:pt x="6236" y="20680"/>
                  </a:cubicBezTo>
                </a:path>
                <a:path w="17276" h="20680" stroke="0" extrusionOk="0">
                  <a:moveTo>
                    <a:pt x="17276" y="12965"/>
                  </a:moveTo>
                  <a:cubicBezTo>
                    <a:pt x="14512" y="16647"/>
                    <a:pt x="10644" y="19350"/>
                    <a:pt x="6236" y="2068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rc 264"/>
            <p:cNvSpPr>
              <a:spLocks/>
            </p:cNvSpPr>
            <p:nvPr/>
          </p:nvSpPr>
          <p:spPr bwMode="auto">
            <a:xfrm>
              <a:off x="1828800" y="2222500"/>
              <a:ext cx="677863" cy="276225"/>
            </a:xfrm>
            <a:custGeom>
              <a:avLst/>
              <a:gdLst>
                <a:gd name="G0" fmla="+- 0 0 0"/>
                <a:gd name="G1" fmla="+- 3263 0 0"/>
                <a:gd name="G2" fmla="+- 21600 0 0"/>
                <a:gd name="T0" fmla="*/ 21352 w 21600"/>
                <a:gd name="T1" fmla="*/ 0 h 10516"/>
                <a:gd name="T2" fmla="*/ 20346 w 21600"/>
                <a:gd name="T3" fmla="*/ 10516 h 10516"/>
                <a:gd name="T4" fmla="*/ 0 w 21600"/>
                <a:gd name="T5" fmla="*/ 3263 h 10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516" fill="none" extrusionOk="0">
                  <a:moveTo>
                    <a:pt x="21352" y="-1"/>
                  </a:moveTo>
                  <a:cubicBezTo>
                    <a:pt x="21517" y="1079"/>
                    <a:pt x="21600" y="2170"/>
                    <a:pt x="21600" y="3263"/>
                  </a:cubicBezTo>
                  <a:cubicBezTo>
                    <a:pt x="21600" y="5734"/>
                    <a:pt x="21175" y="8187"/>
                    <a:pt x="20345" y="10515"/>
                  </a:cubicBezTo>
                </a:path>
                <a:path w="21600" h="10516" stroke="0" extrusionOk="0">
                  <a:moveTo>
                    <a:pt x="21352" y="-1"/>
                  </a:moveTo>
                  <a:cubicBezTo>
                    <a:pt x="21517" y="1079"/>
                    <a:pt x="21600" y="2170"/>
                    <a:pt x="21600" y="3263"/>
                  </a:cubicBezTo>
                  <a:cubicBezTo>
                    <a:pt x="21600" y="5734"/>
                    <a:pt x="21175" y="8187"/>
                    <a:pt x="20345" y="10515"/>
                  </a:cubicBezTo>
                  <a:lnTo>
                    <a:pt x="0" y="3263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rc 265"/>
            <p:cNvSpPr>
              <a:spLocks/>
            </p:cNvSpPr>
            <p:nvPr/>
          </p:nvSpPr>
          <p:spPr bwMode="auto">
            <a:xfrm>
              <a:off x="1941513" y="2209800"/>
              <a:ext cx="554038" cy="56038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590 w 21590"/>
                <a:gd name="T1" fmla="*/ 655 h 19217"/>
                <a:gd name="T2" fmla="*/ 9862 w 21590"/>
                <a:gd name="T3" fmla="*/ 19217 h 19217"/>
                <a:gd name="T4" fmla="*/ 0 w 21590"/>
                <a:gd name="T5" fmla="*/ 0 h 19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90" h="19217" fill="none" extrusionOk="0">
                  <a:moveTo>
                    <a:pt x="21590" y="655"/>
                  </a:moveTo>
                  <a:cubicBezTo>
                    <a:pt x="21351" y="8516"/>
                    <a:pt x="16859" y="15626"/>
                    <a:pt x="9862" y="19217"/>
                  </a:cubicBezTo>
                </a:path>
                <a:path w="21590" h="19217" stroke="0" extrusionOk="0">
                  <a:moveTo>
                    <a:pt x="21590" y="655"/>
                  </a:moveTo>
                  <a:cubicBezTo>
                    <a:pt x="21351" y="8516"/>
                    <a:pt x="16859" y="15626"/>
                    <a:pt x="9862" y="1921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66"/>
            <p:cNvSpPr>
              <a:spLocks noChangeShapeType="1"/>
            </p:cNvSpPr>
            <p:nvPr/>
          </p:nvSpPr>
          <p:spPr bwMode="auto">
            <a:xfrm>
              <a:off x="2339975" y="2709863"/>
              <a:ext cx="103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67"/>
            <p:cNvSpPr>
              <a:spLocks noChangeShapeType="1"/>
            </p:cNvSpPr>
            <p:nvPr/>
          </p:nvSpPr>
          <p:spPr bwMode="auto">
            <a:xfrm>
              <a:off x="2355850" y="2697163"/>
              <a:ext cx="873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68"/>
            <p:cNvSpPr>
              <a:spLocks noChangeShapeType="1"/>
            </p:cNvSpPr>
            <p:nvPr/>
          </p:nvSpPr>
          <p:spPr bwMode="auto">
            <a:xfrm>
              <a:off x="2374900" y="2676525"/>
              <a:ext cx="7938" cy="14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269"/>
            <p:cNvSpPr>
              <a:spLocks/>
            </p:cNvSpPr>
            <p:nvPr/>
          </p:nvSpPr>
          <p:spPr bwMode="auto">
            <a:xfrm>
              <a:off x="2282825" y="2719388"/>
              <a:ext cx="42863" cy="30163"/>
            </a:xfrm>
            <a:custGeom>
              <a:avLst/>
              <a:gdLst>
                <a:gd name="T0" fmla="*/ 26 w 27"/>
                <a:gd name="T1" fmla="*/ 0 h 19"/>
                <a:gd name="T2" fmla="*/ 26 w 27"/>
                <a:gd name="T3" fmla="*/ 18 h 19"/>
                <a:gd name="T4" fmla="*/ 0 w 27"/>
                <a:gd name="T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19">
                  <a:moveTo>
                    <a:pt x="26" y="0"/>
                  </a:moveTo>
                  <a:lnTo>
                    <a:pt x="26" y="18"/>
                  </a:lnTo>
                  <a:lnTo>
                    <a:pt x="0" y="1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70"/>
            <p:cNvSpPr>
              <a:spLocks/>
            </p:cNvSpPr>
            <p:nvPr/>
          </p:nvSpPr>
          <p:spPr bwMode="auto">
            <a:xfrm>
              <a:off x="2317750" y="2709863"/>
              <a:ext cx="96838" cy="188913"/>
            </a:xfrm>
            <a:custGeom>
              <a:avLst/>
              <a:gdLst>
                <a:gd name="T0" fmla="*/ 60 w 61"/>
                <a:gd name="T1" fmla="*/ 0 h 119"/>
                <a:gd name="T2" fmla="*/ 60 w 61"/>
                <a:gd name="T3" fmla="*/ 20 h 119"/>
                <a:gd name="T4" fmla="*/ 0 w 61"/>
                <a:gd name="T5" fmla="*/ 118 h 119"/>
                <a:gd name="T6" fmla="*/ 44 w 61"/>
                <a:gd name="T7" fmla="*/ 11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119">
                  <a:moveTo>
                    <a:pt x="60" y="0"/>
                  </a:moveTo>
                  <a:lnTo>
                    <a:pt x="60" y="20"/>
                  </a:lnTo>
                  <a:lnTo>
                    <a:pt x="0" y="118"/>
                  </a:lnTo>
                  <a:lnTo>
                    <a:pt x="44" y="11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71"/>
            <p:cNvSpPr>
              <a:spLocks/>
            </p:cNvSpPr>
            <p:nvPr/>
          </p:nvSpPr>
          <p:spPr bwMode="auto">
            <a:xfrm>
              <a:off x="2333625" y="2747963"/>
              <a:ext cx="109538" cy="141288"/>
            </a:xfrm>
            <a:custGeom>
              <a:avLst/>
              <a:gdLst>
                <a:gd name="T0" fmla="*/ 56 w 69"/>
                <a:gd name="T1" fmla="*/ 0 h 89"/>
                <a:gd name="T2" fmla="*/ 0 w 69"/>
                <a:gd name="T3" fmla="*/ 88 h 89"/>
                <a:gd name="T4" fmla="*/ 68 w 69"/>
                <a:gd name="T5" fmla="*/ 8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89">
                  <a:moveTo>
                    <a:pt x="56" y="0"/>
                  </a:moveTo>
                  <a:lnTo>
                    <a:pt x="0" y="88"/>
                  </a:lnTo>
                  <a:lnTo>
                    <a:pt x="68" y="8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72"/>
            <p:cNvSpPr>
              <a:spLocks noChangeShapeType="1"/>
            </p:cNvSpPr>
            <p:nvPr/>
          </p:nvSpPr>
          <p:spPr bwMode="auto">
            <a:xfrm>
              <a:off x="2428875" y="2747963"/>
              <a:ext cx="14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73"/>
            <p:cNvSpPr>
              <a:spLocks noChangeShapeType="1"/>
            </p:cNvSpPr>
            <p:nvPr/>
          </p:nvSpPr>
          <p:spPr bwMode="auto">
            <a:xfrm>
              <a:off x="2449513" y="2720975"/>
              <a:ext cx="0" cy="147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74"/>
            <p:cNvSpPr>
              <a:spLocks/>
            </p:cNvSpPr>
            <p:nvPr/>
          </p:nvSpPr>
          <p:spPr bwMode="auto">
            <a:xfrm>
              <a:off x="2455863" y="2697163"/>
              <a:ext cx="15875" cy="163513"/>
            </a:xfrm>
            <a:custGeom>
              <a:avLst/>
              <a:gdLst>
                <a:gd name="T0" fmla="*/ 0 w 10"/>
                <a:gd name="T1" fmla="*/ 0 h 103"/>
                <a:gd name="T2" fmla="*/ 9 w 10"/>
                <a:gd name="T3" fmla="*/ 0 h 103"/>
                <a:gd name="T4" fmla="*/ 9 w 10"/>
                <a:gd name="T5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03">
                  <a:moveTo>
                    <a:pt x="0" y="0"/>
                  </a:moveTo>
                  <a:lnTo>
                    <a:pt x="9" y="0"/>
                  </a:lnTo>
                  <a:lnTo>
                    <a:pt x="9" y="10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5"/>
            <p:cNvSpPr>
              <a:spLocks noChangeShapeType="1"/>
            </p:cNvSpPr>
            <p:nvPr/>
          </p:nvSpPr>
          <p:spPr bwMode="auto">
            <a:xfrm flipH="1">
              <a:off x="2433638" y="2697163"/>
              <a:ext cx="285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rc 276"/>
            <p:cNvSpPr>
              <a:spLocks/>
            </p:cNvSpPr>
            <p:nvPr/>
          </p:nvSpPr>
          <p:spPr bwMode="auto">
            <a:xfrm>
              <a:off x="2441575" y="2843213"/>
              <a:ext cx="6350" cy="793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14335 w 21600"/>
                <a:gd name="T1" fmla="*/ 20342 h 20342"/>
                <a:gd name="T2" fmla="*/ 0 w 21600"/>
                <a:gd name="T3" fmla="*/ 0 h 20342"/>
                <a:gd name="T4" fmla="*/ 21600 w 21600"/>
                <a:gd name="T5" fmla="*/ 0 h 20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342" fill="none" extrusionOk="0">
                  <a:moveTo>
                    <a:pt x="14335" y="20341"/>
                  </a:moveTo>
                  <a:cubicBezTo>
                    <a:pt x="5738" y="17271"/>
                    <a:pt x="0" y="9128"/>
                    <a:pt x="0" y="0"/>
                  </a:cubicBezTo>
                </a:path>
                <a:path w="21600" h="20342" stroke="0" extrusionOk="0">
                  <a:moveTo>
                    <a:pt x="14335" y="20341"/>
                  </a:moveTo>
                  <a:cubicBezTo>
                    <a:pt x="5738" y="17271"/>
                    <a:pt x="0" y="9128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77"/>
            <p:cNvSpPr>
              <a:spLocks/>
            </p:cNvSpPr>
            <p:nvPr/>
          </p:nvSpPr>
          <p:spPr bwMode="auto">
            <a:xfrm>
              <a:off x="2433638" y="2833688"/>
              <a:ext cx="17463" cy="9525"/>
            </a:xfrm>
            <a:custGeom>
              <a:avLst/>
              <a:gdLst>
                <a:gd name="T0" fmla="*/ 0 w 11"/>
                <a:gd name="T1" fmla="*/ 5 h 6"/>
                <a:gd name="T2" fmla="*/ 0 w 11"/>
                <a:gd name="T3" fmla="*/ 0 h 6"/>
                <a:gd name="T4" fmla="*/ 10 w 11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0" y="5"/>
                  </a:moveTo>
                  <a:lnTo>
                    <a:pt x="0" y="0"/>
                  </a:lnTo>
                  <a:lnTo>
                    <a:pt x="1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78"/>
            <p:cNvSpPr>
              <a:spLocks noChangeShapeType="1"/>
            </p:cNvSpPr>
            <p:nvPr/>
          </p:nvSpPr>
          <p:spPr bwMode="auto">
            <a:xfrm>
              <a:off x="2433638" y="2835275"/>
              <a:ext cx="0" cy="11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79"/>
            <p:cNvSpPr>
              <a:spLocks noChangeShapeType="1"/>
            </p:cNvSpPr>
            <p:nvPr/>
          </p:nvSpPr>
          <p:spPr bwMode="auto">
            <a:xfrm flipV="1">
              <a:off x="2433638" y="2741613"/>
              <a:ext cx="0" cy="100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80"/>
            <p:cNvSpPr>
              <a:spLocks noChangeShapeType="1"/>
            </p:cNvSpPr>
            <p:nvPr/>
          </p:nvSpPr>
          <p:spPr bwMode="auto">
            <a:xfrm>
              <a:off x="2441575" y="2757488"/>
              <a:ext cx="0" cy="69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81"/>
            <p:cNvSpPr>
              <a:spLocks noChangeShapeType="1"/>
            </p:cNvSpPr>
            <p:nvPr/>
          </p:nvSpPr>
          <p:spPr bwMode="auto">
            <a:xfrm>
              <a:off x="2446338" y="2863850"/>
              <a:ext cx="31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282"/>
            <p:cNvSpPr>
              <a:spLocks noChangeShapeType="1"/>
            </p:cNvSpPr>
            <p:nvPr/>
          </p:nvSpPr>
          <p:spPr bwMode="auto">
            <a:xfrm>
              <a:off x="2390775" y="2667000"/>
              <a:ext cx="4763" cy="2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283"/>
            <p:cNvSpPr>
              <a:spLocks/>
            </p:cNvSpPr>
            <p:nvPr/>
          </p:nvSpPr>
          <p:spPr bwMode="auto">
            <a:xfrm>
              <a:off x="2376488" y="2860675"/>
              <a:ext cx="192088" cy="55563"/>
            </a:xfrm>
            <a:custGeom>
              <a:avLst/>
              <a:gdLst>
                <a:gd name="T0" fmla="*/ 0 w 121"/>
                <a:gd name="T1" fmla="*/ 34 h 35"/>
                <a:gd name="T2" fmla="*/ 7 w 121"/>
                <a:gd name="T3" fmla="*/ 23 h 35"/>
                <a:gd name="T4" fmla="*/ 37 w 121"/>
                <a:gd name="T5" fmla="*/ 23 h 35"/>
                <a:gd name="T6" fmla="*/ 51 w 121"/>
                <a:gd name="T7" fmla="*/ 0 h 35"/>
                <a:gd name="T8" fmla="*/ 120 w 121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35">
                  <a:moveTo>
                    <a:pt x="0" y="34"/>
                  </a:moveTo>
                  <a:lnTo>
                    <a:pt x="7" y="23"/>
                  </a:lnTo>
                  <a:lnTo>
                    <a:pt x="37" y="23"/>
                  </a:lnTo>
                  <a:lnTo>
                    <a:pt x="51" y="0"/>
                  </a:lnTo>
                  <a:lnTo>
                    <a:pt x="1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284"/>
            <p:cNvSpPr>
              <a:spLocks/>
            </p:cNvSpPr>
            <p:nvPr/>
          </p:nvSpPr>
          <p:spPr bwMode="auto">
            <a:xfrm>
              <a:off x="2235200" y="2860675"/>
              <a:ext cx="246063" cy="139700"/>
            </a:xfrm>
            <a:custGeom>
              <a:avLst/>
              <a:gdLst>
                <a:gd name="T0" fmla="*/ 154 w 155"/>
                <a:gd name="T1" fmla="*/ 0 h 88"/>
                <a:gd name="T2" fmla="*/ 154 w 155"/>
                <a:gd name="T3" fmla="*/ 56 h 88"/>
                <a:gd name="T4" fmla="*/ 0 w 155"/>
                <a:gd name="T5" fmla="*/ 56 h 88"/>
                <a:gd name="T6" fmla="*/ 0 w 155"/>
                <a:gd name="T7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" h="88">
                  <a:moveTo>
                    <a:pt x="154" y="0"/>
                  </a:moveTo>
                  <a:lnTo>
                    <a:pt x="154" y="56"/>
                  </a:lnTo>
                  <a:lnTo>
                    <a:pt x="0" y="56"/>
                  </a:lnTo>
                  <a:lnTo>
                    <a:pt x="0" y="8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285"/>
            <p:cNvSpPr>
              <a:spLocks/>
            </p:cNvSpPr>
            <p:nvPr/>
          </p:nvSpPr>
          <p:spPr bwMode="auto">
            <a:xfrm>
              <a:off x="2152650" y="2924175"/>
              <a:ext cx="98425" cy="31750"/>
            </a:xfrm>
            <a:custGeom>
              <a:avLst/>
              <a:gdLst>
                <a:gd name="T0" fmla="*/ 61 w 62"/>
                <a:gd name="T1" fmla="*/ 0 h 20"/>
                <a:gd name="T2" fmla="*/ 0 w 62"/>
                <a:gd name="T3" fmla="*/ 0 h 20"/>
                <a:gd name="T4" fmla="*/ 0 w 62"/>
                <a:gd name="T5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20">
                  <a:moveTo>
                    <a:pt x="61" y="0"/>
                  </a:moveTo>
                  <a:lnTo>
                    <a:pt x="0" y="0"/>
                  </a:lnTo>
                  <a:lnTo>
                    <a:pt x="0" y="19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286"/>
            <p:cNvSpPr>
              <a:spLocks/>
            </p:cNvSpPr>
            <p:nvPr/>
          </p:nvSpPr>
          <p:spPr bwMode="auto">
            <a:xfrm>
              <a:off x="2101850" y="2924175"/>
              <a:ext cx="66675" cy="31750"/>
            </a:xfrm>
            <a:custGeom>
              <a:avLst/>
              <a:gdLst>
                <a:gd name="T0" fmla="*/ 41 w 42"/>
                <a:gd name="T1" fmla="*/ 0 h 20"/>
                <a:gd name="T2" fmla="*/ 41 w 42"/>
                <a:gd name="T3" fmla="*/ 19 h 20"/>
                <a:gd name="T4" fmla="*/ 0 w 42"/>
                <a:gd name="T5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0">
                  <a:moveTo>
                    <a:pt x="41" y="0"/>
                  </a:moveTo>
                  <a:lnTo>
                    <a:pt x="41" y="19"/>
                  </a:lnTo>
                  <a:lnTo>
                    <a:pt x="0" y="19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287"/>
            <p:cNvSpPr>
              <a:spLocks/>
            </p:cNvSpPr>
            <p:nvPr/>
          </p:nvSpPr>
          <p:spPr bwMode="auto">
            <a:xfrm>
              <a:off x="2249488" y="2897188"/>
              <a:ext cx="139700" cy="28575"/>
            </a:xfrm>
            <a:custGeom>
              <a:avLst/>
              <a:gdLst>
                <a:gd name="T0" fmla="*/ 0 w 88"/>
                <a:gd name="T1" fmla="*/ 17 h 18"/>
                <a:gd name="T2" fmla="*/ 5 w 88"/>
                <a:gd name="T3" fmla="*/ 13 h 18"/>
                <a:gd name="T4" fmla="*/ 79 w 88"/>
                <a:gd name="T5" fmla="*/ 13 h 18"/>
                <a:gd name="T6" fmla="*/ 87 w 88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18">
                  <a:moveTo>
                    <a:pt x="0" y="17"/>
                  </a:moveTo>
                  <a:lnTo>
                    <a:pt x="5" y="13"/>
                  </a:lnTo>
                  <a:lnTo>
                    <a:pt x="79" y="13"/>
                  </a:lnTo>
                  <a:lnTo>
                    <a:pt x="87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88"/>
            <p:cNvSpPr>
              <a:spLocks noChangeShapeType="1"/>
            </p:cNvSpPr>
            <p:nvPr/>
          </p:nvSpPr>
          <p:spPr bwMode="auto">
            <a:xfrm>
              <a:off x="2538413" y="2878138"/>
              <a:ext cx="0" cy="12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289"/>
            <p:cNvSpPr>
              <a:spLocks noChangeShapeType="1"/>
            </p:cNvSpPr>
            <p:nvPr/>
          </p:nvSpPr>
          <p:spPr bwMode="auto">
            <a:xfrm>
              <a:off x="2538413" y="2900363"/>
              <a:ext cx="0" cy="96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290"/>
            <p:cNvSpPr>
              <a:spLocks noChangeShapeType="1"/>
            </p:cNvSpPr>
            <p:nvPr/>
          </p:nvSpPr>
          <p:spPr bwMode="auto">
            <a:xfrm>
              <a:off x="2486025" y="2892425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291"/>
            <p:cNvSpPr>
              <a:spLocks/>
            </p:cNvSpPr>
            <p:nvPr/>
          </p:nvSpPr>
          <p:spPr bwMode="auto">
            <a:xfrm>
              <a:off x="2479675" y="2940050"/>
              <a:ext cx="60325" cy="49213"/>
            </a:xfrm>
            <a:custGeom>
              <a:avLst/>
              <a:gdLst>
                <a:gd name="T0" fmla="*/ 0 w 38"/>
                <a:gd name="T1" fmla="*/ 0 h 31"/>
                <a:gd name="T2" fmla="*/ 0 w 38"/>
                <a:gd name="T3" fmla="*/ 30 h 31"/>
                <a:gd name="T4" fmla="*/ 37 w 38"/>
                <a:gd name="T5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1">
                  <a:moveTo>
                    <a:pt x="0" y="0"/>
                  </a:moveTo>
                  <a:lnTo>
                    <a:pt x="0" y="30"/>
                  </a:lnTo>
                  <a:lnTo>
                    <a:pt x="37" y="3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92"/>
            <p:cNvSpPr>
              <a:spLocks/>
            </p:cNvSpPr>
            <p:nvPr/>
          </p:nvSpPr>
          <p:spPr bwMode="auto">
            <a:xfrm>
              <a:off x="2568575" y="2860675"/>
              <a:ext cx="68263" cy="139700"/>
            </a:xfrm>
            <a:custGeom>
              <a:avLst/>
              <a:gdLst>
                <a:gd name="T0" fmla="*/ 0 w 43"/>
                <a:gd name="T1" fmla="*/ 0 h 88"/>
                <a:gd name="T2" fmla="*/ 0 w 43"/>
                <a:gd name="T3" fmla="*/ 87 h 88"/>
                <a:gd name="T4" fmla="*/ 42 w 43"/>
                <a:gd name="T5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88">
                  <a:moveTo>
                    <a:pt x="0" y="0"/>
                  </a:moveTo>
                  <a:lnTo>
                    <a:pt x="0" y="87"/>
                  </a:lnTo>
                  <a:lnTo>
                    <a:pt x="42" y="8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293"/>
            <p:cNvSpPr>
              <a:spLocks noChangeShapeType="1"/>
            </p:cNvSpPr>
            <p:nvPr/>
          </p:nvSpPr>
          <p:spPr bwMode="auto">
            <a:xfrm>
              <a:off x="2479675" y="3005138"/>
              <a:ext cx="0" cy="2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294"/>
            <p:cNvSpPr>
              <a:spLocks noChangeShapeType="1"/>
            </p:cNvSpPr>
            <p:nvPr/>
          </p:nvSpPr>
          <p:spPr bwMode="auto">
            <a:xfrm>
              <a:off x="2538413" y="3009900"/>
              <a:ext cx="0" cy="20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295"/>
            <p:cNvSpPr>
              <a:spLocks noChangeArrowheads="1"/>
            </p:cNvSpPr>
            <p:nvPr/>
          </p:nvSpPr>
          <p:spPr bwMode="auto">
            <a:xfrm>
              <a:off x="2122488" y="2974975"/>
              <a:ext cx="44450" cy="31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296"/>
            <p:cNvSpPr>
              <a:spLocks noChangeShapeType="1"/>
            </p:cNvSpPr>
            <p:nvPr/>
          </p:nvSpPr>
          <p:spPr bwMode="auto">
            <a:xfrm>
              <a:off x="2108200" y="3076575"/>
              <a:ext cx="5286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97"/>
            <p:cNvSpPr>
              <a:spLocks/>
            </p:cNvSpPr>
            <p:nvPr/>
          </p:nvSpPr>
          <p:spPr bwMode="auto">
            <a:xfrm>
              <a:off x="2516188" y="2263775"/>
              <a:ext cx="30163" cy="258763"/>
            </a:xfrm>
            <a:custGeom>
              <a:avLst/>
              <a:gdLst>
                <a:gd name="T0" fmla="*/ 0 w 19"/>
                <a:gd name="T1" fmla="*/ 0 h 163"/>
                <a:gd name="T2" fmla="*/ 18 w 19"/>
                <a:gd name="T3" fmla="*/ 20 h 163"/>
                <a:gd name="T4" fmla="*/ 18 w 19"/>
                <a:gd name="T5" fmla="*/ 16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63">
                  <a:moveTo>
                    <a:pt x="0" y="0"/>
                  </a:moveTo>
                  <a:lnTo>
                    <a:pt x="18" y="20"/>
                  </a:lnTo>
                  <a:lnTo>
                    <a:pt x="18" y="16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298"/>
            <p:cNvSpPr>
              <a:spLocks/>
            </p:cNvSpPr>
            <p:nvPr/>
          </p:nvSpPr>
          <p:spPr bwMode="auto">
            <a:xfrm>
              <a:off x="2517775" y="2336800"/>
              <a:ext cx="14288" cy="182563"/>
            </a:xfrm>
            <a:custGeom>
              <a:avLst/>
              <a:gdLst>
                <a:gd name="T0" fmla="*/ 0 w 9"/>
                <a:gd name="T1" fmla="*/ 0 h 115"/>
                <a:gd name="T2" fmla="*/ 8 w 9"/>
                <a:gd name="T3" fmla="*/ 5 h 115"/>
                <a:gd name="T4" fmla="*/ 8 w 9"/>
                <a:gd name="T5" fmla="*/ 11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15">
                  <a:moveTo>
                    <a:pt x="0" y="0"/>
                  </a:moveTo>
                  <a:lnTo>
                    <a:pt x="8" y="5"/>
                  </a:lnTo>
                  <a:lnTo>
                    <a:pt x="8" y="11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99"/>
            <p:cNvSpPr>
              <a:spLocks noChangeShapeType="1"/>
            </p:cNvSpPr>
            <p:nvPr/>
          </p:nvSpPr>
          <p:spPr bwMode="auto">
            <a:xfrm>
              <a:off x="2505075" y="2451100"/>
              <a:ext cx="19050" cy="28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300"/>
            <p:cNvSpPr>
              <a:spLocks noChangeShapeType="1"/>
            </p:cNvSpPr>
            <p:nvPr/>
          </p:nvSpPr>
          <p:spPr bwMode="auto">
            <a:xfrm>
              <a:off x="2501900" y="2468563"/>
              <a:ext cx="22225" cy="30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301"/>
            <p:cNvSpPr>
              <a:spLocks noChangeShapeType="1"/>
            </p:cNvSpPr>
            <p:nvPr/>
          </p:nvSpPr>
          <p:spPr bwMode="auto">
            <a:xfrm flipV="1">
              <a:off x="2517775" y="2405063"/>
              <a:ext cx="6350" cy="63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302"/>
            <p:cNvSpPr>
              <a:spLocks noChangeShapeType="1"/>
            </p:cNvSpPr>
            <p:nvPr/>
          </p:nvSpPr>
          <p:spPr bwMode="auto">
            <a:xfrm flipH="1">
              <a:off x="2481263" y="2481263"/>
              <a:ext cx="30163" cy="39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03"/>
            <p:cNvSpPr>
              <a:spLocks noChangeShapeType="1"/>
            </p:cNvSpPr>
            <p:nvPr/>
          </p:nvSpPr>
          <p:spPr bwMode="auto">
            <a:xfrm flipV="1">
              <a:off x="2516188" y="2395538"/>
              <a:ext cx="7938" cy="66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04"/>
            <p:cNvSpPr>
              <a:spLocks noChangeShapeType="1"/>
            </p:cNvSpPr>
            <p:nvPr/>
          </p:nvSpPr>
          <p:spPr bwMode="auto">
            <a:xfrm flipH="1">
              <a:off x="2473325" y="2474913"/>
              <a:ext cx="36513" cy="476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305"/>
            <p:cNvSpPr>
              <a:spLocks noChangeShapeType="1"/>
            </p:cNvSpPr>
            <p:nvPr/>
          </p:nvSpPr>
          <p:spPr bwMode="auto">
            <a:xfrm>
              <a:off x="2544763" y="2708275"/>
              <a:ext cx="0" cy="146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306"/>
            <p:cNvSpPr>
              <a:spLocks noChangeShapeType="1"/>
            </p:cNvSpPr>
            <p:nvPr/>
          </p:nvSpPr>
          <p:spPr bwMode="auto">
            <a:xfrm>
              <a:off x="2562225" y="2700338"/>
              <a:ext cx="0" cy="153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AutoShape 307"/>
            <p:cNvSpPr>
              <a:spLocks noChangeArrowheads="1"/>
            </p:cNvSpPr>
            <p:nvPr/>
          </p:nvSpPr>
          <p:spPr bwMode="auto">
            <a:xfrm>
              <a:off x="2568575" y="2797175"/>
              <a:ext cx="26988" cy="31750"/>
            </a:xfrm>
            <a:prstGeom prst="roundRect">
              <a:avLst>
                <a:gd name="adj" fmla="val 47722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308"/>
            <p:cNvSpPr>
              <a:spLocks/>
            </p:cNvSpPr>
            <p:nvPr/>
          </p:nvSpPr>
          <p:spPr bwMode="auto">
            <a:xfrm>
              <a:off x="2590800" y="2840038"/>
              <a:ext cx="46038" cy="160338"/>
            </a:xfrm>
            <a:custGeom>
              <a:avLst/>
              <a:gdLst>
                <a:gd name="T0" fmla="*/ 0 w 29"/>
                <a:gd name="T1" fmla="*/ 0 h 101"/>
                <a:gd name="T2" fmla="*/ 28 w 29"/>
                <a:gd name="T3" fmla="*/ 25 h 101"/>
                <a:gd name="T4" fmla="*/ 28 w 29"/>
                <a:gd name="T5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01">
                  <a:moveTo>
                    <a:pt x="0" y="0"/>
                  </a:moveTo>
                  <a:lnTo>
                    <a:pt x="28" y="25"/>
                  </a:lnTo>
                  <a:lnTo>
                    <a:pt x="28" y="10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09"/>
            <p:cNvSpPr>
              <a:spLocks noChangeShapeType="1"/>
            </p:cNvSpPr>
            <p:nvPr/>
          </p:nvSpPr>
          <p:spPr bwMode="auto">
            <a:xfrm flipH="1">
              <a:off x="2555875" y="2846388"/>
              <a:ext cx="25400" cy="47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Arc 310"/>
            <p:cNvSpPr>
              <a:spLocks/>
            </p:cNvSpPr>
            <p:nvPr/>
          </p:nvSpPr>
          <p:spPr bwMode="auto">
            <a:xfrm>
              <a:off x="2579688" y="2773363"/>
              <a:ext cx="0" cy="1588"/>
            </a:xfrm>
            <a:custGeom>
              <a:avLst/>
              <a:gdLst>
                <a:gd name="G0" fmla="+- 15274 0 0"/>
                <a:gd name="G1" fmla="+- 21600 0 0"/>
                <a:gd name="G2" fmla="+- 21600 0 0"/>
                <a:gd name="T0" fmla="*/ 0 w 15274"/>
                <a:gd name="T1" fmla="*/ 6326 h 21600"/>
                <a:gd name="T2" fmla="*/ 15274 w 15274"/>
                <a:gd name="T3" fmla="*/ 0 h 21600"/>
                <a:gd name="T4" fmla="*/ 15274 w 1527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74" h="21600" fill="none" extrusionOk="0">
                  <a:moveTo>
                    <a:pt x="0" y="6326"/>
                  </a:moveTo>
                  <a:cubicBezTo>
                    <a:pt x="4051" y="2275"/>
                    <a:pt x="9545" y="0"/>
                    <a:pt x="15273" y="0"/>
                  </a:cubicBezTo>
                </a:path>
                <a:path w="15274" h="21600" stroke="0" extrusionOk="0">
                  <a:moveTo>
                    <a:pt x="0" y="6326"/>
                  </a:moveTo>
                  <a:cubicBezTo>
                    <a:pt x="4051" y="2275"/>
                    <a:pt x="9545" y="0"/>
                    <a:pt x="15273" y="0"/>
                  </a:cubicBezTo>
                  <a:lnTo>
                    <a:pt x="15274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311"/>
            <p:cNvSpPr>
              <a:spLocks noChangeShapeType="1"/>
            </p:cNvSpPr>
            <p:nvPr/>
          </p:nvSpPr>
          <p:spPr bwMode="auto">
            <a:xfrm>
              <a:off x="2590800" y="2782888"/>
              <a:ext cx="0" cy="1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312"/>
            <p:cNvSpPr>
              <a:spLocks noChangeShapeType="1"/>
            </p:cNvSpPr>
            <p:nvPr/>
          </p:nvSpPr>
          <p:spPr bwMode="auto">
            <a:xfrm>
              <a:off x="2568575" y="2765425"/>
              <a:ext cx="63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Arc 313"/>
            <p:cNvSpPr>
              <a:spLocks/>
            </p:cNvSpPr>
            <p:nvPr/>
          </p:nvSpPr>
          <p:spPr bwMode="auto">
            <a:xfrm>
              <a:off x="2568575" y="2774950"/>
              <a:ext cx="0" cy="1428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4320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314"/>
            <p:cNvSpPr>
              <a:spLocks noChangeShapeType="1"/>
            </p:cNvSpPr>
            <p:nvPr/>
          </p:nvSpPr>
          <p:spPr bwMode="auto">
            <a:xfrm>
              <a:off x="2562225" y="2781300"/>
              <a:ext cx="95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315"/>
            <p:cNvSpPr>
              <a:spLocks noChangeShapeType="1"/>
            </p:cNvSpPr>
            <p:nvPr/>
          </p:nvSpPr>
          <p:spPr bwMode="auto">
            <a:xfrm>
              <a:off x="2574925" y="2787650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316"/>
            <p:cNvSpPr>
              <a:spLocks noChangeShapeType="1"/>
            </p:cNvSpPr>
            <p:nvPr/>
          </p:nvSpPr>
          <p:spPr bwMode="auto">
            <a:xfrm>
              <a:off x="2584450" y="2686050"/>
              <a:ext cx="0" cy="73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317"/>
            <p:cNvSpPr>
              <a:spLocks/>
            </p:cNvSpPr>
            <p:nvPr/>
          </p:nvSpPr>
          <p:spPr bwMode="auto">
            <a:xfrm>
              <a:off x="2624138" y="2998788"/>
              <a:ext cx="28575" cy="101600"/>
            </a:xfrm>
            <a:custGeom>
              <a:avLst/>
              <a:gdLst>
                <a:gd name="T0" fmla="*/ 0 w 18"/>
                <a:gd name="T1" fmla="*/ 0 h 64"/>
                <a:gd name="T2" fmla="*/ 17 w 18"/>
                <a:gd name="T3" fmla="*/ 0 h 64"/>
                <a:gd name="T4" fmla="*/ 17 w 18"/>
                <a:gd name="T5" fmla="*/ 63 h 64"/>
                <a:gd name="T6" fmla="*/ 5 w 18"/>
                <a:gd name="T7" fmla="*/ 6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64">
                  <a:moveTo>
                    <a:pt x="0" y="0"/>
                  </a:moveTo>
                  <a:lnTo>
                    <a:pt x="17" y="0"/>
                  </a:lnTo>
                  <a:lnTo>
                    <a:pt x="17" y="63"/>
                  </a:lnTo>
                  <a:lnTo>
                    <a:pt x="5" y="63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18"/>
            <p:cNvSpPr>
              <a:spLocks noChangeShapeType="1"/>
            </p:cNvSpPr>
            <p:nvPr/>
          </p:nvSpPr>
          <p:spPr bwMode="auto">
            <a:xfrm>
              <a:off x="2640013" y="3076575"/>
              <a:ext cx="111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319"/>
            <p:cNvSpPr>
              <a:spLocks noChangeShapeType="1"/>
            </p:cNvSpPr>
            <p:nvPr/>
          </p:nvSpPr>
          <p:spPr bwMode="auto">
            <a:xfrm>
              <a:off x="2635250" y="3036888"/>
              <a:ext cx="95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Arc 320"/>
            <p:cNvSpPr>
              <a:spLocks/>
            </p:cNvSpPr>
            <p:nvPr/>
          </p:nvSpPr>
          <p:spPr bwMode="auto">
            <a:xfrm>
              <a:off x="2436813" y="2528888"/>
              <a:ext cx="73025" cy="147638"/>
            </a:xfrm>
            <a:custGeom>
              <a:avLst/>
              <a:gdLst>
                <a:gd name="G0" fmla="+- 21600 0 0"/>
                <a:gd name="G1" fmla="+- 20971 0 0"/>
                <a:gd name="G2" fmla="+- 21600 0 0"/>
                <a:gd name="T0" fmla="*/ 12121 w 21600"/>
                <a:gd name="T1" fmla="*/ 40380 h 40380"/>
                <a:gd name="T2" fmla="*/ 16427 w 21600"/>
                <a:gd name="T3" fmla="*/ 0 h 40380"/>
                <a:gd name="T4" fmla="*/ 21600 w 21600"/>
                <a:gd name="T5" fmla="*/ 20971 h 40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0380" fill="none" extrusionOk="0">
                  <a:moveTo>
                    <a:pt x="12121" y="40379"/>
                  </a:moveTo>
                  <a:cubicBezTo>
                    <a:pt x="4704" y="36757"/>
                    <a:pt x="0" y="29225"/>
                    <a:pt x="0" y="20971"/>
                  </a:cubicBezTo>
                  <a:cubicBezTo>
                    <a:pt x="-1" y="11034"/>
                    <a:pt x="6779" y="2379"/>
                    <a:pt x="16426" y="-1"/>
                  </a:cubicBezTo>
                </a:path>
                <a:path w="21600" h="40380" stroke="0" extrusionOk="0">
                  <a:moveTo>
                    <a:pt x="12121" y="40379"/>
                  </a:moveTo>
                  <a:cubicBezTo>
                    <a:pt x="4704" y="36757"/>
                    <a:pt x="0" y="29225"/>
                    <a:pt x="0" y="20971"/>
                  </a:cubicBezTo>
                  <a:cubicBezTo>
                    <a:pt x="-1" y="11034"/>
                    <a:pt x="6779" y="2379"/>
                    <a:pt x="16426" y="-1"/>
                  </a:cubicBezTo>
                  <a:lnTo>
                    <a:pt x="21600" y="2097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321"/>
            <p:cNvSpPr>
              <a:spLocks/>
            </p:cNvSpPr>
            <p:nvPr/>
          </p:nvSpPr>
          <p:spPr bwMode="auto">
            <a:xfrm>
              <a:off x="2490788" y="2520950"/>
              <a:ext cx="49213" cy="3175"/>
            </a:xfrm>
            <a:custGeom>
              <a:avLst/>
              <a:gdLst>
                <a:gd name="T0" fmla="*/ 0 w 31"/>
                <a:gd name="T1" fmla="*/ 1 h 2"/>
                <a:gd name="T2" fmla="*/ 8 w 31"/>
                <a:gd name="T3" fmla="*/ 1 h 2"/>
                <a:gd name="T4" fmla="*/ 14 w 31"/>
                <a:gd name="T5" fmla="*/ 0 h 2"/>
                <a:gd name="T6" fmla="*/ 30 w 3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1"/>
                  </a:moveTo>
                  <a:lnTo>
                    <a:pt x="8" y="1"/>
                  </a:lnTo>
                  <a:lnTo>
                    <a:pt x="14" y="0"/>
                  </a:lnTo>
                  <a:lnTo>
                    <a:pt x="3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22"/>
            <p:cNvSpPr>
              <a:spLocks/>
            </p:cNvSpPr>
            <p:nvPr/>
          </p:nvSpPr>
          <p:spPr bwMode="auto">
            <a:xfrm>
              <a:off x="2474913" y="2687638"/>
              <a:ext cx="53975" cy="15875"/>
            </a:xfrm>
            <a:custGeom>
              <a:avLst/>
              <a:gdLst>
                <a:gd name="T0" fmla="*/ 0 w 34"/>
                <a:gd name="T1" fmla="*/ 0 h 10"/>
                <a:gd name="T2" fmla="*/ 5 w 34"/>
                <a:gd name="T3" fmla="*/ 3 h 10"/>
                <a:gd name="T4" fmla="*/ 9 w 34"/>
                <a:gd name="T5" fmla="*/ 5 h 10"/>
                <a:gd name="T6" fmla="*/ 17 w 34"/>
                <a:gd name="T7" fmla="*/ 8 h 10"/>
                <a:gd name="T8" fmla="*/ 24 w 34"/>
                <a:gd name="T9" fmla="*/ 9 h 10"/>
                <a:gd name="T10" fmla="*/ 33 w 34"/>
                <a:gd name="T11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10">
                  <a:moveTo>
                    <a:pt x="0" y="0"/>
                  </a:moveTo>
                  <a:lnTo>
                    <a:pt x="5" y="3"/>
                  </a:lnTo>
                  <a:lnTo>
                    <a:pt x="9" y="5"/>
                  </a:lnTo>
                  <a:lnTo>
                    <a:pt x="17" y="8"/>
                  </a:lnTo>
                  <a:lnTo>
                    <a:pt x="24" y="9"/>
                  </a:lnTo>
                  <a:lnTo>
                    <a:pt x="33" y="9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23"/>
            <p:cNvSpPr>
              <a:spLocks/>
            </p:cNvSpPr>
            <p:nvPr/>
          </p:nvSpPr>
          <p:spPr bwMode="auto">
            <a:xfrm>
              <a:off x="2413000" y="2593975"/>
              <a:ext cx="19050" cy="30163"/>
            </a:xfrm>
            <a:custGeom>
              <a:avLst/>
              <a:gdLst>
                <a:gd name="T0" fmla="*/ 0 w 12"/>
                <a:gd name="T1" fmla="*/ 18 h 19"/>
                <a:gd name="T2" fmla="*/ 4 w 12"/>
                <a:gd name="T3" fmla="*/ 12 h 19"/>
                <a:gd name="T4" fmla="*/ 7 w 12"/>
                <a:gd name="T5" fmla="*/ 5 h 19"/>
                <a:gd name="T6" fmla="*/ 11 w 1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0" y="18"/>
                  </a:moveTo>
                  <a:lnTo>
                    <a:pt x="4" y="12"/>
                  </a:lnTo>
                  <a:lnTo>
                    <a:pt x="7" y="5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24"/>
            <p:cNvSpPr>
              <a:spLocks/>
            </p:cNvSpPr>
            <p:nvPr/>
          </p:nvSpPr>
          <p:spPr bwMode="auto">
            <a:xfrm>
              <a:off x="2462213" y="2503488"/>
              <a:ext cx="19050" cy="38100"/>
            </a:xfrm>
            <a:custGeom>
              <a:avLst/>
              <a:gdLst>
                <a:gd name="T0" fmla="*/ 11 w 12"/>
                <a:gd name="T1" fmla="*/ 0 h 24"/>
                <a:gd name="T2" fmla="*/ 6 w 12"/>
                <a:gd name="T3" fmla="*/ 10 h 24"/>
                <a:gd name="T4" fmla="*/ 3 w 12"/>
                <a:gd name="T5" fmla="*/ 19 h 24"/>
                <a:gd name="T6" fmla="*/ 0 w 12"/>
                <a:gd name="T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4">
                  <a:moveTo>
                    <a:pt x="11" y="0"/>
                  </a:moveTo>
                  <a:lnTo>
                    <a:pt x="6" y="10"/>
                  </a:lnTo>
                  <a:lnTo>
                    <a:pt x="3" y="19"/>
                  </a:lnTo>
                  <a:lnTo>
                    <a:pt x="0" y="23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25"/>
            <p:cNvSpPr>
              <a:spLocks/>
            </p:cNvSpPr>
            <p:nvPr/>
          </p:nvSpPr>
          <p:spPr bwMode="auto">
            <a:xfrm>
              <a:off x="2490788" y="2222500"/>
              <a:ext cx="20638" cy="7938"/>
            </a:xfrm>
            <a:custGeom>
              <a:avLst/>
              <a:gdLst>
                <a:gd name="T0" fmla="*/ 0 w 13"/>
                <a:gd name="T1" fmla="*/ 4 h 5"/>
                <a:gd name="T2" fmla="*/ 2 w 13"/>
                <a:gd name="T3" fmla="*/ 1 h 5"/>
                <a:gd name="T4" fmla="*/ 5 w 13"/>
                <a:gd name="T5" fmla="*/ 0 h 5"/>
                <a:gd name="T6" fmla="*/ 9 w 13"/>
                <a:gd name="T7" fmla="*/ 0 h 5"/>
                <a:gd name="T8" fmla="*/ 12 w 13"/>
                <a:gd name="T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5">
                  <a:moveTo>
                    <a:pt x="0" y="4"/>
                  </a:moveTo>
                  <a:lnTo>
                    <a:pt x="2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2" y="3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26"/>
            <p:cNvSpPr>
              <a:spLocks/>
            </p:cNvSpPr>
            <p:nvPr/>
          </p:nvSpPr>
          <p:spPr bwMode="auto">
            <a:xfrm>
              <a:off x="2503488" y="2222500"/>
              <a:ext cx="4763" cy="7938"/>
            </a:xfrm>
            <a:custGeom>
              <a:avLst/>
              <a:gdLst>
                <a:gd name="T0" fmla="*/ 0 w 3"/>
                <a:gd name="T1" fmla="*/ 0 h 5"/>
                <a:gd name="T2" fmla="*/ 1 w 3"/>
                <a:gd name="T3" fmla="*/ 1 h 5"/>
                <a:gd name="T4" fmla="*/ 2 w 3"/>
                <a:gd name="T5" fmla="*/ 1 h 5"/>
                <a:gd name="T6" fmla="*/ 2 w 3"/>
                <a:gd name="T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27"/>
            <p:cNvSpPr>
              <a:spLocks/>
            </p:cNvSpPr>
            <p:nvPr/>
          </p:nvSpPr>
          <p:spPr bwMode="auto">
            <a:xfrm>
              <a:off x="2190750" y="2751138"/>
              <a:ext cx="15875" cy="36513"/>
            </a:xfrm>
            <a:custGeom>
              <a:avLst/>
              <a:gdLst>
                <a:gd name="T0" fmla="*/ 0 w 10"/>
                <a:gd name="T1" fmla="*/ 0 h 23"/>
                <a:gd name="T2" fmla="*/ 0 w 10"/>
                <a:gd name="T3" fmla="*/ 12 h 23"/>
                <a:gd name="T4" fmla="*/ 1 w 10"/>
                <a:gd name="T5" fmla="*/ 17 h 23"/>
                <a:gd name="T6" fmla="*/ 1 w 10"/>
                <a:gd name="T7" fmla="*/ 19 h 23"/>
                <a:gd name="T8" fmla="*/ 4 w 10"/>
                <a:gd name="T9" fmla="*/ 22 h 23"/>
                <a:gd name="T10" fmla="*/ 6 w 10"/>
                <a:gd name="T11" fmla="*/ 22 h 23"/>
                <a:gd name="T12" fmla="*/ 9 w 10"/>
                <a:gd name="T13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3">
                  <a:moveTo>
                    <a:pt x="0" y="0"/>
                  </a:moveTo>
                  <a:lnTo>
                    <a:pt x="0" y="12"/>
                  </a:lnTo>
                  <a:lnTo>
                    <a:pt x="1" y="17"/>
                  </a:lnTo>
                  <a:lnTo>
                    <a:pt x="1" y="19"/>
                  </a:lnTo>
                  <a:lnTo>
                    <a:pt x="4" y="22"/>
                  </a:lnTo>
                  <a:lnTo>
                    <a:pt x="6" y="22"/>
                  </a:lnTo>
                  <a:lnTo>
                    <a:pt x="9" y="21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28"/>
            <p:cNvSpPr>
              <a:spLocks/>
            </p:cNvSpPr>
            <p:nvPr/>
          </p:nvSpPr>
          <p:spPr bwMode="auto">
            <a:xfrm>
              <a:off x="2192338" y="2781300"/>
              <a:ext cx="11113" cy="4763"/>
            </a:xfrm>
            <a:custGeom>
              <a:avLst/>
              <a:gdLst>
                <a:gd name="T0" fmla="*/ 6 w 7"/>
                <a:gd name="T1" fmla="*/ 0 h 3"/>
                <a:gd name="T2" fmla="*/ 5 w 7"/>
                <a:gd name="T3" fmla="*/ 2 h 3"/>
                <a:gd name="T4" fmla="*/ 0 w 7"/>
                <a:gd name="T5" fmla="*/ 2 h 3"/>
                <a:gd name="T6" fmla="*/ 0 w 7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3">
                  <a:moveTo>
                    <a:pt x="6" y="0"/>
                  </a:moveTo>
                  <a:lnTo>
                    <a:pt x="5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29"/>
            <p:cNvSpPr>
              <a:spLocks/>
            </p:cNvSpPr>
            <p:nvPr/>
          </p:nvSpPr>
          <p:spPr bwMode="auto">
            <a:xfrm>
              <a:off x="2146300" y="2370138"/>
              <a:ext cx="44450" cy="74613"/>
            </a:xfrm>
            <a:custGeom>
              <a:avLst/>
              <a:gdLst>
                <a:gd name="T0" fmla="*/ 11 w 28"/>
                <a:gd name="T1" fmla="*/ 7 h 47"/>
                <a:gd name="T2" fmla="*/ 14 w 28"/>
                <a:gd name="T3" fmla="*/ 3 h 47"/>
                <a:gd name="T4" fmla="*/ 17 w 28"/>
                <a:gd name="T5" fmla="*/ 1 h 47"/>
                <a:gd name="T6" fmla="*/ 21 w 28"/>
                <a:gd name="T7" fmla="*/ 0 h 47"/>
                <a:gd name="T8" fmla="*/ 23 w 28"/>
                <a:gd name="T9" fmla="*/ 1 h 47"/>
                <a:gd name="T10" fmla="*/ 26 w 28"/>
                <a:gd name="T11" fmla="*/ 3 h 47"/>
                <a:gd name="T12" fmla="*/ 27 w 28"/>
                <a:gd name="T13" fmla="*/ 7 h 47"/>
                <a:gd name="T14" fmla="*/ 27 w 28"/>
                <a:gd name="T15" fmla="*/ 14 h 47"/>
                <a:gd name="T16" fmla="*/ 26 w 28"/>
                <a:gd name="T17" fmla="*/ 23 h 47"/>
                <a:gd name="T18" fmla="*/ 22 w 28"/>
                <a:gd name="T19" fmla="*/ 31 h 47"/>
                <a:gd name="T20" fmla="*/ 20 w 28"/>
                <a:gd name="T21" fmla="*/ 36 h 47"/>
                <a:gd name="T22" fmla="*/ 13 w 28"/>
                <a:gd name="T23" fmla="*/ 43 h 47"/>
                <a:gd name="T24" fmla="*/ 10 w 28"/>
                <a:gd name="T25" fmla="*/ 45 h 47"/>
                <a:gd name="T26" fmla="*/ 7 w 28"/>
                <a:gd name="T27" fmla="*/ 46 h 47"/>
                <a:gd name="T28" fmla="*/ 4 w 28"/>
                <a:gd name="T29" fmla="*/ 46 h 47"/>
                <a:gd name="T30" fmla="*/ 1 w 28"/>
                <a:gd name="T31" fmla="*/ 45 h 47"/>
                <a:gd name="T32" fmla="*/ 0 w 28"/>
                <a:gd name="T33" fmla="*/ 40 h 47"/>
                <a:gd name="T34" fmla="*/ 0 w 28"/>
                <a:gd name="T35" fmla="*/ 34 h 47"/>
                <a:gd name="T36" fmla="*/ 1 w 28"/>
                <a:gd name="T37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47">
                  <a:moveTo>
                    <a:pt x="11" y="7"/>
                  </a:moveTo>
                  <a:lnTo>
                    <a:pt x="14" y="3"/>
                  </a:lnTo>
                  <a:lnTo>
                    <a:pt x="17" y="1"/>
                  </a:lnTo>
                  <a:lnTo>
                    <a:pt x="21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7" y="7"/>
                  </a:lnTo>
                  <a:lnTo>
                    <a:pt x="27" y="14"/>
                  </a:lnTo>
                  <a:lnTo>
                    <a:pt x="26" y="23"/>
                  </a:lnTo>
                  <a:lnTo>
                    <a:pt x="22" y="31"/>
                  </a:lnTo>
                  <a:lnTo>
                    <a:pt x="20" y="36"/>
                  </a:lnTo>
                  <a:lnTo>
                    <a:pt x="13" y="43"/>
                  </a:lnTo>
                  <a:lnTo>
                    <a:pt x="10" y="45"/>
                  </a:lnTo>
                  <a:lnTo>
                    <a:pt x="7" y="46"/>
                  </a:lnTo>
                  <a:lnTo>
                    <a:pt x="4" y="46"/>
                  </a:lnTo>
                  <a:lnTo>
                    <a:pt x="1" y="45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1" y="3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330"/>
            <p:cNvSpPr>
              <a:spLocks/>
            </p:cNvSpPr>
            <p:nvPr/>
          </p:nvSpPr>
          <p:spPr bwMode="auto">
            <a:xfrm>
              <a:off x="2116138" y="2374900"/>
              <a:ext cx="63500" cy="52388"/>
            </a:xfrm>
            <a:custGeom>
              <a:avLst/>
              <a:gdLst>
                <a:gd name="T0" fmla="*/ 5 w 40"/>
                <a:gd name="T1" fmla="*/ 0 h 33"/>
                <a:gd name="T2" fmla="*/ 38 w 40"/>
                <a:gd name="T3" fmla="*/ 6 h 33"/>
                <a:gd name="T4" fmla="*/ 39 w 40"/>
                <a:gd name="T5" fmla="*/ 9 h 33"/>
                <a:gd name="T6" fmla="*/ 39 w 40"/>
                <a:gd name="T7" fmla="*/ 13 h 33"/>
                <a:gd name="T8" fmla="*/ 38 w 40"/>
                <a:gd name="T9" fmla="*/ 19 h 33"/>
                <a:gd name="T10" fmla="*/ 35 w 40"/>
                <a:gd name="T11" fmla="*/ 27 h 33"/>
                <a:gd name="T12" fmla="*/ 32 w 40"/>
                <a:gd name="T13" fmla="*/ 29 h 33"/>
                <a:gd name="T14" fmla="*/ 28 w 40"/>
                <a:gd name="T15" fmla="*/ 32 h 33"/>
                <a:gd name="T16" fmla="*/ 28 w 40"/>
                <a:gd name="T17" fmla="*/ 32 h 33"/>
                <a:gd name="T18" fmla="*/ 0 w 40"/>
                <a:gd name="T19" fmla="*/ 13 h 33"/>
                <a:gd name="T20" fmla="*/ 4 w 40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33">
                  <a:moveTo>
                    <a:pt x="5" y="0"/>
                  </a:moveTo>
                  <a:lnTo>
                    <a:pt x="38" y="6"/>
                  </a:lnTo>
                  <a:lnTo>
                    <a:pt x="39" y="9"/>
                  </a:lnTo>
                  <a:lnTo>
                    <a:pt x="39" y="13"/>
                  </a:lnTo>
                  <a:lnTo>
                    <a:pt x="38" y="19"/>
                  </a:lnTo>
                  <a:lnTo>
                    <a:pt x="35" y="27"/>
                  </a:lnTo>
                  <a:lnTo>
                    <a:pt x="32" y="29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0" y="13"/>
                  </a:lnTo>
                  <a:lnTo>
                    <a:pt x="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31"/>
            <p:cNvSpPr>
              <a:spLocks/>
            </p:cNvSpPr>
            <p:nvPr/>
          </p:nvSpPr>
          <p:spPr bwMode="auto">
            <a:xfrm>
              <a:off x="2182813" y="2389188"/>
              <a:ext cx="57150" cy="74613"/>
            </a:xfrm>
            <a:custGeom>
              <a:avLst/>
              <a:gdLst>
                <a:gd name="T0" fmla="*/ 5 w 36"/>
                <a:gd name="T1" fmla="*/ 0 h 47"/>
                <a:gd name="T2" fmla="*/ 32 w 36"/>
                <a:gd name="T3" fmla="*/ 8 h 47"/>
                <a:gd name="T4" fmla="*/ 35 w 36"/>
                <a:gd name="T5" fmla="*/ 17 h 47"/>
                <a:gd name="T6" fmla="*/ 35 w 36"/>
                <a:gd name="T7" fmla="*/ 23 h 47"/>
                <a:gd name="T8" fmla="*/ 34 w 36"/>
                <a:gd name="T9" fmla="*/ 32 h 47"/>
                <a:gd name="T10" fmla="*/ 30 w 36"/>
                <a:gd name="T11" fmla="*/ 38 h 47"/>
                <a:gd name="T12" fmla="*/ 27 w 36"/>
                <a:gd name="T13" fmla="*/ 44 h 47"/>
                <a:gd name="T14" fmla="*/ 24 w 36"/>
                <a:gd name="T15" fmla="*/ 46 h 47"/>
                <a:gd name="T16" fmla="*/ 0 w 36"/>
                <a:gd name="T17" fmla="*/ 3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47">
                  <a:moveTo>
                    <a:pt x="5" y="0"/>
                  </a:moveTo>
                  <a:lnTo>
                    <a:pt x="32" y="8"/>
                  </a:lnTo>
                  <a:lnTo>
                    <a:pt x="35" y="17"/>
                  </a:lnTo>
                  <a:lnTo>
                    <a:pt x="35" y="23"/>
                  </a:lnTo>
                  <a:lnTo>
                    <a:pt x="34" y="32"/>
                  </a:lnTo>
                  <a:lnTo>
                    <a:pt x="30" y="38"/>
                  </a:lnTo>
                  <a:lnTo>
                    <a:pt x="27" y="44"/>
                  </a:lnTo>
                  <a:lnTo>
                    <a:pt x="24" y="46"/>
                  </a:lnTo>
                  <a:lnTo>
                    <a:pt x="0" y="3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332"/>
            <p:cNvSpPr>
              <a:spLocks/>
            </p:cNvSpPr>
            <p:nvPr/>
          </p:nvSpPr>
          <p:spPr bwMode="auto">
            <a:xfrm>
              <a:off x="2212975" y="2398713"/>
              <a:ext cx="19050" cy="58738"/>
            </a:xfrm>
            <a:custGeom>
              <a:avLst/>
              <a:gdLst>
                <a:gd name="T0" fmla="*/ 10 w 12"/>
                <a:gd name="T1" fmla="*/ 0 h 37"/>
                <a:gd name="T2" fmla="*/ 11 w 12"/>
                <a:gd name="T3" fmla="*/ 8 h 37"/>
                <a:gd name="T4" fmla="*/ 11 w 12"/>
                <a:gd name="T5" fmla="*/ 13 h 37"/>
                <a:gd name="T6" fmla="*/ 8 w 12"/>
                <a:gd name="T7" fmla="*/ 22 h 37"/>
                <a:gd name="T8" fmla="*/ 7 w 12"/>
                <a:gd name="T9" fmla="*/ 25 h 37"/>
                <a:gd name="T10" fmla="*/ 3 w 12"/>
                <a:gd name="T11" fmla="*/ 30 h 37"/>
                <a:gd name="T12" fmla="*/ 0 w 12"/>
                <a:gd name="T1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7">
                  <a:moveTo>
                    <a:pt x="10" y="0"/>
                  </a:moveTo>
                  <a:lnTo>
                    <a:pt x="11" y="8"/>
                  </a:lnTo>
                  <a:lnTo>
                    <a:pt x="11" y="13"/>
                  </a:lnTo>
                  <a:lnTo>
                    <a:pt x="8" y="22"/>
                  </a:lnTo>
                  <a:lnTo>
                    <a:pt x="7" y="25"/>
                  </a:lnTo>
                  <a:lnTo>
                    <a:pt x="3" y="30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333"/>
            <p:cNvSpPr>
              <a:spLocks/>
            </p:cNvSpPr>
            <p:nvPr/>
          </p:nvSpPr>
          <p:spPr bwMode="auto">
            <a:xfrm>
              <a:off x="2198688" y="2397125"/>
              <a:ext cx="15875" cy="50800"/>
            </a:xfrm>
            <a:custGeom>
              <a:avLst/>
              <a:gdLst>
                <a:gd name="T0" fmla="*/ 9 w 10"/>
                <a:gd name="T1" fmla="*/ 0 h 32"/>
                <a:gd name="T2" fmla="*/ 9 w 10"/>
                <a:gd name="T3" fmla="*/ 10 h 32"/>
                <a:gd name="T4" fmla="*/ 8 w 10"/>
                <a:gd name="T5" fmla="*/ 16 h 32"/>
                <a:gd name="T6" fmla="*/ 5 w 10"/>
                <a:gd name="T7" fmla="*/ 20 h 32"/>
                <a:gd name="T8" fmla="*/ 3 w 10"/>
                <a:gd name="T9" fmla="*/ 27 h 32"/>
                <a:gd name="T10" fmla="*/ 0 w 10"/>
                <a:gd name="T11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2">
                  <a:moveTo>
                    <a:pt x="9" y="0"/>
                  </a:moveTo>
                  <a:lnTo>
                    <a:pt x="9" y="10"/>
                  </a:lnTo>
                  <a:lnTo>
                    <a:pt x="8" y="16"/>
                  </a:lnTo>
                  <a:lnTo>
                    <a:pt x="5" y="20"/>
                  </a:lnTo>
                  <a:lnTo>
                    <a:pt x="3" y="27"/>
                  </a:lnTo>
                  <a:lnTo>
                    <a:pt x="0" y="31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334"/>
            <p:cNvSpPr>
              <a:spLocks noChangeShapeType="1"/>
            </p:cNvSpPr>
            <p:nvPr/>
          </p:nvSpPr>
          <p:spPr bwMode="auto">
            <a:xfrm>
              <a:off x="2224088" y="2463800"/>
              <a:ext cx="34925" cy="66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335"/>
            <p:cNvSpPr>
              <a:spLocks noChangeShapeType="1"/>
            </p:cNvSpPr>
            <p:nvPr/>
          </p:nvSpPr>
          <p:spPr bwMode="auto">
            <a:xfrm>
              <a:off x="2232025" y="2462213"/>
              <a:ext cx="28575" cy="587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336"/>
            <p:cNvSpPr>
              <a:spLocks noChangeShapeType="1"/>
            </p:cNvSpPr>
            <p:nvPr/>
          </p:nvSpPr>
          <p:spPr bwMode="auto">
            <a:xfrm>
              <a:off x="2246313" y="2433638"/>
              <a:ext cx="61913" cy="3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337"/>
            <p:cNvSpPr>
              <a:spLocks noChangeShapeType="1"/>
            </p:cNvSpPr>
            <p:nvPr/>
          </p:nvSpPr>
          <p:spPr bwMode="auto">
            <a:xfrm>
              <a:off x="2246313" y="2428875"/>
              <a:ext cx="61913" cy="3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Freeform 338"/>
            <p:cNvSpPr>
              <a:spLocks/>
            </p:cNvSpPr>
            <p:nvPr/>
          </p:nvSpPr>
          <p:spPr bwMode="auto">
            <a:xfrm>
              <a:off x="2168525" y="2427288"/>
              <a:ext cx="112713" cy="307975"/>
            </a:xfrm>
            <a:custGeom>
              <a:avLst/>
              <a:gdLst>
                <a:gd name="T0" fmla="*/ 1 w 71"/>
                <a:gd name="T1" fmla="*/ 7 h 194"/>
                <a:gd name="T2" fmla="*/ 64 w 71"/>
                <a:gd name="T3" fmla="*/ 193 h 194"/>
                <a:gd name="T4" fmla="*/ 70 w 71"/>
                <a:gd name="T5" fmla="*/ 188 h 194"/>
                <a:gd name="T6" fmla="*/ 7 w 71"/>
                <a:gd name="T7" fmla="*/ 0 h 194"/>
                <a:gd name="T8" fmla="*/ 0 w 71"/>
                <a:gd name="T9" fmla="*/ 7 h 194"/>
                <a:gd name="T10" fmla="*/ 1 w 71"/>
                <a:gd name="T11" fmla="*/ 7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194">
                  <a:moveTo>
                    <a:pt x="1" y="7"/>
                  </a:moveTo>
                  <a:lnTo>
                    <a:pt x="64" y="193"/>
                  </a:lnTo>
                  <a:lnTo>
                    <a:pt x="70" y="188"/>
                  </a:lnTo>
                  <a:lnTo>
                    <a:pt x="7" y="0"/>
                  </a:lnTo>
                  <a:lnTo>
                    <a:pt x="0" y="7"/>
                  </a:lnTo>
                  <a:lnTo>
                    <a:pt x="1" y="7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339"/>
            <p:cNvSpPr>
              <a:spLocks/>
            </p:cNvSpPr>
            <p:nvPr/>
          </p:nvSpPr>
          <p:spPr bwMode="auto">
            <a:xfrm>
              <a:off x="2185988" y="2363788"/>
              <a:ext cx="306388" cy="26988"/>
            </a:xfrm>
            <a:custGeom>
              <a:avLst/>
              <a:gdLst>
                <a:gd name="T0" fmla="*/ 191 w 193"/>
                <a:gd name="T1" fmla="*/ 7 h 17"/>
                <a:gd name="T2" fmla="*/ 3 w 193"/>
                <a:gd name="T3" fmla="*/ 16 h 17"/>
                <a:gd name="T4" fmla="*/ 0 w 193"/>
                <a:gd name="T5" fmla="*/ 7 h 17"/>
                <a:gd name="T6" fmla="*/ 192 w 193"/>
                <a:gd name="T7" fmla="*/ 0 h 17"/>
                <a:gd name="T8" fmla="*/ 191 w 193"/>
                <a:gd name="T9" fmla="*/ 8 h 17"/>
                <a:gd name="T10" fmla="*/ 191 w 193"/>
                <a:gd name="T11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3" h="17">
                  <a:moveTo>
                    <a:pt x="191" y="7"/>
                  </a:moveTo>
                  <a:lnTo>
                    <a:pt x="3" y="16"/>
                  </a:lnTo>
                  <a:lnTo>
                    <a:pt x="0" y="7"/>
                  </a:lnTo>
                  <a:lnTo>
                    <a:pt x="192" y="0"/>
                  </a:lnTo>
                  <a:lnTo>
                    <a:pt x="191" y="8"/>
                  </a:lnTo>
                  <a:lnTo>
                    <a:pt x="191" y="7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2292936" y="3229451"/>
            <a:ext cx="4883932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sz="1200" dirty="0" smtClean="0"/>
              <a:t>                             NetCDF4</a:t>
            </a:r>
          </a:p>
          <a:p>
            <a:pPr lvl="2"/>
            <a:r>
              <a:rPr lang="en-US" sz="1400" b="1" i="1" dirty="0" smtClean="0">
                <a:solidFill>
                  <a:srgbClr val="CCFFCC"/>
                </a:solidFill>
              </a:rPr>
              <a:t>ABI (Advanced Baseline Imager)</a:t>
            </a:r>
          </a:p>
          <a:p>
            <a:pPr lvl="2"/>
            <a:r>
              <a:rPr lang="en-US" sz="1400" b="1" i="1" dirty="0" smtClean="0">
                <a:solidFill>
                  <a:srgbClr val="CCFFCC"/>
                </a:solidFill>
              </a:rPr>
              <a:t>GLM  (Geostationary Lightning Mapper)</a:t>
            </a:r>
          </a:p>
          <a:p>
            <a:pPr lvl="2"/>
            <a:r>
              <a:rPr lang="en-US" sz="1200" dirty="0" smtClean="0"/>
              <a:t>MAG (Magnetometer)</a:t>
            </a:r>
          </a:p>
          <a:p>
            <a:pPr lvl="2"/>
            <a:r>
              <a:rPr lang="en-US" sz="1200" dirty="0" smtClean="0"/>
              <a:t>SEISS (Space Environment In-Situ Suite)</a:t>
            </a:r>
          </a:p>
          <a:p>
            <a:pPr lvl="2"/>
            <a:r>
              <a:rPr lang="en-US" sz="1200" dirty="0" smtClean="0"/>
              <a:t>SUVI (Solar Ultraviolet Imager)</a:t>
            </a:r>
          </a:p>
          <a:p>
            <a:pPr lvl="2"/>
            <a:r>
              <a:rPr lang="en-US" sz="1200" dirty="0" smtClean="0"/>
              <a:t>EXIS (Extreme Ultraviolet and X-ray Irradiance Sensors)</a:t>
            </a:r>
          </a:p>
          <a:p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1143000" y="1111540"/>
            <a:ext cx="18677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GOES-R Rebroadcast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b="1" dirty="0" smtClean="0"/>
              <a:t>GRB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CADU</a:t>
            </a:r>
          </a:p>
          <a:p>
            <a:pPr algn="ctr"/>
            <a:r>
              <a:rPr lang="en-US" sz="1200" dirty="0" smtClean="0"/>
              <a:t>(Channel Access Data Unit)</a:t>
            </a:r>
          </a:p>
          <a:p>
            <a:pPr algn="ctr"/>
            <a:r>
              <a:rPr lang="en-US" sz="1200" dirty="0" smtClean="0"/>
              <a:t>Partial CCSDS packets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514603" y="1661066"/>
            <a:ext cx="48941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968384" y="1661066"/>
            <a:ext cx="615488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7357925" y="3497394"/>
            <a:ext cx="172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FFCC"/>
                </a:solidFill>
              </a:rPr>
              <a:t>ADDE</a:t>
            </a:r>
            <a:r>
              <a:rPr lang="en-US" b="1" dirty="0" smtClean="0"/>
              <a:t> servers</a:t>
            </a:r>
            <a:endParaRPr lang="en-US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1217988" y="3878054"/>
            <a:ext cx="1656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S</a:t>
            </a:r>
            <a:r>
              <a:rPr lang="en-US" b="1" dirty="0" smtClean="0">
                <a:solidFill>
                  <a:srgbClr val="FFFF00"/>
                </a:solidFill>
              </a:rPr>
              <a:t>FTP</a:t>
            </a:r>
            <a:r>
              <a:rPr lang="en-US" b="1" dirty="0" smtClean="0"/>
              <a:t> servers</a:t>
            </a:r>
            <a:endParaRPr lang="en-US" b="1" dirty="0"/>
          </a:p>
        </p:txBody>
      </p:sp>
      <p:sp>
        <p:nvSpPr>
          <p:cNvPr id="112" name="Freeform 111"/>
          <p:cNvSpPr/>
          <p:nvPr/>
        </p:nvSpPr>
        <p:spPr>
          <a:xfrm flipH="1">
            <a:off x="6617642" y="3497394"/>
            <a:ext cx="193750" cy="397765"/>
          </a:xfrm>
          <a:custGeom>
            <a:avLst/>
            <a:gdLst>
              <a:gd name="connsiteX0" fmla="*/ 188007 w 188007"/>
              <a:gd name="connsiteY0" fmla="*/ 0 h 350378"/>
              <a:gd name="connsiteX1" fmla="*/ 0 w 188007"/>
              <a:gd name="connsiteY1" fmla="*/ 0 h 350378"/>
              <a:gd name="connsiteX2" fmla="*/ 8546 w 188007"/>
              <a:gd name="connsiteY2" fmla="*/ 350378 h 350378"/>
              <a:gd name="connsiteX3" fmla="*/ 179462 w 188007"/>
              <a:gd name="connsiteY3" fmla="*/ 350378 h 350378"/>
              <a:gd name="connsiteX0" fmla="*/ 188007 w 193750"/>
              <a:gd name="connsiteY0" fmla="*/ 0 h 350378"/>
              <a:gd name="connsiteX1" fmla="*/ 0 w 193750"/>
              <a:gd name="connsiteY1" fmla="*/ 0 h 350378"/>
              <a:gd name="connsiteX2" fmla="*/ 8546 w 193750"/>
              <a:gd name="connsiteY2" fmla="*/ 350378 h 350378"/>
              <a:gd name="connsiteX3" fmla="*/ 193750 w 193750"/>
              <a:gd name="connsiteY3" fmla="*/ 350378 h 350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750" h="350378">
                <a:moveTo>
                  <a:pt x="188007" y="0"/>
                </a:moveTo>
                <a:lnTo>
                  <a:pt x="0" y="0"/>
                </a:lnTo>
                <a:lnTo>
                  <a:pt x="8546" y="350378"/>
                </a:lnTo>
                <a:lnTo>
                  <a:pt x="193750" y="35037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930450" y="3477004"/>
            <a:ext cx="193750" cy="1171433"/>
          </a:xfrm>
          <a:custGeom>
            <a:avLst/>
            <a:gdLst>
              <a:gd name="connsiteX0" fmla="*/ 188007 w 188007"/>
              <a:gd name="connsiteY0" fmla="*/ 0 h 350378"/>
              <a:gd name="connsiteX1" fmla="*/ 0 w 188007"/>
              <a:gd name="connsiteY1" fmla="*/ 0 h 350378"/>
              <a:gd name="connsiteX2" fmla="*/ 8546 w 188007"/>
              <a:gd name="connsiteY2" fmla="*/ 350378 h 350378"/>
              <a:gd name="connsiteX3" fmla="*/ 179462 w 188007"/>
              <a:gd name="connsiteY3" fmla="*/ 350378 h 350378"/>
              <a:gd name="connsiteX0" fmla="*/ 188007 w 193750"/>
              <a:gd name="connsiteY0" fmla="*/ 0 h 350378"/>
              <a:gd name="connsiteX1" fmla="*/ 0 w 193750"/>
              <a:gd name="connsiteY1" fmla="*/ 0 h 350378"/>
              <a:gd name="connsiteX2" fmla="*/ 8546 w 193750"/>
              <a:gd name="connsiteY2" fmla="*/ 350378 h 350378"/>
              <a:gd name="connsiteX3" fmla="*/ 193750 w 193750"/>
              <a:gd name="connsiteY3" fmla="*/ 350378 h 350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750" h="350378">
                <a:moveTo>
                  <a:pt x="188007" y="0"/>
                </a:moveTo>
                <a:lnTo>
                  <a:pt x="0" y="0"/>
                </a:lnTo>
                <a:lnTo>
                  <a:pt x="8546" y="350378"/>
                </a:lnTo>
                <a:lnTo>
                  <a:pt x="193750" y="35037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>
            <a:endCxn id="110" idx="1"/>
          </p:cNvCxnSpPr>
          <p:nvPr/>
        </p:nvCxnSpPr>
        <p:spPr>
          <a:xfrm>
            <a:off x="6925768" y="3682060"/>
            <a:ext cx="432157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reeform 132"/>
          <p:cNvSpPr/>
          <p:nvPr/>
        </p:nvSpPr>
        <p:spPr>
          <a:xfrm>
            <a:off x="799109" y="777420"/>
            <a:ext cx="8239138" cy="4294813"/>
          </a:xfrm>
          <a:custGeom>
            <a:avLst/>
            <a:gdLst>
              <a:gd name="connsiteX0" fmla="*/ 3028950 w 9021536"/>
              <a:gd name="connsiteY0" fmla="*/ 0 h 4367893"/>
              <a:gd name="connsiteX1" fmla="*/ 3028950 w 9021536"/>
              <a:gd name="connsiteY1" fmla="*/ 1902278 h 4367893"/>
              <a:gd name="connsiteX2" fmla="*/ 0 w 9021536"/>
              <a:gd name="connsiteY2" fmla="*/ 1902278 h 4367893"/>
              <a:gd name="connsiteX3" fmla="*/ 8164 w 9021536"/>
              <a:gd name="connsiteY3" fmla="*/ 4335235 h 4367893"/>
              <a:gd name="connsiteX4" fmla="*/ 9021536 w 9021536"/>
              <a:gd name="connsiteY4" fmla="*/ 4367893 h 4367893"/>
              <a:gd name="connsiteX5" fmla="*/ 9021536 w 9021536"/>
              <a:gd name="connsiteY5" fmla="*/ 8164 h 4367893"/>
              <a:gd name="connsiteX6" fmla="*/ 3028950 w 9021536"/>
              <a:gd name="connsiteY6" fmla="*/ 0 h 4367893"/>
              <a:gd name="connsiteX0" fmla="*/ 3028950 w 9021536"/>
              <a:gd name="connsiteY0" fmla="*/ 0 h 5147085"/>
              <a:gd name="connsiteX1" fmla="*/ 3028950 w 9021536"/>
              <a:gd name="connsiteY1" fmla="*/ 1902278 h 5147085"/>
              <a:gd name="connsiteX2" fmla="*/ 0 w 9021536"/>
              <a:gd name="connsiteY2" fmla="*/ 1902278 h 5147085"/>
              <a:gd name="connsiteX3" fmla="*/ 8164 w 9021536"/>
              <a:gd name="connsiteY3" fmla="*/ 5147085 h 5147085"/>
              <a:gd name="connsiteX4" fmla="*/ 9021536 w 9021536"/>
              <a:gd name="connsiteY4" fmla="*/ 4367893 h 5147085"/>
              <a:gd name="connsiteX5" fmla="*/ 9021536 w 9021536"/>
              <a:gd name="connsiteY5" fmla="*/ 8164 h 5147085"/>
              <a:gd name="connsiteX6" fmla="*/ 3028950 w 9021536"/>
              <a:gd name="connsiteY6" fmla="*/ 0 h 5147085"/>
              <a:gd name="connsiteX0" fmla="*/ 3028950 w 9021536"/>
              <a:gd name="connsiteY0" fmla="*/ 0 h 5147085"/>
              <a:gd name="connsiteX1" fmla="*/ 3028950 w 9021536"/>
              <a:gd name="connsiteY1" fmla="*/ 1902278 h 5147085"/>
              <a:gd name="connsiteX2" fmla="*/ 0 w 9021536"/>
              <a:gd name="connsiteY2" fmla="*/ 1902278 h 5147085"/>
              <a:gd name="connsiteX3" fmla="*/ 8164 w 9021536"/>
              <a:gd name="connsiteY3" fmla="*/ 5147085 h 5147085"/>
              <a:gd name="connsiteX4" fmla="*/ 9021536 w 9021536"/>
              <a:gd name="connsiteY4" fmla="*/ 4983190 h 5147085"/>
              <a:gd name="connsiteX5" fmla="*/ 9021536 w 9021536"/>
              <a:gd name="connsiteY5" fmla="*/ 8164 h 5147085"/>
              <a:gd name="connsiteX6" fmla="*/ 3028950 w 9021536"/>
              <a:gd name="connsiteY6" fmla="*/ 0 h 5147085"/>
              <a:gd name="connsiteX0" fmla="*/ 3028950 w 9021536"/>
              <a:gd name="connsiteY0" fmla="*/ 0 h 4983190"/>
              <a:gd name="connsiteX1" fmla="*/ 3028950 w 9021536"/>
              <a:gd name="connsiteY1" fmla="*/ 1902278 h 4983190"/>
              <a:gd name="connsiteX2" fmla="*/ 0 w 9021536"/>
              <a:gd name="connsiteY2" fmla="*/ 1902278 h 4983190"/>
              <a:gd name="connsiteX3" fmla="*/ 8164 w 9021536"/>
              <a:gd name="connsiteY3" fmla="*/ 4933440 h 4983190"/>
              <a:gd name="connsiteX4" fmla="*/ 9021536 w 9021536"/>
              <a:gd name="connsiteY4" fmla="*/ 4983190 h 4983190"/>
              <a:gd name="connsiteX5" fmla="*/ 9021536 w 9021536"/>
              <a:gd name="connsiteY5" fmla="*/ 8164 h 4983190"/>
              <a:gd name="connsiteX6" fmla="*/ 3028950 w 9021536"/>
              <a:gd name="connsiteY6" fmla="*/ 0 h 4983190"/>
              <a:gd name="connsiteX0" fmla="*/ 3028950 w 9030160"/>
              <a:gd name="connsiteY0" fmla="*/ 0 h 4966098"/>
              <a:gd name="connsiteX1" fmla="*/ 3028950 w 9030160"/>
              <a:gd name="connsiteY1" fmla="*/ 1902278 h 4966098"/>
              <a:gd name="connsiteX2" fmla="*/ 0 w 9030160"/>
              <a:gd name="connsiteY2" fmla="*/ 1902278 h 4966098"/>
              <a:gd name="connsiteX3" fmla="*/ 8164 w 9030160"/>
              <a:gd name="connsiteY3" fmla="*/ 4933440 h 4966098"/>
              <a:gd name="connsiteX4" fmla="*/ 9030160 w 9030160"/>
              <a:gd name="connsiteY4" fmla="*/ 4966098 h 4966098"/>
              <a:gd name="connsiteX5" fmla="*/ 9021536 w 9030160"/>
              <a:gd name="connsiteY5" fmla="*/ 8164 h 4966098"/>
              <a:gd name="connsiteX6" fmla="*/ 3028950 w 9030160"/>
              <a:gd name="connsiteY6" fmla="*/ 0 h 4966098"/>
              <a:gd name="connsiteX0" fmla="*/ 3028950 w 9030160"/>
              <a:gd name="connsiteY0" fmla="*/ 0 h 5418969"/>
              <a:gd name="connsiteX1" fmla="*/ 3028950 w 9030160"/>
              <a:gd name="connsiteY1" fmla="*/ 2355149 h 5418969"/>
              <a:gd name="connsiteX2" fmla="*/ 0 w 9030160"/>
              <a:gd name="connsiteY2" fmla="*/ 2355149 h 5418969"/>
              <a:gd name="connsiteX3" fmla="*/ 8164 w 9030160"/>
              <a:gd name="connsiteY3" fmla="*/ 5386311 h 5418969"/>
              <a:gd name="connsiteX4" fmla="*/ 9030160 w 9030160"/>
              <a:gd name="connsiteY4" fmla="*/ 5418969 h 5418969"/>
              <a:gd name="connsiteX5" fmla="*/ 9021536 w 9030160"/>
              <a:gd name="connsiteY5" fmla="*/ 461035 h 5418969"/>
              <a:gd name="connsiteX6" fmla="*/ 3028950 w 9030160"/>
              <a:gd name="connsiteY6" fmla="*/ 0 h 5418969"/>
              <a:gd name="connsiteX0" fmla="*/ 3028950 w 9030160"/>
              <a:gd name="connsiteY0" fmla="*/ 2618 h 5421587"/>
              <a:gd name="connsiteX1" fmla="*/ 3028950 w 9030160"/>
              <a:gd name="connsiteY1" fmla="*/ 2357767 h 5421587"/>
              <a:gd name="connsiteX2" fmla="*/ 0 w 9030160"/>
              <a:gd name="connsiteY2" fmla="*/ 2357767 h 5421587"/>
              <a:gd name="connsiteX3" fmla="*/ 8164 w 9030160"/>
              <a:gd name="connsiteY3" fmla="*/ 5388929 h 5421587"/>
              <a:gd name="connsiteX4" fmla="*/ 9030160 w 9030160"/>
              <a:gd name="connsiteY4" fmla="*/ 5421587 h 5421587"/>
              <a:gd name="connsiteX5" fmla="*/ 9012912 w 9030160"/>
              <a:gd name="connsiteY5" fmla="*/ 0 h 5421587"/>
              <a:gd name="connsiteX6" fmla="*/ 3028950 w 9030160"/>
              <a:gd name="connsiteY6" fmla="*/ 2618 h 5421587"/>
              <a:gd name="connsiteX0" fmla="*/ 3028950 w 9030160"/>
              <a:gd name="connsiteY0" fmla="*/ 0 h 5418969"/>
              <a:gd name="connsiteX1" fmla="*/ 3028950 w 9030160"/>
              <a:gd name="connsiteY1" fmla="*/ 2355149 h 5418969"/>
              <a:gd name="connsiteX2" fmla="*/ 0 w 9030160"/>
              <a:gd name="connsiteY2" fmla="*/ 2355149 h 5418969"/>
              <a:gd name="connsiteX3" fmla="*/ 8164 w 9030160"/>
              <a:gd name="connsiteY3" fmla="*/ 5386311 h 5418969"/>
              <a:gd name="connsiteX4" fmla="*/ 9030160 w 9030160"/>
              <a:gd name="connsiteY4" fmla="*/ 5418969 h 5418969"/>
              <a:gd name="connsiteX5" fmla="*/ 9004288 w 9030160"/>
              <a:gd name="connsiteY5" fmla="*/ 40512 h 5418969"/>
              <a:gd name="connsiteX6" fmla="*/ 3028950 w 9030160"/>
              <a:gd name="connsiteY6" fmla="*/ 0 h 5418969"/>
              <a:gd name="connsiteX0" fmla="*/ 3020794 w 9022004"/>
              <a:gd name="connsiteY0" fmla="*/ 0 h 5418969"/>
              <a:gd name="connsiteX1" fmla="*/ 3020794 w 9022004"/>
              <a:gd name="connsiteY1" fmla="*/ 2355149 h 5418969"/>
              <a:gd name="connsiteX2" fmla="*/ 707623 w 9022004"/>
              <a:gd name="connsiteY2" fmla="*/ 2365932 h 5418969"/>
              <a:gd name="connsiteX3" fmla="*/ 8 w 9022004"/>
              <a:gd name="connsiteY3" fmla="*/ 5386311 h 5418969"/>
              <a:gd name="connsiteX4" fmla="*/ 9022004 w 9022004"/>
              <a:gd name="connsiteY4" fmla="*/ 5418969 h 5418969"/>
              <a:gd name="connsiteX5" fmla="*/ 8996132 w 9022004"/>
              <a:gd name="connsiteY5" fmla="*/ 40512 h 5418969"/>
              <a:gd name="connsiteX6" fmla="*/ 3020794 w 9022004"/>
              <a:gd name="connsiteY6" fmla="*/ 0 h 5418969"/>
              <a:gd name="connsiteX0" fmla="*/ 2313171 w 8314381"/>
              <a:gd name="connsiteY0" fmla="*/ 0 h 5418969"/>
              <a:gd name="connsiteX1" fmla="*/ 2313171 w 8314381"/>
              <a:gd name="connsiteY1" fmla="*/ 2355149 h 5418969"/>
              <a:gd name="connsiteX2" fmla="*/ 0 w 8314381"/>
              <a:gd name="connsiteY2" fmla="*/ 2365932 h 5418969"/>
              <a:gd name="connsiteX3" fmla="*/ 16787 w 8314381"/>
              <a:gd name="connsiteY3" fmla="*/ 5386311 h 5418969"/>
              <a:gd name="connsiteX4" fmla="*/ 8314381 w 8314381"/>
              <a:gd name="connsiteY4" fmla="*/ 5418969 h 5418969"/>
              <a:gd name="connsiteX5" fmla="*/ 8288509 w 8314381"/>
              <a:gd name="connsiteY5" fmla="*/ 40512 h 5418969"/>
              <a:gd name="connsiteX6" fmla="*/ 2313171 w 8314381"/>
              <a:gd name="connsiteY6" fmla="*/ 0 h 5418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14381" h="5418969">
                <a:moveTo>
                  <a:pt x="2313171" y="0"/>
                </a:moveTo>
                <a:lnTo>
                  <a:pt x="2313171" y="2355149"/>
                </a:lnTo>
                <a:lnTo>
                  <a:pt x="0" y="2365932"/>
                </a:lnTo>
                <a:cubicBezTo>
                  <a:pt x="2721" y="3176918"/>
                  <a:pt x="14066" y="4575325"/>
                  <a:pt x="16787" y="5386311"/>
                </a:cubicBezTo>
                <a:lnTo>
                  <a:pt x="8314381" y="5418969"/>
                </a:lnTo>
                <a:cubicBezTo>
                  <a:pt x="8311506" y="3766324"/>
                  <a:pt x="8291384" y="1693157"/>
                  <a:pt x="8288509" y="40512"/>
                </a:cubicBezTo>
                <a:lnTo>
                  <a:pt x="2313171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3250249" y="1152750"/>
            <a:ext cx="5631936" cy="1601305"/>
            <a:chOff x="3250249" y="246502"/>
            <a:chExt cx="5631936" cy="1848852"/>
          </a:xfrm>
        </p:grpSpPr>
        <p:sp>
          <p:nvSpPr>
            <p:cNvPr id="92" name="TextBox 91"/>
            <p:cNvSpPr txBox="1"/>
            <p:nvPr/>
          </p:nvSpPr>
          <p:spPr>
            <a:xfrm>
              <a:off x="3250249" y="353865"/>
              <a:ext cx="2617151" cy="1101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FF00"/>
                  </a:solidFill>
                </a:rPr>
                <a:t>RT-</a:t>
              </a:r>
              <a:r>
                <a:rPr lang="en-US" sz="2000" b="1" dirty="0" err="1">
                  <a:solidFill>
                    <a:srgbClr val="FFFF00"/>
                  </a:solidFill>
                </a:rPr>
                <a:t>CSPP</a:t>
              </a:r>
              <a:endParaRPr lang="en-US" sz="2000" b="1" dirty="0">
                <a:solidFill>
                  <a:srgbClr val="FFFF00"/>
                </a:solidFill>
              </a:endParaRPr>
            </a:p>
            <a:p>
              <a:endParaRPr lang="en-US" sz="1200" dirty="0" smtClean="0"/>
            </a:p>
            <a:p>
              <a:r>
                <a:rPr lang="en-US" sz="1200" dirty="0" smtClean="0"/>
                <a:t>Based on NASA RT-STPS</a:t>
              </a:r>
              <a:endParaRPr lang="en-US" sz="1200" dirty="0" smtClean="0"/>
            </a:p>
            <a:p>
              <a:r>
                <a:rPr lang="en-US" sz="1200" dirty="0" smtClean="0"/>
                <a:t>Assembles and </a:t>
              </a:r>
              <a:r>
                <a:rPr lang="en-US" sz="1200" dirty="0" smtClean="0"/>
                <a:t>aggregates </a:t>
              </a:r>
              <a:r>
                <a:rPr lang="en-US" sz="1200" dirty="0" smtClean="0"/>
                <a:t>packets</a:t>
              </a:r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5952942" y="976820"/>
              <a:ext cx="39912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6588608" y="354110"/>
              <a:ext cx="2249334" cy="1741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FF00"/>
                  </a:solidFill>
                </a:rPr>
                <a:t>GRB</a:t>
              </a:r>
              <a:r>
                <a:rPr lang="en-US" sz="2000" b="1" dirty="0">
                  <a:solidFill>
                    <a:srgbClr val="FFFF00"/>
                  </a:solidFill>
                </a:rPr>
                <a:t>-R</a:t>
              </a:r>
            </a:p>
            <a:p>
              <a:endParaRPr lang="en-US" sz="1200" dirty="0" smtClean="0"/>
            </a:p>
            <a:p>
              <a:r>
                <a:rPr lang="en-US" sz="1200" dirty="0" err="1" smtClean="0"/>
                <a:t>GRB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Reconstuctor</a:t>
              </a:r>
              <a:endParaRPr lang="en-US" sz="1200" dirty="0" smtClean="0"/>
            </a:p>
            <a:p>
              <a:r>
                <a:rPr lang="en-US" sz="1200" dirty="0" smtClean="0"/>
                <a:t>Writes</a:t>
              </a:r>
              <a:r>
                <a:rPr lang="en-US" sz="1200" dirty="0"/>
                <a:t> </a:t>
              </a:r>
              <a:r>
                <a:rPr lang="en-US" sz="1200" dirty="0" smtClean="0"/>
                <a:t>NetCDF4 </a:t>
              </a:r>
              <a:r>
                <a:rPr lang="en-US" sz="1200" dirty="0" smtClean="0"/>
                <a:t>files and logs</a:t>
              </a:r>
              <a:endParaRPr lang="en-US" sz="1200" dirty="0"/>
            </a:p>
            <a:p>
              <a:r>
                <a:rPr lang="en-US" sz="1200" dirty="0" smtClean="0"/>
                <a:t>Publish </a:t>
              </a:r>
              <a:r>
                <a:rPr lang="en-US" sz="1200" dirty="0" err="1" smtClean="0"/>
                <a:t>AMQP</a:t>
              </a:r>
              <a:r>
                <a:rPr lang="en-US" sz="1200" dirty="0" smtClean="0"/>
                <a:t> messages –&gt; </a:t>
              </a:r>
            </a:p>
            <a:p>
              <a:r>
                <a:rPr lang="en-US" sz="1200" dirty="0" err="1" smtClean="0"/>
                <a:t>RabbitMQ</a:t>
              </a:r>
              <a:r>
                <a:rPr lang="en-US" sz="1200" dirty="0" smtClean="0"/>
                <a:t> broker </a:t>
              </a:r>
              <a:r>
                <a:rPr lang="en-US" sz="1200" b="1" dirty="0" smtClean="0"/>
                <a:t/>
              </a:r>
              <a:br>
                <a:rPr lang="en-US" sz="1200" b="1" dirty="0" smtClean="0"/>
              </a:br>
              <a:endParaRPr lang="en-US" sz="1200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3250249" y="249138"/>
              <a:ext cx="2617151" cy="16558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467403" y="246502"/>
              <a:ext cx="2414782" cy="165586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/>
          <p:nvPr/>
        </p:nvCxnSpPr>
        <p:spPr>
          <a:xfrm>
            <a:off x="4553047" y="51816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2292936" y="5638800"/>
            <a:ext cx="4632832" cy="914400"/>
            <a:chOff x="2292936" y="5638800"/>
            <a:chExt cx="4632832" cy="914400"/>
          </a:xfrm>
        </p:grpSpPr>
        <p:sp>
          <p:nvSpPr>
            <p:cNvPr id="120" name="Rectangle 119"/>
            <p:cNvSpPr/>
            <p:nvPr/>
          </p:nvSpPr>
          <p:spPr>
            <a:xfrm>
              <a:off x="2292936" y="5638800"/>
              <a:ext cx="1219199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Archive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848549" y="5638800"/>
              <a:ext cx="1481621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706569" y="5638800"/>
              <a:ext cx="1219199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Users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3137912" y="5181600"/>
            <a:ext cx="2868179" cy="381000"/>
            <a:chOff x="3124202" y="4191000"/>
            <a:chExt cx="2868179" cy="1371600"/>
          </a:xfrm>
        </p:grpSpPr>
        <p:cxnSp>
          <p:nvCxnSpPr>
            <p:cNvPr id="127" name="Straight Arrow Connector 126"/>
            <p:cNvCxnSpPr/>
            <p:nvPr/>
          </p:nvCxnSpPr>
          <p:spPr>
            <a:xfrm flipH="1">
              <a:off x="3124202" y="4191000"/>
              <a:ext cx="1431500" cy="13716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4560881" y="4191000"/>
              <a:ext cx="1431500" cy="13716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/>
          <p:cNvSpPr txBox="1"/>
          <p:nvPr/>
        </p:nvSpPr>
        <p:spPr>
          <a:xfrm>
            <a:off x="60132" y="76200"/>
            <a:ext cx="37884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SDI</a:t>
            </a:r>
            <a:r>
              <a:rPr lang="en-US" sz="3200" dirty="0" smtClean="0"/>
              <a:t>-GRB </a:t>
            </a:r>
            <a:r>
              <a:rPr lang="en-US" sz="3200" dirty="0" smtClean="0"/>
              <a:t>Appliance</a:t>
            </a:r>
            <a:endParaRPr lang="en-US" sz="3200" dirty="0"/>
          </a:p>
        </p:txBody>
      </p:sp>
      <p:sp>
        <p:nvSpPr>
          <p:cNvPr id="138" name="Freeform 137"/>
          <p:cNvSpPr/>
          <p:nvPr/>
        </p:nvSpPr>
        <p:spPr>
          <a:xfrm>
            <a:off x="4537818" y="2734654"/>
            <a:ext cx="3235072" cy="494796"/>
          </a:xfrm>
          <a:custGeom>
            <a:avLst/>
            <a:gdLst>
              <a:gd name="connsiteX0" fmla="*/ 3230310 w 3230310"/>
              <a:gd name="connsiteY0" fmla="*/ 0 h 384561"/>
              <a:gd name="connsiteX1" fmla="*/ 3230310 w 3230310"/>
              <a:gd name="connsiteY1" fmla="*/ 111096 h 384561"/>
              <a:gd name="connsiteX2" fmla="*/ 0 w 3230310"/>
              <a:gd name="connsiteY2" fmla="*/ 102550 h 384561"/>
              <a:gd name="connsiteX3" fmla="*/ 0 w 3230310"/>
              <a:gd name="connsiteY3" fmla="*/ 384561 h 384561"/>
              <a:gd name="connsiteX0" fmla="*/ 3230310 w 3232691"/>
              <a:gd name="connsiteY0" fmla="*/ 0 h 384561"/>
              <a:gd name="connsiteX1" fmla="*/ 3232691 w 3232691"/>
              <a:gd name="connsiteY1" fmla="*/ 105216 h 384561"/>
              <a:gd name="connsiteX2" fmla="*/ 0 w 3232691"/>
              <a:gd name="connsiteY2" fmla="*/ 102550 h 384561"/>
              <a:gd name="connsiteX3" fmla="*/ 0 w 3232691"/>
              <a:gd name="connsiteY3" fmla="*/ 384561 h 384561"/>
              <a:gd name="connsiteX0" fmla="*/ 3230310 w 3235072"/>
              <a:gd name="connsiteY0" fmla="*/ 0 h 384561"/>
              <a:gd name="connsiteX1" fmla="*/ 3235072 w 3235072"/>
              <a:gd name="connsiteY1" fmla="*/ 100806 h 384561"/>
              <a:gd name="connsiteX2" fmla="*/ 0 w 3235072"/>
              <a:gd name="connsiteY2" fmla="*/ 102550 h 384561"/>
              <a:gd name="connsiteX3" fmla="*/ 0 w 3235072"/>
              <a:gd name="connsiteY3" fmla="*/ 384561 h 384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5072" h="384561">
                <a:moveTo>
                  <a:pt x="3230310" y="0"/>
                </a:moveTo>
                <a:cubicBezTo>
                  <a:pt x="3231104" y="35072"/>
                  <a:pt x="3234278" y="65734"/>
                  <a:pt x="3235072" y="100806"/>
                </a:cubicBezTo>
                <a:lnTo>
                  <a:pt x="0" y="102550"/>
                </a:lnTo>
                <a:lnTo>
                  <a:pt x="0" y="384561"/>
                </a:ln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7903071" y="4302792"/>
            <a:ext cx="9348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SDI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486400" y="716723"/>
            <a:ext cx="1439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CSPP </a:t>
            </a:r>
            <a:r>
              <a:rPr lang="en-US" sz="2400" b="1" dirty="0" smtClean="0"/>
              <a:t>GEO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179036" y="1085313"/>
            <a:ext cx="5759865" cy="157774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49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675" y="161207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SDI-GRB Supported Satellites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675" y="1496909"/>
            <a:ext cx="7315200" cy="48124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GOES-R series</a:t>
            </a:r>
          </a:p>
          <a:p>
            <a:pPr lvl="1"/>
            <a:r>
              <a:rPr lang="en-US" sz="2000" dirty="0" smtClean="0"/>
              <a:t>Ingest handled by CSPP </a:t>
            </a:r>
            <a:r>
              <a:rPr lang="en-US" sz="2000" dirty="0" smtClean="0"/>
              <a:t>Geo</a:t>
            </a:r>
          </a:p>
          <a:p>
            <a:pPr lvl="1"/>
            <a:r>
              <a:rPr lang="en-US" sz="2000" dirty="0" smtClean="0"/>
              <a:t>Instruments</a:t>
            </a:r>
            <a:endParaRPr lang="en-US" sz="2000" dirty="0" smtClean="0"/>
          </a:p>
          <a:p>
            <a:pPr lvl="2"/>
            <a:r>
              <a:rPr lang="en-US" sz="1800" dirty="0" smtClean="0"/>
              <a:t>ABI (Advanced Baseline Imager)</a:t>
            </a:r>
          </a:p>
          <a:p>
            <a:pPr lvl="3"/>
            <a:r>
              <a:rPr lang="en-US" sz="1600" dirty="0" smtClean="0"/>
              <a:t>Follow/tracking</a:t>
            </a:r>
          </a:p>
          <a:p>
            <a:pPr lvl="2"/>
            <a:r>
              <a:rPr lang="en-US" sz="1800" dirty="0" smtClean="0"/>
              <a:t>GLM  (Geostationary Lightning Mapper)</a:t>
            </a:r>
          </a:p>
          <a:p>
            <a:pPr lvl="2"/>
            <a:r>
              <a:rPr lang="en-US" sz="1800" dirty="0" smtClean="0"/>
              <a:t>MAG (Magnetometer)</a:t>
            </a:r>
          </a:p>
          <a:p>
            <a:pPr lvl="2"/>
            <a:r>
              <a:rPr lang="en-US" sz="1800" dirty="0" smtClean="0"/>
              <a:t>SEISS (Space Environment In-Situ Suite)</a:t>
            </a:r>
          </a:p>
          <a:p>
            <a:pPr lvl="2"/>
            <a:r>
              <a:rPr lang="en-US" sz="1800" dirty="0" smtClean="0"/>
              <a:t>SUVI (Solar Ultraviolet Imager)</a:t>
            </a:r>
          </a:p>
          <a:p>
            <a:pPr lvl="2"/>
            <a:r>
              <a:rPr lang="en-US" sz="1800" dirty="0" smtClean="0"/>
              <a:t>EXIS (Extreme Ultraviolet and X-ray Irradiance Sensors)</a:t>
            </a:r>
          </a:p>
          <a:p>
            <a:pPr lvl="2"/>
            <a:r>
              <a:rPr lang="en-US" sz="1800" u="sng" dirty="0" smtClean="0">
                <a:solidFill>
                  <a:srgbClr val="FFFF00"/>
                </a:solidFill>
              </a:rPr>
              <a:t>No Level-2 processing on the SDI-GRB</a:t>
            </a:r>
          </a:p>
          <a:p>
            <a:r>
              <a:rPr lang="en-US" sz="2400" dirty="0" smtClean="0"/>
              <a:t>GVAR </a:t>
            </a:r>
            <a:r>
              <a:rPr lang="en-US" sz="2400" dirty="0" smtClean="0"/>
              <a:t>(under consideration)</a:t>
            </a:r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912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66" y="390618"/>
            <a:ext cx="7315200" cy="1154097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CSPP Geo?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66" y="1718191"/>
            <a:ext cx="7315200" cy="4274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>
                <a:solidFill>
                  <a:srgbClr val="FFFF00"/>
                </a:solidFill>
              </a:rPr>
              <a:t>Community Satellite Processing Package for Geostationary Data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NOAA-sponsored </a:t>
            </a:r>
            <a:r>
              <a:rPr lang="en-US" sz="2600" dirty="0" smtClean="0"/>
              <a:t>project </a:t>
            </a:r>
            <a:r>
              <a:rPr lang="en-US" sz="2600" dirty="0" smtClean="0"/>
              <a:t>at </a:t>
            </a:r>
            <a:r>
              <a:rPr lang="en-US" sz="2600" dirty="0" smtClean="0"/>
              <a:t>UW SSEC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T</a:t>
            </a:r>
            <a:r>
              <a:rPr lang="en-US" sz="2600" dirty="0" smtClean="0"/>
              <a:t>he </a:t>
            </a:r>
            <a:r>
              <a:rPr lang="en-US" sz="2600" dirty="0"/>
              <a:t>software will be capable of processing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GOES-R </a:t>
            </a:r>
            <a:r>
              <a:rPr lang="en-US" sz="2600" dirty="0"/>
              <a:t>Rebroadcast (GRB) </a:t>
            </a:r>
            <a:r>
              <a:rPr lang="en-US" sz="2600" dirty="0" smtClean="0"/>
              <a:t>data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Level </a:t>
            </a:r>
            <a:r>
              <a:rPr lang="en-US" sz="2600" dirty="0"/>
              <a:t>2 </a:t>
            </a:r>
            <a:r>
              <a:rPr lang="en-US" sz="2600" dirty="0" smtClean="0"/>
              <a:t>ABI </a:t>
            </a:r>
            <a:r>
              <a:rPr lang="en-US" sz="2600" dirty="0"/>
              <a:t>products will be generated by </a:t>
            </a:r>
            <a:r>
              <a:rPr lang="en-US" sz="2600" dirty="0" smtClean="0"/>
              <a:t>algorithms </a:t>
            </a:r>
            <a:r>
              <a:rPr lang="en-US" sz="2600" dirty="0"/>
              <a:t>developed </a:t>
            </a:r>
            <a:r>
              <a:rPr lang="en-US" sz="2600" dirty="0" smtClean="0"/>
              <a:t>by the </a:t>
            </a:r>
            <a:r>
              <a:rPr lang="en-US" sz="2600" dirty="0"/>
              <a:t>GOES-R Algorithm Working </a:t>
            </a:r>
            <a:r>
              <a:rPr lang="en-US" sz="2600" dirty="0" smtClean="0"/>
              <a:t>Group</a:t>
            </a:r>
            <a:endParaRPr lang="en-US" sz="2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Software is freely </a:t>
            </a:r>
            <a:r>
              <a:rPr lang="en-US" sz="2600" dirty="0" smtClean="0"/>
              <a:t>available; distributed </a:t>
            </a:r>
            <a:r>
              <a:rPr lang="en-US" sz="2600" dirty="0"/>
              <a:t>as self-</a:t>
            </a:r>
            <a:r>
              <a:rPr lang="en-US" sz="2600" dirty="0" smtClean="0"/>
              <a:t>contained 64-bit Linux </a:t>
            </a:r>
            <a:r>
              <a:rPr lang="en-US" sz="2600" dirty="0"/>
              <a:t>binary </a:t>
            </a:r>
            <a:r>
              <a:rPr lang="en-US" sz="2600" dirty="0" smtClean="0"/>
              <a:t>packages</a:t>
            </a:r>
            <a:endParaRPr lang="en-US" sz="2600" dirty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9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257" y="427317"/>
            <a:ext cx="73152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CSPP </a:t>
            </a:r>
            <a:r>
              <a:rPr lang="en-US" dirty="0" smtClean="0"/>
              <a:t>Geo </a:t>
            </a:r>
            <a:r>
              <a:rPr lang="en-US" dirty="0" smtClean="0"/>
              <a:t>initial product </a:t>
            </a:r>
            <a:r>
              <a:rPr lang="en-US" dirty="0"/>
              <a:t>s</a:t>
            </a:r>
            <a:r>
              <a:rPr lang="en-US" dirty="0" smtClean="0"/>
              <a:t>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20" y="1875902"/>
            <a:ext cx="7315200" cy="3539527"/>
          </a:xfrm>
        </p:spPr>
        <p:txBody>
          <a:bodyPr>
            <a:noAutofit/>
          </a:bodyPr>
          <a:lstStyle/>
          <a:p>
            <a:r>
              <a:rPr lang="en-US" sz="1600" dirty="0"/>
              <a:t>Cloud mask</a:t>
            </a:r>
          </a:p>
          <a:p>
            <a:r>
              <a:rPr lang="en-US" sz="1600" dirty="0"/>
              <a:t>Cloud phase</a:t>
            </a:r>
          </a:p>
          <a:p>
            <a:r>
              <a:rPr lang="en-US" sz="1600" dirty="0"/>
              <a:t>Cloud type</a:t>
            </a:r>
          </a:p>
          <a:p>
            <a:r>
              <a:rPr lang="en-US" sz="1600" dirty="0"/>
              <a:t>Cloud top height</a:t>
            </a:r>
          </a:p>
          <a:p>
            <a:r>
              <a:rPr lang="en-US" sz="1600" dirty="0"/>
              <a:t>Cloud top temperature</a:t>
            </a:r>
          </a:p>
          <a:p>
            <a:r>
              <a:rPr lang="en-US" sz="1600" dirty="0"/>
              <a:t>Cloud top pressure</a:t>
            </a:r>
          </a:p>
          <a:p>
            <a:r>
              <a:rPr lang="en-US" sz="1600" dirty="0"/>
              <a:t>Cloud 11 µm emissivity</a:t>
            </a:r>
          </a:p>
          <a:p>
            <a:r>
              <a:rPr lang="en-US" sz="1600" dirty="0"/>
              <a:t>Cloud visible optical depth</a:t>
            </a:r>
          </a:p>
          <a:p>
            <a:r>
              <a:rPr lang="en-US" sz="1600" dirty="0"/>
              <a:t>Cloud effective radius</a:t>
            </a:r>
          </a:p>
          <a:p>
            <a:r>
              <a:rPr lang="en-US" sz="1600" dirty="0"/>
              <a:t>Cloud liquid water path</a:t>
            </a:r>
          </a:p>
          <a:p>
            <a:r>
              <a:rPr lang="en-US" sz="1600" dirty="0"/>
              <a:t>Cloud ice water path</a:t>
            </a:r>
          </a:p>
          <a:p>
            <a:r>
              <a:rPr lang="en-US" sz="1600" dirty="0"/>
              <a:t>Probability of Marginal Visual Flight Rules (MVFR)</a:t>
            </a:r>
          </a:p>
          <a:p>
            <a:r>
              <a:rPr lang="en-US" sz="1600" dirty="0"/>
              <a:t>Probability of Instrument Flight Rules (IFR)</a:t>
            </a:r>
          </a:p>
          <a:p>
            <a:r>
              <a:rPr lang="en-US" sz="1600" dirty="0"/>
              <a:t>Probability of Low Instrument Flight Rules (LIFR)</a:t>
            </a:r>
          </a:p>
          <a:p>
            <a:r>
              <a:rPr lang="en-US" sz="1600" dirty="0"/>
              <a:t>Low cloud geometric thickness</a:t>
            </a:r>
          </a:p>
        </p:txBody>
      </p:sp>
    </p:spTree>
    <p:extLst>
      <p:ext uri="{BB962C8B-B14F-4D97-AF65-F5344CB8AC3E}">
        <p14:creationId xmlns:p14="http://schemas.microsoft.com/office/powerpoint/2010/main" val="424942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0075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09600" y="2836301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Questions?</a:t>
            </a:r>
            <a:endParaRPr lang="en-US" sz="4400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84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64717"/>
            <a:ext cx="7315200" cy="1154097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solidFill>
                  <a:srgbClr val="FF6600"/>
                </a:solidFill>
                <a:cs typeface="+mj-cs"/>
              </a:rPr>
              <a:t>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67948"/>
            <a:ext cx="7315200" cy="3539527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400" dirty="0" smtClean="0"/>
              <a:t>SDI-104 </a:t>
            </a:r>
            <a:endParaRPr lang="en-US" sz="2400" dirty="0" smtClean="0"/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000" dirty="0" smtClean="0"/>
              <a:t>Hardware </a:t>
            </a:r>
            <a:r>
              <a:rPr lang="en-US" sz="2000" dirty="0"/>
              <a:t>configuration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2000" dirty="0"/>
              <a:t>Software configuration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000" dirty="0"/>
              <a:t>Satellites </a:t>
            </a:r>
            <a:r>
              <a:rPr lang="en-US" sz="2000" dirty="0" smtClean="0"/>
              <a:t>signals</a:t>
            </a:r>
          </a:p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400" dirty="0" smtClean="0"/>
              <a:t>Next generation SDI 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000" dirty="0" smtClean="0"/>
              <a:t>Hardware Configuration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2000" dirty="0"/>
              <a:t>Software configuration</a:t>
            </a:r>
          </a:p>
          <a:p>
            <a:pPr lvl="1"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000" dirty="0"/>
              <a:t>Satellites signals</a:t>
            </a:r>
          </a:p>
        </p:txBody>
      </p:sp>
      <p:pic>
        <p:nvPicPr>
          <p:cNvPr id="4" name="Picture 3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00" y="911559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743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28600" y="4572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3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+mn-cs"/>
              </a:rPr>
              <a:t>SDI-104 </a:t>
            </a:r>
            <a:endParaRPr lang="en-US" sz="3600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36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+mn-cs"/>
              </a:rPr>
              <a:t>Hardware </a:t>
            </a:r>
            <a:r>
              <a:rPr lang="en-US" sz="36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+mn-cs"/>
              </a:rPr>
              <a:t>Configuration</a:t>
            </a:r>
            <a:endParaRPr lang="en-US" sz="40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+mn-cs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04800" y="1981200"/>
            <a:ext cx="419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PC/104-Plus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LittleBoard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735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GHz CPU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Disk: 160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Gbyte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IDE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Boot from compact flash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Ethernet: Up to 1G/s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Connectors for monitor and keyboard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Mounted in 2U rack box</a:t>
            </a: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9800"/>
            <a:ext cx="433546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65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 descr="SDI-104_Front_panel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97463"/>
            <a:ext cx="7086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2286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Hardware Configuration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04800" y="1828800"/>
            <a:ext cx="4343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SzPct val="75000"/>
              <a:buFont typeface="Monotype Sorts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Data rates tested up to 40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Mbits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/s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Connectors: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D15P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BNC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Configuration: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Single ended (TTL)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RS422 (differential) 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Data types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NRZ-L, NRZ-M, NRZ-S</a:t>
            </a:r>
          </a:p>
          <a:p>
            <a:pPr marL="742950" lvl="1" indent="-285750">
              <a:buClr>
                <a:schemeClr val="tx1"/>
              </a:buClr>
              <a:buFontTx/>
              <a:buChar char="–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Jumper configurable</a:t>
            </a:r>
          </a:p>
        </p:txBody>
      </p:sp>
      <p:pic>
        <p:nvPicPr>
          <p:cNvPr id="20485" name="Picture 9" descr="SDI-104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470525"/>
            <a:ext cx="155257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" descr="SDI-104_insid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37338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359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6929" y="464717"/>
            <a:ext cx="7315200" cy="1154097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600" dirty="0">
                <a:solidFill>
                  <a:srgbClr val="FF6600"/>
                </a:solidFill>
                <a:cs typeface="+mj-cs"/>
              </a:rPr>
              <a:t>Software Configuration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29" y="1934255"/>
            <a:ext cx="7315200" cy="3539527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400" dirty="0" err="1"/>
              <a:t>Knoppix</a:t>
            </a:r>
            <a:r>
              <a:rPr lang="en-US" sz="2400" dirty="0"/>
              <a:t> 6.7.1 (Linux </a:t>
            </a:r>
            <a:r>
              <a:rPr lang="en-US" sz="2400" dirty="0" smtClean="0"/>
              <a:t>3.0.41)</a:t>
            </a:r>
            <a:endParaRPr lang="en-US" sz="2400" dirty="0"/>
          </a:p>
          <a:p>
            <a:pPr lvl="1">
              <a:buClr>
                <a:schemeClr val="tx1"/>
              </a:buClr>
              <a:defRPr/>
            </a:pPr>
            <a:r>
              <a:rPr lang="en-US" sz="2000" dirty="0" smtClean="0"/>
              <a:t>Up</a:t>
            </a:r>
            <a:r>
              <a:rPr lang="en-US" sz="2000" dirty="0"/>
              <a:t>-to-date security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2000" dirty="0"/>
              <a:t>Compatible with old </a:t>
            </a:r>
            <a:r>
              <a:rPr lang="en-US" sz="2000" dirty="0" smtClean="0"/>
              <a:t>binaries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2000" dirty="0" smtClean="0"/>
              <a:t>Can </a:t>
            </a:r>
            <a:r>
              <a:rPr lang="en-US" sz="2000" dirty="0"/>
              <a:t>be configured as a standalone ingestor/server, or write data to an external disk (via NFS, for example)</a:t>
            </a:r>
          </a:p>
        </p:txBody>
      </p:sp>
    </p:spTree>
    <p:extLst>
      <p:ext uri="{BB962C8B-B14F-4D97-AF65-F5344CB8AC3E}">
        <p14:creationId xmlns:p14="http://schemas.microsoft.com/office/powerpoint/2010/main" val="391264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69568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+mn-cs"/>
              </a:rPr>
              <a:t>Event Notification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69568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Notifications: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Image start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Image end (not for GVAR Imager)</a:t>
            </a:r>
          </a:p>
          <a:p>
            <a:pPr marL="342900" indent="-342900">
              <a:buClr>
                <a:schemeClr val="tx1"/>
              </a:buClr>
              <a:buSzPct val="75000"/>
              <a:buFont typeface="Wingdings" charset="0"/>
              <a:buChar char="§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Three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types of notifications: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Send an email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Write notification to a file (log messages)</a:t>
            </a:r>
          </a:p>
          <a:p>
            <a:pPr marL="742950" lvl="1" indent="-285750">
              <a:buClr>
                <a:schemeClr val="tx1"/>
              </a:buClr>
              <a:buSzPct val="75000"/>
              <a:buFontTx/>
              <a:buChar char="–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Run a program or script</a:t>
            </a:r>
          </a:p>
        </p:txBody>
      </p:sp>
    </p:spTree>
    <p:extLst>
      <p:ext uri="{BB962C8B-B14F-4D97-AF65-F5344CB8AC3E}">
        <p14:creationId xmlns:p14="http://schemas.microsoft.com/office/powerpoint/2010/main" val="92546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2294"/>
            <a:ext cx="7315200" cy="115409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>
                <a:solidFill>
                  <a:srgbClr val="FF6600"/>
                </a:solidFill>
                <a:cs typeface="+mj-cs"/>
              </a:rPr>
              <a:t>SDI-104 Status for Current Satellites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charset="0"/>
              <a:buChar char="§"/>
              <a:defRPr/>
            </a:pPr>
            <a:r>
              <a:rPr lang="en-US" sz="2400" dirty="0" smtClean="0"/>
              <a:t>GVAR: up-to-date for entire series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  <a:defRPr/>
            </a:pPr>
            <a:r>
              <a:rPr lang="en-US" sz="2400" dirty="0" smtClean="0"/>
              <a:t>POES </a:t>
            </a:r>
            <a:r>
              <a:rPr lang="en-US" sz="2400" dirty="0"/>
              <a:t>AVHRR: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000" dirty="0"/>
              <a:t>Up-to-date for all satellites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000" dirty="0"/>
              <a:t>Unable to test direct reception, although a system is running </a:t>
            </a:r>
            <a:r>
              <a:rPr lang="en-US" sz="2000" dirty="0" smtClean="0"/>
              <a:t>at NWS Honolulu</a:t>
            </a:r>
          </a:p>
        </p:txBody>
      </p:sp>
    </p:spTree>
    <p:extLst>
      <p:ext uri="{BB962C8B-B14F-4D97-AF65-F5344CB8AC3E}">
        <p14:creationId xmlns:p14="http://schemas.microsoft.com/office/powerpoint/2010/main" val="185762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210" y="293531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2333192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US" sz="4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SDI … the next generation</a:t>
            </a:r>
            <a:endParaRPr lang="en-US" sz="44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09600" y="2489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Clr>
                <a:schemeClr val="tx1"/>
              </a:buClr>
              <a:buSzPct val="75000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64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lockheedmartin.com/data/assets/ssc/GOESR/GOES-R-Earth-art_prp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695" y="319339"/>
            <a:ext cx="28575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03" y="1544715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Introducing the SDI-GRB Appliance</a:t>
            </a:r>
            <a:endParaRPr lang="en-US" dirty="0"/>
          </a:p>
        </p:txBody>
      </p:sp>
      <p:pic>
        <p:nvPicPr>
          <p:cNvPr id="5" name="Content Placeholder 4" descr="OriginalJPG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289" b="-622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83114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27822</TotalTime>
  <Words>628</Words>
  <Application>Microsoft Macintosh PowerPoint</Application>
  <PresentationFormat>On-screen Show (4:3)</PresentationFormat>
  <Paragraphs>151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Perspective</vt:lpstr>
      <vt:lpstr>SDI  (Satellite Data Ingestor)</vt:lpstr>
      <vt:lpstr>Overview</vt:lpstr>
      <vt:lpstr>PowerPoint Presentation</vt:lpstr>
      <vt:lpstr>PowerPoint Presentation</vt:lpstr>
      <vt:lpstr>Software Configuration</vt:lpstr>
      <vt:lpstr>PowerPoint Presentation</vt:lpstr>
      <vt:lpstr>SDI-104 Status for Current Satellites</vt:lpstr>
      <vt:lpstr>PowerPoint Presentation</vt:lpstr>
      <vt:lpstr>Introducing the SDI-GRB Appliance</vt:lpstr>
      <vt:lpstr>SDI-GRB Hardware Configuration</vt:lpstr>
      <vt:lpstr>SDI-GRB  Software Configuration</vt:lpstr>
      <vt:lpstr>SDI-GRB  Data Access</vt:lpstr>
      <vt:lpstr>SDI-GRB  Event Notification</vt:lpstr>
      <vt:lpstr>PowerPoint Presentation</vt:lpstr>
      <vt:lpstr>SDI-GRB Supported Satellites</vt:lpstr>
      <vt:lpstr>What is CSPP Geo?</vt:lpstr>
      <vt:lpstr>CSPP Geo initial product suite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SDI</dc:title>
  <dc:creator>Jerry Robaidek</dc:creator>
  <cp:lastModifiedBy>Dave Santek</cp:lastModifiedBy>
  <cp:revision>38</cp:revision>
  <dcterms:created xsi:type="dcterms:W3CDTF">2015-05-11T18:41:15Z</dcterms:created>
  <dcterms:modified xsi:type="dcterms:W3CDTF">2016-11-16T02:42:11Z</dcterms:modified>
</cp:coreProperties>
</file>