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70" r:id="rId4"/>
    <p:sldId id="312" r:id="rId5"/>
    <p:sldId id="304" r:id="rId6"/>
    <p:sldId id="303" r:id="rId7"/>
    <p:sldId id="314" r:id="rId8"/>
    <p:sldId id="315" r:id="rId9"/>
    <p:sldId id="295" r:id="rId10"/>
    <p:sldId id="262" r:id="rId11"/>
    <p:sldId id="297" r:id="rId12"/>
    <p:sldId id="316" r:id="rId13"/>
    <p:sldId id="266" r:id="rId14"/>
    <p:sldId id="313" r:id="rId15"/>
    <p:sldId id="320" r:id="rId16"/>
    <p:sldId id="311" r:id="rId17"/>
    <p:sldId id="317" r:id="rId18"/>
    <p:sldId id="272" r:id="rId19"/>
    <p:sldId id="321" r:id="rId20"/>
    <p:sldId id="284" r:id="rId21"/>
    <p:sldId id="318" r:id="rId22"/>
    <p:sldId id="308" r:id="rId23"/>
    <p:sldId id="285" r:id="rId24"/>
    <p:sldId id="310" r:id="rId25"/>
  </p:sldIdLst>
  <p:sldSz cx="9144000" cy="6858000" type="screen4x3"/>
  <p:notesSz cx="9283700" cy="6985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40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2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eckys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44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551" autoAdjust="0"/>
    <p:restoredTop sz="86446" autoAdjust="0"/>
  </p:normalViewPr>
  <p:slideViewPr>
    <p:cSldViewPr>
      <p:cViewPr varScale="1">
        <p:scale>
          <a:sx n="94" d="100"/>
          <a:sy n="94" d="100"/>
        </p:scale>
        <p:origin x="102" y="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44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22625" cy="34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3" tIns="46481" rIns="92963" bIns="46481" numCol="1" anchor="t" anchorCtr="0" compatLnSpc="1">
            <a:prstTxWarp prst="textNoShape">
              <a:avLst/>
            </a:prstTxWarp>
          </a:bodyPr>
          <a:lstStyle>
            <a:lvl1pPr algn="l" defTabSz="928878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59516" y="0"/>
            <a:ext cx="4022625" cy="34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3" tIns="46481" rIns="92963" bIns="46481" numCol="1" anchor="t" anchorCtr="0" compatLnSpc="1">
            <a:prstTxWarp prst="textNoShape">
              <a:avLst/>
            </a:prstTxWarp>
          </a:bodyPr>
          <a:lstStyle>
            <a:lvl1pPr algn="r" defTabSz="928878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34509"/>
            <a:ext cx="4022625" cy="34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3" tIns="46481" rIns="92963" bIns="46481" numCol="1" anchor="b" anchorCtr="0" compatLnSpc="1">
            <a:prstTxWarp prst="textNoShape">
              <a:avLst/>
            </a:prstTxWarp>
          </a:bodyPr>
          <a:lstStyle>
            <a:lvl1pPr algn="l" defTabSz="928878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59516" y="6634509"/>
            <a:ext cx="4022625" cy="34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3" tIns="46481" rIns="92963" bIns="46481" numCol="1" anchor="b" anchorCtr="0" compatLnSpc="1">
            <a:prstTxWarp prst="textNoShape">
              <a:avLst/>
            </a:prstTxWarp>
          </a:bodyPr>
          <a:lstStyle>
            <a:lvl1pPr algn="r" defTabSz="928878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BADF4EBC-B365-4A4E-B61A-ECC26E81F83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258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22625" cy="34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3" tIns="46481" rIns="92963" bIns="46481" numCol="1" anchor="t" anchorCtr="0" compatLnSpc="1">
            <a:prstTxWarp prst="textNoShape">
              <a:avLst/>
            </a:prstTxWarp>
          </a:bodyPr>
          <a:lstStyle>
            <a:lvl1pPr algn="l" defTabSz="928878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59516" y="0"/>
            <a:ext cx="4022625" cy="34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3" tIns="46481" rIns="92963" bIns="46481" numCol="1" anchor="t" anchorCtr="0" compatLnSpc="1">
            <a:prstTxWarp prst="textNoShape">
              <a:avLst/>
            </a:prstTxWarp>
          </a:bodyPr>
          <a:lstStyle>
            <a:lvl1pPr algn="r" defTabSz="928878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3875"/>
            <a:ext cx="3492500" cy="2619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059" y="3317255"/>
            <a:ext cx="7427584" cy="3143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3" tIns="46481" rIns="92963" bIns="464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34509"/>
            <a:ext cx="4022625" cy="34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3" tIns="46481" rIns="92963" bIns="46481" numCol="1" anchor="b" anchorCtr="0" compatLnSpc="1">
            <a:prstTxWarp prst="textNoShape">
              <a:avLst/>
            </a:prstTxWarp>
          </a:bodyPr>
          <a:lstStyle>
            <a:lvl1pPr algn="l" defTabSz="928878">
              <a:defRPr sz="1200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59516" y="6634509"/>
            <a:ext cx="4022625" cy="34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3" tIns="46481" rIns="92963" bIns="46481" numCol="1" anchor="b" anchorCtr="0" compatLnSpc="1">
            <a:prstTxWarp prst="textNoShape">
              <a:avLst/>
            </a:prstTxWarp>
          </a:bodyPr>
          <a:lstStyle>
            <a:lvl1pPr algn="r" defTabSz="928878">
              <a:defRPr sz="1200">
                <a:solidFill>
                  <a:schemeClr val="tx1"/>
                </a:solidFill>
                <a:effectLst/>
              </a:defRPr>
            </a:lvl1pPr>
          </a:lstStyle>
          <a:p>
            <a:fld id="{58F1DCAB-D674-467F-A87C-B4FD3978D00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75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1AB920-C45B-4D1B-B310-67481D68E843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869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1DCAB-D674-467F-A87C-B4FD3978D00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062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1DCAB-D674-467F-A87C-B4FD3978D00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77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DA43B1-4767-4DFA-B329-C75C67B7764B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975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1DCAB-D674-467F-A87C-B4FD3978D00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683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CA0BDD-E3D8-4DB0-94B3-ED6776D882B1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76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F1DCAB-D674-467F-A87C-B4FD3978D008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98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17411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12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13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7414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7415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16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17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18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19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20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21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22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23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24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25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26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27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7428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29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0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1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2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3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4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5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6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7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38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743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744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4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4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4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44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7445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446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744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744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7449" name="Rectangle 4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7450" name="Rectangle 4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7451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3A924AC4-52EF-4E9B-889A-4246EBE3799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47" grpId="0"/>
      <p:bldP spid="17448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44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744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65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0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162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763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92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89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6176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99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707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78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8163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02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174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638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8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8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6390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639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39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0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0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0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0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640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6415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641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1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1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1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2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164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642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2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grpSp>
        <p:nvGrpSpPr>
          <p:cNvPr id="16428" name="Group 44"/>
          <p:cNvGrpSpPr>
            <a:grpSpLocks/>
          </p:cNvGrpSpPr>
          <p:nvPr userDrawn="1"/>
        </p:nvGrpSpPr>
        <p:grpSpPr bwMode="auto">
          <a:xfrm>
            <a:off x="762000" y="6248400"/>
            <a:ext cx="7239000" cy="495300"/>
            <a:chOff x="480" y="3936"/>
            <a:chExt cx="4560" cy="312"/>
          </a:xfrm>
        </p:grpSpPr>
        <p:pic>
          <p:nvPicPr>
            <p:cNvPr id="16429" name="Picture 45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3936"/>
              <a:ext cx="432" cy="3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6430" name="Picture 46" descr="mcidas_logo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3936"/>
              <a:ext cx="624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431" name="Text Box 47"/>
            <p:cNvSpPr txBox="1">
              <a:spLocks noChangeArrowheads="1"/>
            </p:cNvSpPr>
            <p:nvPr/>
          </p:nvSpPr>
          <p:spPr bwMode="auto">
            <a:xfrm>
              <a:off x="1056" y="3984"/>
              <a:ext cx="36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/>
              <a:r>
                <a:rPr lang="en-US" sz="1800" dirty="0" smtClean="0">
                  <a:solidFill>
                    <a:schemeClr val="tx1"/>
                  </a:solidFill>
                  <a:effectLst/>
                  <a:latin typeface="Verdana" pitchFamily="34" charset="0"/>
                </a:rPr>
                <a:t>2016 MUG </a:t>
              </a:r>
              <a:r>
                <a:rPr lang="en-US" sz="1800" dirty="0">
                  <a:solidFill>
                    <a:schemeClr val="tx1"/>
                  </a:solidFill>
                  <a:effectLst/>
                  <a:latin typeface="Verdana" pitchFamily="34" charset="0"/>
                </a:rPr>
                <a:t>Meeting – Madison WI – </a:t>
              </a:r>
              <a:r>
                <a:rPr lang="en-US" sz="1800" dirty="0" smtClean="0">
                  <a:solidFill>
                    <a:schemeClr val="tx1"/>
                  </a:solidFill>
                  <a:effectLst/>
                  <a:latin typeface="Verdana" pitchFamily="34" charset="0"/>
                </a:rPr>
                <a:t>Nov</a:t>
              </a:r>
              <a:r>
                <a:rPr lang="en-US" sz="1800" baseline="0" dirty="0" smtClean="0">
                  <a:solidFill>
                    <a:schemeClr val="tx1"/>
                  </a:solidFill>
                  <a:effectLst/>
                  <a:latin typeface="Verdana" pitchFamily="34" charset="0"/>
                </a:rPr>
                <a:t> 16-17</a:t>
              </a:r>
              <a:endParaRPr lang="en-US" sz="1800" dirty="0"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6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6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23" grpId="0"/>
      <p:bldP spid="16427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64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64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64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64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4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64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" name="Rectangle 29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/>
              <a:t>McIDAS Users’ Group</a:t>
            </a:r>
            <a:br>
              <a:rPr lang="en-US" dirty="0"/>
            </a:br>
            <a:r>
              <a:rPr lang="en-US" dirty="0"/>
              <a:t>MUG Update</a:t>
            </a:r>
          </a:p>
        </p:txBody>
      </p:sp>
      <p:sp>
        <p:nvSpPr>
          <p:cNvPr id="2078" name="Rectangle 30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/>
              <a:t>Becky Schaffer</a:t>
            </a:r>
          </a:p>
          <a:p>
            <a:r>
              <a:rPr lang="en-US" sz="2400" dirty="0"/>
              <a:t>Program Manager</a:t>
            </a:r>
          </a:p>
          <a:p>
            <a:r>
              <a:rPr lang="en-US" sz="2400" dirty="0"/>
              <a:t>McIDAS User Services</a:t>
            </a:r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1676400" y="6324600"/>
            <a:ext cx="571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sz="1800" dirty="0" smtClean="0">
                <a:solidFill>
                  <a:schemeClr val="tx1"/>
                </a:solidFill>
                <a:effectLst/>
                <a:latin typeface="Verdana" pitchFamily="34" charset="0"/>
              </a:rPr>
              <a:t>2016 </a:t>
            </a:r>
            <a:r>
              <a:rPr lang="en-US" sz="1800" dirty="0">
                <a:solidFill>
                  <a:schemeClr val="tx1"/>
                </a:solidFill>
                <a:effectLst/>
                <a:latin typeface="Verdana" pitchFamily="34" charset="0"/>
              </a:rPr>
              <a:t>MUG Meeting – Madison WI </a:t>
            </a:r>
            <a:r>
              <a:rPr lang="en-US" sz="1800" dirty="0" smtClean="0">
                <a:solidFill>
                  <a:schemeClr val="tx1"/>
                </a:solidFill>
                <a:effectLst/>
                <a:latin typeface="Verdana" pitchFamily="34" charset="0"/>
              </a:rPr>
              <a:t>– Nov 16-17</a:t>
            </a:r>
            <a:endParaRPr lang="en-US" sz="1800" dirty="0"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248400"/>
            <a:ext cx="685800" cy="48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4" name="Picture 26" descr="mcidas_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248400"/>
            <a:ext cx="9906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" grpId="0"/>
      <p:bldP spid="2078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New in </a:t>
            </a:r>
            <a:r>
              <a:rPr lang="en-US" sz="4000" dirty="0" smtClean="0"/>
              <a:t>2016 </a:t>
            </a:r>
            <a:r>
              <a:rPr lang="en-US" sz="4000" dirty="0"/>
              <a:t>– </a:t>
            </a:r>
            <a:br>
              <a:rPr lang="en-US" sz="4000" dirty="0"/>
            </a:br>
            <a:r>
              <a:rPr lang="en-US" sz="4000" dirty="0"/>
              <a:t>OS Support for -X</a:t>
            </a:r>
          </a:p>
        </p:txBody>
      </p:sp>
      <p:graphicFrame>
        <p:nvGraphicFramePr>
          <p:cNvPr id="31960" name="Group 2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207042"/>
              </p:ext>
            </p:extLst>
          </p:nvPr>
        </p:nvGraphicFramePr>
        <p:xfrm>
          <a:off x="304800" y="1600200"/>
          <a:ext cx="8534400" cy="3049588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Vendor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Operating System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Compilers Supported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9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Red Hat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Enterprise Linux WS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6.7 Intel</a:t>
                      </a:r>
                      <a:endParaRPr kumimoji="0" lang="en-US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gfortran 4.4.7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gcc 4.4.7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7.2 Intel</a:t>
                      </a:r>
                      <a:endParaRPr kumimoji="0" lang="en-US" sz="24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gfortran 4.8.5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gcc 4.8.5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962" name="Rectangle 218"/>
          <p:cNvSpPr>
            <a:spLocks noChangeArrowheads="1"/>
          </p:cNvSpPr>
          <p:nvPr/>
        </p:nvSpPr>
        <p:spPr bwMode="auto">
          <a:xfrm>
            <a:off x="381000" y="4724400"/>
            <a:ext cx="838200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l" eaLnBrk="0" hangingPunct="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We will evaluate 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8.0 </a:t>
            </a:r>
            <a:r>
              <a:rPr lang="en-US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when it's supported at the University of Wisconsin SSEC. </a:t>
            </a:r>
            <a:endParaRPr lang="en-US" sz="2000" dirty="0" smtClean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marL="342900" indent="-342900" algn="l" eaLnBrk="0" hangingPunct="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We no longer support Linux PPC.  </a:t>
            </a:r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ESPC funded the additional hardware for PPC support, and they no longer use that hardware.  </a:t>
            </a: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1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New in </a:t>
            </a:r>
            <a:r>
              <a:rPr lang="en-US" sz="4000" dirty="0" smtClean="0"/>
              <a:t>2016 </a:t>
            </a:r>
            <a:r>
              <a:rPr lang="en-US" sz="4000" dirty="0"/>
              <a:t>– </a:t>
            </a:r>
            <a:br>
              <a:rPr lang="en-US" sz="4000" dirty="0"/>
            </a:br>
            <a:r>
              <a:rPr lang="en-US" sz="4000" dirty="0"/>
              <a:t>OS Support for -X</a:t>
            </a:r>
          </a:p>
        </p:txBody>
      </p:sp>
      <p:graphicFrame>
        <p:nvGraphicFramePr>
          <p:cNvPr id="109597" name="Group 2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1157857"/>
              </p:ext>
            </p:extLst>
          </p:nvPr>
        </p:nvGraphicFramePr>
        <p:xfrm>
          <a:off x="457200" y="1600200"/>
          <a:ext cx="8382000" cy="2681923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90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Vendor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Operating System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Compilers Supported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425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SUN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Solaris 10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OS SPARC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gfortran/gcc 4.9.2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8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Solaris 10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OS x86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sunset support with 2015.2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" name="Rectangle 218"/>
          <p:cNvSpPr>
            <a:spLocks noChangeArrowheads="1"/>
          </p:cNvSpPr>
          <p:nvPr/>
        </p:nvSpPr>
        <p:spPr bwMode="auto">
          <a:xfrm>
            <a:off x="381000" y="4419600"/>
            <a:ext cx="8382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l" eaLnBrk="0" hangingPunct="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The Solaris operating system is now maintained by Oracle. SSEC tests on Sun Solaris 10, which was purchased before Oracle acquired Sun Microsystems.</a:t>
            </a:r>
          </a:p>
          <a:p>
            <a:pPr marL="342900" indent="-342900" algn="l" eaLnBrk="0" hangingPunct="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In order to use the hdf5 and netcdf4 libraries for the new INSAT-3D, GOES-R, and Kalpana servers, we switched to gcc and gfortran, and removed support for x86.</a:t>
            </a:r>
            <a:endParaRPr lang="en-US" sz="2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9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258910"/>
              </p:ext>
            </p:extLst>
          </p:nvPr>
        </p:nvGraphicFramePr>
        <p:xfrm>
          <a:off x="549000" y="3200400"/>
          <a:ext cx="7924800" cy="2914650"/>
        </p:xfrm>
        <a:graphic>
          <a:graphicData uri="http://schemas.openxmlformats.org/drawingml/2006/table">
            <a:tbl>
              <a:tblPr/>
              <a:tblGrid>
                <a:gridCol w="2743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3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7266">
                <a:tc>
                  <a:txBody>
                    <a:bodyPr/>
                    <a:lstStyle/>
                    <a:p>
                      <a:r>
                        <a:rPr lang="en-US" sz="20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Operating System</a:t>
                      </a:r>
                      <a:endParaRPr lang="en-US" sz="2000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# of Sites</a:t>
                      </a:r>
                      <a:endParaRPr lang="en-US" sz="2000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i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Version(s</a:t>
                      </a:r>
                      <a:r>
                        <a:rPr lang="en-US" sz="2000" b="1" i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 In Use</a:t>
                      </a:r>
                      <a:endParaRPr lang="en-US" sz="2000" i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dirty="0"/>
                        <a:t>Apple Mac OS X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10.4 - 10.10</a:t>
                      </a:r>
                      <a:endParaRPr lang="en-US" sz="2000" dirty="0"/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Linux</a:t>
                      </a:r>
                      <a:endParaRPr lang="en-US" sz="2000" dirty="0"/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34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0188" indent="-230188"/>
                      <a:r>
                        <a:rPr lang="en-US" sz="2000" dirty="0" smtClean="0"/>
                        <a:t>4.</a:t>
                      </a:r>
                      <a:r>
                        <a:rPr lang="en-US" sz="2000" i="1" dirty="0" smtClean="0"/>
                        <a:t>x</a:t>
                      </a:r>
                      <a:r>
                        <a:rPr lang="en-US" sz="2000" dirty="0" smtClean="0"/>
                        <a:t> –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dirty="0" smtClean="0"/>
                        <a:t>7.</a:t>
                      </a:r>
                      <a:r>
                        <a:rPr lang="en-US" sz="2000" i="1" dirty="0" smtClean="0"/>
                        <a:t>x</a:t>
                      </a:r>
                      <a:r>
                        <a:rPr lang="en-US" sz="2000" dirty="0"/>
                        <a:t/>
                      </a:r>
                      <a:br>
                        <a:rPr lang="en-US" sz="2000" dirty="0"/>
                      </a:br>
                      <a:r>
                        <a:rPr lang="en-US" sz="2000" dirty="0" smtClean="0"/>
                        <a:t>RHEL (24), CentOS (11), 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Ubuntu (7), SUSE</a:t>
                      </a:r>
                      <a:r>
                        <a:rPr lang="en-US" sz="2000" baseline="0" dirty="0" smtClean="0"/>
                        <a:t> (3)</a:t>
                      </a:r>
                      <a:endParaRPr lang="en-US" sz="2000" dirty="0" smtClean="0"/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dirty="0"/>
                        <a:t>Microsoft Windows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Win7 </a:t>
                      </a:r>
                      <a:r>
                        <a:rPr lang="en-US" sz="2000" dirty="0"/>
                        <a:t>and </a:t>
                      </a:r>
                      <a:r>
                        <a:rPr lang="en-US" sz="2000" dirty="0" smtClean="0"/>
                        <a:t>Win10</a:t>
                      </a:r>
                      <a:endParaRPr lang="en-US" sz="2000" dirty="0"/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000" dirty="0"/>
                        <a:t>Sun/Oracle Solaris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 </a:t>
                      </a:r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 OS SPARC</a:t>
                      </a:r>
                      <a:endParaRPr lang="en-US" sz="2000" dirty="0"/>
                    </a:p>
                  </a:txBody>
                  <a:tcPr marL="47625" marR="47625" marT="47625" marB="476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New in </a:t>
            </a:r>
            <a:r>
              <a:rPr lang="en-US" sz="4000" dirty="0" smtClean="0"/>
              <a:t>2016 </a:t>
            </a:r>
            <a:r>
              <a:rPr lang="en-US" sz="4000" dirty="0"/>
              <a:t>– </a:t>
            </a:r>
            <a:br>
              <a:rPr lang="en-US" sz="4000" dirty="0"/>
            </a:br>
            <a:r>
              <a:rPr lang="en-US" sz="4000" dirty="0"/>
              <a:t>OS </a:t>
            </a:r>
            <a:r>
              <a:rPr lang="en-US" sz="4000" dirty="0" smtClean="0"/>
              <a:t>Usage </a:t>
            </a:r>
            <a:r>
              <a:rPr lang="en-US" sz="4000" dirty="0"/>
              <a:t>for -X</a:t>
            </a:r>
          </a:p>
        </p:txBody>
      </p:sp>
      <p:sp>
        <p:nvSpPr>
          <p:cNvPr id="7" name="Rectangle 6"/>
          <p:cNvSpPr/>
          <p:nvPr/>
        </p:nvSpPr>
        <p:spPr>
          <a:xfrm>
            <a:off x="549000" y="1524000"/>
            <a:ext cx="7924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l" eaLnBrk="0" hangingPunct="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Verdana"/>
              </a:rPr>
              <a:t>A survey was conducted in September 2015 with </a:t>
            </a:r>
            <a:r>
              <a:rPr lang="en-US" sz="2000" b="1" dirty="0" smtClean="0">
                <a:solidFill>
                  <a:srgbClr val="FFFFFF"/>
                </a:solidFill>
                <a:latin typeface="Verdana"/>
              </a:rPr>
              <a:t>100%</a:t>
            </a:r>
            <a:r>
              <a:rPr lang="en-US" sz="2000" dirty="0" smtClean="0">
                <a:solidFill>
                  <a:srgbClr val="FFFFFF"/>
                </a:solidFill>
                <a:latin typeface="Verdana"/>
              </a:rPr>
              <a:t> McIDAS sites reporting.   </a:t>
            </a:r>
            <a:r>
              <a:rPr lang="en-US" sz="2000" b="1" dirty="0" smtClean="0">
                <a:solidFill>
                  <a:srgbClr val="FFFFFF"/>
                </a:solidFill>
                <a:latin typeface="Verdana"/>
              </a:rPr>
              <a:t>Thank you!</a:t>
            </a:r>
            <a:br>
              <a:rPr lang="en-US" sz="2000" b="1" dirty="0" smtClean="0">
                <a:solidFill>
                  <a:srgbClr val="FFFFFF"/>
                </a:solidFill>
                <a:latin typeface="Verdana"/>
              </a:rPr>
            </a:br>
            <a:endParaRPr lang="en-US" sz="2000" b="1" dirty="0" smtClean="0">
              <a:solidFill>
                <a:srgbClr val="FFFFFF"/>
              </a:solidFill>
              <a:latin typeface="Verdana"/>
            </a:endParaRPr>
          </a:p>
          <a:p>
            <a:pPr marL="342900" lvl="0" indent="-342900" algn="l" eaLnBrk="0" hangingPunct="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rgbClr val="FFFFFF"/>
                </a:solidFill>
                <a:latin typeface="Verdana"/>
              </a:rPr>
              <a:t>Only one question -- </a:t>
            </a:r>
            <a:r>
              <a:rPr lang="en-US" sz="2000" b="1" i="1" dirty="0"/>
              <a:t>What operating system(s) are you using on your machines running McIDAS-X?</a:t>
            </a:r>
            <a:endParaRPr lang="en-US" sz="2000" dirty="0" smtClean="0">
              <a:solidFill>
                <a:srgbClr val="FFFFFF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06096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New in </a:t>
            </a:r>
            <a:r>
              <a:rPr lang="en-US" sz="4000" dirty="0" smtClean="0"/>
              <a:t>2016 </a:t>
            </a:r>
            <a:r>
              <a:rPr lang="en-US" sz="4000" dirty="0"/>
              <a:t>– </a:t>
            </a:r>
            <a:br>
              <a:rPr lang="en-US" sz="4000" dirty="0"/>
            </a:br>
            <a:r>
              <a:rPr lang="en-US" sz="4000" dirty="0" smtClean="0"/>
              <a:t>2017 </a:t>
            </a:r>
            <a:r>
              <a:rPr lang="en-US" sz="4000" dirty="0"/>
              <a:t>MUG Fees Announced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10600" cy="4530725"/>
          </a:xfrm>
        </p:spPr>
        <p:txBody>
          <a:bodyPr/>
          <a:lstStyle/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en-US" sz="2400" b="1" dirty="0" smtClean="0">
                <a:effectLst/>
              </a:rPr>
              <a:t>2017 </a:t>
            </a:r>
            <a:r>
              <a:rPr lang="en-US" sz="2400" b="1" dirty="0">
                <a:effectLst/>
              </a:rPr>
              <a:t>MUG </a:t>
            </a:r>
            <a:r>
              <a:rPr lang="en-US" sz="2400" b="1" dirty="0" smtClean="0">
                <a:effectLst/>
              </a:rPr>
              <a:t>Fees</a:t>
            </a:r>
            <a:endParaRPr lang="en-US" sz="2400" b="1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effectLst/>
              </a:rPr>
              <a:t>McIDAS (increased 5% over </a:t>
            </a:r>
            <a:r>
              <a:rPr lang="en-US" sz="2400" dirty="0" smtClean="0">
                <a:effectLst/>
              </a:rPr>
              <a:t>2016)</a:t>
            </a:r>
            <a:endParaRPr lang="en-US" sz="2400" dirty="0">
              <a:effectLst/>
            </a:endParaRPr>
          </a:p>
          <a:p>
            <a:pPr marL="914400" indent="-914400">
              <a:buFont typeface="Wingdings" pitchFamily="2" charset="2"/>
              <a:buNone/>
              <a:tabLst>
                <a:tab pos="6400800" algn="l"/>
                <a:tab pos="7315200" algn="dec"/>
                <a:tab pos="7826375" algn="r"/>
              </a:tabLst>
            </a:pPr>
            <a:r>
              <a:rPr lang="en-US" sz="2400" dirty="0">
                <a:effectLst/>
              </a:rPr>
              <a:t>	</a:t>
            </a:r>
            <a:r>
              <a:rPr lang="en-US" sz="2400" dirty="0" smtClean="0">
                <a:effectLst/>
              </a:rPr>
              <a:t>SX </a:t>
            </a:r>
            <a:r>
              <a:rPr lang="en-US" sz="2400" dirty="0">
                <a:effectLst/>
              </a:rPr>
              <a:t>(1-2 workstations</a:t>
            </a:r>
            <a:r>
              <a:rPr lang="en-US" sz="2400" dirty="0" smtClean="0">
                <a:effectLst/>
              </a:rPr>
              <a:t>)		$  9,840</a:t>
            </a:r>
            <a:endParaRPr lang="en-US" sz="2400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effectLst/>
              </a:rPr>
              <a:t>		DX (3-5 workstations)		</a:t>
            </a:r>
            <a:r>
              <a:rPr lang="en-US" sz="2400" dirty="0" smtClean="0">
                <a:effectLst/>
              </a:rPr>
              <a:t>	$19,680</a:t>
            </a:r>
            <a:endParaRPr lang="en-US" sz="2400" dirty="0">
              <a:effectLst/>
            </a:endParaRP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en-US" sz="2400" dirty="0">
                <a:effectLst/>
              </a:rPr>
              <a:t>		MX (6+ workstations)	</a:t>
            </a:r>
            <a:r>
              <a:rPr lang="en-US" sz="2400" dirty="0" smtClean="0">
                <a:effectLst/>
              </a:rPr>
              <a:t>	</a:t>
            </a:r>
            <a:r>
              <a:rPr lang="en-US" sz="2400" dirty="0">
                <a:effectLst/>
              </a:rPr>
              <a:t>	$</a:t>
            </a:r>
            <a:r>
              <a:rPr lang="en-US" sz="2400" dirty="0" smtClean="0">
                <a:effectLst/>
              </a:rPr>
              <a:t>39,360</a:t>
            </a:r>
            <a:endParaRPr lang="en-US" sz="2400" dirty="0">
              <a:effectLst/>
            </a:endParaRPr>
          </a:p>
          <a:p>
            <a:pPr>
              <a:spcAft>
                <a:spcPts val="600"/>
              </a:spcAft>
              <a:buFont typeface="Wingdings" pitchFamily="2" charset="2"/>
              <a:buNone/>
            </a:pPr>
            <a:r>
              <a:rPr lang="en-US" sz="2400" dirty="0">
                <a:effectLst/>
              </a:rPr>
              <a:t>XCD (increased 5% over </a:t>
            </a:r>
            <a:r>
              <a:rPr lang="en-US" sz="2400" dirty="0" smtClean="0">
                <a:effectLst/>
              </a:rPr>
              <a:t>2016) </a:t>
            </a:r>
            <a:r>
              <a:rPr lang="en-US" sz="2400" dirty="0">
                <a:effectLst/>
              </a:rPr>
              <a:t>	</a:t>
            </a:r>
            <a:r>
              <a:rPr lang="en-US" sz="2400" dirty="0" smtClean="0">
                <a:effectLst/>
              </a:rPr>
              <a:t>	$14,340</a:t>
            </a:r>
            <a:endParaRPr lang="en-US" sz="2400" dirty="0">
              <a:effectLst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effectLst/>
              </a:rPr>
              <a:t>SDI </a:t>
            </a:r>
            <a:r>
              <a:rPr lang="en-US" sz="2400" dirty="0" smtClean="0">
                <a:effectLst/>
              </a:rPr>
              <a:t>(decreased from $8,340 in 2016 to </a:t>
            </a:r>
            <a:br>
              <a:rPr lang="en-US" sz="2400" dirty="0" smtClean="0">
                <a:effectLst/>
              </a:rPr>
            </a:br>
            <a:r>
              <a:rPr lang="en-US" sz="2400" dirty="0" smtClean="0">
                <a:effectLst/>
              </a:rPr>
              <a:t>better match actual support costs) 	$  5,100</a:t>
            </a:r>
            <a:endParaRPr lang="en-US" sz="240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New in </a:t>
            </a:r>
            <a:r>
              <a:rPr lang="en-US" sz="4000" dirty="0" smtClean="0"/>
              <a:t>2016 </a:t>
            </a:r>
            <a:r>
              <a:rPr lang="en-US" sz="4000" dirty="0"/>
              <a:t>–</a:t>
            </a:r>
            <a:br>
              <a:rPr lang="en-US" sz="4000" dirty="0"/>
            </a:br>
            <a:r>
              <a:rPr lang="en-US" sz="4000" dirty="0"/>
              <a:t>New MUG Members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763000" cy="3581400"/>
          </a:xfrm>
        </p:spPr>
        <p:txBody>
          <a:bodyPr/>
          <a:lstStyle/>
          <a:p>
            <a:pPr marL="838200" lvl="1" indent="-381000"/>
            <a:r>
              <a:rPr lang="en-US" sz="2400" dirty="0" smtClean="0"/>
              <a:t>AccuWeather</a:t>
            </a:r>
            <a:br>
              <a:rPr lang="en-US" sz="2400" dirty="0" smtClean="0"/>
            </a:br>
            <a:r>
              <a:rPr lang="en-US" sz="2400" dirty="0" smtClean="0"/>
              <a:t>		- State College, Pennsylvania</a:t>
            </a:r>
            <a:endParaRPr lang="en-US" sz="2400" dirty="0"/>
          </a:p>
          <a:p>
            <a:pPr marL="838200" lvl="1" indent="-381000"/>
            <a:r>
              <a:rPr lang="en-US" sz="2400" dirty="0" smtClean="0"/>
              <a:t>Pat King (private contractor)</a:t>
            </a:r>
            <a:br>
              <a:rPr lang="en-US" sz="2400" dirty="0" smtClean="0"/>
            </a:br>
            <a:r>
              <a:rPr lang="en-US" sz="2400" b="1" dirty="0"/>
              <a:t>		- </a:t>
            </a:r>
            <a:r>
              <a:rPr lang="en-US" sz="2400" dirty="0" smtClean="0"/>
              <a:t>Toronto, Canada</a:t>
            </a:r>
            <a:endParaRPr lang="en-US" sz="2400" dirty="0"/>
          </a:p>
          <a:p>
            <a:pPr marL="838200" lvl="1" indent="-381000"/>
            <a:r>
              <a:rPr lang="en-US" sz="2400" dirty="0" smtClean="0"/>
              <a:t>Masdar Institute of Science &amp; Technology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		- </a:t>
            </a:r>
            <a:r>
              <a:rPr lang="en-US" sz="2400" dirty="0" smtClean="0"/>
              <a:t>Abu Dhabi, United Arab Emirates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28600" y="4953000"/>
            <a:ext cx="7848600" cy="1212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Ctr="1">
            <a:spAutoFit/>
          </a:bodyPr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 total number of MUG Sites has 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stayed at ~40 sites for </a:t>
            </a:r>
            <a:r>
              <a:rPr lang="en-US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~20 </a:t>
            </a:r>
            <a:r>
              <a:rPr lang="en-US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years.</a:t>
            </a:r>
          </a:p>
          <a:p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274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25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693628"/>
              </p:ext>
            </p:extLst>
          </p:nvPr>
        </p:nvGraphicFramePr>
        <p:xfrm>
          <a:off x="533400" y="1600200"/>
          <a:ext cx="8077200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48200">
                <a:tc>
                  <a:txBody>
                    <a:bodyPr/>
                    <a:lstStyle/>
                    <a:p>
                      <a:pPr algn="l"/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Non-US</a:t>
                      </a:r>
                      <a:r>
                        <a:rPr lang="en-US" sz="20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(11)</a:t>
                      </a:r>
                    </a:p>
                    <a:p>
                      <a:pPr algn="l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AEMET, ABoM, CONAE, EUMETSAT, Green Power Labs,  HKO, Masdar, Mexico NWC, Pat King, Solargis, VTI</a:t>
                      </a:r>
                    </a:p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98798"/>
              </p:ext>
            </p:extLst>
          </p:nvPr>
        </p:nvGraphicFramePr>
        <p:xfrm>
          <a:off x="533399" y="1600198"/>
          <a:ext cx="8077201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052"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NOAA (10)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AWC, CLASS,   ESPC, NCO, NHC, NWS-JSC,PACIFIC,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  and WESTERN, 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STAR, SPC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1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NOAA</a:t>
                      </a:r>
                      <a:r>
                        <a:rPr lang="en-US" sz="2000" b="1" baseline="0" dirty="0" smtClean="0">
                          <a:solidFill>
                            <a:schemeClr val="bg1">
                              <a:lumMod val="20000"/>
                              <a:lumOff val="8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CI (2)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CIMSS/SSEC,CIRA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1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EDUCATION (1)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Unidata</a:t>
                      </a:r>
                      <a:endParaRPr lang="en-US" sz="20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1" dirty="0" smtClean="0">
                          <a:solidFill>
                            <a:srgbClr val="92D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NASA</a:t>
                      </a:r>
                      <a:r>
                        <a:rPr lang="en-US" sz="2000" b="1" baseline="0" dirty="0" smtClean="0">
                          <a:solidFill>
                            <a:srgbClr val="92D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(2)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Langley, MSFC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Other Gov’t (3)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FAA, NTSB,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Patrick AFB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1460887"/>
              </p:ext>
            </p:extLst>
          </p:nvPr>
        </p:nvGraphicFramePr>
        <p:xfrm>
          <a:off x="533400" y="1600200"/>
          <a:ext cx="8077200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48200">
                <a:tc>
                  <a:txBody>
                    <a:bodyPr/>
                    <a:lstStyle/>
                    <a:p>
                      <a:pPr algn="l"/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rgbClr val="D6A44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PRIVATE</a:t>
                      </a:r>
                      <a:r>
                        <a:rPr lang="en-US" sz="2000" b="1" baseline="0" dirty="0" smtClean="0">
                          <a:solidFill>
                            <a:srgbClr val="D6A44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(9)</a:t>
                      </a:r>
                    </a:p>
                    <a:p>
                      <a:pPr algn="l"/>
                      <a:r>
                        <a:rPr lang="en-US" sz="2000" b="0" dirty="0" smtClean="0">
                          <a:solidFill>
                            <a:schemeClr val="tx1"/>
                          </a:solidFill>
                        </a:rPr>
                        <a:t>AccuWeather, ATSC, Boeing, Iteris, </a:t>
                      </a: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StormGeo, TelventDTN, Universal Weather, the Weather Company, Weather </a:t>
                      </a:r>
                      <a:b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2000" b="0" baseline="0" dirty="0" smtClean="0">
                          <a:solidFill>
                            <a:schemeClr val="tx1"/>
                          </a:solidFill>
                        </a:rPr>
                        <a:t>Decision Technologies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Who uses McIDAS-X?</a:t>
            </a:r>
            <a:br>
              <a:rPr lang="en-US" sz="4000" dirty="0" smtClean="0"/>
            </a:br>
            <a:r>
              <a:rPr lang="en-US" sz="4000" dirty="0" smtClean="0"/>
              <a:t>38 Current MUG Members</a:t>
            </a:r>
            <a:endParaRPr lang="en-US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572" y="3859800"/>
            <a:ext cx="4037896" cy="2427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730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Who uses McIDAS-V?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458200" cy="4759325"/>
          </a:xfrm>
        </p:spPr>
        <p:txBody>
          <a:bodyPr/>
          <a:lstStyle/>
          <a:p>
            <a:pPr marL="57150" lvl="0" indent="0" fontAlgn="auto">
              <a:spcAft>
                <a:spcPts val="0"/>
              </a:spcAft>
              <a:buClr>
                <a:prstClr val="white"/>
              </a:buClr>
              <a:buSzTx/>
              <a:buNone/>
              <a:tabLst>
                <a:tab pos="288925" algn="l"/>
              </a:tabLst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McIDAS-V is now used in…</a:t>
            </a:r>
          </a:p>
          <a:p>
            <a:pPr lvl="1" fontAlgn="auto">
              <a:spcAft>
                <a:spcPts val="0"/>
              </a:spcAft>
              <a:buClrTx/>
              <a:buFont typeface="Arial" pitchFamily="34" charset="0"/>
              <a:buChar char="–"/>
              <a:tabLst>
                <a:tab pos="288925" algn="l"/>
              </a:tabLst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numerous research projects</a:t>
            </a:r>
          </a:p>
          <a:p>
            <a:pPr lvl="1" fontAlgn="auto">
              <a:spcAft>
                <a:spcPts val="0"/>
              </a:spcAft>
              <a:buClrTx/>
              <a:buFont typeface="Arial" pitchFamily="34" charset="0"/>
              <a:buChar char="–"/>
              <a:tabLst>
                <a:tab pos="288925" algn="l"/>
              </a:tabLst>
            </a:pPr>
            <a:r>
              <a:rPr lang="en-US" sz="2400" kern="1200" dirty="0" smtClean="0">
                <a:solidFill>
                  <a:prstClr val="white"/>
                </a:solidFill>
                <a:effectLst/>
                <a:ea typeface="+mn-ea"/>
                <a:cs typeface="+mn-cs"/>
              </a:rPr>
              <a:t>CIMSS High School Summer Workshop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  <a:p>
            <a:pPr lvl="1" fontAlgn="auto">
              <a:spcAft>
                <a:spcPts val="0"/>
              </a:spcAft>
              <a:buClrTx/>
              <a:buFont typeface="Arial" pitchFamily="34" charset="0"/>
              <a:buChar char="–"/>
              <a:tabLst>
                <a:tab pos="288925" algn="l"/>
              </a:tabLst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the NOAA Environmental Visualization Lab</a:t>
            </a:r>
          </a:p>
          <a:p>
            <a:pPr lvl="1" fontAlgn="auto">
              <a:spcAft>
                <a:spcPts val="0"/>
              </a:spcAft>
              <a:buClrTx/>
              <a:buFont typeface="Arial" pitchFamily="34" charset="0"/>
              <a:buChar char="–"/>
              <a:tabLst>
                <a:tab pos="288925" algn="l"/>
              </a:tabLst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Satellite Meteorology classes 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	(Miss State, Texas A&amp;M, Wisconsin)</a:t>
            </a:r>
            <a:endParaRPr lang="en-US" sz="2400" kern="1200" dirty="0" smtClean="0">
              <a:solidFill>
                <a:prstClr val="white"/>
              </a:solidFill>
              <a:effectLst/>
              <a:ea typeface="+mn-ea"/>
              <a:cs typeface="+mn-cs"/>
            </a:endParaRPr>
          </a:p>
          <a:p>
            <a:pPr lvl="1" fontAlgn="auto">
              <a:spcAft>
                <a:spcPts val="0"/>
              </a:spcAft>
              <a:buClrTx/>
              <a:buFont typeface="Arial" pitchFamily="34" charset="0"/>
              <a:buChar char="–"/>
              <a:tabLst>
                <a:tab pos="288925" algn="l"/>
              </a:tabLst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EUMETSAT/CIMSS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International Summer School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  <a:p>
            <a:pPr lvl="1" fontAlgn="auto">
              <a:spcAft>
                <a:spcPts val="0"/>
              </a:spcAft>
              <a:buClrTx/>
              <a:buFontTx/>
              <a:buChar char="-"/>
              <a:tabLst>
                <a:tab pos="288925" algn="l"/>
              </a:tabLst>
            </a:pPr>
            <a:r>
              <a:rPr lang="en-US" sz="2400" kern="1200" noProof="0" dirty="0" smtClean="0">
                <a:solidFill>
                  <a:prstClr val="white"/>
                </a:solidFill>
                <a:effectLst/>
                <a:ea typeface="+mn-ea"/>
                <a:cs typeface="+mn-cs"/>
              </a:rPr>
              <a:t>vi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sualizing data from the EUMETCast data stream</a:t>
            </a:r>
          </a:p>
          <a:p>
            <a:pPr lvl="1" fontAlgn="auto">
              <a:spcAft>
                <a:spcPts val="0"/>
              </a:spcAft>
              <a:buClrTx/>
              <a:buFontTx/>
              <a:buChar char="-"/>
              <a:tabLst>
                <a:tab pos="288925" algn="l"/>
              </a:tabLst>
            </a:pPr>
            <a:r>
              <a:rPr lang="en-US" sz="2400" kern="1200" noProof="0" dirty="0" smtClean="0">
                <a:solidFill>
                  <a:prstClr val="white"/>
                </a:solidFill>
                <a:effectLst/>
                <a:ea typeface="+mn-ea"/>
                <a:cs typeface="+mn-cs"/>
              </a:rPr>
              <a:t>at EUMETSAT and in EUMETSAT training courses</a:t>
            </a:r>
            <a:endParaRPr kumimoji="0" lang="en-US" sz="2400" b="0" i="0" u="none" strike="noStrike" kern="1200" cap="none" spc="0" normalizeH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916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Who uses McIDAS-V?</a:t>
            </a:r>
            <a:br>
              <a:rPr lang="en-US" sz="4000" dirty="0" smtClean="0"/>
            </a:br>
            <a:r>
              <a:rPr lang="en-US" sz="2800" dirty="0" smtClean="0"/>
              <a:t>from the usage statistics</a:t>
            </a:r>
            <a:endParaRPr lang="en-US" sz="40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9709979"/>
              </p:ext>
            </p:extLst>
          </p:nvPr>
        </p:nvGraphicFramePr>
        <p:xfrm>
          <a:off x="1447800" y="1676400"/>
          <a:ext cx="2966407" cy="1835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013">
                <a:tc>
                  <a:txBody>
                    <a:bodyPr/>
                    <a:lstStyle/>
                    <a:p>
                      <a:pPr algn="ctr"/>
                      <a:endParaRPr lang="en-US" sz="1400" b="0" i="1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2014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Total Uses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370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K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11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.edu/.gov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20 K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11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All others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350 K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832144"/>
              </p:ext>
            </p:extLst>
          </p:nvPr>
        </p:nvGraphicFramePr>
        <p:xfrm>
          <a:off x="1447800" y="4343400"/>
          <a:ext cx="56388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0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61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6117"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dirty="0" smtClean="0">
                          <a:solidFill>
                            <a:schemeClr val="tx1"/>
                          </a:solidFill>
                        </a:rPr>
                        <a:t>Windows7</a:t>
                      </a:r>
                      <a:endParaRPr lang="en-US"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tx1"/>
                          </a:solidFill>
                        </a:rPr>
                        <a:t>66%</a:t>
                      </a:r>
                      <a:endParaRPr lang="en-US" sz="2000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tx1"/>
                          </a:solidFill>
                        </a:rPr>
                        <a:t>47%</a:t>
                      </a:r>
                      <a:endParaRPr lang="en-US" sz="2000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en-US" sz="2000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11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Linux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31%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51%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79%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11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Mac OS X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3%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1%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976026"/>
              </p:ext>
            </p:extLst>
          </p:nvPr>
        </p:nvGraphicFramePr>
        <p:xfrm>
          <a:off x="4419600" y="1676400"/>
          <a:ext cx="1236237" cy="1835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30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2015</a:t>
                      </a:r>
                      <a:endParaRPr lang="en-US" sz="900" b="0" i="1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600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K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20 K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580 K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108420"/>
              </p:ext>
            </p:extLst>
          </p:nvPr>
        </p:nvGraphicFramePr>
        <p:xfrm>
          <a:off x="5638800" y="1676400"/>
          <a:ext cx="3200400" cy="2475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77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2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0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endParaRPr kumimoji="0" lang="en-US" sz="9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880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K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so far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-V Forums ~1100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users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11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20 K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~3400 unique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 IPs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46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860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K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117">
                <a:tc gridSpan="2">
                  <a:txBody>
                    <a:bodyPr/>
                    <a:lstStyle/>
                    <a:p>
                      <a:pPr algn="l"/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Mostly private and </a:t>
                      </a:r>
                      <a:b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non-US IP addresses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58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McIDAS Support –</a:t>
            </a:r>
            <a:br>
              <a:rPr lang="en-US" sz="4000" dirty="0"/>
            </a:br>
            <a:r>
              <a:rPr lang="en-US" sz="4000" dirty="0"/>
              <a:t>User Support Requests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4958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spcAft>
                <a:spcPts val="1200"/>
              </a:spcAft>
              <a:buFont typeface="Wingdings" pitchFamily="2" charset="2"/>
              <a:buNone/>
            </a:pPr>
            <a:r>
              <a:rPr lang="en-US" sz="2800" dirty="0"/>
              <a:t>With so many new non-paying users, how do we prioritize our support</a:t>
            </a:r>
            <a:r>
              <a:rPr lang="en-US" sz="2800" dirty="0" smtClean="0"/>
              <a:t>?</a:t>
            </a:r>
            <a:endParaRPr lang="en-US" sz="2800" dirty="0"/>
          </a:p>
          <a:p>
            <a:pPr marL="609600" indent="-609600">
              <a:lnSpc>
                <a:spcPct val="80000"/>
              </a:lnSpc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US" sz="2800" dirty="0"/>
              <a:t>McIDAS-X, –XCD and SDI questions </a:t>
            </a:r>
            <a:r>
              <a:rPr lang="en-US" sz="2800" dirty="0" smtClean="0"/>
              <a:t>from</a:t>
            </a:r>
            <a:br>
              <a:rPr lang="en-US" sz="2800" dirty="0" smtClean="0"/>
            </a:br>
            <a:r>
              <a:rPr lang="en-US" sz="2800" dirty="0" smtClean="0"/>
              <a:t>MUG members to the </a:t>
            </a:r>
            <a:r>
              <a:rPr lang="en-US" sz="2800" i="1" dirty="0" smtClean="0">
                <a:solidFill>
                  <a:schemeClr val="tx1">
                    <a:lumMod val="65000"/>
                  </a:schemeClr>
                </a:solidFill>
              </a:rPr>
              <a:t>McIDAS Help Desk</a:t>
            </a:r>
            <a:endParaRPr lang="en-US" sz="2800" i="1" dirty="0">
              <a:solidFill>
                <a:schemeClr val="tx1">
                  <a:lumMod val="65000"/>
                </a:schemeClr>
              </a:solidFill>
            </a:endParaRPr>
          </a:p>
          <a:p>
            <a:pPr marL="609600" indent="-609600">
              <a:lnSpc>
                <a:spcPct val="80000"/>
              </a:lnSpc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US" sz="2800" dirty="0"/>
              <a:t>McIDAS-V questions from MUG </a:t>
            </a:r>
            <a:r>
              <a:rPr lang="en-US" sz="2800" dirty="0" smtClean="0"/>
              <a:t>members</a:t>
            </a:r>
            <a:br>
              <a:rPr lang="en-US" sz="2800" dirty="0" smtClean="0"/>
            </a:br>
            <a:r>
              <a:rPr lang="en-US" sz="2800" dirty="0" smtClean="0"/>
              <a:t>to the </a:t>
            </a:r>
            <a:r>
              <a:rPr lang="en-US" sz="2800" i="1" dirty="0" smtClean="0">
                <a:solidFill>
                  <a:schemeClr val="tx1">
                    <a:lumMod val="65000"/>
                  </a:schemeClr>
                </a:solidFill>
              </a:rPr>
              <a:t>Help Desk and Support Forums</a:t>
            </a:r>
            <a:endParaRPr lang="en-US" sz="2800" i="1" dirty="0">
              <a:solidFill>
                <a:schemeClr val="tx1">
                  <a:lumMod val="65000"/>
                </a:schemeClr>
              </a:solidFill>
            </a:endParaRPr>
          </a:p>
          <a:p>
            <a:pPr marL="609600" indent="-609600">
              <a:lnSpc>
                <a:spcPct val="80000"/>
              </a:lnSpc>
              <a:spcAft>
                <a:spcPts val="1200"/>
              </a:spcAft>
              <a:buFont typeface="Wingdings" pitchFamily="2" charset="2"/>
              <a:buAutoNum type="arabicPeriod"/>
            </a:pPr>
            <a:r>
              <a:rPr lang="en-US" sz="2800" dirty="0"/>
              <a:t>McIDAS-V questions from non-MUG </a:t>
            </a:r>
            <a:r>
              <a:rPr lang="en-US" sz="2800" dirty="0" smtClean="0"/>
              <a:t>users</a:t>
            </a:r>
            <a:br>
              <a:rPr lang="en-US" sz="2800" dirty="0" smtClean="0"/>
            </a:br>
            <a:r>
              <a:rPr lang="en-US" sz="2800" dirty="0" smtClean="0"/>
              <a:t>to the </a:t>
            </a:r>
            <a:r>
              <a:rPr lang="en-US" sz="2800" i="1" dirty="0" smtClean="0">
                <a:solidFill>
                  <a:schemeClr val="tx1">
                    <a:lumMod val="65000"/>
                  </a:schemeClr>
                </a:solidFill>
              </a:rPr>
              <a:t>Support Forums</a:t>
            </a:r>
            <a:endParaRPr lang="en-US" dirty="0"/>
          </a:p>
          <a:p>
            <a:pPr marL="0" indent="0" algn="ctr">
              <a:lnSpc>
                <a:spcPct val="80000"/>
              </a:lnSpc>
              <a:buNone/>
            </a:pPr>
            <a:r>
              <a:rPr lang="en-US" sz="2800" dirty="0"/>
              <a:t>ALL bug reports are put into the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McIDAS </a:t>
            </a:r>
            <a:r>
              <a:rPr lang="en-US" sz="2800" dirty="0"/>
              <a:t>Inquiry System</a:t>
            </a:r>
          </a:p>
          <a:p>
            <a:pPr marL="609600" indent="-609600">
              <a:lnSpc>
                <a:spcPct val="8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McIDAS Support – </a:t>
            </a:r>
            <a:br>
              <a:rPr lang="en-US" sz="4000" dirty="0"/>
            </a:br>
            <a:r>
              <a:rPr lang="en-US" sz="4000" dirty="0" smtClean="0"/>
              <a:t>User Support Requests</a:t>
            </a:r>
            <a:endParaRPr lang="en-US" sz="4000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US" sz="2200" dirty="0" smtClean="0"/>
              <a:t>McIDAS-X, XCD, and SDI users receive their answers from the McIDAS Help Desk.</a:t>
            </a:r>
            <a:endParaRPr lang="en-US" sz="2200" dirty="0"/>
          </a:p>
          <a:p>
            <a:pPr eaLnBrk="0" hangingPunct="0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200" dirty="0">
              <a:effectLst/>
            </a:endParaRPr>
          </a:p>
          <a:p>
            <a:pPr marL="0" lvl="1" indent="0" eaLnBrk="0" hangingPunct="0">
              <a:lnSpc>
                <a:spcPct val="80000"/>
              </a:lnSpc>
              <a:spcBef>
                <a:spcPct val="0"/>
              </a:spcBef>
              <a:buClrTx/>
              <a:buNone/>
            </a:pPr>
            <a:r>
              <a:rPr lang="en-US" sz="2200" dirty="0" smtClean="0"/>
              <a:t>McIDAS-V users receive their answers from the Help Desk or from other forum users.  Users </a:t>
            </a:r>
            <a:r>
              <a:rPr lang="en-US" sz="2200" dirty="0"/>
              <a:t>of McIDAS-V are encouraged to answer the forum questions of other users and to share their knowledge and expertise.</a:t>
            </a:r>
            <a:endParaRPr lang="en-US" sz="2200" dirty="0">
              <a:effectLst/>
            </a:endParaRPr>
          </a:p>
          <a:p>
            <a:pPr eaLnBrk="0" hangingPunct="0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sz="2400" dirty="0">
              <a:effectLst/>
            </a:endParaRPr>
          </a:p>
        </p:txBody>
      </p:sp>
      <p:graphicFrame>
        <p:nvGraphicFramePr>
          <p:cNvPr id="5" name="Group 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2037778"/>
              </p:ext>
            </p:extLst>
          </p:nvPr>
        </p:nvGraphicFramePr>
        <p:xfrm>
          <a:off x="533400" y="3810000"/>
          <a:ext cx="8229600" cy="2288084"/>
        </p:xfrm>
        <a:graphic>
          <a:graphicData uri="http://schemas.openxmlformats.org/drawingml/2006/table">
            <a:tbl>
              <a:tblPr/>
              <a:tblGrid>
                <a:gridCol w="464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7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2015 Inquiries &amp; Forums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New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Resolved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01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McIDAS-X Inquiries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240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01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McIDAS-V Inquiries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331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255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01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McIDAS-V Forum Topics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92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MUG Update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MUG </a:t>
            </a:r>
            <a:r>
              <a:rPr lang="en-US" dirty="0" smtClean="0"/>
              <a:t>Personnel</a:t>
            </a:r>
          </a:p>
          <a:p>
            <a:r>
              <a:rPr lang="en-US" dirty="0" smtClean="0"/>
              <a:t>What’s </a:t>
            </a:r>
            <a:r>
              <a:rPr lang="en-US" dirty="0"/>
              <a:t>New in </a:t>
            </a:r>
            <a:r>
              <a:rPr lang="en-US" dirty="0" smtClean="0"/>
              <a:t>2016</a:t>
            </a:r>
          </a:p>
          <a:p>
            <a:r>
              <a:rPr lang="en-US" dirty="0" smtClean="0"/>
              <a:t>Who uses McIDAS-X and McIDAS-V?</a:t>
            </a:r>
            <a:endParaRPr lang="en-US" dirty="0"/>
          </a:p>
          <a:p>
            <a:r>
              <a:rPr lang="en-US" dirty="0" smtClean="0"/>
              <a:t>McIDAS Support Requests</a:t>
            </a:r>
          </a:p>
          <a:p>
            <a:r>
              <a:rPr lang="en-US" dirty="0" smtClean="0"/>
              <a:t>How long will McIDAS-X be supported?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How </a:t>
            </a:r>
            <a:r>
              <a:rPr lang="en-US" sz="4000" dirty="0"/>
              <a:t>long will –X be supported?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382000" cy="4800600"/>
          </a:xfrm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  <a:effectLst/>
              </a:rPr>
              <a:t>SSEC plans </a:t>
            </a:r>
            <a:r>
              <a:rPr lang="en-US" sz="2800" dirty="0">
                <a:solidFill>
                  <a:srgbClr val="FFFF00"/>
                </a:solidFill>
                <a:effectLst/>
              </a:rPr>
              <a:t>to support </a:t>
            </a:r>
            <a:r>
              <a:rPr lang="en-US" sz="2800" dirty="0" smtClean="0">
                <a:solidFill>
                  <a:srgbClr val="FFFF00"/>
                </a:solidFill>
                <a:effectLst/>
              </a:rPr>
              <a:t>McIDAS–X </a:t>
            </a:r>
            <a:r>
              <a:rPr lang="en-US" sz="2800" dirty="0">
                <a:solidFill>
                  <a:srgbClr val="FFFF00"/>
                </a:solidFill>
                <a:effectLst/>
              </a:rPr>
              <a:t>through the current </a:t>
            </a:r>
            <a:r>
              <a:rPr lang="en-US" sz="2800" dirty="0" smtClean="0">
                <a:solidFill>
                  <a:srgbClr val="FFFF00"/>
                </a:solidFill>
                <a:effectLst/>
              </a:rPr>
              <a:t>GOES-R Satellite Series</a:t>
            </a:r>
            <a:r>
              <a:rPr lang="en-US" sz="2800" dirty="0" smtClean="0">
                <a:effectLst/>
              </a:rPr>
              <a:t>, </a:t>
            </a:r>
            <a:r>
              <a:rPr lang="en-US" sz="2800" dirty="0">
                <a:effectLst/>
              </a:rPr>
              <a:t>which </a:t>
            </a:r>
            <a:r>
              <a:rPr lang="en-US" sz="2800" dirty="0" smtClean="0">
                <a:effectLst/>
              </a:rPr>
              <a:t>is currently listed as 2036  </a:t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	</a:t>
            </a:r>
            <a:r>
              <a:rPr lang="en-US" sz="2800" dirty="0" smtClean="0">
                <a:effectLst/>
                <a:sym typeface="Wingdings" panose="05000000000000000000" pitchFamily="2" charset="2"/>
              </a:rPr>
              <a:t>  </a:t>
            </a:r>
            <a:r>
              <a:rPr lang="en-US" sz="2800" dirty="0" smtClean="0">
                <a:effectLst/>
              </a:rPr>
              <a:t>NO END DATE IN SIGHT!!!</a:t>
            </a:r>
            <a:endParaRPr lang="en-US" sz="2800" dirty="0">
              <a:effectLst/>
            </a:endParaRPr>
          </a:p>
          <a:p>
            <a:r>
              <a:rPr lang="en-US" sz="2800" dirty="0">
                <a:effectLst/>
              </a:rPr>
              <a:t>No </a:t>
            </a:r>
            <a:r>
              <a:rPr lang="en-US" sz="2800" dirty="0" smtClean="0">
                <a:effectLst/>
              </a:rPr>
              <a:t>plans </a:t>
            </a:r>
            <a:r>
              <a:rPr lang="en-US" sz="2800" dirty="0">
                <a:effectLst/>
              </a:rPr>
              <a:t>for support fee structure changes</a:t>
            </a:r>
          </a:p>
          <a:p>
            <a:pPr lvl="1"/>
            <a:r>
              <a:rPr lang="en-US" dirty="0">
                <a:effectLst/>
              </a:rPr>
              <a:t>MUG members will continue to receive priority support </a:t>
            </a:r>
            <a:r>
              <a:rPr lang="en-US" dirty="0" smtClean="0">
                <a:effectLst/>
              </a:rPr>
              <a:t>for </a:t>
            </a:r>
            <a:r>
              <a:rPr lang="en-US" dirty="0">
                <a:effectLst/>
              </a:rPr>
              <a:t>–X and –V </a:t>
            </a:r>
          </a:p>
          <a:p>
            <a:r>
              <a:rPr lang="en-US" sz="2800" dirty="0">
                <a:effectLst/>
              </a:rPr>
              <a:t>C</a:t>
            </a:r>
            <a:r>
              <a:rPr lang="en-US" sz="2800" dirty="0" smtClean="0">
                <a:effectLst/>
              </a:rPr>
              <a:t>ontinue </a:t>
            </a:r>
            <a:r>
              <a:rPr lang="en-US" sz="2800" dirty="0">
                <a:effectLst/>
              </a:rPr>
              <a:t>to release –X as needed for </a:t>
            </a:r>
            <a:r>
              <a:rPr lang="en-US" sz="2800" dirty="0" smtClean="0">
                <a:effectLst/>
              </a:rPr>
              <a:t>bugs, updates, and new OS </a:t>
            </a:r>
            <a:r>
              <a:rPr lang="en-US" sz="2800" dirty="0">
                <a:effectLst/>
              </a:rPr>
              <a:t>&amp; data/satellite changes </a:t>
            </a:r>
            <a:r>
              <a:rPr lang="en-US" sz="2800" dirty="0" smtClean="0">
                <a:effectLst/>
              </a:rPr>
              <a:t>(~2 </a:t>
            </a:r>
            <a:r>
              <a:rPr lang="en-US" sz="2800" dirty="0">
                <a:effectLst/>
              </a:rPr>
              <a:t>times per year</a:t>
            </a:r>
            <a:r>
              <a:rPr lang="en-US" sz="2800" dirty="0" smtClean="0">
                <a:effectLst/>
              </a:rPr>
              <a:t>)</a:t>
            </a:r>
            <a:endParaRPr lang="en-US" sz="2800" dirty="0">
              <a:effectLst/>
            </a:endParaRPr>
          </a:p>
          <a:p>
            <a:pPr lvl="1"/>
            <a:endParaRPr lang="en-US" sz="2000" dirty="0">
              <a:effectLst/>
            </a:endParaRPr>
          </a:p>
          <a:p>
            <a:endParaRPr lang="en-US" sz="2400" dirty="0">
              <a:effectLst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How </a:t>
            </a:r>
            <a:r>
              <a:rPr lang="en-US" sz="4000" dirty="0"/>
              <a:t>long will –X be supported?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382000" cy="4800600"/>
          </a:xfrm>
        </p:spPr>
        <p:txBody>
          <a:bodyPr/>
          <a:lstStyle/>
          <a:p>
            <a:r>
              <a:rPr lang="en-US" sz="2800" dirty="0" smtClean="0">
                <a:solidFill>
                  <a:srgbClr val="FFFF00"/>
                </a:solidFill>
                <a:effectLst/>
              </a:rPr>
              <a:t>SSEC plans </a:t>
            </a:r>
            <a:r>
              <a:rPr lang="en-US" sz="2800" dirty="0">
                <a:solidFill>
                  <a:srgbClr val="FFFF00"/>
                </a:solidFill>
                <a:effectLst/>
              </a:rPr>
              <a:t>to support </a:t>
            </a:r>
            <a:r>
              <a:rPr lang="en-US" sz="2800" dirty="0" smtClean="0">
                <a:solidFill>
                  <a:srgbClr val="FFFF00"/>
                </a:solidFill>
                <a:effectLst/>
              </a:rPr>
              <a:t>McIDAS–X </a:t>
            </a:r>
            <a:r>
              <a:rPr lang="en-US" sz="2800" dirty="0">
                <a:solidFill>
                  <a:srgbClr val="FFFF00"/>
                </a:solidFill>
                <a:effectLst/>
              </a:rPr>
              <a:t>through the current </a:t>
            </a:r>
            <a:r>
              <a:rPr lang="en-US" sz="2800" dirty="0" smtClean="0">
                <a:solidFill>
                  <a:srgbClr val="FFFF00"/>
                </a:solidFill>
                <a:effectLst/>
              </a:rPr>
              <a:t>GOES-R Satellite Series</a:t>
            </a:r>
            <a:r>
              <a:rPr lang="en-US" sz="2800" dirty="0" smtClean="0">
                <a:effectLst/>
              </a:rPr>
              <a:t>, </a:t>
            </a:r>
            <a:r>
              <a:rPr lang="en-US" sz="2800" dirty="0">
                <a:effectLst/>
              </a:rPr>
              <a:t>which </a:t>
            </a:r>
            <a:r>
              <a:rPr lang="en-US" sz="2800" dirty="0" smtClean="0">
                <a:effectLst/>
              </a:rPr>
              <a:t>is currently listed as 2036  </a:t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	</a:t>
            </a:r>
            <a:r>
              <a:rPr lang="en-US" sz="2800" dirty="0" smtClean="0">
                <a:effectLst/>
                <a:sym typeface="Wingdings" panose="05000000000000000000" pitchFamily="2" charset="2"/>
              </a:rPr>
              <a:t>  </a:t>
            </a:r>
            <a:r>
              <a:rPr lang="en-US" sz="2800" dirty="0" smtClean="0">
                <a:effectLst/>
              </a:rPr>
              <a:t>NO END DATE IN SIGHT!!!</a:t>
            </a:r>
            <a:endParaRPr lang="en-US" sz="2800" dirty="0">
              <a:effectLst/>
            </a:endParaRPr>
          </a:p>
          <a:p>
            <a:r>
              <a:rPr lang="en-US" sz="2800" dirty="0" smtClean="0">
                <a:effectLst/>
              </a:rPr>
              <a:t>Important Issues</a:t>
            </a:r>
          </a:p>
          <a:p>
            <a:pPr lvl="1"/>
            <a:r>
              <a:rPr lang="en-US" sz="2400" dirty="0" smtClean="0">
                <a:effectLst/>
              </a:rPr>
              <a:t>ADDE written in Fortran and C </a:t>
            </a:r>
            <a:r>
              <a:rPr lang="en-US" sz="2400" dirty="0" smtClean="0">
                <a:effectLst/>
                <a:sym typeface="Wingdings" panose="05000000000000000000" pitchFamily="2" charset="2"/>
              </a:rPr>
              <a:t> Python?</a:t>
            </a:r>
          </a:p>
          <a:p>
            <a:pPr lvl="1"/>
            <a:r>
              <a:rPr lang="en-US" sz="2400" dirty="0" smtClean="0">
                <a:effectLst/>
                <a:sym typeface="Wingdings" panose="05000000000000000000" pitchFamily="2" charset="2"/>
              </a:rPr>
              <a:t>XCD becoming brittle  beta coming in 2017</a:t>
            </a:r>
          </a:p>
          <a:p>
            <a:pPr lvl="1"/>
            <a:r>
              <a:rPr lang="en-US" sz="2400" dirty="0" smtClean="0">
                <a:effectLst/>
                <a:sym typeface="Wingdings" panose="05000000000000000000" pitchFamily="2" charset="2"/>
              </a:rPr>
              <a:t>Larger datasets mean larger images, grids, maps than currently allowed in McIDAS-X</a:t>
            </a:r>
          </a:p>
          <a:p>
            <a:pPr lvl="1"/>
            <a:r>
              <a:rPr lang="en-US" sz="2400" dirty="0" smtClean="0">
                <a:effectLst/>
                <a:sym typeface="Wingdings" panose="05000000000000000000" pitchFamily="2" charset="2"/>
              </a:rPr>
              <a:t>The McIDAS-X GUI is written in tcl/tk and becomes more fragile with each OS upgrade</a:t>
            </a:r>
          </a:p>
          <a:p>
            <a:pPr lvl="1"/>
            <a:endParaRPr lang="en-US" sz="2000" dirty="0" smtClean="0">
              <a:effectLst/>
            </a:endParaRPr>
          </a:p>
          <a:p>
            <a:endParaRPr lang="en-US" sz="2400" dirty="0">
              <a:effectLst/>
            </a:endParaRPr>
          </a:p>
          <a:p>
            <a:pPr lvl="1"/>
            <a:endParaRPr lang="en-US" sz="2000" dirty="0">
              <a:effectLst/>
            </a:endParaRPr>
          </a:p>
          <a:p>
            <a:pPr lvl="1"/>
            <a:endParaRPr lang="en-US" sz="2000" dirty="0">
              <a:effectLst/>
            </a:endParaRPr>
          </a:p>
          <a:p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04047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Looking </a:t>
            </a:r>
            <a:r>
              <a:rPr lang="en-US" sz="4000" dirty="0"/>
              <a:t>for more user input!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60375" indent="-460375">
              <a:lnSpc>
                <a:spcPct val="80000"/>
              </a:lnSpc>
              <a:spcAft>
                <a:spcPts val="600"/>
              </a:spcAft>
              <a:buFont typeface="Wingdings" pitchFamily="2" charset="2"/>
              <a:buAutoNum type="arabicPeriod"/>
            </a:pPr>
            <a:r>
              <a:rPr lang="en-US" sz="2400" dirty="0"/>
              <a:t>Use the McIDAS-V Support </a:t>
            </a:r>
            <a:r>
              <a:rPr lang="en-US" sz="2400" dirty="0" smtClean="0"/>
              <a:t>Forums or contact the McIDAS Help Desk</a:t>
            </a:r>
            <a:endParaRPr lang="en-US" sz="2400" dirty="0"/>
          </a:p>
          <a:p>
            <a:pPr marL="460375" indent="-460375">
              <a:lnSpc>
                <a:spcPct val="80000"/>
              </a:lnSpc>
              <a:spcAft>
                <a:spcPts val="600"/>
              </a:spcAft>
              <a:buFont typeface="Wingdings" pitchFamily="2" charset="2"/>
              <a:buAutoNum type="arabicPeriod"/>
            </a:pPr>
            <a:r>
              <a:rPr lang="en-US" sz="2400" dirty="0"/>
              <a:t>Join the McIDAS Advisory Committee</a:t>
            </a:r>
          </a:p>
          <a:p>
            <a:pPr marL="460375" indent="-460375">
              <a:lnSpc>
                <a:spcPct val="80000"/>
              </a:lnSpc>
              <a:spcAft>
                <a:spcPts val="600"/>
              </a:spcAft>
              <a:buFont typeface="Wingdings" pitchFamily="2" charset="2"/>
              <a:buAutoNum type="arabicPeriod"/>
            </a:pPr>
            <a:r>
              <a:rPr lang="en-US" sz="2400" dirty="0"/>
              <a:t>Fill out the </a:t>
            </a:r>
            <a:r>
              <a:rPr lang="en-US" sz="2400" dirty="0" smtClean="0"/>
              <a:t>MUG Meeting </a:t>
            </a:r>
            <a:r>
              <a:rPr lang="en-US" sz="2400" dirty="0"/>
              <a:t>Survey at the end of the meeting on </a:t>
            </a:r>
            <a:r>
              <a:rPr lang="en-US" sz="2400" dirty="0" smtClean="0"/>
              <a:t>Thursday</a:t>
            </a:r>
            <a:endParaRPr lang="en-US" sz="2400" dirty="0"/>
          </a:p>
          <a:p>
            <a:pPr marL="568325" lvl="2" indent="-168275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/>
              <a:t>Do you have suggestions for improving the MUG Meeting?</a:t>
            </a:r>
          </a:p>
          <a:p>
            <a:pPr marL="568325" lvl="2" indent="-168275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/>
              <a:t>What data types do you need to read/write with McIDAS?</a:t>
            </a:r>
            <a:endParaRPr lang="en-US" sz="2000" dirty="0"/>
          </a:p>
          <a:p>
            <a:pPr marL="568325" lvl="2" indent="-168275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/>
              <a:t>On what platform(s) do you currently run McIDAS?   Also, </a:t>
            </a:r>
            <a:r>
              <a:rPr lang="en-US" sz="2000" dirty="0"/>
              <a:t>b</a:t>
            </a:r>
            <a:r>
              <a:rPr lang="en-US" sz="2000" dirty="0" smtClean="0"/>
              <a:t>e sure to answer the new 2017 OS Survey.</a:t>
            </a:r>
            <a:endParaRPr lang="en-US" sz="2000" dirty="0"/>
          </a:p>
          <a:p>
            <a:pPr marL="460375" indent="-460375">
              <a:lnSpc>
                <a:spcPct val="80000"/>
              </a:lnSpc>
              <a:spcAft>
                <a:spcPts val="600"/>
              </a:spcAft>
              <a:buFont typeface="Wingdings" pitchFamily="2" charset="2"/>
              <a:buAutoNum type="arabicPeriod"/>
            </a:pPr>
            <a:r>
              <a:rPr lang="en-US" sz="2400" dirty="0"/>
              <a:t>If you have specific development needs, contact me about helping to fund </a:t>
            </a:r>
            <a:r>
              <a:rPr lang="en-US" sz="2400" dirty="0" smtClean="0"/>
              <a:t>development.</a:t>
            </a:r>
            <a:endParaRPr lang="en-US" sz="2400" dirty="0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2800" dirty="0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2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Summary…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/>
              <a:t>McIDAS Users’ Group is still going strong!</a:t>
            </a:r>
          </a:p>
          <a:p>
            <a:pPr lvl="1"/>
            <a:r>
              <a:rPr lang="en-US" sz="2400" dirty="0"/>
              <a:t>MUG Membership staying steady for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–</a:t>
            </a:r>
            <a:r>
              <a:rPr lang="en-US" sz="2400" dirty="0"/>
              <a:t>X, -XCD, and </a:t>
            </a:r>
            <a:r>
              <a:rPr lang="en-US" sz="2400" dirty="0" smtClean="0"/>
              <a:t>SDI </a:t>
            </a:r>
            <a:r>
              <a:rPr lang="en-US" sz="2400" dirty="0" smtClean="0">
                <a:sym typeface="Wingdings" panose="05000000000000000000" pitchFamily="2" charset="2"/>
              </a:rPr>
              <a:t> </a:t>
            </a:r>
            <a:r>
              <a:rPr lang="en-US" sz="2400" dirty="0" smtClean="0"/>
              <a:t>still </a:t>
            </a:r>
            <a:r>
              <a:rPr lang="en-US" sz="2400" dirty="0"/>
              <a:t>our #1 </a:t>
            </a:r>
            <a:r>
              <a:rPr lang="en-US" sz="2400" dirty="0" smtClean="0"/>
              <a:t>Priority</a:t>
            </a:r>
          </a:p>
          <a:p>
            <a:pPr lvl="1"/>
            <a:r>
              <a:rPr lang="en-US" sz="2400" dirty="0" smtClean="0"/>
              <a:t>McIDAS-X will be fully supported through the GOES-R Program </a:t>
            </a:r>
          </a:p>
          <a:p>
            <a:pPr lvl="1"/>
            <a:r>
              <a:rPr lang="en-US" sz="2400" dirty="0"/>
              <a:t>McIDAS-V usage and forum membership growing every day</a:t>
            </a:r>
            <a:endParaRPr lang="en-US" sz="2400" dirty="0" smtClean="0"/>
          </a:p>
          <a:p>
            <a:pPr lvl="1"/>
            <a:r>
              <a:rPr lang="en-US" sz="2400" dirty="0"/>
              <a:t>If –X works for you, then stay with –X.  When new features or data types </a:t>
            </a:r>
            <a:r>
              <a:rPr lang="en-US" sz="2400" dirty="0" smtClean="0"/>
              <a:t>are added in –V</a:t>
            </a:r>
            <a:r>
              <a:rPr lang="en-US" sz="2400" dirty="0"/>
              <a:t>, then do your new development in –V</a:t>
            </a:r>
            <a:r>
              <a:rPr lang="en-US" sz="2400" dirty="0" smtClean="0"/>
              <a:t>.</a:t>
            </a:r>
            <a:r>
              <a:rPr lang="en-US" sz="2000" dirty="0"/>
              <a:t/>
            </a:r>
            <a:br>
              <a:rPr lang="en-US" sz="2000" dirty="0"/>
            </a:b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590800"/>
            <a:ext cx="8229600" cy="873125"/>
          </a:xfrm>
        </p:spPr>
        <p:txBody>
          <a:bodyPr/>
          <a:lstStyle/>
          <a:p>
            <a:pPr marL="0" lvl="1" indent="0" algn="ctr">
              <a:buFontTx/>
              <a:buNone/>
            </a:pPr>
            <a:r>
              <a:rPr lang="en-US" sz="4000" dirty="0" smtClean="0"/>
              <a:t>THANK </a:t>
            </a:r>
            <a:r>
              <a:rPr lang="en-US" sz="4000" dirty="0"/>
              <a:t>YOU!!!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2209800" y="609600"/>
            <a:ext cx="48006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We </a:t>
            </a:r>
            <a:r>
              <a:rPr lang="en-US" sz="2800" dirty="0" smtClean="0"/>
              <a:t>need input </a:t>
            </a:r>
            <a:r>
              <a:rPr lang="en-US" sz="2800" dirty="0"/>
              <a:t>from you to make all of McIDAS better for everyone!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02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MUG Personnel </a:t>
            </a:r>
            <a:r>
              <a:rPr lang="en-US" sz="4000" dirty="0" smtClean="0"/>
              <a:t>– </a:t>
            </a:r>
            <a:br>
              <a:rPr lang="en-US" sz="4000" dirty="0" smtClean="0"/>
            </a:br>
            <a:r>
              <a:rPr lang="en-US" sz="4000" dirty="0" smtClean="0"/>
              <a:t>Current </a:t>
            </a:r>
            <a:r>
              <a:rPr lang="en-US" sz="4000" dirty="0"/>
              <a:t>MUG Staff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10600" cy="4800600"/>
          </a:xfrm>
        </p:spPr>
        <p:txBody>
          <a:bodyPr/>
          <a:lstStyle/>
          <a:p>
            <a:pPr lvl="1" defTabSz="460375">
              <a:lnSpc>
                <a:spcPct val="120000"/>
              </a:lnSpc>
              <a:buFontTx/>
              <a:buNone/>
            </a:pPr>
            <a:r>
              <a:rPr lang="en-US" sz="2400" dirty="0"/>
              <a:t>Kevin Baggett: </a:t>
            </a:r>
            <a:r>
              <a:rPr lang="en-US" sz="2400" dirty="0" smtClean="0"/>
              <a:t>	-</a:t>
            </a:r>
            <a:r>
              <a:rPr lang="en-US" sz="2400" dirty="0"/>
              <a:t>XCD programming</a:t>
            </a:r>
          </a:p>
          <a:p>
            <a:pPr lvl="1" defTabSz="460375">
              <a:lnSpc>
                <a:spcPct val="120000"/>
              </a:lnSpc>
              <a:buFontTx/>
              <a:buNone/>
            </a:pPr>
            <a:r>
              <a:rPr lang="en-US" sz="2400" dirty="0"/>
              <a:t>Jon Beavers:  </a:t>
            </a:r>
            <a:r>
              <a:rPr lang="en-US" sz="2400" dirty="0" smtClean="0"/>
              <a:t>		-</a:t>
            </a:r>
            <a:r>
              <a:rPr lang="en-US" sz="2400" dirty="0"/>
              <a:t>V programming</a:t>
            </a:r>
          </a:p>
          <a:p>
            <a:pPr lvl="1" defTabSz="460375">
              <a:lnSpc>
                <a:spcPct val="120000"/>
              </a:lnSpc>
              <a:buFontTx/>
              <a:buNone/>
            </a:pPr>
            <a:r>
              <a:rPr lang="en-US" sz="2400" dirty="0"/>
              <a:t>Bob Carp: </a:t>
            </a:r>
            <a:r>
              <a:rPr lang="en-US" sz="2400" dirty="0" smtClean="0"/>
              <a:t>			Help </a:t>
            </a:r>
            <a:r>
              <a:rPr lang="en-US" sz="2400" dirty="0"/>
              <a:t>Desk, </a:t>
            </a:r>
            <a:r>
              <a:rPr lang="en-US" sz="2400" dirty="0" smtClean="0"/>
              <a:t>testing &amp; doc</a:t>
            </a:r>
            <a:endParaRPr lang="en-US" sz="2400" dirty="0"/>
          </a:p>
          <a:p>
            <a:pPr lvl="1" defTabSz="460375">
              <a:lnSpc>
                <a:spcPct val="120000"/>
              </a:lnSpc>
              <a:buFontTx/>
              <a:buNone/>
            </a:pPr>
            <a:r>
              <a:rPr lang="en-US" sz="2400" dirty="0"/>
              <a:t>Jay Heinzelman: </a:t>
            </a:r>
            <a:r>
              <a:rPr lang="en-US" sz="2400" dirty="0" smtClean="0"/>
              <a:t>	Help </a:t>
            </a:r>
            <a:r>
              <a:rPr lang="en-US" sz="2400" dirty="0"/>
              <a:t>Desk </a:t>
            </a:r>
            <a:r>
              <a:rPr lang="en-US" sz="2400" dirty="0" smtClean="0"/>
              <a:t>&amp; testing</a:t>
            </a:r>
          </a:p>
          <a:p>
            <a:pPr lvl="1" defTabSz="460375">
              <a:lnSpc>
                <a:spcPct val="120000"/>
              </a:lnSpc>
              <a:buFontTx/>
              <a:buNone/>
            </a:pPr>
            <a:r>
              <a:rPr lang="en-US" sz="2400" dirty="0" smtClean="0"/>
              <a:t>Dave </a:t>
            </a:r>
            <a:r>
              <a:rPr lang="en-US" sz="2400" dirty="0"/>
              <a:t>Parker:  </a:t>
            </a:r>
            <a:r>
              <a:rPr lang="en-US" sz="2400" dirty="0" smtClean="0"/>
              <a:t>		Systems </a:t>
            </a:r>
            <a:r>
              <a:rPr lang="en-US" sz="2400" dirty="0"/>
              <a:t>programming</a:t>
            </a:r>
          </a:p>
          <a:p>
            <a:pPr lvl="1" defTabSz="460375">
              <a:lnSpc>
                <a:spcPct val="120000"/>
              </a:lnSpc>
              <a:buFontTx/>
              <a:buNone/>
            </a:pPr>
            <a:r>
              <a:rPr lang="en-US" sz="2400" dirty="0"/>
              <a:t>Barry Roth: </a:t>
            </a:r>
            <a:r>
              <a:rPr lang="en-US" sz="2400" dirty="0" smtClean="0"/>
              <a:t>		Help Desk &amp; documentation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en-US" sz="2400" dirty="0"/>
              <a:t>	</a:t>
            </a:r>
            <a:r>
              <a:rPr lang="en-US" sz="2400" dirty="0" smtClean="0"/>
              <a:t>2 new students – Sammy VanDyke &amp; Matt Lane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MUG Personnel </a:t>
            </a:r>
            <a:r>
              <a:rPr lang="en-US" sz="4000" dirty="0" smtClean="0"/>
              <a:t>–</a:t>
            </a:r>
            <a:br>
              <a:rPr lang="en-US" sz="4000" dirty="0" smtClean="0"/>
            </a:br>
            <a:r>
              <a:rPr lang="en-US" sz="4000" dirty="0" smtClean="0"/>
              <a:t>Programmers</a:t>
            </a:r>
            <a:endParaRPr lang="en-US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351066"/>
              </p:ext>
            </p:extLst>
          </p:nvPr>
        </p:nvGraphicFramePr>
        <p:xfrm>
          <a:off x="457200" y="1600200"/>
          <a:ext cx="82296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en-US" sz="2800" b="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en-US" sz="2800" b="0" dirty="0" smtClean="0"/>
                        <a:t>McIDAS-X</a:t>
                      </a:r>
                      <a:br>
                        <a:rPr lang="en-US" sz="2800" b="0" dirty="0" smtClean="0"/>
                      </a:br>
                      <a:endParaRPr lang="en-US" sz="2800" b="0" dirty="0" smtClean="0"/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en-US" sz="2400" b="0" dirty="0" smtClean="0"/>
                        <a:t>Russ Dengel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en-US" sz="2400" b="0" dirty="0" smtClean="0"/>
                        <a:t>Dan Forrest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en-US" sz="2400" b="0" dirty="0" smtClean="0"/>
                        <a:t>Tommy Jasmin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en-US" sz="2400" b="0" dirty="0" smtClean="0"/>
                        <a:t>Rick</a:t>
                      </a:r>
                      <a:r>
                        <a:rPr lang="en-US" sz="2400" b="0" baseline="0" dirty="0" smtClean="0"/>
                        <a:t> Kohrs</a:t>
                      </a:r>
                      <a:endParaRPr lang="en-US" sz="2400" b="0" dirty="0" smtClean="0"/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en-US" sz="2400" b="0" dirty="0" smtClean="0"/>
                        <a:t>Scott Lindstrom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en-US" sz="2400" b="0" dirty="0" smtClean="0"/>
                        <a:t>Dave Santek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en-US" sz="2400" b="0" dirty="0" smtClean="0"/>
                        <a:t>Tom Yoksas (Unidata)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endParaRPr lang="en-US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endParaRPr lang="en-US" sz="2800" b="0" dirty="0" smtClean="0"/>
                    </a:p>
                    <a:p>
                      <a:pPr marL="0" indent="0">
                        <a:lnSpc>
                          <a:spcPct val="80000"/>
                        </a:lnSpc>
                        <a:buNone/>
                      </a:pPr>
                      <a:r>
                        <a:rPr lang="en-US" sz="2800" b="0" dirty="0" smtClean="0"/>
                        <a:t>McIDAS-V and VisAD </a:t>
                      </a:r>
                      <a:br>
                        <a:rPr lang="en-US" sz="2800" b="0" dirty="0" smtClean="0"/>
                      </a:br>
                      <a:endParaRPr lang="en-US" sz="2800" b="0" dirty="0" smtClean="0"/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en-US" sz="2400" b="0" dirty="0" smtClean="0"/>
                        <a:t>Tommy </a:t>
                      </a:r>
                      <a:r>
                        <a:rPr lang="en-US" sz="2400" b="0" dirty="0" smtClean="0"/>
                        <a:t>Jasmin</a:t>
                      </a:r>
                    </a:p>
                    <a:p>
                      <a:pPr lvl="1">
                        <a:lnSpc>
                          <a:spcPct val="80000"/>
                        </a:lnSpc>
                      </a:pPr>
                      <a:r>
                        <a:rPr lang="en-US" sz="2400" b="0" dirty="0" smtClean="0"/>
                        <a:t>Tom Rink</a:t>
                      </a:r>
                      <a:br>
                        <a:rPr lang="en-US" sz="2400" b="0" dirty="0" smtClean="0"/>
                      </a:br>
                      <a:r>
                        <a:rPr lang="en-US" sz="2400" b="0" dirty="0" smtClean="0"/>
                        <a:t>Yuan Ho (Unidata)</a:t>
                      </a:r>
                    </a:p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56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MUG Personnel –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Unidata Collaboration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Working Together on V</a:t>
            </a:r>
            <a:r>
              <a:rPr lang="en-US" dirty="0" smtClean="0"/>
              <a:t>isAD</a:t>
            </a:r>
            <a:r>
              <a:rPr lang="en-US" dirty="0"/>
              <a:t>, IDV, -</a:t>
            </a:r>
            <a:r>
              <a:rPr lang="en-US" dirty="0" smtClean="0"/>
              <a:t>V</a:t>
            </a:r>
            <a:endParaRPr lang="en-US" dirty="0"/>
          </a:p>
          <a:p>
            <a:r>
              <a:rPr lang="en-US" sz="2800" dirty="0"/>
              <a:t>Combined –V / IDV Developers Meeting in Madison, November 2011</a:t>
            </a:r>
          </a:p>
          <a:p>
            <a:r>
              <a:rPr lang="en-US" sz="2800" dirty="0"/>
              <a:t>Monthly Teleconferences</a:t>
            </a:r>
          </a:p>
          <a:p>
            <a:r>
              <a:rPr lang="en-US" sz="2800" dirty="0" smtClean="0"/>
              <a:t>Merged </a:t>
            </a:r>
            <a:r>
              <a:rPr lang="en-US" sz="2800" dirty="0"/>
              <a:t>our developer tools (git, redmine)</a:t>
            </a:r>
          </a:p>
          <a:p>
            <a:r>
              <a:rPr lang="en-US" sz="2800" dirty="0"/>
              <a:t>MUG testers helping to test new functionality coming from IDV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8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18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8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/>
      <p:bldP spid="11878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MUG Personnel –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Training and Outreach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000" dirty="0" smtClean="0"/>
              <a:t>Demonstrations &amp; Talks</a:t>
            </a:r>
            <a:endParaRPr lang="en-US" sz="3000" dirty="0"/>
          </a:p>
          <a:p>
            <a:pPr lvl="1">
              <a:tabLst>
                <a:tab pos="288925" algn="l"/>
              </a:tabLst>
            </a:pPr>
            <a:r>
              <a:rPr lang="en-US" sz="2400" dirty="0"/>
              <a:t>AGU Conference</a:t>
            </a:r>
            <a:br>
              <a:rPr lang="en-US" sz="2400" dirty="0"/>
            </a:br>
            <a:r>
              <a:rPr lang="en-US" sz="2400" dirty="0"/>
              <a:t>	San Francisco CA (2015)</a:t>
            </a:r>
          </a:p>
          <a:p>
            <a:pPr lvl="1">
              <a:tabLst>
                <a:tab pos="288925" algn="l"/>
              </a:tabLst>
            </a:pPr>
            <a:r>
              <a:rPr lang="en-US" sz="2400" dirty="0" smtClean="0"/>
              <a:t>AMS Annual Meeting</a:t>
            </a:r>
            <a:br>
              <a:rPr lang="en-US" sz="2400" dirty="0" smtClean="0"/>
            </a:br>
            <a:r>
              <a:rPr lang="en-US" sz="2400" dirty="0" smtClean="0"/>
              <a:t>	New Orleans LA (2016)</a:t>
            </a:r>
          </a:p>
          <a:p>
            <a:pPr lvl="1">
              <a:tabLst>
                <a:tab pos="288925" algn="l"/>
              </a:tabLst>
            </a:pPr>
            <a:r>
              <a:rPr lang="en-US" sz="2400" dirty="0" smtClean="0"/>
              <a:t>EUMETSAT Meteorological Satellite Conference</a:t>
            </a:r>
            <a:br>
              <a:rPr lang="en-US" sz="2400" dirty="0" smtClean="0"/>
            </a:br>
            <a:r>
              <a:rPr lang="en-US" sz="2400" smtClean="0"/>
              <a:t>	</a:t>
            </a:r>
            <a:r>
              <a:rPr lang="en-US" sz="2400" smtClean="0"/>
              <a:t>Toulouse </a:t>
            </a:r>
            <a:r>
              <a:rPr lang="en-US" sz="2400" dirty="0" smtClean="0"/>
              <a:t>(2015), Darmstadt (2016)</a:t>
            </a:r>
          </a:p>
          <a:p>
            <a:pPr lvl="1">
              <a:tabLst>
                <a:tab pos="288925" algn="l"/>
              </a:tabLst>
            </a:pPr>
            <a:r>
              <a:rPr lang="en-US" sz="2400" dirty="0" smtClean="0"/>
              <a:t>NWA Annual Meeting</a:t>
            </a:r>
            <a:br>
              <a:rPr lang="en-US" sz="2400" dirty="0" smtClean="0"/>
            </a:br>
            <a:r>
              <a:rPr lang="en-US" sz="2400" dirty="0" smtClean="0"/>
              <a:t>	Norfolk VA (2015), Oklahoma City OK (2016)</a:t>
            </a: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77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New in </a:t>
            </a:r>
            <a:r>
              <a:rPr lang="en-US" sz="4000" dirty="0" smtClean="0"/>
              <a:t>2016 </a:t>
            </a:r>
            <a:r>
              <a:rPr lang="en-US" sz="4000" dirty="0"/>
              <a:t>–</a:t>
            </a:r>
            <a:br>
              <a:rPr lang="en-US" sz="4000" dirty="0"/>
            </a:br>
            <a:r>
              <a:rPr lang="en-US" sz="4000" dirty="0" smtClean="0"/>
              <a:t>McIDAS–X Releases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2016.1 </a:t>
            </a:r>
            <a:r>
              <a:rPr lang="en-US" sz="2800" dirty="0" smtClean="0"/>
              <a:t>– </a:t>
            </a:r>
            <a:r>
              <a:rPr lang="en-US" sz="2400" dirty="0" smtClean="0"/>
              <a:t>February 2016</a:t>
            </a:r>
          </a:p>
          <a:p>
            <a:pPr marL="463550" indent="-463550">
              <a:buNone/>
            </a:pPr>
            <a:r>
              <a:rPr lang="en-US" sz="2000" dirty="0"/>
              <a:t>	</a:t>
            </a:r>
            <a:r>
              <a:rPr lang="en-US" sz="2000" dirty="0" smtClean="0"/>
              <a:t>- Preliminary release of GOES-R ABI servers, calibration and navigation</a:t>
            </a:r>
            <a:br>
              <a:rPr lang="en-US" sz="2000" dirty="0" smtClean="0"/>
            </a:br>
            <a:r>
              <a:rPr lang="en-US" sz="2000" dirty="0" smtClean="0"/>
              <a:t>- Added HimawariCast HRIT servers</a:t>
            </a:r>
            <a:br>
              <a:rPr lang="en-US" sz="2000" dirty="0" smtClean="0"/>
            </a:br>
            <a:endParaRPr lang="en-US" sz="2000" dirty="0" smtClean="0"/>
          </a:p>
          <a:p>
            <a:pPr marL="463550" indent="-463550">
              <a:buNone/>
            </a:pPr>
            <a:r>
              <a:rPr lang="en-US" sz="2400" dirty="0" smtClean="0"/>
              <a:t>2016.2 – October 2016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- Updates to the preliminary release of the GOES-R ABI servers for bug fixes, performance improvements, and support of Level 2 products</a:t>
            </a:r>
          </a:p>
          <a:p>
            <a:pPr marL="463550" indent="-463550">
              <a:buNone/>
            </a:pPr>
            <a:endParaRPr lang="en-US" sz="2000" dirty="0" smtClean="0"/>
          </a:p>
          <a:p>
            <a:pPr marL="463550" indent="-463550">
              <a:buNone/>
            </a:pPr>
            <a:r>
              <a:rPr lang="en-US" sz="2400" dirty="0" smtClean="0"/>
              <a:t>Next release – early 2017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- More GOES-R updates planned, including multi-band IMGCOPY and GLM servers</a:t>
            </a:r>
          </a:p>
        </p:txBody>
      </p:sp>
    </p:spTree>
    <p:extLst>
      <p:ext uri="{BB962C8B-B14F-4D97-AF65-F5344CB8AC3E}">
        <p14:creationId xmlns:p14="http://schemas.microsoft.com/office/powerpoint/2010/main" val="3467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New in </a:t>
            </a:r>
            <a:r>
              <a:rPr lang="en-US" sz="4000" dirty="0" smtClean="0"/>
              <a:t>2016 </a:t>
            </a:r>
            <a:r>
              <a:rPr lang="en-US" sz="4000" dirty="0"/>
              <a:t>– </a:t>
            </a:r>
            <a:br>
              <a:rPr lang="en-US" sz="4000" dirty="0"/>
            </a:br>
            <a:r>
              <a:rPr lang="en-US" sz="4000" dirty="0"/>
              <a:t>OS Support for </a:t>
            </a:r>
            <a:r>
              <a:rPr lang="en-US" sz="4000" dirty="0" smtClean="0"/>
              <a:t>–X</a:t>
            </a:r>
            <a:endParaRPr lang="en-US" sz="4000" dirty="0"/>
          </a:p>
        </p:txBody>
      </p:sp>
      <p:graphicFrame>
        <p:nvGraphicFramePr>
          <p:cNvPr id="25886" name="Group 28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41391334"/>
              </p:ext>
            </p:extLst>
          </p:nvPr>
        </p:nvGraphicFramePr>
        <p:xfrm>
          <a:off x="457200" y="1600200"/>
          <a:ext cx="8381999" cy="3033713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7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-X Version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Vendor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Compilers Supported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2016.1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Apple -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Mac Intel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OS X 10.9.5</a:t>
                      </a:r>
                      <a:b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</a:b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OS X 10.10.5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gfortran/gcc 4.9.2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4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2016.2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Apple -</a:t>
                      </a:r>
                      <a:r>
                        <a:rPr kumimoji="0" lang="en-US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Mac Intel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OS X 10.10.5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OS X 10.11.5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gfortran/gcc 4.9.2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gfortran/gcc 5.3.0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825057"/>
              </p:ext>
            </p:extLst>
          </p:nvPr>
        </p:nvGraphicFramePr>
        <p:xfrm>
          <a:off x="457200" y="4800600"/>
          <a:ext cx="83820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6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54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7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beyond</a:t>
                      </a:r>
                    </a:p>
                  </a:txBody>
                  <a:tcPr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We’ll evaluate 10.12 when it's supported at the University of Wisconsin SSEC, and then support only 10.11 and 10.12.</a:t>
                      </a:r>
                    </a:p>
                  </a:txBody>
                  <a:tcPr horzOverflow="overflow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525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5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What’s New </a:t>
            </a:r>
            <a:r>
              <a:rPr lang="en-US" sz="4000" dirty="0" smtClean="0"/>
              <a:t>in 2016 – 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OS Support for -X</a:t>
            </a:r>
          </a:p>
        </p:txBody>
      </p:sp>
      <p:graphicFrame>
        <p:nvGraphicFramePr>
          <p:cNvPr id="106549" name="Group 5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69051496"/>
              </p:ext>
            </p:extLst>
          </p:nvPr>
        </p:nvGraphicFramePr>
        <p:xfrm>
          <a:off x="457200" y="1600200"/>
          <a:ext cx="8229600" cy="2157984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9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Vendor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Operating System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Compilers Supported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4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Microsoft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Windows 7 Enterprise with SUA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g77 3.3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gcc 3.3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(packaged with SUA)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40386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We have no plans to support Windows 8.  We’ll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evaluate 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Windows 10 and beyond when they’re supported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at the University of Wisconsin </a:t>
            </a: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SSEC.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"/>
                                        <p:tgtEl>
                                          <p:spTgt spid="106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0" i="0" u="none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9169</TotalTime>
  <Words>940</Words>
  <Application>Microsoft Office PowerPoint</Application>
  <PresentationFormat>On-screen Show (4:3)</PresentationFormat>
  <Paragraphs>251</Paragraphs>
  <Slides>24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Verdana</vt:lpstr>
      <vt:lpstr>Wingdings</vt:lpstr>
      <vt:lpstr>Globe</vt:lpstr>
      <vt:lpstr>McIDAS Users’ Group MUG Update</vt:lpstr>
      <vt:lpstr>MUG Update</vt:lpstr>
      <vt:lpstr>MUG Personnel –  Current MUG Staff</vt:lpstr>
      <vt:lpstr>MUG Personnel – Programmers</vt:lpstr>
      <vt:lpstr>MUG Personnel – Unidata Collaboration</vt:lpstr>
      <vt:lpstr>MUG Personnel –  Training and Outreach</vt:lpstr>
      <vt:lpstr>What’s New in 2016 – McIDAS–X Releases</vt:lpstr>
      <vt:lpstr>What’s New in 2016 –  OS Support for –X</vt:lpstr>
      <vt:lpstr>What’s New in 2016 –  OS Support for -X</vt:lpstr>
      <vt:lpstr>What’s New in 2016 –  OS Support for -X</vt:lpstr>
      <vt:lpstr>What’s New in 2016 –  OS Support for -X</vt:lpstr>
      <vt:lpstr>What’s New in 2016 –  OS Usage for -X</vt:lpstr>
      <vt:lpstr>What’s New in 2016 –  2017 MUG Fees Announced</vt:lpstr>
      <vt:lpstr>What’s New in 2016 – New MUG Members</vt:lpstr>
      <vt:lpstr>Who uses McIDAS-X? 38 Current MUG Members</vt:lpstr>
      <vt:lpstr>Who uses McIDAS-V?</vt:lpstr>
      <vt:lpstr>Who uses McIDAS-V? from the usage statistics</vt:lpstr>
      <vt:lpstr>McIDAS Support – User Support Requests</vt:lpstr>
      <vt:lpstr>McIDAS Support –  User Support Requests</vt:lpstr>
      <vt:lpstr>How long will –X be supported?</vt:lpstr>
      <vt:lpstr>How long will –X be supported?</vt:lpstr>
      <vt:lpstr>Looking for more user input!</vt:lpstr>
      <vt:lpstr>In Summary…</vt:lpstr>
      <vt:lpstr>PowerPoint Presentation</vt:lpstr>
    </vt:vector>
  </TitlesOfParts>
  <Company>SSEC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McIDAS-V  McIDAS-X + VisAD + IDV</dc:title>
  <dc:creator>beckys</dc:creator>
  <cp:lastModifiedBy>Barry Roth</cp:lastModifiedBy>
  <cp:revision>201</cp:revision>
  <cp:lastPrinted>2016-11-14T23:21:35Z</cp:lastPrinted>
  <dcterms:created xsi:type="dcterms:W3CDTF">2009-01-12T17:36:37Z</dcterms:created>
  <dcterms:modified xsi:type="dcterms:W3CDTF">2016-11-16T14:21:36Z</dcterms:modified>
</cp:coreProperties>
</file>