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974" r:id="rId2"/>
    <p:sldMasterId id="2147483986" r:id="rId3"/>
    <p:sldMasterId id="2147484002" r:id="rId4"/>
  </p:sldMasterIdLst>
  <p:notesMasterIdLst>
    <p:notesMasterId r:id="rId40"/>
  </p:notesMasterIdLst>
  <p:handoutMasterIdLst>
    <p:handoutMasterId r:id="rId41"/>
  </p:handoutMasterIdLst>
  <p:sldIdLst>
    <p:sldId id="258" r:id="rId5"/>
    <p:sldId id="265" r:id="rId6"/>
    <p:sldId id="310" r:id="rId7"/>
    <p:sldId id="271" r:id="rId8"/>
    <p:sldId id="274" r:id="rId9"/>
    <p:sldId id="275" r:id="rId10"/>
    <p:sldId id="276" r:id="rId11"/>
    <p:sldId id="278" r:id="rId12"/>
    <p:sldId id="283" r:id="rId13"/>
    <p:sldId id="287" r:id="rId14"/>
    <p:sldId id="299" r:id="rId15"/>
    <p:sldId id="295" r:id="rId16"/>
    <p:sldId id="292" r:id="rId17"/>
    <p:sldId id="281" r:id="rId18"/>
    <p:sldId id="298" r:id="rId19"/>
    <p:sldId id="297" r:id="rId20"/>
    <p:sldId id="300" r:id="rId21"/>
    <p:sldId id="288" r:id="rId22"/>
    <p:sldId id="303" r:id="rId23"/>
    <p:sldId id="302" r:id="rId24"/>
    <p:sldId id="305" r:id="rId25"/>
    <p:sldId id="306" r:id="rId26"/>
    <p:sldId id="311" r:id="rId27"/>
    <p:sldId id="323" r:id="rId28"/>
    <p:sldId id="313" r:id="rId29"/>
    <p:sldId id="315" r:id="rId30"/>
    <p:sldId id="316" r:id="rId31"/>
    <p:sldId id="317" r:id="rId32"/>
    <p:sldId id="318" r:id="rId33"/>
    <p:sldId id="320" r:id="rId34"/>
    <p:sldId id="321" r:id="rId35"/>
    <p:sldId id="322" r:id="rId36"/>
    <p:sldId id="327" r:id="rId37"/>
    <p:sldId id="328" r:id="rId38"/>
    <p:sldId id="326" r:id="rId39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208"/>
    <a:srgbClr val="0033CC"/>
    <a:srgbClr val="F3B0FE"/>
    <a:srgbClr val="A50021"/>
    <a:srgbClr val="003399"/>
    <a:srgbClr val="63E5F3"/>
    <a:srgbClr val="66FF66"/>
    <a:srgbClr val="FF00FF"/>
    <a:srgbClr val="F20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970" autoAdjust="0"/>
  </p:normalViewPr>
  <p:slideViewPr>
    <p:cSldViewPr>
      <p:cViewPr>
        <p:scale>
          <a:sx n="100" d="100"/>
          <a:sy n="100" d="100"/>
        </p:scale>
        <p:origin x="-1860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64" y="-11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1841A25-45D1-45C5-A38A-8ADD475BC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6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CF33E2A-FD67-497A-AFDC-5982B858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77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92F9009-E443-4395-9C34-B3DE4C97BFED}" type="slidenum">
              <a:rPr lang="en-US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b="0" smtClean="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87388"/>
            <a:ext cx="4621212" cy="34655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260850"/>
            <a:ext cx="5129212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want to mention the image is for an expanded and appropriately masked bit-level variable.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33E2A-FD67-497A-AFDC-5982B85849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6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F33E2A-FD67-497A-AFDC-5982B85849B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9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Baseline Products implemented</a:t>
            </a:r>
            <a:r>
              <a:rPr lang="en-US" baseline="0" dirty="0" smtClean="0"/>
              <a:t> operationally, Future/New Capabilities potential new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4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41B23-8365-4784-BF56-69C1F2E1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DB8D-C589-4F0C-A9F7-A7907D5D3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5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4699-95D0-4C17-93A3-7280B8176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41B23-8365-4784-BF56-69C1F2E1E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91AAF-0638-4E0F-8A0C-D0B32100B3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79074-479D-49B6-976F-F4F2A9833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D264A-A836-4D9C-B736-D67D83FF2F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D43C0-D974-4C93-AE2E-36655FC7B0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C52C4-2238-4644-8666-0BC9BF811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DBDC6-FF01-4964-AC72-8D474D95BC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6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C5272-6D44-45FA-B5C2-D271C648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93FAB-E8A8-4A05-AC3D-9247C68A35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DDB8D-C589-4F0C-A9F7-A7907D5D3A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A4699-95D0-4C17-93A3-7280B8176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DB951-9C2C-42AE-8505-C3667AB99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07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5F04-B8B2-4AA3-8496-B29B8DE21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9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50D5-86F8-4ED5-8A43-B7DB2580C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6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06B17-12E7-48BD-9159-102EF81E4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7D49C-ED7F-44F4-97A2-D2C977CD8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77F1B-E5AC-4AE0-9CEC-4F18F9D43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8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304EA-FDFB-444B-9D9E-7EF8DD26F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1AAF-0638-4E0F-8A0C-D0B32100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5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4651-FF1B-49CC-914D-B7064610E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6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A181-8869-445A-9777-9E808A2720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13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D240-DA65-4658-8171-FA80BF1C98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6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201C-2231-4C3E-8758-7F82B0C7A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63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0A4E-927C-4D39-BB6D-D4E8ED0447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37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905AE-5252-45E2-824B-48CB8ACF83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40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E2356-576E-4207-A0AD-B67187DF71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85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1BD88-C320-4CD8-85A7-901FC755F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8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8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26772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072436" y="139225"/>
            <a:ext cx="542204" cy="492173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05834" y="139225"/>
            <a:ext cx="456236" cy="492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8" y="91389"/>
            <a:ext cx="1018542" cy="8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79074-479D-49B6-976F-F4F2A9833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46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51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9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41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5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D264A-A836-4D9C-B736-D67D83FF2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43C0-D974-4C93-AE2E-36655FC7B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52C4-2238-4644-8666-0BC9BF811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DBDC6-FF01-4964-AC72-8D474D95B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3FAB-E8A8-4A05-AC3D-9247C68A3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04FAFFC-2741-403B-85D7-B1723FE32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166_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092" y="0"/>
            <a:ext cx="40390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ES-R_logo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914400" cy="583250"/>
          </a:xfrm>
          <a:prstGeom prst="rect">
            <a:avLst/>
          </a:prstGeom>
        </p:spPr>
      </p:pic>
      <p:pic>
        <p:nvPicPr>
          <p:cNvPr id="9" name="Picture 8" descr="NASA_Logo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03" y="139225"/>
            <a:ext cx="542204" cy="457200"/>
          </a:xfrm>
          <a:prstGeom prst="rect">
            <a:avLst/>
          </a:prstGeom>
        </p:spPr>
      </p:pic>
      <p:pic>
        <p:nvPicPr>
          <p:cNvPr id="10" name="Picture 9" descr="NOAA_logo.pn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02" y="139225"/>
            <a:ext cx="456236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i="1" kern="1200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288EB-EC1A-4807-9B60-21C0CC7C4E9D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2016 </a:t>
            </a:r>
            <a:r>
              <a:rPr lang="en-US" dirty="0" err="1" smtClean="0"/>
              <a:t>McIDAS</a:t>
            </a:r>
            <a:r>
              <a:rPr lang="en-US" dirty="0" smtClean="0"/>
              <a:t> Users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4FAFFC-2741-403B-85D7-B1723FE32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 descr="\\beans\users$\wstraka\Data\Desktop\STAR JPSS annual meeting\CIMSS_logo_web_multicolor_PNG_138x100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96" y="152400"/>
            <a:ext cx="94640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NOAA-NESDI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97465"/>
            <a:ext cx="790576" cy="7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122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i="1" kern="1200">
          <a:solidFill>
            <a:srgbClr val="E5F2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3" descr="goesr_iosspdt_template1"/>
          <p:cNvPicPr>
            <a:picLocks noChangeAspect="1" noChangeArrowheads="1"/>
          </p:cNvPicPr>
          <p:nvPr/>
        </p:nvPicPr>
        <p:blipFill>
          <a:blip r:embed="rId17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&lt;Review Date&gt;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&lt;Project&gt; Critical Design Review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5C893-5AD7-4DFA-853A-6EF679127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32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22" name="Picture 39" descr="NOAA-NESDI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7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000">
          <a:solidFill>
            <a:srgbClr val="F8F8F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2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 dirty="0">
              <a:solidFill>
                <a:prstClr val="white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prstClr val="white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 b="0">
                <a:solidFill>
                  <a:prstClr val="black"/>
                </a:solidFill>
                <a:ea typeface="+mn-ea"/>
              </a:rPr>
              <a:pPr>
                <a:defRPr/>
              </a:pPr>
              <a:t>‹#›</a:t>
            </a:fld>
            <a:endParaRPr lang="en-US" b="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424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8600" y="2438400"/>
            <a:ext cx="8534400" cy="1447800"/>
          </a:xfr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 sz="3200" dirty="0" err="1" smtClean="0">
                <a:effectLst/>
              </a:rPr>
              <a:t>McIDAS</a:t>
            </a:r>
            <a:r>
              <a:rPr lang="en-US" sz="3200" dirty="0" smtClean="0">
                <a:effectLst/>
              </a:rPr>
              <a:t> support of </a:t>
            </a:r>
            <a:r>
              <a:rPr lang="en-US" sz="3200" dirty="0"/>
              <a:t>Suomi-NPP </a:t>
            </a:r>
            <a:r>
              <a:rPr lang="en-US" sz="3200" dirty="0" smtClean="0"/>
              <a:t>/</a:t>
            </a:r>
            <a:r>
              <a:rPr lang="en-US" sz="3200" dirty="0" smtClean="0">
                <a:effectLst/>
              </a:rPr>
              <a:t>JPSS and GOES-R L2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effectLst/>
              <a:ea typeface="ＭＳ Ｐゴシック" charset="-128"/>
            </a:endParaRPr>
          </a:p>
        </p:txBody>
      </p:sp>
      <p:sp>
        <p:nvSpPr>
          <p:cNvPr id="1331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077200" cy="2286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7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William Straka III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Tommy Jasmin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Bob Carp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>
                <a:solidFill>
                  <a:schemeClr val="accent2"/>
                </a:solidFill>
              </a:rPr>
              <a:t>1</a:t>
            </a:r>
            <a:r>
              <a:rPr lang="en-US" sz="2100" b="1" dirty="0">
                <a:solidFill>
                  <a:schemeClr val="accent2"/>
                </a:solidFill>
              </a:rPr>
              <a:t>Cooperative Institute for Meteorological Satellite Studies, Space Science and Engineering Center, University of </a:t>
            </a:r>
            <a:r>
              <a:rPr lang="en-US" sz="2100" b="1" dirty="0" smtClean="0">
                <a:solidFill>
                  <a:schemeClr val="accent2"/>
                </a:solidFill>
              </a:rPr>
              <a:t>Wisconsin-Madison</a:t>
            </a:r>
            <a:endParaRPr lang="en-US" sz="2100" b="1" dirty="0">
              <a:solidFill>
                <a:schemeClr val="accent2"/>
              </a:solidFill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12AB9D0-B194-44D3-AC8C-5B23D9A36AB5}" type="slidenum">
              <a:rPr lang="en-US" smtClean="0">
                <a:solidFill>
                  <a:srgbClr val="898989"/>
                </a:solidFill>
              </a:rPr>
              <a:pPr/>
              <a:t>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3317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(11, 3.9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m and DNB)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0733Z, July 15, 2012</a:t>
            </a:r>
          </a:p>
        </p:txBody>
      </p:sp>
      <p:pic>
        <p:nvPicPr>
          <p:cNvPr id="2" name="Picture 2" descr="D:\WCS\VIIRS AWIPS\aurora_Jul14_16_2012\I05_07152012_07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598608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WCS\VIIRS AWIPS\aurora_Jul14_16_2012\I04_07152012_07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WCS\VIIRS AWIPS\aurora_Jul14_16_2012\DNB_07152012_07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038600" y="3585607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Aurora</a:t>
            </a:r>
            <a:endParaRPr lang="en-US" sz="1000" dirty="0">
              <a:solidFill>
                <a:srgbClr val="FF66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33600" y="3155722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Winnipeg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2219803"/>
            <a:ext cx="592360" cy="2841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59360" y="2219803"/>
            <a:ext cx="304800" cy="3048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11429" y="2083230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C000"/>
                </a:solidFill>
              </a:rPr>
              <a:t>Fires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419600" y="5195416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Chicago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beans\users$\wstraka\Data\Desktop\Conferences\EUMETSAT2013\DNB_09042013_0917_stray_light_uncorr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wstraka\Data\Desktop\Conferences\EUMETSAT2013\DNB_09042013_0917_stray_light_corr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Channel Differencing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DNB Stray light example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11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pic>
        <p:nvPicPr>
          <p:cNvPr id="1026" name="Picture 2" descr="\\beans\users$\wstraka\Data\Desktop\Conferences\EUMETSAT2013\DNB_09042013_0917_stray_light_differ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8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SDR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Ancillary data 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6" name="Picture 5" descr="Screen shot 2013-05-04 at 2.2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70000"/>
            <a:ext cx="738822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Screen shot 2013-05-04 at 1.3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13741" r="50189" b="42137"/>
          <a:stretch>
            <a:fillRect/>
          </a:stretch>
        </p:blipFill>
        <p:spPr bwMode="auto">
          <a:xfrm>
            <a:off x="5514975" y="2925763"/>
            <a:ext cx="31400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 EDR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a series </a:t>
            </a:r>
            <a:r>
              <a:rPr lang="en-US" dirty="0"/>
              <a:t>of </a:t>
            </a:r>
            <a:r>
              <a:rPr lang="en-US" dirty="0" smtClean="0"/>
              <a:t>20 Environmental </a:t>
            </a:r>
            <a:r>
              <a:rPr lang="en-US" dirty="0"/>
              <a:t>Data Records (EDRs</a:t>
            </a:r>
            <a:r>
              <a:rPr lang="en-US" dirty="0" smtClean="0"/>
              <a:t>) produced from VIIRS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has been able to successfully ingest all EDRs including NDE Enterprise output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can unpack and display bit level data.</a:t>
            </a:r>
          </a:p>
          <a:p>
            <a:pPr lvl="1"/>
            <a:r>
              <a:rPr lang="en-US" dirty="0" smtClean="0"/>
              <a:t>Ex. Displaying VCM test results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13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straka\Desktop\Lake Victoria\SST_Images\DNB_0929_22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DNB and Surface temperature EDR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2236Z, 09/29/2012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276600" y="3048000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Fog</a:t>
            </a:r>
            <a:endParaRPr lang="en-US" sz="1000" dirty="0">
              <a:solidFill>
                <a:srgbClr val="FF6600"/>
              </a:solidFill>
            </a:endParaRPr>
          </a:p>
        </p:txBody>
      </p:sp>
      <p:cxnSp>
        <p:nvCxnSpPr>
          <p:cNvPr id="18" name="Straight Arrow Connector 17"/>
          <p:cNvCxnSpPr>
            <a:stCxn id="14342" idx="2"/>
          </p:cNvCxnSpPr>
          <p:nvPr/>
        </p:nvCxnSpPr>
        <p:spPr>
          <a:xfrm flipH="1">
            <a:off x="3609477" y="3294221"/>
            <a:ext cx="200523" cy="339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502506" y="1635863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Kampala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334000" y="5302478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err="1">
                <a:solidFill>
                  <a:schemeClr val="bg1"/>
                </a:solidFill>
              </a:rPr>
              <a:t>Mwanza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181600" y="3634208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447800" y="6400800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70963" y="6360616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tx1"/>
                </a:solidFill>
              </a:rPr>
              <a:t>Lake Victoria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63985" y="4327639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Kigali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28800" y="2514600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Lake Albert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" name="Picture 2" descr="C:\Users\wstraka\Desktop\Lake Victoria\SST_Images\SST_0929_22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EDR Variable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Screen shot 2013-05-04 at 1.0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748" r="3098" b="6412"/>
          <a:stretch>
            <a:fillRect/>
          </a:stretch>
        </p:blipFill>
        <p:spPr bwMode="auto">
          <a:xfrm>
            <a:off x="828675" y="1103313"/>
            <a:ext cx="759460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Product EDR Data Probe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5" descr="Cloud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2" y="1065213"/>
            <a:ext cx="65420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loudMaskRead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411788"/>
            <a:ext cx="850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EDR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 descr="C:\Data Drive\WCS\VIIRS AWIPS\Fires\2016\SandFire_LA\Completed\NCC_072316_102220_0_2_SandFire_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7" y="1066800"/>
            <a:ext cx="7626206" cy="52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S-NPP/JPSS specific </a:t>
            </a:r>
            <a:r>
              <a:rPr lang="en-US" dirty="0" err="1" smtClean="0"/>
              <a:t>McIDAS</a:t>
            </a:r>
            <a:r>
              <a:rPr lang="en-US" dirty="0" smtClean="0"/>
              <a:t>-V Status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33747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Expanded granule concatenation for SDRs and EDRs</a:t>
            </a:r>
          </a:p>
          <a:p>
            <a:endParaRPr lang="en-US" dirty="0" smtClean="0"/>
          </a:p>
          <a:p>
            <a:r>
              <a:rPr lang="en-US" dirty="0" smtClean="0"/>
              <a:t>Support </a:t>
            </a:r>
            <a:r>
              <a:rPr lang="en-US" dirty="0" smtClean="0"/>
              <a:t>for both NASA and NOAA L1b formats</a:t>
            </a:r>
          </a:p>
          <a:p>
            <a:pPr lvl="1"/>
            <a:r>
              <a:rPr lang="en-US" dirty="0" smtClean="0"/>
              <a:t>Needed due to the move of the APEATE to NASA SIPS</a:t>
            </a:r>
          </a:p>
          <a:p>
            <a:endParaRPr lang="en-US" dirty="0" smtClean="0"/>
          </a:p>
          <a:p>
            <a:r>
              <a:rPr lang="en-US" dirty="0" smtClean="0"/>
              <a:t>Works </a:t>
            </a:r>
            <a:r>
              <a:rPr lang="en-US" dirty="0"/>
              <a:t>with Is able to easily load and manipulate Suomi NPP (Block 1 and 2) and JPSS-1 simulated Block 2 data without any special readers</a:t>
            </a:r>
          </a:p>
          <a:p>
            <a:endParaRPr lang="en-US" dirty="0" smtClean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18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18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027" name="Picture 3" descr="\\beans\users$\wstraka\Data\Desktop\STAR JPSS annual meeting\aggregation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358"/>
            <a:ext cx="2990310" cy="23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wstraka\Data\Desktop\STAR JPSS annual meeting\RGB_from_SIPS_da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65360"/>
            <a:ext cx="3677410" cy="235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4390358"/>
            <a:ext cx="2932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RGB Composite from NASA SIPS L1b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Other CIMSS SDR/EDR support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</a:t>
            </a:r>
            <a:r>
              <a:rPr lang="en-US" dirty="0" smtClean="0"/>
              <a:t>Users’ </a:t>
            </a:r>
            <a:r>
              <a:rPr lang="en-US" dirty="0"/>
              <a:t>Group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Suomi-NPP/JPSS </a:t>
            </a:r>
            <a:r>
              <a:rPr lang="en-US" dirty="0"/>
              <a:t>Overview and </a:t>
            </a:r>
            <a:r>
              <a:rPr lang="en-US" dirty="0" err="1"/>
              <a:t>McIDAS</a:t>
            </a:r>
            <a:r>
              <a:rPr lang="en-US" dirty="0"/>
              <a:t>-V </a:t>
            </a:r>
            <a:r>
              <a:rPr lang="en-US" dirty="0" smtClean="0"/>
              <a:t>Examples</a:t>
            </a:r>
          </a:p>
          <a:p>
            <a:pPr>
              <a:defRPr/>
            </a:pPr>
            <a:r>
              <a:rPr lang="en-US" dirty="0" err="1" smtClean="0"/>
              <a:t>McIDAS</a:t>
            </a:r>
            <a:r>
              <a:rPr lang="en-US" dirty="0" smtClean="0"/>
              <a:t>-X </a:t>
            </a:r>
            <a:r>
              <a:rPr lang="en-US" dirty="0"/>
              <a:t>and -V Support of GOES-R ABI Level 1b and 2 Products</a:t>
            </a:r>
            <a:endParaRPr lang="en-US" dirty="0"/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Disaster monitoring</a:t>
            </a:r>
          </a:p>
          <a:p>
            <a:r>
              <a:rPr lang="en-US" sz="3000" dirty="0" smtClean="0">
                <a:solidFill>
                  <a:srgbClr val="FFFF00"/>
                </a:solidFill>
              </a:rPr>
              <a:t>Fires and Smoke support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100" name="Picture 4" descr="C:\Data Drive\WCS\VIIRS AWIPS\Fires\2016\FtMcMurray_Fire\DNB_050416_1015_1E-7_FtMcMurray_no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ata Drive\WCS\VIIRS AWIPS\Fires\2016\FtMcMurray_Fire\DNB_050516_0956_1E-7_FtMcMurray_nolabe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ata Drive\WCS\VIIRS AWIPS\Fires\2016\FtMcMurray_Fire\DNB_050616_0937_1E-7_FtMcMurray_nolabe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ata Drive\WCS\VIIRS AWIPS\Fires\2016\FtMcMurray_Fire\DNB_051316_0906_1E-7_FtMcMurray_nolabe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Data Drive\WCS\VIIRS AWIPS\Fires\2016\FtMcMurray_Fire\DNB_051516_0828_1E-7_FtMcMurray_nolabe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Data Drive\WCS\VIIRS AWIPS\Fires\2016\FtMcMurray_Fire\DNB_051716_0931_1E-7_FtMcMurray_nolabe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4" y="914400"/>
            <a:ext cx="8340514" cy="5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790012" y="2436004"/>
            <a:ext cx="1927738" cy="259201"/>
          </a:xfrm>
          <a:prstGeom prst="rect">
            <a:avLst/>
          </a:prstGeom>
          <a:noFill/>
        </p:spPr>
        <p:txBody>
          <a:bodyPr wrap="square" lIns="134773" tIns="67387" rIns="134773" bIns="67387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sands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59284" y="1447800"/>
            <a:ext cx="1927738" cy="259201"/>
          </a:xfrm>
          <a:prstGeom prst="rect">
            <a:avLst/>
          </a:prstGeom>
          <a:noFill/>
        </p:spPr>
        <p:txBody>
          <a:bodyPr wrap="square" lIns="134773" tIns="67387" rIns="134773" bIns="67387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 sands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81045" y="3464797"/>
            <a:ext cx="1287606" cy="259201"/>
          </a:xfrm>
          <a:prstGeom prst="rect">
            <a:avLst/>
          </a:prstGeom>
          <a:noFill/>
        </p:spPr>
        <p:txBody>
          <a:bodyPr wrap="square" lIns="134773" tIns="67387" rIns="134773" bIns="67387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 McMurray</a:t>
            </a:r>
          </a:p>
        </p:txBody>
      </p:sp>
    </p:spTree>
    <p:extLst>
      <p:ext uri="{BB962C8B-B14F-4D97-AF65-F5344CB8AC3E}">
        <p14:creationId xmlns:p14="http://schemas.microsoft.com/office/powerpoint/2010/main" val="34022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01744" y="0"/>
            <a:ext cx="8229600" cy="838200"/>
          </a:xfrm>
          <a:prstGeom prst="rect">
            <a:avLst/>
          </a:prstGeom>
        </p:spPr>
        <p:txBody>
          <a:bodyPr vert="horz" anchor="ctr">
            <a:normAutofit fontScale="8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Disaster monitoring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700" dirty="0">
                <a:solidFill>
                  <a:srgbClr val="FFFF00"/>
                </a:solidFill>
              </a:rPr>
              <a:t>Tianjin, China Port explosion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6" name="Picture 3" descr="C:\Data Drive\WCS\VIIRS AWIPS\China explosion 2015\DNB_081215_1655_1E-7_Tianjin_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20000" cy="52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09" y="1059321"/>
            <a:ext cx="4203884" cy="543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2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wstraka\Data\Desktop\STAR JPSS annual meeting\I05_04315_0509_Calbuco_VolG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0" y="1207302"/>
            <a:ext cx="7625806" cy="52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93656" y="0"/>
            <a:ext cx="7356688" cy="838200"/>
          </a:xfrm>
          <a:prstGeom prst="rect">
            <a:avLst/>
          </a:prstGeom>
        </p:spPr>
        <p:txBody>
          <a:bodyPr vert="horz" anchor="ctr">
            <a:normAutofit fontScale="8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Mesospheric Gravity Wave monitoring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7620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1" name="Picture 3" descr="\\beans\users$\wstraka\Data\Desktop\STAR JPSS annual meeting\DNB_04315_0509_5E-10_Calbuco_VolG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6" y="1215928"/>
            <a:ext cx="7620000" cy="52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01165" y="3574339"/>
            <a:ext cx="885235" cy="832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352800" y="3574339"/>
            <a:ext cx="1219200" cy="4163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50179" y="3574339"/>
            <a:ext cx="250986" cy="86607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581401" y="2438401"/>
            <a:ext cx="1019764" cy="11775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0" y="2819401"/>
            <a:ext cx="1295400" cy="7757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McIDAS</a:t>
            </a:r>
            <a:r>
              <a:rPr lang="en-US" dirty="0"/>
              <a:t>-X and -V Support of GOES-R ABI Level 1b and 2 Products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" y="-245485"/>
            <a:ext cx="9118126" cy="1256337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Products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747946"/>
              </p:ext>
            </p:extLst>
          </p:nvPr>
        </p:nvGraphicFramePr>
        <p:xfrm>
          <a:off x="249438" y="1184365"/>
          <a:ext cx="2646381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dirty="0" smtClean="0"/>
                        <a:t>Aerosol Detection (Including Smoke</a:t>
                      </a:r>
                      <a:r>
                        <a:rPr lang="en-US" sz="11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dirty="0" smtClean="0"/>
                        <a:t>Downward</a:t>
                      </a:r>
                      <a:r>
                        <a:rPr lang="en-US" sz="11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30000" dirty="0" smtClean="0"/>
                        <a:t>#</a:t>
                      </a:r>
                      <a:r>
                        <a:rPr lang="en-US" sz="11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89463"/>
              </p:ext>
            </p:extLst>
          </p:nvPr>
        </p:nvGraphicFramePr>
        <p:xfrm>
          <a:off x="3059312" y="1184365"/>
          <a:ext cx="2843606" cy="455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606"/>
              </a:tblGrid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Geostationary Lightning Mapper (GLM)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aseline="30000" dirty="0" smtClean="0"/>
                        <a:t>#</a:t>
                      </a:r>
                      <a:r>
                        <a:rPr lang="en-US" sz="1100" dirty="0" smtClean="0"/>
                        <a:t>Lightning Detection:</a:t>
                      </a:r>
                      <a:r>
                        <a:rPr lang="en-US" sz="1100" baseline="0" dirty="0" smtClean="0"/>
                        <a:t> Events, Groups &amp; Flashes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Space Environment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In-Situ Suite (SEISS)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Energetic Heavy Ions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Magnetospheric</a:t>
                      </a:r>
                      <a:r>
                        <a:rPr lang="en-US" sz="1000" baseline="0" dirty="0" smtClean="0"/>
                        <a:t> Electrons  &amp; Protons: Low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Magnetospheric Electrons: Med &amp; High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Magnetospheric Protons: Med &amp; High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Solar and Galactic Protons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Magnetometer (MAG)</a:t>
                      </a: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Geomagnetic Field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Extreme Ultraviolet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and X-ray Irradiance Suite (EXIS)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Solar Flux: EUV</a:t>
                      </a:r>
                    </a:p>
                    <a:p>
                      <a:r>
                        <a:rPr lang="en-US" sz="1100" dirty="0" smtClean="0"/>
                        <a:t>Solar Flux: X-ray Irradiance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Solar Ultraviolet Imager (SUVI)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</a:rPr>
                        <a:t>Solar EUV Imagery</a:t>
                      </a:r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697461"/>
            <a:ext cx="5875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a typeface="+mn-ea"/>
              </a:rPr>
              <a:t>Baseline Products</a:t>
            </a:r>
            <a:endParaRPr lang="en-US" sz="2000" dirty="0">
              <a:solidFill>
                <a:srgbClr val="FFFF00"/>
              </a:solidFill>
              <a:ea typeface="+mn-ea"/>
            </a:endParaRP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636209"/>
              </p:ext>
            </p:extLst>
          </p:nvPr>
        </p:nvGraphicFramePr>
        <p:xfrm>
          <a:off x="6347012" y="1185390"/>
          <a:ext cx="2646381" cy="542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/>
                        <a:t>Absorbed Shortwave Radiation:</a:t>
                      </a:r>
                      <a:r>
                        <a:rPr lang="en-US" sz="105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SO</a:t>
                      </a:r>
                      <a:r>
                        <a:rPr lang="en-US" sz="1050" baseline="-25000" dirty="0" smtClean="0"/>
                        <a:t>2 </a:t>
                      </a:r>
                      <a:r>
                        <a:rPr lang="en-US" sz="105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33073" y="697461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a typeface="+mn-ea"/>
              </a:rPr>
              <a:t>Future Capabilities</a:t>
            </a:r>
            <a:endParaRPr lang="en-US" sz="2000" dirty="0">
              <a:solidFill>
                <a:srgbClr val="FFFF00"/>
              </a:solidFill>
              <a:ea typeface="+mn-e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40421" y="1184365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65"/>
          <p:cNvSpPr txBox="1">
            <a:spLocks/>
          </p:cNvSpPr>
          <p:nvPr/>
        </p:nvSpPr>
        <p:spPr>
          <a:xfrm>
            <a:off x="6997296" y="650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D9AC741-1BF0-41AA-9B51-622F501F52CB}" type="slidenum">
              <a:rPr lang="en-US" b="0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746979"/>
              </p:ext>
            </p:extLst>
          </p:nvPr>
        </p:nvGraphicFramePr>
        <p:xfrm>
          <a:off x="249438" y="1184365"/>
          <a:ext cx="2646381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</a:rPr>
                        <a:t>Aerosol Detection (Including Smoke</a:t>
                      </a: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92D050"/>
                          </a:solidFill>
                        </a:rPr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92D050"/>
                          </a:solidFill>
                        </a:rPr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dirty="0" smtClean="0">
                          <a:solidFill>
                            <a:srgbClr val="FF0000"/>
                          </a:solidFill>
                        </a:rPr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dirty="0" smtClean="0">
                          <a:solidFill>
                            <a:srgbClr val="92D050"/>
                          </a:solidFill>
                        </a:rPr>
                        <a:t>Downward</a:t>
                      </a:r>
                      <a:r>
                        <a:rPr lang="en-US" sz="1100" b="1" baseline="0" dirty="0" smtClean="0">
                          <a:solidFill>
                            <a:srgbClr val="92D050"/>
                          </a:solidFill>
                        </a:rPr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Radiances (ABI L1B)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92D050"/>
                          </a:solidFill>
                        </a:rPr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FF0000"/>
                          </a:solidFill>
                        </a:rPr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557119"/>
              </p:ext>
            </p:extLst>
          </p:nvPr>
        </p:nvGraphicFramePr>
        <p:xfrm>
          <a:off x="3059312" y="1184365"/>
          <a:ext cx="2843606" cy="460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606"/>
              </a:tblGrid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Geostationary Lightning Mapper (GLM)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FFC000"/>
                          </a:solidFill>
                        </a:rPr>
                        <a:t>Lightning Detection:</a:t>
                      </a:r>
                      <a:r>
                        <a:rPr lang="en-US" sz="1100" b="1" baseline="0" dirty="0" smtClean="0">
                          <a:solidFill>
                            <a:srgbClr val="FFC000"/>
                          </a:solidFill>
                        </a:rPr>
                        <a:t> Events, Groups &amp; Flashes (L2+)</a:t>
                      </a:r>
                      <a:endParaRPr lang="en-US" sz="11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Space Environment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In-Situ Suite (SEISS)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Energetic Heavy Ions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Magnetospheric</a:t>
                      </a:r>
                      <a:r>
                        <a:rPr lang="en-US" sz="1000" baseline="0" dirty="0" smtClean="0"/>
                        <a:t> Electrons  &amp; Protons: Low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Magnetospheric Electrons: Med &amp; High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Magnetospheric Protons: Med &amp; High Energy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Solar and Galactic Protons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Magnetometer (MAG)</a:t>
                      </a: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Geomagnetic Field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Extreme Ultraviolet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 and X-ray Irradiance Suite (EXIS)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Solar Flux: EUV</a:t>
                      </a:r>
                    </a:p>
                    <a:p>
                      <a:r>
                        <a:rPr lang="en-US" sz="1100" dirty="0" smtClean="0"/>
                        <a:t>Solar Flux: X-ray Irradiance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Solar Ultraviolet Imager (SUVI)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7377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</a:rPr>
                        <a:t>Solar EUV Imagery</a:t>
                      </a:r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301151"/>
              </p:ext>
            </p:extLst>
          </p:nvPr>
        </p:nvGraphicFramePr>
        <p:xfrm>
          <a:off x="6347012" y="1185390"/>
          <a:ext cx="2646381" cy="542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/>
                        <a:t>Absorbed Shortwave Radiation:</a:t>
                      </a:r>
                      <a:r>
                        <a:rPr lang="en-US" sz="105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SO</a:t>
                      </a:r>
                      <a:r>
                        <a:rPr lang="en-US" sz="1050" baseline="-25000" dirty="0" smtClean="0"/>
                        <a:t>2 </a:t>
                      </a:r>
                      <a:r>
                        <a:rPr lang="en-US" sz="105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="1" baseline="0" dirty="0" smtClean="0">
                          <a:solidFill>
                            <a:srgbClr val="00B0F0"/>
                          </a:solidFill>
                        </a:rPr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90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McIDAS-X: 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Level 2 ABI Products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276600" cy="48768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McIDAS-</a:t>
            </a:r>
            <a:r>
              <a:rPr lang="en-US" sz="2400" dirty="0" smtClean="0"/>
              <a:t>X </a:t>
            </a:r>
            <a:r>
              <a:rPr lang="en-US" sz="2400" dirty="0" smtClean="0">
                <a:cs typeface="+mn-cs"/>
              </a:rPr>
              <a:t>ADDE server in development for Level 2 ABI products is available in </a:t>
            </a:r>
            <a:r>
              <a:rPr lang="en-US" sz="2400" dirty="0" err="1" smtClean="0">
                <a:cs typeface="+mn-cs"/>
              </a:rPr>
              <a:t>McIDAS</a:t>
            </a:r>
            <a:r>
              <a:rPr lang="en-US" sz="2400" dirty="0" smtClean="0">
                <a:cs typeface="+mn-cs"/>
              </a:rPr>
              <a:t>-X 2016.2 (released Oct 2016)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4495800" y="5791200"/>
            <a:ext cx="3694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McIDAS-X display of Cloud Top Height</a:t>
            </a:r>
          </a:p>
        </p:txBody>
      </p:sp>
      <p:pic>
        <p:nvPicPr>
          <p:cNvPr id="21509" name="Picture 4" descr="ABIAC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4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McIDAS-V: ABI Level 1B and L2+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4572000" cy="48768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McIDAS-V version 1.6</a:t>
            </a:r>
          </a:p>
          <a:p>
            <a:pPr lvl="1">
              <a:defRPr/>
            </a:pPr>
            <a:r>
              <a:rPr lang="en-US" sz="2000" dirty="0" smtClean="0">
                <a:cs typeface="+mn-cs"/>
              </a:rPr>
              <a:t>Both L1b and L2+ products can be read in directly using General file chooser </a:t>
            </a:r>
            <a:endParaRPr lang="en-US" sz="2000" dirty="0" smtClean="0">
              <a:cs typeface="+mn-cs"/>
            </a:endParaRPr>
          </a:p>
          <a:p>
            <a:pPr>
              <a:defRPr/>
            </a:pPr>
            <a:r>
              <a:rPr lang="en-US" sz="2400" dirty="0" smtClean="0">
                <a:cs typeface="+mn-cs"/>
              </a:rPr>
              <a:t>Local </a:t>
            </a:r>
            <a:r>
              <a:rPr lang="en-US" sz="2400" dirty="0" smtClean="0">
                <a:cs typeface="+mn-cs"/>
              </a:rPr>
              <a:t>L2+ ADDE </a:t>
            </a:r>
            <a:r>
              <a:rPr lang="en-US" sz="2400" dirty="0" smtClean="0">
                <a:cs typeface="+mn-cs"/>
              </a:rPr>
              <a:t>file access will be added </a:t>
            </a:r>
            <a:r>
              <a:rPr lang="en-US" sz="2400" dirty="0" smtClean="0">
                <a:cs typeface="+mn-cs"/>
              </a:rPr>
              <a:t>later</a:t>
            </a:r>
          </a:p>
          <a:p>
            <a:pPr lvl="1">
              <a:defRPr/>
            </a:pPr>
            <a:r>
              <a:rPr lang="en-US" sz="2000" dirty="0" smtClean="0"/>
              <a:t>Note : Linux and OSX versions of 1.6 have </a:t>
            </a:r>
            <a:r>
              <a:rPr lang="en-US" sz="2000" i="1" dirty="0" smtClean="0"/>
              <a:t>preliminary</a:t>
            </a:r>
            <a:r>
              <a:rPr lang="en-US" sz="2000" dirty="0" smtClean="0"/>
              <a:t> (limited) ABI L1b local ADDE server integrated in. </a:t>
            </a:r>
            <a:endParaRPr lang="en-US" sz="2000" dirty="0" smtClean="0">
              <a:cs typeface="+mn-cs"/>
            </a:endParaRPr>
          </a:p>
          <a:p>
            <a:pPr>
              <a:defRPr/>
            </a:pPr>
            <a:endParaRPr lang="en-US" sz="2400" dirty="0" smtClean="0">
              <a:cs typeface="+mn-cs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5468291" y="4572000"/>
            <a:ext cx="2659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McIDAS-V display Band 16</a:t>
            </a:r>
          </a:p>
        </p:txBody>
      </p:sp>
      <p:pic>
        <p:nvPicPr>
          <p:cNvPr id="23557" name="Picture 3" descr="OT_ABI-L1b-RadC-M3C16_G16_s20143441341453_e20143441344245_c2014344134427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146846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4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McIDAS-V: ABI Level 1B</a:t>
            </a:r>
            <a:endParaRPr lang="en-US" dirty="0">
              <a:cs typeface="+mj-cs"/>
            </a:endParaRP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3429000" y="5715000"/>
            <a:ext cx="2544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McIDAS-V display Band 2</a:t>
            </a:r>
          </a:p>
        </p:txBody>
      </p:sp>
      <p:pic>
        <p:nvPicPr>
          <p:cNvPr id="24580" name="Picture 4" descr="OT_ABI-L1b-RadF-M4C02_G16_s20143441354512_e20143441359326_c20143441359377_sub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54356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8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McIDAS-V: Level 2 Products</a:t>
            </a:r>
            <a:endParaRPr lang="en-US" dirty="0">
              <a:cs typeface="+mj-cs"/>
            </a:endParaRPr>
          </a:p>
        </p:txBody>
      </p:sp>
      <p:pic>
        <p:nvPicPr>
          <p:cNvPr id="25603" name="Picture 3" descr="BCM_DO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7150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\\beans\users$\wstraka\Data\Desktop\Conferences\EUMETSAT2016\McIDAS_talk\CTP_McX_McV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1509713"/>
            <a:ext cx="5900737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McIDAS-V: DOE-4 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Level 2 CAPE</a:t>
            </a:r>
            <a:endParaRPr lang="en-US" dirty="0">
              <a:cs typeface="+mj-cs"/>
            </a:endParaRPr>
          </a:p>
        </p:txBody>
      </p:sp>
      <p:pic>
        <p:nvPicPr>
          <p:cNvPr id="26627" name="Picture 4" descr="L2_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0104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Suomi-NPP/JPSS Overview and </a:t>
            </a:r>
            <a:r>
              <a:rPr lang="en-US" dirty="0" err="1"/>
              <a:t>McIDAS</a:t>
            </a:r>
            <a:r>
              <a:rPr lang="en-US" dirty="0"/>
              <a:t>-V Examples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Analysis tools</a:t>
            </a:r>
            <a:br>
              <a:rPr lang="en-US" dirty="0" smtClean="0">
                <a:cs typeface="+mj-cs"/>
              </a:rPr>
            </a:br>
            <a:r>
              <a:rPr lang="en-US" dirty="0" err="1" smtClean="0">
                <a:cs typeface="+mj-cs"/>
              </a:rPr>
              <a:t>McIDAS</a:t>
            </a:r>
            <a:r>
              <a:rPr lang="en-US" dirty="0" smtClean="0">
                <a:cs typeface="+mj-cs"/>
              </a:rPr>
              <a:t>-V Time Series</a:t>
            </a:r>
            <a:endParaRPr lang="en-US" dirty="0">
              <a:cs typeface="+mj-cs"/>
            </a:endParaRPr>
          </a:p>
        </p:txBody>
      </p:sp>
      <p:pic>
        <p:nvPicPr>
          <p:cNvPr id="28675" name="Picture 3" descr="Data_Probe_Time_Series_Main_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705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ata_Probe_Time_Series_Layer_Contr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b="2986"/>
          <a:stretch>
            <a:fillRect/>
          </a:stretch>
        </p:blipFill>
        <p:spPr bwMode="auto">
          <a:xfrm>
            <a:off x="4572000" y="3505200"/>
            <a:ext cx="43942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Analysis tools</a:t>
            </a: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err="1" smtClean="0">
                <a:cs typeface="+mj-cs"/>
              </a:rPr>
              <a:t>McIDAS</a:t>
            </a:r>
            <a:r>
              <a:rPr lang="en-US" dirty="0" smtClean="0">
                <a:cs typeface="+mj-cs"/>
              </a:rPr>
              <a:t>-V: Scatter Plot</a:t>
            </a:r>
            <a:endParaRPr lang="en-US" dirty="0">
              <a:cs typeface="+mj-cs"/>
            </a:endParaRPr>
          </a:p>
        </p:txBody>
      </p:sp>
      <p:pic>
        <p:nvPicPr>
          <p:cNvPr id="29699" name="Picture 4" descr="EASTL_ABI_10.4IR_Temperature_Scatter_Analy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10571"/>
          <a:stretch>
            <a:fillRect/>
          </a:stretch>
        </p:blipFill>
        <p:spPr bwMode="auto">
          <a:xfrm>
            <a:off x="1219200" y="1676400"/>
            <a:ext cx="72564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6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Analysis tools</a:t>
            </a: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err="1" smtClean="0">
                <a:cs typeface="+mj-cs"/>
              </a:rPr>
              <a:t>McIDAS</a:t>
            </a:r>
            <a:r>
              <a:rPr lang="en-US" dirty="0" smtClean="0">
                <a:cs typeface="+mj-cs"/>
              </a:rPr>
              <a:t>-V: Data Transect</a:t>
            </a:r>
            <a:endParaRPr lang="en-US" dirty="0">
              <a:cs typeface="+mj-cs"/>
            </a:endParaRPr>
          </a:p>
        </p:txBody>
      </p:sp>
      <p:pic>
        <p:nvPicPr>
          <p:cNvPr id="30723" name="Picture 3" descr="Data_Transect_Main_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4" r="28004"/>
          <a:stretch>
            <a:fillRect/>
          </a:stretch>
        </p:blipFill>
        <p:spPr bwMode="auto">
          <a:xfrm>
            <a:off x="1676400" y="1295400"/>
            <a:ext cx="62214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ata_Transect_Layer_Contro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18840"/>
          <a:stretch>
            <a:fillRect/>
          </a:stretch>
        </p:blipFill>
        <p:spPr bwMode="auto">
          <a:xfrm>
            <a:off x="3886200" y="3935413"/>
            <a:ext cx="4560888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3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McIDAS GOES-R Status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cs typeface="+mn-cs"/>
              </a:rPr>
              <a:t>Initial development complete:</a:t>
            </a:r>
          </a:p>
          <a:p>
            <a:pPr lvl="1">
              <a:defRPr/>
            </a:pPr>
            <a:r>
              <a:rPr lang="en-US" sz="2000" dirty="0" smtClean="0">
                <a:cs typeface="+mn-cs"/>
              </a:rPr>
              <a:t>ABI Level 1B and limited L2 ADDE server available as part of 2016.2 release (Oct 2016)</a:t>
            </a:r>
          </a:p>
          <a:p>
            <a:pPr lvl="1">
              <a:defRPr/>
            </a:pPr>
            <a:r>
              <a:rPr lang="en-US" sz="2000" dirty="0"/>
              <a:t>All servers are for GOES-R </a:t>
            </a:r>
            <a:r>
              <a:rPr lang="en-US" sz="2000" b="1" dirty="0"/>
              <a:t>mission standard format </a:t>
            </a:r>
            <a:r>
              <a:rPr lang="en-US" sz="2000" dirty="0" err="1"/>
              <a:t>netCDF</a:t>
            </a:r>
            <a:r>
              <a:rPr lang="en-US" sz="2000" dirty="0"/>
              <a:t> files </a:t>
            </a:r>
            <a:r>
              <a:rPr lang="en-US" sz="2000" dirty="0" smtClean="0"/>
              <a:t>only. SCMI files are </a:t>
            </a:r>
            <a:r>
              <a:rPr lang="en-US" sz="2000" b="1" dirty="0" smtClean="0"/>
              <a:t>not</a:t>
            </a:r>
            <a:r>
              <a:rPr lang="en-US" sz="2000" dirty="0" smtClean="0"/>
              <a:t> supported.</a:t>
            </a:r>
            <a:endParaRPr lang="en-US" sz="2000" dirty="0" smtClean="0">
              <a:cs typeface="+mn-cs"/>
            </a:endParaRPr>
          </a:p>
          <a:p>
            <a:pPr>
              <a:defRPr/>
            </a:pPr>
            <a:r>
              <a:rPr lang="en-US" sz="2400" dirty="0" smtClean="0">
                <a:cs typeface="+mn-cs"/>
              </a:rPr>
              <a:t>In development:</a:t>
            </a:r>
          </a:p>
          <a:p>
            <a:pPr lvl="1">
              <a:defRPr/>
            </a:pPr>
            <a:r>
              <a:rPr lang="en-US" sz="2000" dirty="0" smtClean="0"/>
              <a:t>GLM </a:t>
            </a:r>
            <a:r>
              <a:rPr lang="en-US" sz="2000" dirty="0"/>
              <a:t>ADDE </a:t>
            </a:r>
            <a:r>
              <a:rPr lang="en-US" sz="2000" dirty="0" smtClean="0"/>
              <a:t>server (modifications are needed due to format change)</a:t>
            </a:r>
            <a:endParaRPr lang="en-US" sz="2000" dirty="0" smtClean="0">
              <a:cs typeface="+mn-cs"/>
            </a:endParaRPr>
          </a:p>
          <a:p>
            <a:pPr>
              <a:defRPr/>
            </a:pPr>
            <a:r>
              <a:rPr lang="en-US" sz="2400" dirty="0" smtClean="0"/>
              <a:t>Continued testing by teams (ex. Imagery team) of various servers </a:t>
            </a:r>
          </a:p>
        </p:txBody>
      </p:sp>
    </p:spTree>
    <p:extLst>
      <p:ext uri="{BB962C8B-B14F-4D97-AF65-F5344CB8AC3E}">
        <p14:creationId xmlns:p14="http://schemas.microsoft.com/office/powerpoint/2010/main" val="37452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</a:t>
            </a:r>
            <a:r>
              <a:rPr lang="en-US" dirty="0" err="1" smtClean="0"/>
              <a:t>McIDAS</a:t>
            </a:r>
            <a:r>
              <a:rPr lang="en-US" dirty="0" smtClean="0"/>
              <a:t> for L2+ Products </a:t>
            </a:r>
            <a:br>
              <a:rPr lang="en-US" dirty="0" smtClean="0"/>
            </a:br>
            <a:r>
              <a:rPr lang="en-US" dirty="0" smtClean="0"/>
              <a:t>Post Launch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Ability to quickly visualize the L2+ (ABI and GLM) Products (</a:t>
            </a:r>
            <a:r>
              <a:rPr lang="en-US" dirty="0" err="1" smtClean="0"/>
              <a:t>McX</a:t>
            </a:r>
            <a:r>
              <a:rPr lang="en-US" dirty="0" smtClean="0"/>
              <a:t> and </a:t>
            </a:r>
            <a:r>
              <a:rPr lang="en-US" dirty="0" err="1" smtClean="0"/>
              <a:t>McV</a:t>
            </a:r>
            <a:r>
              <a:rPr lang="en-US" dirty="0" smtClean="0"/>
              <a:t>) and produce images for presentations</a:t>
            </a:r>
          </a:p>
          <a:p>
            <a:pPr lvl="1"/>
            <a:r>
              <a:rPr lang="en-US" dirty="0" smtClean="0"/>
              <a:t>Note: </a:t>
            </a:r>
            <a:r>
              <a:rPr lang="en-US" dirty="0" err="1" smtClean="0"/>
              <a:t>McIDAS</a:t>
            </a:r>
            <a:r>
              <a:rPr lang="en-US" dirty="0" smtClean="0"/>
              <a:t>-X servers do not currently read in DQFs</a:t>
            </a:r>
          </a:p>
          <a:p>
            <a:endParaRPr lang="en-US" dirty="0" smtClean="0"/>
          </a:p>
          <a:p>
            <a:r>
              <a:rPr lang="en-US" dirty="0" err="1" smtClean="0"/>
              <a:t>McIDAS</a:t>
            </a:r>
            <a:r>
              <a:rPr lang="en-US" dirty="0" smtClean="0"/>
              <a:t>-V has the ability to provide data analysis tools for teams (transects, simple scatter plots, time series) via ADDE servers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91AAF-0638-4E0F-8A0C-D0B32100B39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time!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91AAF-0638-4E0F-8A0C-D0B32100B39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6" y="1752600"/>
            <a:ext cx="847513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00" y="5334000"/>
            <a:ext cx="49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Official L1b and L2+ Products available publically sometime 2017</a:t>
            </a:r>
          </a:p>
        </p:txBody>
      </p:sp>
    </p:spTree>
    <p:extLst>
      <p:ext uri="{BB962C8B-B14F-4D97-AF65-F5344CB8AC3E}">
        <p14:creationId xmlns:p14="http://schemas.microsoft.com/office/powerpoint/2010/main" val="15038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Suomi NPP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S-NPP </a:t>
            </a:r>
            <a:r>
              <a:rPr lang="en-US" dirty="0"/>
              <a:t>observes the Earth’s surface twice every 24-hour day, once </a:t>
            </a:r>
            <a:r>
              <a:rPr lang="en-US" dirty="0" smtClean="0"/>
              <a:t>in daylight </a:t>
            </a:r>
            <a:r>
              <a:rPr lang="en-US" dirty="0"/>
              <a:t>and once at night. </a:t>
            </a:r>
            <a:endParaRPr lang="en-US" dirty="0" smtClean="0"/>
          </a:p>
          <a:p>
            <a:r>
              <a:rPr lang="en-US" dirty="0" smtClean="0"/>
              <a:t>It has 5 instruments which retrieve data regarding the atmosphere, land and ocean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VIIRS</a:t>
            </a:r>
          </a:p>
          <a:p>
            <a:pPr lvl="1"/>
            <a:r>
              <a:rPr lang="en-US" dirty="0" smtClean="0"/>
              <a:t>CERES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CrIS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ATMS</a:t>
            </a:r>
          </a:p>
          <a:p>
            <a:pPr lvl="1"/>
            <a:r>
              <a:rPr lang="en-US" dirty="0" smtClean="0"/>
              <a:t>OMPS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4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4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Advanced Technology Microwave Sounder</a:t>
            </a:r>
            <a:br>
              <a:rPr lang="en-US" dirty="0"/>
            </a:br>
            <a:r>
              <a:rPr lang="en-US" dirty="0" smtClean="0"/>
              <a:t>(ATMS)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22 </a:t>
            </a:r>
            <a:r>
              <a:rPr lang="en-US" sz="2000" dirty="0" smtClean="0"/>
              <a:t>microwave channels, combining all </a:t>
            </a:r>
            <a:r>
              <a:rPr lang="en-US" sz="2000" dirty="0"/>
              <a:t>the channels of the preceding AMSU-A1, AMSU-A2, and AMSU-B sensors into a single </a:t>
            </a:r>
            <a:r>
              <a:rPr lang="en-US" sz="2000" dirty="0" smtClean="0"/>
              <a:t>package</a:t>
            </a:r>
          </a:p>
          <a:p>
            <a:r>
              <a:rPr lang="en-US" sz="2000" dirty="0" smtClean="0"/>
              <a:t>Provides </a:t>
            </a:r>
            <a:r>
              <a:rPr lang="en-US" sz="2000" dirty="0"/>
              <a:t>sounding observations needed to retrieve profiles of atmospheric temperature and moisture for </a:t>
            </a:r>
            <a:r>
              <a:rPr lang="en-US" sz="2000" dirty="0" smtClean="0"/>
              <a:t>forecasting models and continuity for </a:t>
            </a:r>
            <a:r>
              <a:rPr lang="en-US" sz="2000" dirty="0"/>
              <a:t>climate monitoring purposes</a:t>
            </a:r>
            <a:r>
              <a:rPr lang="en-US" sz="1800" dirty="0"/>
              <a:t>.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5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" name="Picture 2" descr="\\beans\users$\wstraka\Data\Desktop\Conferences\EUMETSAT2013\William_ATMS_EUMETS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8" y="2895600"/>
            <a:ext cx="5784104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Cross-track Infrared Sounder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 err="1" smtClean="0"/>
              <a:t>CrIS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1,305 </a:t>
            </a:r>
            <a:r>
              <a:rPr lang="en-US" sz="2400" dirty="0"/>
              <a:t>infrared spectral </a:t>
            </a:r>
            <a:r>
              <a:rPr lang="en-US" sz="2400" dirty="0" smtClean="0"/>
              <a:t>channels</a:t>
            </a:r>
          </a:p>
          <a:p>
            <a:r>
              <a:rPr lang="en-US" sz="2400" dirty="0" smtClean="0"/>
              <a:t>Designed </a:t>
            </a:r>
            <a:r>
              <a:rPr lang="en-US" sz="2400" dirty="0"/>
              <a:t>to provide high vertical resolution information on the atmosphere's </a:t>
            </a:r>
            <a:r>
              <a:rPr lang="en-US" sz="2400" dirty="0" smtClean="0"/>
              <a:t>structure </a:t>
            </a:r>
            <a:r>
              <a:rPr lang="en-US" sz="2400" dirty="0"/>
              <a:t>of temperature and water vapor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6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8" name="Picture 2" descr="\\beans\users$\wstraka\Data\Desktop\STAR JPSS annual meeting\c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524292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eans\users$\wstraka\Data\Desktop\STAR JPSS annual meeting\cris_spect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0"/>
            <a:ext cx="5121302" cy="1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Has 22 </a:t>
            </a:r>
            <a:r>
              <a:rPr lang="en-US" dirty="0"/>
              <a:t>channels </a:t>
            </a:r>
            <a:r>
              <a:rPr lang="en-US" dirty="0" smtClean="0"/>
              <a:t>at three different resolutions</a:t>
            </a:r>
          </a:p>
          <a:p>
            <a:pPr lvl="1"/>
            <a:r>
              <a:rPr lang="en-US" dirty="0" smtClean="0"/>
              <a:t>16 Moderate Band (M-Band) channels (~</a:t>
            </a:r>
            <a:r>
              <a:rPr lang="en-US" dirty="0"/>
              <a:t>750 m at nadir) </a:t>
            </a:r>
            <a:endParaRPr lang="en-US" dirty="0" smtClean="0"/>
          </a:p>
          <a:p>
            <a:pPr lvl="1"/>
            <a:r>
              <a:rPr lang="en-US" dirty="0" smtClean="0"/>
              <a:t>5 high </a:t>
            </a:r>
            <a:r>
              <a:rPr lang="en-US" dirty="0"/>
              <a:t>resolution </a:t>
            </a:r>
            <a:r>
              <a:rPr lang="en-US" dirty="0" smtClean="0"/>
              <a:t>(I-Band) channels </a:t>
            </a:r>
            <a:r>
              <a:rPr lang="en-US" dirty="0"/>
              <a:t>(~</a:t>
            </a:r>
            <a:r>
              <a:rPr lang="en-US" dirty="0" smtClean="0"/>
              <a:t>375 m at nadir)</a:t>
            </a:r>
          </a:p>
          <a:p>
            <a:pPr lvl="1"/>
            <a:r>
              <a:rPr lang="en-US" dirty="0" smtClean="0"/>
              <a:t>Day Night Band (~750 m at nadir)</a:t>
            </a:r>
          </a:p>
          <a:p>
            <a:r>
              <a:rPr lang="en-US" dirty="0" smtClean="0"/>
              <a:t>M and I band data encompass </a:t>
            </a:r>
            <a:r>
              <a:rPr lang="en-US" dirty="0"/>
              <a:t>data from 412 nm to 12 </a:t>
            </a:r>
            <a:r>
              <a:rPr lang="el-GR" dirty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Used to produce Level 2 products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7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7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2016 </a:t>
            </a:r>
            <a:r>
              <a:rPr lang="en-US" dirty="0" err="1"/>
              <a:t>McIDAS</a:t>
            </a:r>
            <a:r>
              <a:rPr lang="en-US" dirty="0"/>
              <a:t> Users’ Group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Night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5145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DNB measures visible radiances from both the Earth and atmosphere</a:t>
            </a:r>
          </a:p>
          <a:p>
            <a:endParaRPr lang="en-US" dirty="0" smtClean="0"/>
          </a:p>
          <a:p>
            <a:r>
              <a:rPr lang="en-US" dirty="0" smtClean="0"/>
              <a:t>Wavelength of 0.7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m, 742m x 742m pixel size</a:t>
            </a:r>
          </a:p>
          <a:p>
            <a:endParaRPr lang="en-US" dirty="0" smtClean="0"/>
          </a:p>
          <a:p>
            <a:r>
              <a:rPr lang="en-US" dirty="0" smtClean="0"/>
              <a:t>Receives visible data from via reflection and emission sources (natural and anthropogenic )</a:t>
            </a:r>
          </a:p>
          <a:p>
            <a:endParaRPr lang="en-US" dirty="0"/>
          </a:p>
          <a:p>
            <a:r>
              <a:rPr lang="en-US" dirty="0" smtClean="0"/>
              <a:t>Stray light fix implemented August 21,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5638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627620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Figure 1 from Lee et al (2005)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8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8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2016 </a:t>
            </a:r>
            <a:r>
              <a:rPr lang="en-US" dirty="0" err="1"/>
              <a:t>McIDAS</a:t>
            </a:r>
            <a:r>
              <a:rPr lang="en-US" dirty="0"/>
              <a:t> Users’ Group </a:t>
            </a:r>
            <a:r>
              <a:rPr lang="en-US" dirty="0" smtClean="0"/>
              <a:t>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WCS\VIIRS AWIPS\Volcano_VIIRS\NZ_Volcano\I05_08062012_1253_Tongariro_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Tongariro</a:t>
            </a:r>
            <a:r>
              <a:rPr lang="en-US" dirty="0"/>
              <a:t> (New Zealand)</a:t>
            </a:r>
            <a:br>
              <a:rPr lang="en-US" dirty="0"/>
            </a:br>
            <a:r>
              <a:rPr lang="en-US" dirty="0" smtClean="0"/>
              <a:t>August 6, 2012 </a:t>
            </a:r>
            <a:r>
              <a:rPr lang="en-US" dirty="0"/>
              <a:t>– 1252Z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 descr="D:\WCS\VIIRS AWIPS\Volcano_VIIRS\NZ_Volcano\DNB_08062012_1253_Tongariro_labe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601165" y="4044092"/>
            <a:ext cx="304800" cy="2833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62965" y="4188954"/>
            <a:ext cx="1325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Ash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6432541"/>
            <a:ext cx="655320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NASA Image </a:t>
            </a:r>
            <a:r>
              <a:rPr lang="en-US" dirty="0">
                <a:solidFill>
                  <a:schemeClr val="accent2"/>
                </a:solidFill>
              </a:rPr>
              <a:t>of the Day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dirty="0">
                <a:solidFill>
                  <a:schemeClr val="accent2"/>
                </a:solidFill>
              </a:rPr>
              <a:t>http://earthobservatory.nasa.gov/NaturalHazards/view.php?id=78791</a:t>
            </a:r>
          </a:p>
        </p:txBody>
      </p:sp>
      <p:sp>
        <p:nvSpPr>
          <p:cNvPr id="9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11023</TotalTime>
  <Words>1510</Words>
  <Application>Microsoft Office PowerPoint</Application>
  <PresentationFormat>On-screen Show (4:3)</PresentationFormat>
  <Paragraphs>318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1_Office Theme</vt:lpstr>
      <vt:lpstr>2_NOAA</vt:lpstr>
      <vt:lpstr>2_Office Theme</vt:lpstr>
      <vt:lpstr>McIDAS support of Suomi-NPP /JPSS and GOES-R L2</vt:lpstr>
      <vt:lpstr>Outline</vt:lpstr>
      <vt:lpstr>Suomi-NPP/JPSS Overview and McIDAS-V Examples</vt:lpstr>
      <vt:lpstr>Suomi NPP</vt:lpstr>
      <vt:lpstr>Advanced Technology Microwave Sounder (ATMS)</vt:lpstr>
      <vt:lpstr>Cross-track Infrared Sounder (CrIS)</vt:lpstr>
      <vt:lpstr>Visible Infrared Imaging Radiometer Suite (VIIRS)</vt:lpstr>
      <vt:lpstr>Day Night Band</vt:lpstr>
      <vt:lpstr>Tongariro (New Zealand) August 6, 2012 – 1252Z</vt:lpstr>
      <vt:lpstr>VIIRS (11, 3.9mm and DNB) 0733Z, July 15, 2012</vt:lpstr>
      <vt:lpstr>VIIRS Channel Differencing DNB Stray light example</vt:lpstr>
      <vt:lpstr>VIIRS SDR Ancillary data </vt:lpstr>
      <vt:lpstr>Visible Infrared Imaging Radiometer Suite (VIIRS) EDR</vt:lpstr>
      <vt:lpstr>VIIRS DNB and Surface temperature EDR 2236Z, 09/29/2012</vt:lpstr>
      <vt:lpstr>Product EDR Variable selection</vt:lpstr>
      <vt:lpstr>Product EDR Data Probe</vt:lpstr>
      <vt:lpstr>Imagery EDR example</vt:lpstr>
      <vt:lpstr>S-NPP/JPSS specific McIDAS-V Status</vt:lpstr>
      <vt:lpstr>Other CIMSS SDR/EDR support</vt:lpstr>
      <vt:lpstr>PowerPoint Presentation</vt:lpstr>
      <vt:lpstr>PowerPoint Presentation</vt:lpstr>
      <vt:lpstr>PowerPoint Presentation</vt:lpstr>
      <vt:lpstr>McIDAS-X and -V Support of GOES-R ABI Level 1b and 2 Products</vt:lpstr>
      <vt:lpstr>GOES-R Products</vt:lpstr>
      <vt:lpstr>McIDAS-X:  Level 2 ABI Products</vt:lpstr>
      <vt:lpstr>McIDAS-V: ABI Level 1B and L2+</vt:lpstr>
      <vt:lpstr>McIDAS-V: ABI Level 1B</vt:lpstr>
      <vt:lpstr>McIDAS-V: Level 2 Products</vt:lpstr>
      <vt:lpstr>McIDAS-V: DOE-4  Level 2 CAPE</vt:lpstr>
      <vt:lpstr>Analysis tools McIDAS-V Time Series</vt:lpstr>
      <vt:lpstr>Analysis tools McIDAS-V: Scatter Plot</vt:lpstr>
      <vt:lpstr>Analysis tools McIDAS-V: Data Transect</vt:lpstr>
      <vt:lpstr>McIDAS GOES-R Status</vt:lpstr>
      <vt:lpstr>Uses of McIDAS for L2+ Products  Post Launch</vt:lpstr>
      <vt:lpstr>Launch time!</vt:lpstr>
    </vt:vector>
  </TitlesOfParts>
  <Company>NOAA/NESDIS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Straka III</dc:creator>
  <cp:lastModifiedBy>William Straka</cp:lastModifiedBy>
  <cp:revision>520</cp:revision>
  <cp:lastPrinted>2009-08-04T16:30:50Z</cp:lastPrinted>
  <dcterms:created xsi:type="dcterms:W3CDTF">2010-08-20T17:17:40Z</dcterms:created>
  <dcterms:modified xsi:type="dcterms:W3CDTF">2016-11-14T14:40:56Z</dcterms:modified>
</cp:coreProperties>
</file>