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63"/>
  </p:notesMasterIdLst>
  <p:handoutMasterIdLst>
    <p:handoutMasterId r:id="rId64"/>
  </p:handoutMasterIdLst>
  <p:sldIdLst>
    <p:sldId id="278" r:id="rId2"/>
    <p:sldId id="548" r:id="rId3"/>
    <p:sldId id="597" r:id="rId4"/>
    <p:sldId id="594" r:id="rId5"/>
    <p:sldId id="598" r:id="rId6"/>
    <p:sldId id="593" r:id="rId7"/>
    <p:sldId id="595" r:id="rId8"/>
    <p:sldId id="600" r:id="rId9"/>
    <p:sldId id="553" r:id="rId10"/>
    <p:sldId id="465" r:id="rId11"/>
    <p:sldId id="477" r:id="rId12"/>
    <p:sldId id="478" r:id="rId13"/>
    <p:sldId id="507" r:id="rId14"/>
    <p:sldId id="571" r:id="rId15"/>
    <p:sldId id="599" r:id="rId16"/>
    <p:sldId id="561" r:id="rId17"/>
    <p:sldId id="487" r:id="rId18"/>
    <p:sldId id="523" r:id="rId19"/>
    <p:sldId id="488" r:id="rId20"/>
    <p:sldId id="555" r:id="rId21"/>
    <p:sldId id="568" r:id="rId22"/>
    <p:sldId id="489" r:id="rId23"/>
    <p:sldId id="500" r:id="rId24"/>
    <p:sldId id="459" r:id="rId25"/>
    <p:sldId id="540" r:id="rId26"/>
    <p:sldId id="541" r:id="rId27"/>
    <p:sldId id="570" r:id="rId28"/>
    <p:sldId id="542" r:id="rId29"/>
    <p:sldId id="543" r:id="rId30"/>
    <p:sldId id="537" r:id="rId31"/>
    <p:sldId id="538" r:id="rId32"/>
    <p:sldId id="569" r:id="rId33"/>
    <p:sldId id="539" r:id="rId34"/>
    <p:sldId id="575" r:id="rId35"/>
    <p:sldId id="576" r:id="rId36"/>
    <p:sldId id="578" r:id="rId37"/>
    <p:sldId id="580" r:id="rId38"/>
    <p:sldId id="581" r:id="rId39"/>
    <p:sldId id="582" r:id="rId40"/>
    <p:sldId id="583" r:id="rId41"/>
    <p:sldId id="584" r:id="rId42"/>
    <p:sldId id="585" r:id="rId43"/>
    <p:sldId id="586" r:id="rId44"/>
    <p:sldId id="579" r:id="rId45"/>
    <p:sldId id="606" r:id="rId46"/>
    <p:sldId id="615" r:id="rId47"/>
    <p:sldId id="616" r:id="rId48"/>
    <p:sldId id="587" r:id="rId49"/>
    <p:sldId id="436" r:id="rId50"/>
    <p:sldId id="577" r:id="rId51"/>
    <p:sldId id="574" r:id="rId52"/>
    <p:sldId id="428" r:id="rId53"/>
    <p:sldId id="558" r:id="rId54"/>
    <p:sldId id="499" r:id="rId55"/>
    <p:sldId id="591" r:id="rId56"/>
    <p:sldId id="497" r:id="rId57"/>
    <p:sldId id="429" r:id="rId58"/>
    <p:sldId id="430" r:id="rId59"/>
    <p:sldId id="524" r:id="rId60"/>
    <p:sldId id="573" r:id="rId61"/>
    <p:sldId id="458" r:id="rId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Donahue" initials="D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CCFF99"/>
    <a:srgbClr val="E2E2E2"/>
    <a:srgbClr val="2168A0"/>
    <a:srgbClr val="216DA0"/>
    <a:srgbClr val="3399FF"/>
    <a:srgbClr val="DAE5FE"/>
    <a:srgbClr val="006600"/>
    <a:srgbClr val="008000"/>
    <a:srgbClr val="5AA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7" autoAdjust="0"/>
    <p:restoredTop sz="68739" autoAdjust="0"/>
  </p:normalViewPr>
  <p:slideViewPr>
    <p:cSldViewPr>
      <p:cViewPr varScale="1">
        <p:scale>
          <a:sx n="50" d="100"/>
          <a:sy n="50" d="100"/>
        </p:scale>
        <p:origin x="1710" y="36"/>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896"/>
    </p:cViewPr>
  </p:sorterViewPr>
  <p:notesViewPr>
    <p:cSldViewPr>
      <p:cViewPr varScale="1">
        <p:scale>
          <a:sx n="52" d="100"/>
          <a:sy n="52" d="100"/>
        </p:scale>
        <p:origin x="-282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A83BC30-1F69-4946-BBAC-4AA479495E61}" type="datetimeFigureOut">
              <a:rPr lang="en-US" smtClean="0"/>
              <a:pPr/>
              <a:t>11/16/2016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13B6E2A-B48F-4EDA-B4DB-54954093E731}" type="slidenum">
              <a:rPr lang="en-US" smtClean="0"/>
              <a:pPr/>
              <a:t>‹#›</a:t>
            </a:fld>
            <a:endParaRPr lang="en-US" dirty="0"/>
          </a:p>
        </p:txBody>
      </p:sp>
    </p:spTree>
    <p:extLst>
      <p:ext uri="{BB962C8B-B14F-4D97-AF65-F5344CB8AC3E}">
        <p14:creationId xmlns:p14="http://schemas.microsoft.com/office/powerpoint/2010/main" val="102070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946CF8-0CF1-420D-AA2F-5587892411BB}" type="datetimeFigureOut">
              <a:rPr lang="en-US" smtClean="0"/>
              <a:pPr/>
              <a:t>11/16/2016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388DBB-B7EC-4EA0-8A0F-916237568FD6}" type="slidenum">
              <a:rPr lang="en-US" smtClean="0"/>
              <a:pPr/>
              <a:t>‹#›</a:t>
            </a:fld>
            <a:endParaRPr lang="en-US" dirty="0"/>
          </a:p>
        </p:txBody>
      </p:sp>
    </p:spTree>
    <p:extLst>
      <p:ext uri="{BB962C8B-B14F-4D97-AF65-F5344CB8AC3E}">
        <p14:creationId xmlns:p14="http://schemas.microsoft.com/office/powerpoint/2010/main" val="370240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Images</a:t>
            </a:r>
          </a:p>
          <a:p>
            <a:r>
              <a:rPr lang="en-US" dirty="0" smtClean="0"/>
              <a:t>Satellite Image - GOES-13/14/15 (GOES-N/O/P)</a:t>
            </a:r>
          </a:p>
          <a:p>
            <a:r>
              <a:rPr lang="en-US" dirty="0" smtClean="0"/>
              <a:t>Derived and Interpretive Products</a:t>
            </a:r>
            <a:r>
              <a:rPr lang="en-US" baseline="0" dirty="0" smtClean="0"/>
              <a:t> Image - </a:t>
            </a:r>
            <a:r>
              <a:rPr lang="en-US" dirty="0" smtClean="0"/>
              <a:t>Infrared Imagery with overlay</a:t>
            </a:r>
            <a:r>
              <a:rPr lang="en-US" baseline="0" dirty="0" smtClean="0"/>
              <a:t> of </a:t>
            </a:r>
            <a:r>
              <a:rPr lang="en-US" dirty="0" smtClean="0"/>
              <a:t>Heavy Precipitation (Rain &amp; Snow) Interpretive Analysis from SAB (Satellite Analysis Branch)</a:t>
            </a:r>
          </a:p>
          <a:p>
            <a:r>
              <a:rPr lang="en-US" baseline="0" dirty="0" smtClean="0"/>
              <a:t>Antennas at OSPO </a:t>
            </a:r>
            <a:r>
              <a:rPr lang="en-US" dirty="0" smtClean="0"/>
              <a:t>Wallops CDA (Command and Data</a:t>
            </a:r>
            <a:r>
              <a:rPr lang="en-US" baseline="0" dirty="0" smtClean="0"/>
              <a:t> Acquisition Station), symbolic of </a:t>
            </a:r>
            <a:r>
              <a:rPr lang="en-US" dirty="0" smtClean="0"/>
              <a:t>Direct Broad</a:t>
            </a:r>
            <a:r>
              <a:rPr lang="en-US" baseline="0" dirty="0" smtClean="0"/>
              <a:t>cast </a:t>
            </a:r>
            <a:r>
              <a:rPr lang="en-US" dirty="0" smtClean="0"/>
              <a:t>Services.</a:t>
            </a:r>
            <a:r>
              <a:rPr lang="en-US" baseline="0" dirty="0" smtClean="0"/>
              <a:t>  </a:t>
            </a:r>
            <a:endParaRPr lang="en-US" dirty="0" smtClean="0"/>
          </a:p>
          <a:p>
            <a:endParaRPr lang="en-US" dirty="0" smtClean="0"/>
          </a:p>
          <a:p>
            <a:r>
              <a:rPr lang="en-US" dirty="0"/>
              <a:t>Title Slide Background and Banner were designed by TeddyPavlis@gmail.com</a:t>
            </a:r>
          </a:p>
        </p:txBody>
      </p:sp>
      <p:sp>
        <p:nvSpPr>
          <p:cNvPr id="4" name="Slide Number Placeholder 3"/>
          <p:cNvSpPr>
            <a:spLocks noGrp="1"/>
          </p:cNvSpPr>
          <p:nvPr>
            <p:ph type="sldNum" sz="quarter" idx="10"/>
          </p:nvPr>
        </p:nvSpPr>
        <p:spPr/>
        <p:txBody>
          <a:bodyPr/>
          <a:lstStyle/>
          <a:p>
            <a:fld id="{1F388DBB-B7EC-4EA0-8A0F-916237568FD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A344659-0514-417F-8C61-40B8D4624668}" type="slidenum">
              <a:rPr lang="en-US"/>
              <a:pPr/>
              <a:t>11</a:t>
            </a:fld>
            <a:endParaRPr lang="en-US" dirty="0"/>
          </a:p>
        </p:txBody>
      </p:sp>
      <p:sp>
        <p:nvSpPr>
          <p:cNvPr id="1700866" name="Rectangle 2"/>
          <p:cNvSpPr>
            <a:spLocks noChangeArrowheads="1"/>
          </p:cNvSpPr>
          <p:nvPr/>
        </p:nvSpPr>
        <p:spPr bwMode="auto">
          <a:xfrm>
            <a:off x="3972245" y="2"/>
            <a:ext cx="3038155" cy="462383"/>
          </a:xfrm>
          <a:prstGeom prst="rect">
            <a:avLst/>
          </a:prstGeom>
          <a:noFill/>
          <a:ln w="12700">
            <a:noFill/>
            <a:miter lim="800000"/>
            <a:headEnd/>
            <a:tailEnd/>
          </a:ln>
          <a:effectLst/>
        </p:spPr>
        <p:txBody>
          <a:bodyPr wrap="none" lIns="90568" tIns="45283" rIns="90568" bIns="45283" anchor="ctr"/>
          <a:lstStyle/>
          <a:p>
            <a:endParaRPr lang="en-US" dirty="0"/>
          </a:p>
        </p:txBody>
      </p:sp>
      <p:sp>
        <p:nvSpPr>
          <p:cNvPr id="1700867" name="Rectangle 3"/>
          <p:cNvSpPr>
            <a:spLocks noChangeArrowheads="1"/>
          </p:cNvSpPr>
          <p:nvPr/>
        </p:nvSpPr>
        <p:spPr bwMode="auto">
          <a:xfrm>
            <a:off x="3972245" y="8830872"/>
            <a:ext cx="3038155" cy="465528"/>
          </a:xfrm>
          <a:prstGeom prst="rect">
            <a:avLst/>
          </a:prstGeom>
          <a:noFill/>
          <a:ln w="12700">
            <a:noFill/>
            <a:miter lim="800000"/>
            <a:headEnd/>
            <a:tailEnd/>
          </a:ln>
          <a:effectLst/>
        </p:spPr>
        <p:txBody>
          <a:bodyPr lIns="19352" tIns="0" rIns="19352" bIns="0" anchor="b"/>
          <a:lstStyle/>
          <a:p>
            <a:pPr algn="r" defTabSz="929261"/>
            <a:r>
              <a:rPr lang="en-US" sz="1000" i="1" dirty="0">
                <a:latin typeface="Times New Roman" pitchFamily="18" charset="0"/>
              </a:rPr>
              <a:t>1</a:t>
            </a:r>
          </a:p>
        </p:txBody>
      </p:sp>
      <p:sp>
        <p:nvSpPr>
          <p:cNvPr id="1700868" name="Rectangle 4"/>
          <p:cNvSpPr>
            <a:spLocks noChangeArrowheads="1"/>
          </p:cNvSpPr>
          <p:nvPr/>
        </p:nvSpPr>
        <p:spPr bwMode="auto">
          <a:xfrm>
            <a:off x="1" y="8830872"/>
            <a:ext cx="3038155" cy="465528"/>
          </a:xfrm>
          <a:prstGeom prst="rect">
            <a:avLst/>
          </a:prstGeom>
          <a:noFill/>
          <a:ln w="12700">
            <a:noFill/>
            <a:miter lim="800000"/>
            <a:headEnd/>
            <a:tailEnd/>
          </a:ln>
          <a:effectLst/>
        </p:spPr>
        <p:txBody>
          <a:bodyPr wrap="none" lIns="90568" tIns="45283" rIns="90568" bIns="45283" anchor="ctr"/>
          <a:lstStyle/>
          <a:p>
            <a:endParaRPr lang="en-US" dirty="0"/>
          </a:p>
        </p:txBody>
      </p:sp>
      <p:sp>
        <p:nvSpPr>
          <p:cNvPr id="1700869" name="Rectangle 5"/>
          <p:cNvSpPr>
            <a:spLocks noChangeArrowheads="1"/>
          </p:cNvSpPr>
          <p:nvPr/>
        </p:nvSpPr>
        <p:spPr bwMode="auto">
          <a:xfrm>
            <a:off x="1" y="2"/>
            <a:ext cx="3038155" cy="462383"/>
          </a:xfrm>
          <a:prstGeom prst="rect">
            <a:avLst/>
          </a:prstGeom>
          <a:noFill/>
          <a:ln w="12700">
            <a:noFill/>
            <a:miter lim="800000"/>
            <a:headEnd/>
            <a:tailEnd/>
          </a:ln>
          <a:effectLst/>
        </p:spPr>
        <p:txBody>
          <a:bodyPr wrap="none" lIns="90568" tIns="45283" rIns="90568" bIns="45283" anchor="ctr"/>
          <a:lstStyle/>
          <a:p>
            <a:endParaRPr lang="en-US" dirty="0"/>
          </a:p>
        </p:txBody>
      </p:sp>
      <p:sp>
        <p:nvSpPr>
          <p:cNvPr id="1700870" name="Rectangle 6"/>
          <p:cNvSpPr>
            <a:spLocks noGrp="1" noRot="1" noChangeAspect="1" noChangeArrowheads="1" noTextEdit="1"/>
          </p:cNvSpPr>
          <p:nvPr>
            <p:ph type="sldImg"/>
          </p:nvPr>
        </p:nvSpPr>
        <p:spPr>
          <a:xfrm>
            <a:off x="1189038" y="701675"/>
            <a:ext cx="4633912" cy="3475038"/>
          </a:xfrm>
          <a:ln w="12700" cap="flat">
            <a:solidFill>
              <a:schemeClr val="tx1"/>
            </a:solidFill>
          </a:ln>
        </p:spPr>
      </p:sp>
      <p:sp>
        <p:nvSpPr>
          <p:cNvPr id="1700871" name="Rectangle 7"/>
          <p:cNvSpPr>
            <a:spLocks noGrp="1" noChangeArrowheads="1"/>
          </p:cNvSpPr>
          <p:nvPr>
            <p:ph type="body" idx="1"/>
          </p:nvPr>
        </p:nvSpPr>
        <p:spPr>
          <a:xfrm>
            <a:off x="932518" y="4414650"/>
            <a:ext cx="5143791" cy="3919240"/>
          </a:xfrm>
          <a:ln/>
        </p:spPr>
        <p:txBody>
          <a:bodyPr lIns="87083" tIns="46768" rIns="87083" bIns="46768">
            <a:normAutofit/>
          </a:bodyPr>
          <a:lstStyle/>
          <a:p>
            <a:pPr marL="171450" marR="0" indent="-171450" algn="l" defTabSz="905805" rtl="0" eaLnBrk="1" fontAlgn="auto" latinLnBrk="0" hangingPunct="1">
              <a:lnSpc>
                <a:spcPct val="89000"/>
              </a:lnSpc>
              <a:spcBef>
                <a:spcPts val="0"/>
              </a:spcBef>
              <a:spcAft>
                <a:spcPts val="0"/>
              </a:spcAft>
              <a:buClrTx/>
              <a:buSzTx/>
              <a:buFont typeface="Arial" panose="020B0604020202020204" pitchFamily="34" charset="0"/>
              <a:buChar char="•"/>
              <a:tabLst/>
              <a:defRPr/>
            </a:pPr>
            <a:r>
              <a:rPr lang="en-US" sz="1600" baseline="0" dirty="0" smtClean="0"/>
              <a:t>Here’s the most recent version of the famous stoplight chart showing the status of instruments and subsystems for the GOES satellites. There are a few issues that I want to highlight.</a:t>
            </a:r>
          </a:p>
          <a:p>
            <a:pPr marL="171450" indent="-171450" defTabSz="931774" fontAlgn="base">
              <a:lnSpc>
                <a:spcPct val="90000"/>
              </a:lnSpc>
              <a:spcBef>
                <a:spcPct val="15000"/>
              </a:spcBef>
              <a:spcAft>
                <a:spcPct val="0"/>
              </a:spcAft>
              <a:buFont typeface="Arial" panose="020B0604020202020204" pitchFamily="34" charset="0"/>
              <a:buChar char="•"/>
            </a:pPr>
            <a:r>
              <a:rPr lang="en-US" sz="1600" baseline="0" dirty="0" smtClean="0"/>
              <a:t>GOES-13 remains as GOES-East and GOES-13 Imager is fully functional. </a:t>
            </a:r>
            <a:endParaRPr lang="en-US" sz="1600" dirty="0" smtClean="0"/>
          </a:p>
          <a:p>
            <a:pPr marL="171450" indent="-171450" defTabSz="931774" fontAlgn="base">
              <a:lnSpc>
                <a:spcPct val="90000"/>
              </a:lnSpc>
              <a:spcBef>
                <a:spcPct val="15000"/>
              </a:spcBef>
              <a:spcAft>
                <a:spcPct val="0"/>
              </a:spcAft>
              <a:buFont typeface="Arial" panose="020B0604020202020204" pitchFamily="34" charset="0"/>
              <a:buChar char="•"/>
            </a:pPr>
            <a:r>
              <a:rPr lang="en-US" sz="1600" dirty="0" smtClean="0"/>
              <a:t>However, On</a:t>
            </a:r>
            <a:r>
              <a:rPr lang="en-US" sz="1600" baseline="0" dirty="0" smtClean="0"/>
              <a:t> November 20, 2015, the GOES-13 rotating sounder filter wheel stalled resulting in a complete loss of IR sounder data.</a:t>
            </a:r>
          </a:p>
          <a:p>
            <a:pPr marL="171450" indent="-171450" defTabSz="931774" fontAlgn="base">
              <a:lnSpc>
                <a:spcPct val="90000"/>
              </a:lnSpc>
              <a:spcBef>
                <a:spcPct val="15000"/>
              </a:spcBef>
              <a:spcAft>
                <a:spcPct val="0"/>
              </a:spcAft>
              <a:buFont typeface="Arial" panose="020B0604020202020204" pitchFamily="34" charset="0"/>
              <a:buChar char="•"/>
            </a:pPr>
            <a:r>
              <a:rPr lang="en-US" sz="1600" baseline="0" dirty="0" smtClean="0"/>
              <a:t>The loss of GOES-13 Sounder data resulted in mitigation with GOES-15 Sounder data and other observations. </a:t>
            </a:r>
          </a:p>
          <a:p>
            <a:pPr marL="171450" marR="0" indent="-171450" algn="l" defTabSz="931774" rtl="0" eaLnBrk="1" fontAlgn="base" latinLnBrk="0" hangingPunct="1">
              <a:lnSpc>
                <a:spcPct val="90000"/>
              </a:lnSpc>
              <a:spcBef>
                <a:spcPct val="15000"/>
              </a:spcBef>
              <a:spcAft>
                <a:spcPct val="0"/>
              </a:spcAft>
              <a:buClrTx/>
              <a:buSzTx/>
              <a:buFont typeface="Arial" panose="020B0604020202020204" pitchFamily="34" charset="0"/>
              <a:buChar char="•"/>
              <a:tabLst/>
              <a:defRPr/>
            </a:pPr>
            <a:r>
              <a:rPr lang="en-US" sz="1600" baseline="0" dirty="0" smtClean="0"/>
              <a:t>OSPO/SPSD aided in the mitigation efforts on December 29, 2015 by replacing GOES-East Sounder ASOS SCP products with GOES-East Imager ASOS </a:t>
            </a:r>
            <a:r>
              <a:rPr lang="en-US" sz="1600" b="0" i="0" kern="1200" dirty="0" smtClean="0">
                <a:solidFill>
                  <a:schemeClr val="tx1"/>
                </a:solidFill>
                <a:effectLst/>
                <a:latin typeface="+mn-lt"/>
                <a:ea typeface="+mn-ea"/>
                <a:cs typeface="+mn-cs"/>
              </a:rPr>
              <a:t>SCP </a:t>
            </a:r>
            <a:r>
              <a:rPr lang="en-US" sz="1600" baseline="0" dirty="0" smtClean="0"/>
              <a:t>products. </a:t>
            </a:r>
          </a:p>
          <a:p>
            <a:pPr marL="171450" indent="-171450" defTabSz="931774" fontAlgn="base">
              <a:lnSpc>
                <a:spcPct val="90000"/>
              </a:lnSpc>
              <a:spcBef>
                <a:spcPct val="15000"/>
              </a:spcBef>
              <a:spcAft>
                <a:spcPct val="0"/>
              </a:spcAft>
              <a:buFont typeface="Arial" panose="020B0604020202020204" pitchFamily="34" charset="0"/>
              <a:buChar char="•"/>
            </a:pPr>
            <a:r>
              <a:rPr lang="en-US" sz="1600" baseline="0" dirty="0" smtClean="0"/>
              <a:t>For GEOS-13 (East), a Star Tracker 3 (ST3) anomaly occurred on August 30, 2016 and engineers determined ST3 to be non-recoverable.  Therefore, the backup Star Tracker 2 (ST2)  was powered on to return to two star tracker attitude control configuration (ST1-ST2) on September 26, 2016</a:t>
            </a:r>
          </a:p>
          <a:p>
            <a:pPr marL="171450" indent="-171450">
              <a:buFont typeface="Arial" panose="020B0604020202020204" pitchFamily="34" charset="0"/>
              <a:buChar char="•"/>
            </a:pPr>
            <a:r>
              <a:rPr lang="en-US" sz="1600" dirty="0" smtClean="0"/>
              <a:t>For GOES-15</a:t>
            </a:r>
            <a:r>
              <a:rPr lang="en-US" sz="1600" baseline="0" dirty="0" smtClean="0"/>
              <a:t> (West), past </a:t>
            </a:r>
            <a:r>
              <a:rPr lang="en-US" sz="1600" dirty="0" smtClean="0"/>
              <a:t>Star</a:t>
            </a:r>
            <a:r>
              <a:rPr lang="en-US" sz="1600" baseline="0" dirty="0" smtClean="0"/>
              <a:t> Tracker 1 &amp; 2 failures have resulted in degraded</a:t>
            </a:r>
            <a:r>
              <a:rPr lang="en-US" sz="1600" dirty="0" smtClean="0"/>
              <a:t> Image</a:t>
            </a:r>
            <a:r>
              <a:rPr lang="en-US" sz="1600" baseline="0" dirty="0" smtClean="0"/>
              <a:t> Navigation and Registration (INR) with operations functional for ST3 only (single star tracker operations).</a:t>
            </a:r>
          </a:p>
          <a:p>
            <a:pPr marL="171450" indent="-171450">
              <a:buFont typeface="Arial" panose="020B0604020202020204" pitchFamily="34" charset="0"/>
              <a:buChar char="•"/>
            </a:pPr>
            <a:r>
              <a:rPr lang="en-US" sz="1600" baseline="0" dirty="0" smtClean="0"/>
              <a:t>Scheduled maneuvers and Yaw flips used to correct issues with INR.</a:t>
            </a:r>
            <a:endParaRPr lang="en-US" sz="1600" dirty="0" smtClean="0"/>
          </a:p>
          <a:p>
            <a:pPr marL="171450" indent="-171450" defTabSz="931774" fontAlgn="base">
              <a:lnSpc>
                <a:spcPct val="90000"/>
              </a:lnSpc>
              <a:spcBef>
                <a:spcPct val="15000"/>
              </a:spcBef>
              <a:spcAft>
                <a:spcPct val="0"/>
              </a:spcAft>
              <a:buFont typeface="Arial" panose="020B0604020202020204" pitchFamily="34" charset="0"/>
              <a:buChar char="•"/>
            </a:pPr>
            <a:endParaRPr lang="en-US" sz="1200" baseline="0" dirty="0" smtClean="0"/>
          </a:p>
          <a:p>
            <a:pPr marL="169838" indent="-169838" defTabSz="905805" eaLnBrk="1" hangingPunct="1">
              <a:lnSpc>
                <a:spcPct val="90000"/>
              </a:lnSpc>
              <a:spcBef>
                <a:spcPct val="15000"/>
              </a:spcBef>
              <a:buFont typeface="Arial" panose="020B0604020202020204" pitchFamily="34" charset="0"/>
              <a:buChar char="•"/>
              <a:defRPr/>
            </a:pPr>
            <a:endParaRPr lang="en-US" dirty="0" smtClean="0">
              <a:solidFill>
                <a:prstClr val="black"/>
              </a:solidFill>
            </a:endParaRPr>
          </a:p>
          <a:p>
            <a:pPr defTabSz="905805" eaLnBrk="1" hangingPunct="1">
              <a:lnSpc>
                <a:spcPct val="90000"/>
              </a:lnSpc>
              <a:spcBef>
                <a:spcPct val="15000"/>
              </a:spcBef>
              <a:defRPr/>
            </a:pPr>
            <a:endParaRPr lang="en-US" dirty="0" smtClean="0">
              <a:solidFill>
                <a:prstClr val="black"/>
              </a:solidFill>
            </a:endParaRPr>
          </a:p>
          <a:p>
            <a:pPr eaLnBrk="1" hangingPunct="1">
              <a:lnSpc>
                <a:spcPct val="89000"/>
              </a:lnSpc>
            </a:pPr>
            <a:endParaRPr lang="en-US" altLang="en-US" dirty="0" smtClean="0"/>
          </a:p>
          <a:p>
            <a:pPr>
              <a:lnSpc>
                <a:spcPct val="89000"/>
              </a:lnSpc>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342900" lvl="0" indent="-342900">
              <a:buFont typeface="Arial" panose="020B0604020202020204" pitchFamily="34" charset="0"/>
              <a:buChar char="•"/>
            </a:pPr>
            <a:r>
              <a:rPr lang="en-US" sz="1600" dirty="0" smtClean="0">
                <a:sym typeface="Symbol" pitchFamily="18" charset="2"/>
              </a:rPr>
              <a:t>Here is the </a:t>
            </a:r>
            <a:r>
              <a:rPr lang="en-US" sz="1600" dirty="0" err="1" smtClean="0">
                <a:sym typeface="Symbol" pitchFamily="18" charset="2"/>
              </a:rPr>
              <a:t>Flyout</a:t>
            </a:r>
            <a:r>
              <a:rPr lang="en-US" sz="1600" dirty="0" smtClean="0">
                <a:sym typeface="Symbol" pitchFamily="18" charset="2"/>
              </a:rPr>
              <a:t> Schedule</a:t>
            </a:r>
            <a:r>
              <a:rPr lang="en-US" sz="1600" baseline="0" dirty="0" smtClean="0">
                <a:sym typeface="Symbol" pitchFamily="18" charset="2"/>
              </a:rPr>
              <a:t> showing the continuity of the GOES Mission. </a:t>
            </a:r>
          </a:p>
          <a:p>
            <a:pPr marL="342900" lvl="0" indent="-342900">
              <a:buFont typeface="Arial" panose="020B0604020202020204" pitchFamily="34" charset="0"/>
              <a:buChar char="•"/>
            </a:pPr>
            <a:r>
              <a:rPr lang="en-US" sz="1600" baseline="0" dirty="0" smtClean="0">
                <a:sym typeface="Symbol" pitchFamily="18" charset="2"/>
              </a:rPr>
              <a:t>GOES-R is the next generation of GOES satellites that will provide a major improvement in quality, quantity, and timeliness of data collected. </a:t>
            </a:r>
            <a:endParaRPr lang="en-US" sz="1600" dirty="0" smtClean="0">
              <a:sym typeface="Symbol" pitchFamily="18" charset="2"/>
            </a:endParaRPr>
          </a:p>
          <a:p>
            <a:pPr>
              <a:defRPr/>
            </a:pPr>
            <a:endParaRPr lang="en-US" sz="900" dirty="0" smtClean="0">
              <a:sym typeface="Symbol" pitchFamily="18" charset="2"/>
            </a:endParaRPr>
          </a:p>
          <a:p>
            <a:pPr>
              <a:defRPr/>
            </a:pPr>
            <a:endParaRPr lang="en-US" dirty="0"/>
          </a:p>
        </p:txBody>
      </p:sp>
      <p:sp>
        <p:nvSpPr>
          <p:cNvPr id="101380" name="Slide Number Placeholder 3"/>
          <p:cNvSpPr>
            <a:spLocks noGrp="1"/>
          </p:cNvSpPr>
          <p:nvPr>
            <p:ph type="sldNum" sz="quarter" idx="5"/>
          </p:nvPr>
        </p:nvSpPr>
        <p:spPr>
          <a:noFill/>
        </p:spPr>
        <p:txBody>
          <a:bodyPr/>
          <a:lstStyle/>
          <a:p>
            <a:pPr defTabSz="923697"/>
            <a:fld id="{EA4E29A8-D399-4702-B76A-5A01B395C147}" type="slidenum">
              <a:rPr lang="en-US" smtClean="0">
                <a:latin typeface="Arial" pitchFamily="34" charset="0"/>
                <a:ea typeface="ＭＳ Ｐゴシック"/>
                <a:cs typeface="ＭＳ Ｐゴシック"/>
              </a:rPr>
              <a:pPr defTabSz="923697"/>
              <a:t>12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smtClean="0">
                <a:sym typeface="Symbol" pitchFamily="18" charset="2"/>
              </a:rPr>
              <a:t>GOES-R, scheduled to</a:t>
            </a:r>
            <a:r>
              <a:rPr lang="en-US" sz="1200" baseline="0" dirty="0" smtClean="0">
                <a:sym typeface="Symbol" pitchFamily="18" charset="2"/>
              </a:rPr>
              <a:t> launch (this Saturday) November 19, 2016 (previous Nov 4</a:t>
            </a:r>
            <a:r>
              <a:rPr lang="en-US" sz="1200" baseline="30000" dirty="0" smtClean="0">
                <a:sym typeface="Symbol" pitchFamily="18" charset="2"/>
              </a:rPr>
              <a:t>th</a:t>
            </a:r>
            <a:r>
              <a:rPr lang="en-US" sz="1200" baseline="0" dirty="0" smtClean="0">
                <a:sym typeface="Symbol" pitchFamily="18" charset="2"/>
              </a:rPr>
              <a:t> date was pushed back due to impacts from Hurricane Matthew). </a:t>
            </a:r>
          </a:p>
          <a:p>
            <a:pPr marL="171450" indent="-171450">
              <a:buFont typeface="Arial" panose="020B0604020202020204" pitchFamily="34" charset="0"/>
              <a:buChar char="•"/>
            </a:pPr>
            <a:r>
              <a:rPr lang="en-US" sz="1200" dirty="0" smtClean="0"/>
              <a:t>First public images for GOES-16 data:  ~Jan 2017 </a:t>
            </a:r>
          </a:p>
          <a:p>
            <a:pPr marL="171450" indent="-171450">
              <a:buFont typeface="Arial" panose="020B0604020202020204" pitchFamily="34" charset="0"/>
              <a:buChar char="•"/>
            </a:pPr>
            <a:r>
              <a:rPr lang="en-US" sz="1200" dirty="0" smtClean="0"/>
              <a:t>GOES-16 Positioned at GOES-East or GOES-West:  Nov 2017</a:t>
            </a:r>
            <a:r>
              <a:rPr lang="en-US" sz="1200" baseline="0" dirty="0" smtClean="0">
                <a:sym typeface="Symbol" pitchFamily="18" charset="2"/>
              </a:rPr>
              <a:t> </a:t>
            </a:r>
          </a:p>
          <a:p>
            <a:pPr marL="171450" lvl="0" indent="-171450">
              <a:buFont typeface="Arial" panose="020B0604020202020204" pitchFamily="34" charset="0"/>
              <a:buChar char="•"/>
            </a:pPr>
            <a:r>
              <a:rPr lang="en-US" sz="1200" baseline="0" dirty="0" smtClean="0">
                <a:solidFill>
                  <a:srgbClr val="FF0000"/>
                </a:solidFill>
              </a:rPr>
              <a:t>GOES-S launch, was pushed to 2018 due to the 6-month push of the GOES-R launch.</a:t>
            </a:r>
            <a:endParaRPr lang="en-US" sz="1200" dirty="0" smtClean="0">
              <a:solidFill>
                <a:srgbClr val="FF0000"/>
              </a:solidFill>
            </a:endParaRP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13</a:t>
            </a:fld>
            <a:endParaRPr lang="en-US" dirty="0"/>
          </a:p>
        </p:txBody>
      </p:sp>
    </p:spTree>
    <p:extLst>
      <p:ext uri="{BB962C8B-B14F-4D97-AF65-F5344CB8AC3E}">
        <p14:creationId xmlns:p14="http://schemas.microsoft.com/office/powerpoint/2010/main" val="3775201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285750" indent="-285750">
              <a:spcBef>
                <a:spcPts val="600"/>
              </a:spcBef>
              <a:buFont typeface="Arial" panose="020B0604020202020204" pitchFamily="34" charset="0"/>
              <a:buChar char="•"/>
            </a:pPr>
            <a:r>
              <a:rPr lang="en-US" sz="2400" dirty="0" smtClean="0"/>
              <a:t>After launch, the</a:t>
            </a:r>
            <a:r>
              <a:rPr lang="en-US" sz="2400" baseline="0" dirty="0" smtClean="0"/>
              <a:t> </a:t>
            </a:r>
            <a:r>
              <a:rPr lang="en-US" sz="2400" dirty="0" smtClean="0"/>
              <a:t>plan is to maintain the current GOES constellation until a decision is made regarding GOES-R positioning.</a:t>
            </a:r>
          </a:p>
          <a:p>
            <a:pPr marL="800100" lvl="1" indent="-342900">
              <a:spcBef>
                <a:spcPts val="600"/>
              </a:spcBef>
              <a:buFont typeface="Courier New" panose="02070309020205020404" pitchFamily="49" charset="0"/>
              <a:buChar char="o"/>
            </a:pPr>
            <a:r>
              <a:rPr lang="en-US" sz="2000" dirty="0" smtClean="0"/>
              <a:t>OSPO will continue to keep a standby satellite at 105w as backup to GOES-East and GOES-West.</a:t>
            </a:r>
            <a:endParaRPr lang="en-US" dirty="0" smtClean="0"/>
          </a:p>
          <a:p>
            <a:pPr marL="171450" indent="-171450">
              <a:buFont typeface="Arial" panose="020B0604020202020204" pitchFamily="34" charset="0"/>
              <a:buChar char="•"/>
            </a:pPr>
            <a:r>
              <a:rPr lang="en-US" dirty="0" smtClean="0"/>
              <a:t>GOES-R  (after settling</a:t>
            </a:r>
            <a:r>
              <a:rPr lang="en-US" baseline="0" dirty="0" smtClean="0"/>
              <a:t> in at 89.5 degrees West position) will have a no effect on GOES-13/15 operations.</a:t>
            </a:r>
          </a:p>
          <a:p>
            <a:pPr marL="628650" lvl="1" indent="-171450">
              <a:buFont typeface="Courier New" panose="02070309020205020404" pitchFamily="49" charset="0"/>
              <a:buChar char="o"/>
            </a:pPr>
            <a:r>
              <a:rPr lang="en-US" baseline="0" dirty="0" smtClean="0"/>
              <a:t>GOES Maintenance schedules will remain intact for legacy satellites.</a:t>
            </a:r>
          </a:p>
          <a:p>
            <a:pPr marL="342900" indent="-342900">
              <a:spcBef>
                <a:spcPts val="600"/>
              </a:spcBef>
              <a:buFont typeface="Arial" panose="020B0604020202020204" pitchFamily="34" charset="0"/>
              <a:buChar char="•"/>
            </a:pPr>
            <a:r>
              <a:rPr lang="en-US" sz="2400" dirty="0" smtClean="0"/>
              <a:t>The decision on positioning of GOES-R will depend on a number of factors:</a:t>
            </a:r>
          </a:p>
          <a:p>
            <a:pPr marL="800100" lvl="1" indent="-342900">
              <a:spcBef>
                <a:spcPts val="600"/>
              </a:spcBef>
              <a:buFont typeface="Courier New" panose="02070309020205020404" pitchFamily="49" charset="0"/>
              <a:buChar char="o"/>
            </a:pPr>
            <a:r>
              <a:rPr lang="en-US" sz="2000" dirty="0" smtClean="0"/>
              <a:t>The overall health of the entire GOES constellation and the needs of the user community.</a:t>
            </a:r>
          </a:p>
          <a:p>
            <a:pPr marL="628650" lvl="1" indent="-171450">
              <a:buFont typeface="Courier New" panose="02070309020205020404" pitchFamily="49" charset="0"/>
              <a:buChar char="o"/>
            </a:pPr>
            <a:r>
              <a:rPr lang="en-US" sz="2000" dirty="0" smtClean="0"/>
              <a:t>Keep</a:t>
            </a:r>
            <a:r>
              <a:rPr lang="en-US" sz="2000" baseline="0" dirty="0" smtClean="0"/>
              <a:t> in mind, </a:t>
            </a:r>
            <a:r>
              <a:rPr lang="en-US" sz="2000" dirty="0" smtClean="0"/>
              <a:t>GOES-13</a:t>
            </a:r>
            <a:r>
              <a:rPr lang="en-US" sz="2000" baseline="0" dirty="0" smtClean="0"/>
              <a:t> turned 10 years old this year and has existing issues (i.e. Sounder issue).</a:t>
            </a:r>
          </a:p>
          <a:p>
            <a:pPr marL="628650" lvl="1" indent="-171450">
              <a:buFont typeface="Courier New" panose="02070309020205020404" pitchFamily="49" charset="0"/>
              <a:buChar char="o"/>
            </a:pPr>
            <a:r>
              <a:rPr lang="en-US" sz="2000" baseline="0" dirty="0" smtClean="0"/>
              <a:t>GOES-15 has only one healthy Star Tracker (ST1 &amp; ST2 out). This and other considerations will factor into any decision.</a:t>
            </a:r>
          </a:p>
          <a:p>
            <a:pPr marL="628650" lvl="1" indent="-171450">
              <a:buFont typeface="Courier New" panose="02070309020205020404" pitchFamily="49" charset="0"/>
              <a:buChar char="o"/>
            </a:pPr>
            <a:r>
              <a:rPr lang="en-US" sz="2000" baseline="0" dirty="0" smtClean="0"/>
              <a:t>Various other scenarios could come into play to influence GOES-R positioning and the fate of one of the spare satellites.</a:t>
            </a:r>
          </a:p>
          <a:p>
            <a:pPr marL="628650" lvl="1" indent="-171450">
              <a:buFont typeface="Courier New" panose="02070309020205020404" pitchFamily="49" charset="0"/>
              <a:buChar char="o"/>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14</a:t>
            </a:fld>
            <a:endParaRPr lang="en-US" dirty="0"/>
          </a:p>
        </p:txBody>
      </p:sp>
    </p:spTree>
    <p:extLst>
      <p:ext uri="{BB962C8B-B14F-4D97-AF65-F5344CB8AC3E}">
        <p14:creationId xmlns:p14="http://schemas.microsoft.com/office/powerpoint/2010/main" val="105292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Here’s another</a:t>
            </a:r>
            <a:r>
              <a:rPr lang="en-US" sz="1200" b="0" i="0" kern="1200" baseline="0" dirty="0" smtClean="0">
                <a:solidFill>
                  <a:schemeClr val="tx1"/>
                </a:solidFill>
                <a:effectLst/>
                <a:latin typeface="+mn-lt"/>
                <a:ea typeface="+mn-ea"/>
                <a:cs typeface="+mn-cs"/>
              </a:rPr>
              <a:t> depiction of the GOES Constellation coverage.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solidFill>
                  <a:schemeClr val="tx1"/>
                </a:solidFill>
              </a:rPr>
              <a:t>GOES is the primary source of data for short </a:t>
            </a:r>
            <a:r>
              <a:rPr lang="en-US" sz="2000" dirty="0" smtClean="0"/>
              <a:t>term </a:t>
            </a:r>
            <a:r>
              <a:rPr lang="en-US" sz="2000" dirty="0" smtClean="0">
                <a:solidFill>
                  <a:schemeClr val="tx1"/>
                </a:solidFill>
              </a:rPr>
              <a:t>forecasting, especially of severe weather such as tropical storms.</a:t>
            </a: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GOES-R checkout location at 89.5 degrees West provides coverage of the entire Atlantic Ocean and even the fringe of the Western edge of the African continent.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Atlantic Ocean is fully covered for tropical monitoring purposes.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15</a:t>
            </a:fld>
            <a:endParaRPr lang="en-US" dirty="0"/>
          </a:p>
        </p:txBody>
      </p:sp>
    </p:spTree>
    <p:extLst>
      <p:ext uri="{BB962C8B-B14F-4D97-AF65-F5344CB8AC3E}">
        <p14:creationId xmlns:p14="http://schemas.microsoft.com/office/powerpoint/2010/main" val="4209145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Here’s</a:t>
            </a:r>
            <a:r>
              <a:rPr lang="en-US" sz="1600" baseline="0" dirty="0" smtClean="0"/>
              <a:t> a depiction of POES stoplight chart showing the status of payload instruments and spacecraft subsystems.</a:t>
            </a:r>
            <a:endParaRPr lang="en-US" sz="16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OSPO still flies legacy POES.  Not only does</a:t>
            </a:r>
            <a:r>
              <a:rPr lang="en-US" sz="1600" baseline="0" dirty="0" smtClean="0"/>
              <a:t> POES support the </a:t>
            </a:r>
            <a:r>
              <a:rPr lang="en-US" sz="1600" dirty="0" smtClean="0"/>
              <a:t>weather mission, but POES also supports SARSAT (rescue) and ARGOS (data collection)</a:t>
            </a:r>
            <a:r>
              <a:rPr lang="en-US" sz="1600" baseline="0" dirty="0" smtClean="0"/>
              <a:t> missions.</a:t>
            </a:r>
            <a:endParaRPr lang="en-US" sz="16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chemeClr val="tx1"/>
                </a:solidFill>
                <a:latin typeface="Calibri" pitchFamily="34" charset="0"/>
              </a:rPr>
              <a:t>Some</a:t>
            </a:r>
            <a:r>
              <a:rPr lang="en-US" sz="1600" baseline="0" dirty="0" smtClean="0">
                <a:solidFill>
                  <a:schemeClr val="tx1"/>
                </a:solidFill>
                <a:latin typeface="Calibri" pitchFamily="34" charset="0"/>
              </a:rPr>
              <a:t> i</a:t>
            </a:r>
            <a:r>
              <a:rPr lang="en-US" sz="1600" dirty="0" smtClean="0">
                <a:solidFill>
                  <a:schemeClr val="tx1"/>
                </a:solidFill>
                <a:latin typeface="Calibri" pitchFamily="34" charset="0"/>
              </a:rPr>
              <a:t>ssues affecting certain POES satellites are</a:t>
            </a:r>
            <a:r>
              <a:rPr lang="en-US" sz="1600" baseline="0" dirty="0" smtClean="0">
                <a:solidFill>
                  <a:schemeClr val="tx1"/>
                </a:solidFill>
                <a:latin typeface="Calibri" pitchFamily="34" charset="0"/>
              </a:rPr>
              <a:t> mitigated though use of fellow POES satellites.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solidFill>
                  <a:schemeClr val="tx1"/>
                </a:solidFill>
                <a:latin typeface="Calibri" pitchFamily="34" charset="0"/>
              </a:rPr>
              <a:t>For time’s sake, I won’t go through all the specific issues (please reference the web link).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rPr>
              <a:t>(4/26/2016), the instrument group announced that channel-8 on </a:t>
            </a:r>
            <a:r>
              <a:rPr lang="en-US" sz="1200" dirty="0" err="1" smtClean="0">
                <a:effectLst/>
              </a:rPr>
              <a:t>Metop</a:t>
            </a:r>
            <a:r>
              <a:rPr lang="en-US" sz="1200" dirty="0" smtClean="0">
                <a:effectLst/>
              </a:rPr>
              <a:t>-A AMSU-A1 has gone red.  Recall; Channels 7 and 8 have been bad for a long time back (December 2014?) and since then we (NOAA) have taken out channels 7 and 8 from ATOVS application for </a:t>
            </a:r>
            <a:r>
              <a:rPr lang="en-US" sz="1200" dirty="0" err="1" smtClean="0">
                <a:effectLst/>
              </a:rPr>
              <a:t>Metop</a:t>
            </a:r>
            <a:r>
              <a:rPr lang="en-US" sz="1200" dirty="0" smtClean="0">
                <a:effectLst/>
              </a:rPr>
              <a:t>-A.  After substituting these channels ATOVS products are fine in terms of quality.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err="1" smtClean="0">
                <a:solidFill>
                  <a:schemeClr val="tx1"/>
                </a:solidFill>
                <a:latin typeface="Calibri" pitchFamily="34" charset="0"/>
              </a:rPr>
              <a:t>Metop</a:t>
            </a:r>
            <a:r>
              <a:rPr lang="en-US" sz="1600" baseline="0" dirty="0" smtClean="0">
                <a:solidFill>
                  <a:schemeClr val="tx1"/>
                </a:solidFill>
                <a:latin typeface="Calibri" pitchFamily="34" charset="0"/>
              </a:rPr>
              <a:t>-B AMSU-A channel 15 became unusable starting with sensing time at 00:53:00 UTC, October 17, 2016. The anomaly causes degradation to the MIRS (Microwave Integrated Retrieval System) </a:t>
            </a:r>
            <a:r>
              <a:rPr lang="en-US" sz="1600" baseline="0" dirty="0" err="1" smtClean="0">
                <a:solidFill>
                  <a:schemeClr val="tx1"/>
                </a:solidFill>
                <a:latin typeface="Calibri" pitchFamily="34" charset="0"/>
              </a:rPr>
              <a:t>Metop</a:t>
            </a:r>
            <a:r>
              <a:rPr lang="en-US" sz="1600" baseline="0" dirty="0" smtClean="0">
                <a:solidFill>
                  <a:schemeClr val="tx1"/>
                </a:solidFill>
                <a:latin typeface="Calibri" pitchFamily="34" charset="0"/>
              </a:rPr>
              <a:t>-B products. Users were notified about the degradation while OSPO was working with STAR to develop a possible mitigation for the anomaly. On October 21, a solution was tested and implemented to mitigate the impact of the AMSU-A channel-15 anomaly. The MHS (Microwave Humidity Sounder) channel-1, which has the same frequency (89GHz) as AMSU-A channel-15, is now used to replace AMSU-A channel-15 in the MIRS </a:t>
            </a:r>
            <a:r>
              <a:rPr lang="en-US" sz="1600" baseline="0" dirty="0" err="1" smtClean="0">
                <a:solidFill>
                  <a:schemeClr val="tx1"/>
                </a:solidFill>
                <a:latin typeface="Calibri" pitchFamily="34" charset="0"/>
              </a:rPr>
              <a:t>Metop</a:t>
            </a:r>
            <a:r>
              <a:rPr lang="en-US" sz="1600" baseline="0" dirty="0" smtClean="0">
                <a:solidFill>
                  <a:schemeClr val="tx1"/>
                </a:solidFill>
                <a:latin typeface="Calibri" pitchFamily="34" charset="0"/>
              </a:rPr>
              <a:t>-B retrievals. The impact assessment indicates that the mitigation solution has restored the MIRS retrieval quality.</a:t>
            </a:r>
          </a:p>
        </p:txBody>
      </p:sp>
      <p:sp>
        <p:nvSpPr>
          <p:cNvPr id="4" name="Slide Number Placeholder 3"/>
          <p:cNvSpPr>
            <a:spLocks noGrp="1"/>
          </p:cNvSpPr>
          <p:nvPr>
            <p:ph type="sldNum" sz="quarter" idx="10"/>
          </p:nvPr>
        </p:nvSpPr>
        <p:spPr/>
        <p:txBody>
          <a:bodyPr/>
          <a:lstStyle/>
          <a:p>
            <a:fld id="{1F388DBB-B7EC-4EA0-8A0F-916237568FD6}"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NESDIS</a:t>
            </a:r>
            <a:r>
              <a:rPr lang="en-US" sz="1600" baseline="0" dirty="0" smtClean="0"/>
              <a:t> received a formal r</a:t>
            </a:r>
            <a:r>
              <a:rPr lang="en-US" sz="1600" dirty="0" smtClean="0"/>
              <a:t>equest from NWS</a:t>
            </a:r>
            <a:r>
              <a:rPr lang="en-US" sz="1600" baseline="0" dirty="0" smtClean="0"/>
              <a:t> </a:t>
            </a:r>
            <a:r>
              <a:rPr lang="en-US" sz="1600" dirty="0" smtClean="0"/>
              <a:t>for the activation</a:t>
            </a:r>
            <a:r>
              <a:rPr lang="en-US" sz="1600" baseline="0" dirty="0" smtClean="0"/>
              <a:t> of </a:t>
            </a:r>
            <a:r>
              <a:rPr lang="en-US" sz="1600" dirty="0" smtClean="0"/>
              <a:t>switching of NOAA-15 and NOAA-19  satellites to Channel 3A</a:t>
            </a:r>
            <a:r>
              <a:rPr lang="en-US" sz="1600" baseline="0" dirty="0" smtClean="0"/>
              <a:t> over the Alaska Region to support snow/ice data mapping operations. </a:t>
            </a:r>
          </a:p>
          <a:p>
            <a:pPr marL="171450" indent="-171450">
              <a:buFont typeface="Arial" panose="020B0604020202020204" pitchFamily="34" charset="0"/>
              <a:buChar char="•"/>
            </a:pPr>
            <a:r>
              <a:rPr lang="en-US" sz="1600" baseline="0" dirty="0" smtClean="0"/>
              <a:t>The request was granted by OSPO director Vanessa Griffin.</a:t>
            </a:r>
          </a:p>
          <a:p>
            <a:pPr marL="171450" indent="-171450">
              <a:buFont typeface="Arial" panose="020B0604020202020204" pitchFamily="34" charset="0"/>
              <a:buChar char="•"/>
            </a:pPr>
            <a:r>
              <a:rPr lang="en-US" sz="1600" baseline="0" dirty="0" smtClean="0"/>
              <a:t>NOAA-15 switching activation began over the Alaska region on March 2</a:t>
            </a:r>
            <a:r>
              <a:rPr lang="en-US" sz="1600" baseline="30000" dirty="0" smtClean="0"/>
              <a:t>nd</a:t>
            </a:r>
            <a:r>
              <a:rPr lang="en-US" sz="1600" baseline="0" dirty="0" smtClean="0"/>
              <a:t> and NOAA-19 began on April 12</a:t>
            </a:r>
            <a:r>
              <a:rPr lang="en-US" sz="1600" baseline="30000" dirty="0" smtClean="0"/>
              <a:t>th</a:t>
            </a:r>
            <a:r>
              <a:rPr lang="en-US" sz="1600" baseline="0" dirty="0" smtClean="0"/>
              <a:t>.</a:t>
            </a:r>
          </a:p>
          <a:p>
            <a:pPr marL="171450" indent="-171450">
              <a:buFont typeface="Arial" panose="020B0604020202020204" pitchFamily="34" charset="0"/>
              <a:buChar char="•"/>
            </a:pPr>
            <a:r>
              <a:rPr lang="en-US" sz="1600" baseline="0" dirty="0" smtClean="0"/>
              <a:t>Switching is deactivated (remains 3B) between the period of May 15</a:t>
            </a:r>
            <a:r>
              <a:rPr lang="en-US" sz="1600" baseline="30000" dirty="0" smtClean="0"/>
              <a:t>th</a:t>
            </a:r>
            <a:r>
              <a:rPr lang="en-US" sz="1600" baseline="0" dirty="0" smtClean="0"/>
              <a:t> through September 15</a:t>
            </a:r>
            <a:r>
              <a:rPr lang="en-US" sz="1600" baseline="30000" dirty="0" smtClean="0"/>
              <a:t>th</a:t>
            </a:r>
            <a:r>
              <a:rPr lang="en-US" sz="1600" baseline="0" dirty="0" smtClean="0"/>
              <a:t> on both N-15 and N19  to support seasonal fire detection and monitoring.</a:t>
            </a:r>
          </a:p>
          <a:p>
            <a:pPr marL="171450" indent="-171450">
              <a:buFont typeface="Arial" panose="020B0604020202020204" pitchFamily="34" charset="0"/>
              <a:buChar char="•"/>
            </a:pPr>
            <a:r>
              <a:rPr lang="en-US" sz="1600" baseline="0" dirty="0" smtClean="0"/>
              <a:t>Switch activation will resume outside that time frame.</a:t>
            </a:r>
          </a:p>
        </p:txBody>
      </p:sp>
      <p:sp>
        <p:nvSpPr>
          <p:cNvPr id="4" name="Slide Number Placeholder 3"/>
          <p:cNvSpPr>
            <a:spLocks noGrp="1"/>
          </p:cNvSpPr>
          <p:nvPr>
            <p:ph type="sldNum" sz="quarter" idx="10"/>
          </p:nvPr>
        </p:nvSpPr>
        <p:spPr/>
        <p:txBody>
          <a:bodyPr/>
          <a:lstStyle/>
          <a:p>
            <a:fld id="{1F388DBB-B7EC-4EA0-8A0F-916237568FD6}" type="slidenum">
              <a:rPr lang="en-US" smtClean="0"/>
              <a:pPr/>
              <a:t>18</a:t>
            </a:fld>
            <a:endParaRPr lang="en-US" dirty="0"/>
          </a:p>
        </p:txBody>
      </p:sp>
    </p:spTree>
    <p:extLst>
      <p:ext uri="{BB962C8B-B14F-4D97-AF65-F5344CB8AC3E}">
        <p14:creationId xmlns:p14="http://schemas.microsoft.com/office/powerpoint/2010/main" val="810133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S-NPP currently has no</a:t>
            </a:r>
            <a:r>
              <a:rPr lang="en-US" sz="1600" baseline="0" dirty="0" smtClean="0"/>
              <a:t> issues to report as all subsystems and payload instruments enjoy healthy operational status.</a:t>
            </a:r>
          </a:p>
          <a:p>
            <a:pPr marL="285750" indent="-285750">
              <a:buFont typeface="Arial" panose="020B0604020202020204" pitchFamily="34" charset="0"/>
              <a:buChar char="•"/>
            </a:pPr>
            <a:r>
              <a:rPr lang="en-US" sz="1600" dirty="0" smtClean="0"/>
              <a:t>The ATMS instrument is being closely monitored and procedures are in place to maximize the instrument life.</a:t>
            </a:r>
          </a:p>
          <a:p>
            <a:endParaRPr lang="en-US" dirty="0" smtClean="0"/>
          </a:p>
          <a:p>
            <a:pPr marL="285750" indent="-285750">
              <a:buFont typeface="Arial" panose="020B0604020202020204" pitchFamily="34" charset="0"/>
              <a:buChar char="•"/>
            </a:pPr>
            <a:endParaRPr lang="en-US" sz="1600" dirty="0" smtClean="0"/>
          </a:p>
          <a:p>
            <a:pPr marL="171450" indent="-171450">
              <a:buFont typeface="Arial" panose="020B0604020202020204" pitchFamily="34" charset="0"/>
              <a:buChar char="•"/>
            </a:pPr>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19</a:t>
            </a:fld>
            <a:endParaRPr lang="en-US" dirty="0"/>
          </a:p>
        </p:txBody>
      </p:sp>
    </p:spTree>
    <p:extLst>
      <p:ext uri="{BB962C8B-B14F-4D97-AF65-F5344CB8AC3E}">
        <p14:creationId xmlns:p14="http://schemas.microsoft.com/office/powerpoint/2010/main" val="2785222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Main goals is to provide KPPs (Key Performance Parameters):</a:t>
            </a:r>
          </a:p>
          <a:p>
            <a:pPr marL="628650" lvl="1" indent="-171450">
              <a:buFont typeface="Arial" panose="020B0604020202020204" pitchFamily="34" charset="0"/>
              <a:buChar char="•"/>
            </a:pPr>
            <a:r>
              <a:rPr lang="en-US" dirty="0" smtClean="0"/>
              <a:t>Sounder data (ATMS/</a:t>
            </a:r>
            <a:r>
              <a:rPr lang="en-US" dirty="0" err="1" smtClean="0"/>
              <a:t>CrIS</a:t>
            </a:r>
            <a:r>
              <a:rPr lang="en-US" dirty="0" smtClean="0"/>
              <a:t>) is important for NWP data assimilation purposes.</a:t>
            </a:r>
          </a:p>
          <a:p>
            <a:pPr marL="628650" lvl="1" indent="-171450">
              <a:buFont typeface="Arial" panose="020B0604020202020204" pitchFamily="34" charset="0"/>
              <a:buChar char="•"/>
            </a:pPr>
            <a:r>
              <a:rPr lang="en-US" dirty="0" smtClean="0"/>
              <a:t>Imagery for high latitudes (VIIRS) to</a:t>
            </a:r>
            <a:r>
              <a:rPr lang="en-US" baseline="0" dirty="0" smtClean="0"/>
              <a:t> aid in</a:t>
            </a:r>
            <a:r>
              <a:rPr lang="en-US" dirty="0" smtClean="0"/>
              <a:t> </a:t>
            </a:r>
            <a:r>
              <a:rPr lang="en-US" dirty="0" err="1" smtClean="0"/>
              <a:t>nowcasting</a:t>
            </a:r>
            <a:r>
              <a:rPr lang="en-US" dirty="0" smtClean="0"/>
              <a:t> where geostationary satellite coverage is not present - Alaska</a:t>
            </a:r>
          </a:p>
          <a:p>
            <a:pPr marL="171450" indent="-171450">
              <a:buFont typeface="Arial" panose="020B0604020202020204" pitchFamily="34" charset="0"/>
              <a:buChar char="•"/>
            </a:pPr>
            <a:r>
              <a:rPr lang="en-US" dirty="0" smtClean="0"/>
              <a:t>Activities to extend critical life expectancy of key instruments (ATMS microwave sounder) have been implemented.</a:t>
            </a:r>
          </a:p>
          <a:p>
            <a:pPr marL="171450" indent="-171450">
              <a:buFont typeface="Arial" panose="020B0604020202020204" pitchFamily="34" charset="0"/>
              <a:buChar char="•"/>
            </a:pPr>
            <a:r>
              <a:rPr lang="en-US" dirty="0" smtClean="0"/>
              <a:t>Collision avoidance with space debris remains a challenge that is mitigated with risk mitigation maneuvers performed by the satellite.</a:t>
            </a:r>
          </a:p>
          <a:p>
            <a:pPr marL="171450" indent="-171450">
              <a:buFont typeface="Arial" panose="020B0604020202020204" pitchFamily="34" charset="0"/>
              <a:buChar char="•"/>
            </a:pPr>
            <a:r>
              <a:rPr lang="en-US" dirty="0" smtClean="0"/>
              <a:t>JPSS-1 launch expected no earlier than mid-March 2017,</a:t>
            </a:r>
            <a:r>
              <a:rPr lang="en-US" baseline="0" dirty="0" smtClean="0"/>
              <a:t> which will accompany a major</a:t>
            </a:r>
            <a:r>
              <a:rPr lang="en-US" dirty="0" smtClean="0"/>
              <a:t> ground system update</a:t>
            </a:r>
            <a:r>
              <a:rPr lang="en-US" baseline="0" dirty="0" smtClean="0"/>
              <a:t> in 2017</a:t>
            </a:r>
            <a:r>
              <a:rPr lang="en-US" dirty="0" smtClean="0"/>
              <a:t>.</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20</a:t>
            </a:fld>
            <a:endParaRPr lang="en-US" dirty="0"/>
          </a:p>
        </p:txBody>
      </p:sp>
    </p:spTree>
    <p:extLst>
      <p:ext uri="{BB962C8B-B14F-4D97-AF65-F5344CB8AC3E}">
        <p14:creationId xmlns:p14="http://schemas.microsoft.com/office/powerpoint/2010/main" val="1577929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smtClean="0"/>
              <a:t>NOAA will operate two satellites within the same environment.</a:t>
            </a:r>
            <a:endParaRPr lang="en-US" sz="2400" dirty="0" smtClean="0"/>
          </a:p>
          <a:p>
            <a:pPr marL="285750" indent="-285750">
              <a:buFont typeface="Arial" panose="020B0604020202020204" pitchFamily="34" charset="0"/>
              <a:buChar char="•"/>
            </a:pPr>
            <a:r>
              <a:rPr lang="en-US" sz="2400" dirty="0" smtClean="0"/>
              <a:t>The JPSS-1 mission profile is substantially similar to S-NPP as JPSS-1 will lead S-NPP by ½ orbit (i.e. ~51 min.)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S-NPP northern contact will often coincide with JPSS-1 southern contact.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Once JPSS-1 is launched scheduling or commanding for the POES satellites will not change</a:t>
            </a:r>
            <a:r>
              <a:rPr lang="en-US" sz="1200" b="0" i="0" kern="1200" baseline="0" dirty="0" smtClean="0">
                <a:solidFill>
                  <a:schemeClr val="tx1"/>
                </a:solidFill>
                <a:effectLst/>
                <a:latin typeface="+mn-lt"/>
                <a:ea typeface="+mn-ea"/>
                <a:cs typeface="+mn-cs"/>
              </a:rPr>
              <a:t> as</a:t>
            </a:r>
            <a:r>
              <a:rPr lang="en-US" sz="1200" b="0" i="0" kern="1200" dirty="0" smtClean="0">
                <a:solidFill>
                  <a:schemeClr val="tx1"/>
                </a:solidFill>
                <a:effectLst/>
                <a:latin typeface="+mn-lt"/>
                <a:ea typeface="+mn-ea"/>
                <a:cs typeface="+mn-cs"/>
              </a:rPr>
              <a: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Dedicated antennas at SVL (north pole) and MCM (south pole).  POES antennas are at FBK and WAL.</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21</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Here is a depiction</a:t>
            </a:r>
            <a:r>
              <a:rPr lang="en-US" sz="1600" baseline="0" dirty="0" smtClean="0"/>
              <a:t> of the </a:t>
            </a:r>
            <a:r>
              <a:rPr lang="en-US" sz="1600" dirty="0" smtClean="0"/>
              <a:t>Low</a:t>
            </a:r>
            <a:r>
              <a:rPr lang="en-US" sz="1600" baseline="0" dirty="0" smtClean="0"/>
              <a:t> Earth Orbit </a:t>
            </a:r>
            <a:r>
              <a:rPr lang="en-US" sz="1600" baseline="0" dirty="0" err="1" smtClean="0"/>
              <a:t>Flyout</a:t>
            </a:r>
            <a:r>
              <a:rPr lang="en-US" sz="1600" baseline="0" dirty="0" smtClean="0"/>
              <a:t> Schedule.</a:t>
            </a:r>
            <a:endParaRPr lang="en-US" sz="16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cs typeface="Times New Roman" panose="02020603050405020304" pitchFamily="18" charset="0"/>
              </a:rPr>
              <a:t>S-NPP is a risk reduction mission for JPSS-1</a:t>
            </a:r>
            <a:r>
              <a:rPr lang="en-US" sz="1600" baseline="0" dirty="0" smtClean="0">
                <a:cs typeface="Times New Roman" panose="02020603050405020304" pitchFamily="18" charset="0"/>
              </a:rPr>
              <a:t> and p</a:t>
            </a:r>
            <a:r>
              <a:rPr lang="en-US" sz="1600" dirty="0" smtClean="0">
                <a:cs typeface="Times New Roman" panose="02020603050405020304" pitchFamily="18" charset="0"/>
              </a:rPr>
              <a:t>rovides data continuity for NASA EOS 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Highest priority is to launch the follow-on polar satellite</a:t>
            </a:r>
            <a:r>
              <a:rPr lang="en-US" sz="1600" baseline="0" dirty="0" smtClean="0"/>
              <a:t> Joint Polar Satellite System </a:t>
            </a:r>
            <a:r>
              <a:rPr lang="en-US" sz="1600" dirty="0" smtClean="0"/>
              <a:t>(JPSS-1/NOAA-20) with </a:t>
            </a:r>
            <a:r>
              <a:rPr lang="en-US" sz="1600" baseline="0" dirty="0" smtClean="0">
                <a:solidFill>
                  <a:srgbClr val="FF0000"/>
                </a:solidFill>
              </a:rPr>
              <a:t>launch expected Mid-March 2017 while JPSS-2 launch readiness is planned for 4</a:t>
            </a:r>
            <a:r>
              <a:rPr lang="en-US" sz="1600" baseline="30000" dirty="0" smtClean="0">
                <a:solidFill>
                  <a:srgbClr val="FF0000"/>
                </a:solidFill>
              </a:rPr>
              <a:t>th</a:t>
            </a:r>
            <a:r>
              <a:rPr lang="en-US" sz="1600" baseline="0" dirty="0" smtClean="0">
                <a:solidFill>
                  <a:srgbClr val="FF0000"/>
                </a:solidFill>
              </a:rPr>
              <a:t> quarter FY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smtClean="0">
                <a:solidFill>
                  <a:schemeClr val="tx1"/>
                </a:solidFill>
                <a:effectLst/>
                <a:latin typeface="+mn-lt"/>
                <a:ea typeface="+mn-ea"/>
                <a:cs typeface="+mn-cs"/>
              </a:rPr>
              <a:t>The JPSS will succeed NOAA's POES satellites and ground systems by leveraging investments made in NOAA POES, NASA's Earth Observing System (EOS), and the SNPP to maintain continuity of global, operational, space-based observations.</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22</a:t>
            </a:fld>
            <a:endParaRPr lang="en-US" dirty="0"/>
          </a:p>
        </p:txBody>
      </p:sp>
    </p:spTree>
    <p:extLst>
      <p:ext uri="{BB962C8B-B14F-4D97-AF65-F5344CB8AC3E}">
        <p14:creationId xmlns:p14="http://schemas.microsoft.com/office/powerpoint/2010/main" val="211232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Jason-3 satellite is continuing the long term climate data record on the primary ground track previously occupied by </a:t>
            </a:r>
            <a:r>
              <a:rPr lang="en-US" dirty="0" err="1" smtClean="0"/>
              <a:t>Topex</a:t>
            </a:r>
            <a:r>
              <a:rPr lang="en-US" dirty="0" smtClean="0"/>
              <a:t>, Jason-1, and Jason-2. </a:t>
            </a:r>
          </a:p>
          <a:p>
            <a:pPr marL="171450" indent="-171450">
              <a:buFont typeface="Arial" panose="020B0604020202020204" pitchFamily="34" charset="0"/>
              <a:buChar char="•"/>
            </a:pPr>
            <a:r>
              <a:rPr lang="en-US" dirty="0" smtClean="0"/>
              <a:t>The new Jason-2 interleaved orbit is the same interleaved orbit used by </a:t>
            </a:r>
            <a:r>
              <a:rPr lang="en-US" dirty="0" err="1" smtClean="0"/>
              <a:t>Topex</a:t>
            </a:r>
            <a:r>
              <a:rPr lang="en-US" dirty="0" smtClean="0"/>
              <a:t> from 2002-2005 and Jason-1 from 2009-2012.</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23</a:t>
            </a:fld>
            <a:endParaRPr lang="en-US" dirty="0"/>
          </a:p>
        </p:txBody>
      </p:sp>
    </p:spTree>
    <p:extLst>
      <p:ext uri="{BB962C8B-B14F-4D97-AF65-F5344CB8AC3E}">
        <p14:creationId xmlns:p14="http://schemas.microsoft.com/office/powerpoint/2010/main" val="3403981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DSCOVR and GOES-R will work together to help better predict and monitor geomagnetic storms.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GOES-R Solar Ultraviolet Imager (SUVI) </a:t>
            </a:r>
            <a:r>
              <a:rPr lang="en-US" sz="1200" b="1" i="0" kern="1200" dirty="0" smtClean="0">
                <a:solidFill>
                  <a:schemeClr val="tx1"/>
                </a:solidFill>
                <a:effectLst/>
                <a:latin typeface="+mn-lt"/>
                <a:ea typeface="+mn-ea"/>
                <a:cs typeface="+mn-cs"/>
              </a:rPr>
              <a:t>telescope</a:t>
            </a:r>
            <a:r>
              <a:rPr lang="en-US" sz="1200" b="0" i="0" kern="1200" dirty="0" smtClean="0">
                <a:solidFill>
                  <a:schemeClr val="tx1"/>
                </a:solidFill>
                <a:effectLst/>
                <a:latin typeface="+mn-lt"/>
                <a:ea typeface="+mn-ea"/>
                <a:cs typeface="+mn-cs"/>
              </a:rPr>
              <a:t> will monitor the sun in the extreme ultraviolet wavelength range</a:t>
            </a:r>
            <a:r>
              <a:rPr lang="en-US" sz="1200" b="0" i="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GOES-R X-Ray Spectrometer will locate and measure the size of solar flares.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24</a:t>
            </a:fld>
            <a:endParaRPr lang="en-US" dirty="0"/>
          </a:p>
        </p:txBody>
      </p:sp>
    </p:spTree>
    <p:extLst>
      <p:ext uri="{BB962C8B-B14F-4D97-AF65-F5344CB8AC3E}">
        <p14:creationId xmlns:p14="http://schemas.microsoft.com/office/powerpoint/2010/main" val="120091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25</a:t>
            </a:fld>
            <a:endParaRPr lang="en-US" dirty="0"/>
          </a:p>
        </p:txBody>
      </p:sp>
    </p:spTree>
    <p:extLst>
      <p:ext uri="{BB962C8B-B14F-4D97-AF65-F5344CB8AC3E}">
        <p14:creationId xmlns:p14="http://schemas.microsoft.com/office/powerpoint/2010/main" val="1498566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Met-8 has moved to 41.5E  in preparation to </a:t>
            </a:r>
            <a:r>
              <a:rPr lang="en-US" baseline="0" dirty="0" smtClean="0"/>
              <a:t>replace Meteosat-7.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Parallel operations will run through Jan 2017.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Meteosat-7 will be decommissioned in April 2017.</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26</a:t>
            </a:fld>
            <a:endParaRPr lang="en-US" dirty="0"/>
          </a:p>
        </p:txBody>
      </p:sp>
    </p:spTree>
    <p:extLst>
      <p:ext uri="{BB962C8B-B14F-4D97-AF65-F5344CB8AC3E}">
        <p14:creationId xmlns:p14="http://schemas.microsoft.com/office/powerpoint/2010/main" val="2588529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Here’s a depiction of the Met-8 drift location to 41.5E that was captured</a:t>
            </a:r>
            <a:r>
              <a:rPr lang="en-US" baseline="0" dirty="0" smtClean="0"/>
              <a:t> on </a:t>
            </a:r>
            <a:r>
              <a:rPr lang="en-US" dirty="0" smtClean="0"/>
              <a:t>September</a:t>
            </a:r>
            <a:r>
              <a:rPr lang="en-US" baseline="0" dirty="0" smtClean="0"/>
              <a:t> 5, 2016.</a:t>
            </a:r>
            <a:endParaRPr lang="en-US" dirty="0" smtClean="0"/>
          </a:p>
          <a:p>
            <a:pPr marL="171450" indent="-171450">
              <a:buFont typeface="Arial" panose="020B0604020202020204" pitchFamily="34" charset="0"/>
              <a:buChar char="•"/>
            </a:pPr>
            <a:r>
              <a:rPr lang="en-US" dirty="0" smtClean="0"/>
              <a:t>Also</a:t>
            </a:r>
            <a:r>
              <a:rPr lang="en-US" baseline="0" dirty="0" smtClean="0"/>
              <a:t> shown (alternating images) </a:t>
            </a:r>
            <a:r>
              <a:rPr lang="en-US" dirty="0" smtClean="0"/>
              <a:t>Meteosat-10 location </a:t>
            </a:r>
            <a:r>
              <a:rPr lang="en-US" baseline="0" dirty="0" smtClean="0"/>
              <a:t>at 0 degrees on October 18, 2016 (</a:t>
            </a:r>
            <a:r>
              <a:rPr lang="en-US" dirty="0" smtClean="0"/>
              <a:t>Meteosat-9 is</a:t>
            </a:r>
            <a:r>
              <a:rPr lang="en-US" baseline="0" dirty="0" smtClean="0"/>
              <a:t> the </a:t>
            </a:r>
            <a:r>
              <a:rPr lang="en-US" dirty="0" smtClean="0"/>
              <a:t>backup).</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27</a:t>
            </a:fld>
            <a:endParaRPr lang="en-US" dirty="0"/>
          </a:p>
        </p:txBody>
      </p:sp>
    </p:spTree>
    <p:extLst>
      <p:ext uri="{BB962C8B-B14F-4D97-AF65-F5344CB8AC3E}">
        <p14:creationId xmlns:p14="http://schemas.microsoft.com/office/powerpoint/2010/main" val="4057451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Coverage provided by Meteosat-8 will be from ~40 deg. West</a:t>
            </a:r>
            <a:r>
              <a:rPr lang="en-US" baseline="0" dirty="0" smtClean="0"/>
              <a:t> to 120 East. </a:t>
            </a:r>
          </a:p>
          <a:p>
            <a:pPr marL="171450" indent="-171450">
              <a:buFontTx/>
              <a:buChar char="-"/>
            </a:pPr>
            <a:r>
              <a:rPr lang="en-US" dirty="0" smtClean="0"/>
              <a:t>M-8 will provide</a:t>
            </a:r>
            <a:r>
              <a:rPr lang="en-US" baseline="0" dirty="0" smtClean="0"/>
              <a:t> 1 km VIS and 2KM IR resolution with 15 minute frequency.</a:t>
            </a:r>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28</a:t>
            </a:fld>
            <a:endParaRPr lang="en-US" dirty="0"/>
          </a:p>
        </p:txBody>
      </p:sp>
    </p:spTree>
    <p:extLst>
      <p:ext uri="{BB962C8B-B14F-4D97-AF65-F5344CB8AC3E}">
        <p14:creationId xmlns:p14="http://schemas.microsoft.com/office/powerpoint/2010/main" val="262854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smtClean="0">
                <a:solidFill>
                  <a:schemeClr val="tx1"/>
                </a:solidFill>
              </a:rPr>
              <a:t>OSPO’s short-term dissemination strategy </a:t>
            </a:r>
            <a:r>
              <a:rPr lang="en-GB" sz="1200" baseline="0" dirty="0" smtClean="0">
                <a:solidFill>
                  <a:schemeClr val="tx1"/>
                </a:solidFill>
              </a:rPr>
              <a:t>is </a:t>
            </a:r>
            <a:r>
              <a:rPr lang="en-GB" sz="1200" dirty="0" smtClean="0">
                <a:solidFill>
                  <a:schemeClr val="tx1"/>
                </a:solidFill>
              </a:rPr>
              <a:t>to receive M-8 data from STAR.</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smtClean="0"/>
              <a:t>OSPO is exploring</a:t>
            </a:r>
            <a:r>
              <a:rPr lang="en-GB" sz="2400" baseline="0" dirty="0" smtClean="0"/>
              <a:t> possibility of processing M-8 data HRIT (High Rate Information Transmission)  i</a:t>
            </a:r>
            <a:r>
              <a:rPr lang="en-GB" sz="2400" dirty="0" smtClean="0"/>
              <a:t>f resources are available</a:t>
            </a:r>
            <a:r>
              <a:rPr lang="en-GB" sz="2400" baseline="0" dirty="0" smtClean="0"/>
              <a:t> for user distribution.</a:t>
            </a:r>
            <a:endParaRPr lang="en-GB" sz="2400" dirty="0" smtClean="0"/>
          </a:p>
          <a:p>
            <a:pPr marL="0" indent="0">
              <a:buFont typeface="Arial" panose="020B0604020202020204" pitchFamily="34" charset="0"/>
              <a:buNone/>
            </a:pPr>
            <a:endParaRPr lang="en-GB"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29</a:t>
            </a:fld>
            <a:endParaRPr lang="en-US" dirty="0"/>
          </a:p>
        </p:txBody>
      </p:sp>
    </p:spTree>
    <p:extLst>
      <p:ext uri="{BB962C8B-B14F-4D97-AF65-F5344CB8AC3E}">
        <p14:creationId xmlns:p14="http://schemas.microsoft.com/office/powerpoint/2010/main" val="1742050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JMA</a:t>
            </a:r>
            <a:r>
              <a:rPr lang="en-US" sz="1200" b="0" i="0" kern="1200" baseline="0" dirty="0" smtClean="0">
                <a:solidFill>
                  <a:schemeClr val="tx1"/>
                </a:solidFill>
                <a:effectLst/>
                <a:latin typeface="+mn-lt"/>
                <a:ea typeface="+mn-ea"/>
                <a:cs typeface="+mn-cs"/>
              </a:rPr>
              <a:t> transitioned to Himawari-8 as the primary operational satellite on July 7, 2015.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Parallel ops for MTSAT-2 and Himawari-8 was run until Dec 4, 2015 (then MTSAT-2  was turned off)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OSPO successfully mitigated the coverage gap for MTSAT-2 data users with sub-sampled H-8 data in </a:t>
            </a:r>
            <a:r>
              <a:rPr lang="en-US" sz="1200" b="0" i="0" kern="1200" baseline="0" dirty="0" err="1" smtClean="0">
                <a:solidFill>
                  <a:schemeClr val="tx1"/>
                </a:solidFill>
                <a:effectLst/>
                <a:latin typeface="+mn-lt"/>
                <a:ea typeface="+mn-ea"/>
                <a:cs typeface="+mn-cs"/>
              </a:rPr>
              <a:t>McIDAS</a:t>
            </a:r>
            <a:r>
              <a:rPr lang="en-US" sz="1200" b="0" i="0" kern="1200" baseline="0" dirty="0" smtClean="0">
                <a:solidFill>
                  <a:schemeClr val="tx1"/>
                </a:solidFill>
                <a:effectLst/>
                <a:latin typeface="+mn-lt"/>
                <a:ea typeface="+mn-ea"/>
                <a:cs typeface="+mn-cs"/>
              </a:rPr>
              <a:t> format.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Data access to H-8 imagery made available through the GEODIST system.</a:t>
            </a:r>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30</a:t>
            </a:fld>
            <a:endParaRPr lang="en-US" dirty="0"/>
          </a:p>
        </p:txBody>
      </p:sp>
    </p:spTree>
    <p:extLst>
      <p:ext uri="{BB962C8B-B14F-4D97-AF65-F5344CB8AC3E}">
        <p14:creationId xmlns:p14="http://schemas.microsoft.com/office/powerpoint/2010/main" val="243774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Transfer of data from STAR to the ESPC PDA will begin sometime in mid 2017.</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31</a:t>
            </a:fld>
            <a:endParaRPr lang="en-US" dirty="0"/>
          </a:p>
        </p:txBody>
      </p:sp>
    </p:spTree>
    <p:extLst>
      <p:ext uri="{BB962C8B-B14F-4D97-AF65-F5344CB8AC3E}">
        <p14:creationId xmlns:p14="http://schemas.microsoft.com/office/powerpoint/2010/main" val="300850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smtClean="0">
                <a:solidFill>
                  <a:schemeClr val="tx1"/>
                </a:solidFill>
              </a:rPr>
              <a:t>The NESDIS</a:t>
            </a:r>
            <a:r>
              <a:rPr lang="en-US" sz="1600" baseline="0" dirty="0" smtClean="0">
                <a:solidFill>
                  <a:schemeClr val="tx1"/>
                </a:solidFill>
              </a:rPr>
              <a:t> Office of Satellite and Product Operations (OSPO) currently commands and controls nations 16 environmental satellites (listed are various types).</a:t>
            </a:r>
            <a:endParaRPr lang="en-US" sz="1600" dirty="0" smtClean="0">
              <a:solidFill>
                <a:schemeClr val="tx1"/>
              </a:solidFill>
            </a:endParaRPr>
          </a:p>
          <a:p>
            <a:pPr marL="285750" indent="-285750">
              <a:buFont typeface="Arial" panose="020B0604020202020204" pitchFamily="34" charset="0"/>
              <a:buChar char="•"/>
            </a:pPr>
            <a:endParaRPr lang="en-US" sz="1600" dirty="0" smtClean="0">
              <a:solidFill>
                <a:schemeClr val="tx1"/>
              </a:solidFill>
            </a:endParaRPr>
          </a:p>
        </p:txBody>
      </p:sp>
      <p:sp>
        <p:nvSpPr>
          <p:cNvPr id="4" name="Slide Number Placeholder 3"/>
          <p:cNvSpPr>
            <a:spLocks noGrp="1"/>
          </p:cNvSpPr>
          <p:nvPr>
            <p:ph type="sldNum" sz="quarter" idx="10"/>
          </p:nvPr>
        </p:nvSpPr>
        <p:spPr/>
        <p:txBody>
          <a:bodyPr/>
          <a:lstStyle/>
          <a:p>
            <a:fld id="{1F388DBB-B7EC-4EA0-8A0F-916237568FD6}" type="slidenum">
              <a:rPr lang="en-US" smtClean="0"/>
              <a:pPr/>
              <a:t>3</a:t>
            </a:fld>
            <a:endParaRPr lang="en-US" dirty="0"/>
          </a:p>
        </p:txBody>
      </p:sp>
    </p:spTree>
    <p:extLst>
      <p:ext uri="{BB962C8B-B14F-4D97-AF65-F5344CB8AC3E}">
        <p14:creationId xmlns:p14="http://schemas.microsoft.com/office/powerpoint/2010/main" val="255813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a:t>
            </a:r>
            <a:r>
              <a:rPr lang="en-US" baseline="0" dirty="0" smtClean="0"/>
              <a:t> is a depiction </a:t>
            </a:r>
            <a:r>
              <a:rPr lang="en-US" dirty="0" smtClean="0"/>
              <a:t>H-8 IR full disk which replaced MTSAT-2</a:t>
            </a:r>
            <a:r>
              <a:rPr lang="en-US" baseline="0" dirty="0" smtClean="0"/>
              <a:t> (5 Himawari-8 bands provided replacement)  </a:t>
            </a:r>
          </a:p>
          <a:p>
            <a:pPr marL="171450" indent="-171450">
              <a:buFont typeface="Arial" panose="020B0604020202020204" pitchFamily="34" charset="0"/>
              <a:buChar char="•"/>
            </a:pPr>
            <a:r>
              <a:rPr lang="en-US" dirty="0" smtClean="0"/>
              <a:t>“Dumb down“ version of the Himawari-8 data made to look like MTSAT-2, same bands, same spatial resolution.</a:t>
            </a:r>
          </a:p>
          <a:p>
            <a:pPr marL="171450" indent="-171450">
              <a:buFont typeface="Arial" panose="020B0604020202020204" pitchFamily="34" charset="0"/>
              <a:buChar char="•"/>
            </a:pPr>
            <a:r>
              <a:rPr lang="en-US" dirty="0" smtClean="0"/>
              <a:t>When STAR is unavailable, we get the data from SSEC / HCAST (</a:t>
            </a:r>
            <a:r>
              <a:rPr lang="en-US" dirty="0" err="1" smtClean="0"/>
              <a:t>Himawari</a:t>
            </a:r>
            <a:r>
              <a:rPr lang="en-US" dirty="0" smtClean="0"/>
              <a:t> CAST link) which is already at half resolution</a:t>
            </a:r>
            <a:r>
              <a:rPr lang="en-US" baseline="0" dirty="0" smtClean="0"/>
              <a:t> (internal use only).</a:t>
            </a:r>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32</a:t>
            </a:fld>
            <a:endParaRPr lang="en-US" dirty="0"/>
          </a:p>
        </p:txBody>
      </p:sp>
    </p:spTree>
    <p:extLst>
      <p:ext uri="{BB962C8B-B14F-4D97-AF65-F5344CB8AC3E}">
        <p14:creationId xmlns:p14="http://schemas.microsoft.com/office/powerpoint/2010/main" val="4123710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Transfer of data from STAR to the ESPC PDA will begin sometime in mid 2017.</a:t>
            </a:r>
          </a:p>
          <a:p>
            <a:pPr marL="171450" indent="-171450">
              <a:buFont typeface="Arial" panose="020B0604020202020204" pitchFamily="34" charset="0"/>
              <a:buChar char="•"/>
            </a:pPr>
            <a:r>
              <a:rPr lang="en-US" dirty="0" smtClean="0"/>
              <a:t>Himawari-9 launched successfully on Nov 2, 2016.</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Himawari-8/9 AHI instrument is nearly identical to the</a:t>
            </a:r>
            <a:r>
              <a:rPr lang="en-US" sz="1200" b="0" i="0" kern="1200" baseline="0" dirty="0" smtClean="0">
                <a:solidFill>
                  <a:schemeClr val="tx1"/>
                </a:solidFill>
                <a:effectLst/>
                <a:latin typeface="+mn-lt"/>
                <a:ea typeface="+mn-ea"/>
                <a:cs typeface="+mn-cs"/>
              </a:rPr>
              <a:t> ABI </a:t>
            </a:r>
            <a:r>
              <a:rPr lang="en-US" sz="1200" b="0" i="0" kern="1200" dirty="0" smtClean="0">
                <a:solidFill>
                  <a:schemeClr val="tx1"/>
                </a:solidFill>
                <a:effectLst/>
                <a:latin typeface="+mn-lt"/>
                <a:ea typeface="+mn-ea"/>
                <a:cs typeface="+mn-cs"/>
              </a:rPr>
              <a:t>instrument on GOES-R — so similar imagery will be routinely available once GOES-R becomes operational in 2017.</a:t>
            </a:r>
            <a:endParaRPr lang="en-US"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After initial function test, it will be put on standby until it will succeed the observation from </a:t>
            </a:r>
            <a:r>
              <a:rPr lang="en-US" sz="1200" b="0" i="0" u="none" strike="noStrike" kern="1200" dirty="0" smtClean="0">
                <a:solidFill>
                  <a:schemeClr val="tx1"/>
                </a:solidFill>
                <a:effectLst/>
                <a:latin typeface="+mn-lt"/>
                <a:ea typeface="+mn-ea"/>
                <a:cs typeface="+mn-cs"/>
              </a:rPr>
              <a:t>H-8 ~</a:t>
            </a:r>
            <a:r>
              <a:rPr lang="en-US" sz="1200" b="0" i="0" kern="1200" dirty="0" smtClean="0">
                <a:solidFill>
                  <a:schemeClr val="tx1"/>
                </a:solidFill>
                <a:effectLst/>
                <a:latin typeface="+mn-lt"/>
                <a:ea typeface="+mn-ea"/>
                <a:cs typeface="+mn-cs"/>
              </a:rPr>
              <a:t> 2022</a:t>
            </a:r>
            <a:endParaRPr lang="en-US"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33</a:t>
            </a:fld>
            <a:endParaRPr lang="en-US" dirty="0"/>
          </a:p>
        </p:txBody>
      </p:sp>
    </p:spTree>
    <p:extLst>
      <p:ext uri="{BB962C8B-B14F-4D97-AF65-F5344CB8AC3E}">
        <p14:creationId xmlns:p14="http://schemas.microsoft.com/office/powerpoint/2010/main" val="3759263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t>Here</a:t>
            </a:r>
            <a:r>
              <a:rPr lang="en-US" baseline="0" dirty="0" smtClean="0"/>
              <a:t> a summary of </a:t>
            </a:r>
            <a:r>
              <a:rPr lang="en-US" baseline="0" dirty="0" err="1" smtClean="0"/>
              <a:t>McIDAS</a:t>
            </a:r>
            <a:r>
              <a:rPr lang="en-US" baseline="0" dirty="0" smtClean="0"/>
              <a:t> Data Delivery at ESPC.</a:t>
            </a:r>
          </a:p>
          <a:p>
            <a:pPr marL="171450" indent="-171450">
              <a:buFont typeface="Arial" panose="020B0604020202020204" pitchFamily="34" charset="0"/>
              <a:buChar char="•"/>
            </a:pPr>
            <a:r>
              <a:rPr lang="en-US" baseline="0" dirty="0" smtClean="0"/>
              <a:t>GEODIST is used to serve most data.</a:t>
            </a:r>
          </a:p>
          <a:p>
            <a:pPr marL="171450" indent="-171450">
              <a:buFont typeface="Arial" panose="020B0604020202020204" pitchFamily="34" charset="0"/>
              <a:buChar char="•"/>
            </a:pPr>
            <a:r>
              <a:rPr lang="en-US" baseline="0" dirty="0" err="1" smtClean="0"/>
              <a:t>Satespone</a:t>
            </a:r>
            <a:r>
              <a:rPr lang="en-US" baseline="0" dirty="0" smtClean="0"/>
              <a:t> is a non operational server that also stores selected data that is publically accessible.</a:t>
            </a:r>
          </a:p>
          <a:p>
            <a:pPr marL="171450" indent="-171450">
              <a:buFont typeface="Arial" panose="020B0604020202020204" pitchFamily="34" charset="0"/>
              <a:buChar char="•"/>
            </a:pPr>
            <a:r>
              <a:rPr lang="en-US" baseline="0" dirty="0" smtClean="0"/>
              <a:t>Family of Services provides surface, ship, and RAOB data.</a:t>
            </a:r>
            <a:endParaRPr lang="en-US" dirty="0" smtClean="0"/>
          </a:p>
        </p:txBody>
      </p:sp>
      <p:sp>
        <p:nvSpPr>
          <p:cNvPr id="143364" name="Slide Number Placeholder 3"/>
          <p:cNvSpPr>
            <a:spLocks noGrp="1"/>
          </p:cNvSpPr>
          <p:nvPr>
            <p:ph type="sldNum" sz="quarter" idx="5"/>
          </p:nvPr>
        </p:nvSpPr>
        <p:spPr>
          <a:noFill/>
        </p:spPr>
        <p:txBody>
          <a:bodyPr/>
          <a:lstStyle/>
          <a:p>
            <a:pPr defTabSz="930057"/>
            <a:fld id="{662E2155-AAFF-4D32-80CE-C44E8AF215AB}" type="slidenum">
              <a:rPr lang="en-US" smtClean="0">
                <a:cs typeface="Arial" pitchFamily="34" charset="0"/>
              </a:rPr>
              <a:pPr defTabSz="930057"/>
              <a:t>35</a:t>
            </a:fld>
            <a:endParaRPr lang="en-US" dirty="0" smtClean="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ESPC</a:t>
            </a:r>
            <a:r>
              <a:rPr lang="en-US" sz="1200" baseline="0" dirty="0" smtClean="0"/>
              <a:t> has o</a:t>
            </a:r>
            <a:r>
              <a:rPr lang="en-US" sz="1200" dirty="0" smtClean="0"/>
              <a:t>ver 50 applications that use</a:t>
            </a:r>
            <a:r>
              <a:rPr lang="en-US" sz="1200" baseline="0" dirty="0" smtClean="0"/>
              <a:t> some form of </a:t>
            </a:r>
            <a:r>
              <a:rPr lang="en-US" sz="1200" baseline="0" dirty="0" err="1" smtClean="0"/>
              <a:t>McIDAS</a:t>
            </a:r>
            <a:r>
              <a:rPr lang="en-US" sz="1200" baseline="0" dirty="0" smtClean="0"/>
              <a:t>.</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36</a:t>
            </a:fld>
            <a:endParaRPr lang="en-US" dirty="0"/>
          </a:p>
        </p:txBody>
      </p:sp>
    </p:spTree>
    <p:extLst>
      <p:ext uri="{BB962C8B-B14F-4D97-AF65-F5344CB8AC3E}">
        <p14:creationId xmlns:p14="http://schemas.microsoft.com/office/powerpoint/2010/main" val="836855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marL="171450" indent="-171450" eaLnBrk="1" hangingPunct="1">
              <a:buFont typeface="Arial" panose="020B0604020202020204" pitchFamily="34" charset="0"/>
              <a:buChar char="•"/>
            </a:pPr>
            <a:r>
              <a:rPr lang="en-US" sz="1200" b="0" i="0" kern="1200" dirty="0" smtClean="0">
                <a:solidFill>
                  <a:schemeClr val="tx1"/>
                </a:solidFill>
                <a:effectLst/>
                <a:latin typeface="+mn-lt"/>
                <a:ea typeface="+mn-ea"/>
                <a:cs typeface="+mn-cs"/>
              </a:rPr>
              <a:t>Overall</a:t>
            </a:r>
            <a:r>
              <a:rPr lang="en-US" sz="1200" b="0" i="0" kern="1200" baseline="0" dirty="0" smtClean="0">
                <a:solidFill>
                  <a:schemeClr val="tx1"/>
                </a:solidFill>
                <a:effectLst/>
                <a:latin typeface="+mn-lt"/>
                <a:ea typeface="+mn-ea"/>
                <a:cs typeface="+mn-cs"/>
              </a:rPr>
              <a:t> there are more than</a:t>
            </a:r>
            <a:r>
              <a:rPr lang="en-US" sz="1200" b="0" i="0" kern="1200" dirty="0" smtClean="0">
                <a:solidFill>
                  <a:schemeClr val="tx1"/>
                </a:solidFill>
                <a:effectLst/>
                <a:latin typeface="+mn-lt"/>
                <a:ea typeface="+mn-ea"/>
                <a:cs typeface="+mn-cs"/>
              </a:rPr>
              <a:t> 20 SSEC Data </a:t>
            </a:r>
            <a:r>
              <a:rPr lang="en-US" sz="1200" b="0" i="0" kern="1200" dirty="0" err="1" smtClean="0">
                <a:solidFill>
                  <a:schemeClr val="tx1"/>
                </a:solidFill>
                <a:effectLst/>
                <a:latin typeface="+mn-lt"/>
                <a:ea typeface="+mn-ea"/>
                <a:cs typeface="+mn-cs"/>
              </a:rPr>
              <a:t>Ingestors</a:t>
            </a:r>
            <a:r>
              <a:rPr lang="en-US" sz="1200" b="0" i="0" kern="1200" dirty="0" smtClean="0">
                <a:solidFill>
                  <a:schemeClr val="tx1"/>
                </a:solidFill>
                <a:effectLst/>
                <a:latin typeface="+mn-lt"/>
                <a:ea typeface="+mn-ea"/>
                <a:cs typeface="+mn-cs"/>
              </a:rPr>
              <a:t> (SDIs) are located at NSOF and Wallops.</a:t>
            </a:r>
          </a:p>
          <a:p>
            <a:pPr marL="171450" indent="-171450" eaLnBrk="1" hangingPunct="1">
              <a:buFont typeface="Arial" panose="020B0604020202020204" pitchFamily="34" charset="0"/>
              <a:buChar char="•"/>
            </a:pPr>
            <a:r>
              <a:rPr lang="en-US" sz="1200" b="0" i="0" kern="1200" dirty="0" smtClean="0">
                <a:solidFill>
                  <a:schemeClr val="tx1"/>
                </a:solidFill>
                <a:effectLst/>
                <a:latin typeface="+mn-lt"/>
                <a:ea typeface="+mn-ea"/>
                <a:cs typeface="+mn-cs"/>
              </a:rPr>
              <a:t>OPSO’s Satellite Analysis</a:t>
            </a:r>
            <a:r>
              <a:rPr lang="en-US" sz="1200" b="0" i="0" kern="1200" baseline="0" dirty="0" smtClean="0">
                <a:solidFill>
                  <a:schemeClr val="tx1"/>
                </a:solidFill>
                <a:effectLst/>
                <a:latin typeface="+mn-lt"/>
                <a:ea typeface="+mn-ea"/>
                <a:cs typeface="+mn-cs"/>
              </a:rPr>
              <a:t> Branch uses </a:t>
            </a:r>
            <a:r>
              <a:rPr lang="en-US" sz="1200" b="0" i="0" kern="1200" baseline="0" dirty="0" err="1" smtClean="0">
                <a:solidFill>
                  <a:schemeClr val="tx1"/>
                </a:solidFill>
                <a:effectLst/>
                <a:latin typeface="+mn-lt"/>
                <a:ea typeface="+mn-ea"/>
                <a:cs typeface="+mn-cs"/>
              </a:rPr>
              <a:t>McIDAS</a:t>
            </a:r>
            <a:r>
              <a:rPr lang="en-US" sz="1200" b="0" i="0" kern="1200" baseline="0" dirty="0" smtClean="0">
                <a:solidFill>
                  <a:schemeClr val="tx1"/>
                </a:solidFill>
                <a:effectLst/>
                <a:latin typeface="+mn-lt"/>
                <a:ea typeface="+mn-ea"/>
                <a:cs typeface="+mn-cs"/>
              </a:rPr>
              <a:t>-X for real-time analysis and incorporates many “home grown” batch programs.</a:t>
            </a:r>
            <a:endParaRPr lang="en-US" b="0" dirty="0" smtClean="0"/>
          </a:p>
        </p:txBody>
      </p:sp>
      <p:sp>
        <p:nvSpPr>
          <p:cNvPr id="11268" name="Slide Number Placeholder 3"/>
          <p:cNvSpPr>
            <a:spLocks noGrp="1"/>
          </p:cNvSpPr>
          <p:nvPr>
            <p:ph type="sldNum" sz="quarter" idx="5"/>
          </p:nvPr>
        </p:nvSpPr>
        <p:spPr>
          <a:noFill/>
        </p:spPr>
        <p:txBody>
          <a:bodyPr/>
          <a:lstStyle/>
          <a:p>
            <a:fld id="{398A12B8-1625-4227-9D0B-8D73AAF3727C}" type="slidenum">
              <a:rPr lang="en-US" smtClean="0"/>
              <a:pPr/>
              <a:t>37</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ESPC has a standing, annual contract with SSEC for </a:t>
            </a:r>
            <a:r>
              <a:rPr lang="en-US" dirty="0" err="1" smtClean="0"/>
              <a:t>McIDAS</a:t>
            </a:r>
            <a:r>
              <a:rPr lang="en-US" dirty="0" smtClean="0"/>
              <a:t> Support and ongoing development</a:t>
            </a:r>
          </a:p>
          <a:p>
            <a:pPr marL="171450" indent="-171450">
              <a:buFont typeface="Arial" panose="020B0604020202020204" pitchFamily="34" charset="0"/>
              <a:buChar char="•"/>
            </a:pPr>
            <a:r>
              <a:rPr lang="en-US" dirty="0" smtClean="0"/>
              <a:t>ESPC representatives on the </a:t>
            </a:r>
            <a:r>
              <a:rPr lang="en-US" dirty="0" err="1" smtClean="0"/>
              <a:t>McIDAS</a:t>
            </a:r>
            <a:r>
              <a:rPr lang="en-US" dirty="0" smtClean="0"/>
              <a:t> Advisory Committee (MAC)</a:t>
            </a:r>
            <a:r>
              <a:rPr lang="en-US" baseline="0" dirty="0" smtClean="0"/>
              <a:t> are </a:t>
            </a:r>
            <a:r>
              <a:rPr lang="en-US" dirty="0" smtClean="0"/>
              <a:t>Jason Taylor and Bonnie Morgan with Kathryn </a:t>
            </a:r>
            <a:r>
              <a:rPr lang="en-US" dirty="0" err="1" smtClean="0"/>
              <a:t>Mozer</a:t>
            </a:r>
            <a:r>
              <a:rPr lang="en-US" dirty="0" smtClean="0"/>
              <a:t> (Alternate)</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38</a:t>
            </a:fld>
            <a:endParaRPr lang="en-US" dirty="0"/>
          </a:p>
        </p:txBody>
      </p:sp>
    </p:spTree>
    <p:extLst>
      <p:ext uri="{BB962C8B-B14F-4D97-AF65-F5344CB8AC3E}">
        <p14:creationId xmlns:p14="http://schemas.microsoft.com/office/powerpoint/2010/main" val="1818369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SAB</a:t>
            </a:r>
            <a:r>
              <a:rPr lang="en-US" baseline="0" dirty="0" smtClean="0"/>
              <a:t> uses </a:t>
            </a:r>
            <a:r>
              <a:rPr lang="en-US" baseline="0" dirty="0" err="1" smtClean="0"/>
              <a:t>McIDAS</a:t>
            </a:r>
            <a:r>
              <a:rPr lang="en-US" baseline="0" dirty="0" smtClean="0"/>
              <a:t>-X operational to monitor Heavy Precipitation, Volcanic Ash, Fire/Smoke/Dust, Marine Pollution, Tropical Cyclones.</a:t>
            </a:r>
          </a:p>
          <a:p>
            <a:pPr marL="171450" indent="-171450">
              <a:buFont typeface="Arial" panose="020B0604020202020204" pitchFamily="34" charset="0"/>
              <a:buChar char="•"/>
            </a:pPr>
            <a:r>
              <a:rPr lang="en-US" baseline="0" dirty="0" smtClean="0"/>
              <a:t>ADDE protocol used to display ~100 imagery loops in support of operations.</a:t>
            </a:r>
          </a:p>
          <a:p>
            <a:pPr marL="171450" indent="-171450">
              <a:buFont typeface="Arial" panose="020B0604020202020204" pitchFamily="34" charset="0"/>
              <a:buChar char="•"/>
            </a:pPr>
            <a:r>
              <a:rPr lang="en-US" baseline="0" dirty="0" err="1" smtClean="0"/>
              <a:t>McIDAS</a:t>
            </a:r>
            <a:r>
              <a:rPr lang="en-US" baseline="0" dirty="0" smtClean="0"/>
              <a:t> AREA files support OSPO website imagery displaying functionality.</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a:t>
            </a:r>
            <a:r>
              <a:rPr lang="en-US" baseline="0" dirty="0" smtClean="0"/>
              <a:t> are several advantages for SAB in using </a:t>
            </a:r>
            <a:r>
              <a:rPr lang="en-US" baseline="0" dirty="0" err="1" smtClean="0"/>
              <a:t>McIDAS</a:t>
            </a:r>
            <a:r>
              <a:rPr lang="en-US" baseline="0" dirty="0" smtClean="0"/>
              <a:t>. </a:t>
            </a:r>
          </a:p>
          <a:p>
            <a:pPr marL="171450" indent="-171450">
              <a:buFont typeface="Arial" panose="020B0604020202020204" pitchFamily="34" charset="0"/>
              <a:buChar char="•"/>
            </a:pPr>
            <a:r>
              <a:rPr lang="en-US" baseline="0" dirty="0" smtClean="0"/>
              <a:t>Some advantages are existing institutional knowledge, near global coverage ability, data manipulation functions, and faster image loading compared to other applications.</a:t>
            </a:r>
            <a:endParaRPr lang="en-US" dirty="0" smtClean="0"/>
          </a:p>
          <a:p>
            <a:pPr marL="171450" indent="-171450">
              <a:buFont typeface="Arial" panose="020B0604020202020204" pitchFamily="34" charset="0"/>
              <a:buChar char="•"/>
            </a:pPr>
            <a:r>
              <a:rPr lang="en-US" dirty="0" smtClean="0"/>
              <a:t>SAB</a:t>
            </a:r>
            <a:r>
              <a:rPr lang="en-US" baseline="0" dirty="0" smtClean="0"/>
              <a:t> analyst also like the advantage of using </a:t>
            </a:r>
            <a:r>
              <a:rPr lang="en-US" baseline="0" dirty="0" err="1" smtClean="0"/>
              <a:t>McIDAS</a:t>
            </a:r>
            <a:r>
              <a:rPr lang="en-US" baseline="0" dirty="0" smtClean="0"/>
              <a:t> vs other systems for its ability of toggle quickly between VIS and IR.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40</a:t>
            </a:fld>
            <a:endParaRPr lang="en-US" dirty="0"/>
          </a:p>
        </p:txBody>
      </p:sp>
    </p:spTree>
    <p:extLst>
      <p:ext uri="{BB962C8B-B14F-4D97-AF65-F5344CB8AC3E}">
        <p14:creationId xmlns:p14="http://schemas.microsoft.com/office/powerpoint/2010/main" val="1134103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171450" indent="-171450" eaLnBrk="1" hangingPunct="1">
              <a:buFont typeface="Arial" panose="020B0604020202020204" pitchFamily="34" charset="0"/>
              <a:buChar char="•"/>
              <a:defRPr/>
            </a:pPr>
            <a:r>
              <a:rPr lang="en-US" dirty="0" smtClean="0"/>
              <a:t>There are</a:t>
            </a:r>
            <a:r>
              <a:rPr lang="en-US" baseline="0" dirty="0" smtClean="0"/>
              <a:t> a couple of challenges: efficient access to servers for operations (in-house methods fill gap), file conversion difficulty, learning curve for new analysts.</a:t>
            </a:r>
            <a:endParaRPr lang="en-US" dirty="0" smtClean="0"/>
          </a:p>
        </p:txBody>
      </p:sp>
      <p:sp>
        <p:nvSpPr>
          <p:cNvPr id="13316" name="Slide Number Placeholder 3"/>
          <p:cNvSpPr>
            <a:spLocks noGrp="1"/>
          </p:cNvSpPr>
          <p:nvPr>
            <p:ph type="sldNum" sz="quarter" idx="5"/>
          </p:nvPr>
        </p:nvSpPr>
        <p:spPr>
          <a:noFill/>
        </p:spPr>
        <p:txBody>
          <a:bodyPr/>
          <a:lstStyle/>
          <a:p>
            <a:fld id="{88A8F77E-4E61-4D4A-8DAF-8A14A7E69091}" type="slidenum">
              <a:rPr lang="en-US" smtClean="0"/>
              <a:pPr/>
              <a:t>41</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ESPC uses SPIDER (in-house stop-gap measure) to help</a:t>
            </a:r>
            <a:r>
              <a:rPr lang="en-US" sz="1200" baseline="0" dirty="0" smtClean="0"/>
              <a:t> maintain efficient access to ADDE servers.</a:t>
            </a:r>
            <a:endParaRPr lang="en-US" dirty="0" smtClean="0"/>
          </a:p>
          <a:p>
            <a:pPr marL="171450" indent="-171450">
              <a:buFont typeface="Arial" panose="020B0604020202020204" pitchFamily="34" charset="0"/>
              <a:buChar char="•"/>
            </a:pPr>
            <a:r>
              <a:rPr lang="en-US" dirty="0" smtClean="0"/>
              <a:t>Running Spider from SKL, allows for the updating</a:t>
            </a:r>
            <a:r>
              <a:rPr lang="en-US" baseline="0" dirty="0" smtClean="0"/>
              <a:t> of</a:t>
            </a:r>
            <a:r>
              <a:rPr lang="en-US" dirty="0" smtClean="0"/>
              <a:t> loops.</a:t>
            </a:r>
          </a:p>
          <a:p>
            <a:pPr marL="171450" indent="-171450">
              <a:buFont typeface="Arial" panose="020B0604020202020204" pitchFamily="34" charset="0"/>
              <a:buChar char="•"/>
            </a:pPr>
            <a:r>
              <a:rPr lang="en-US" dirty="0" smtClean="0"/>
              <a:t>Spider can also be used to do routine copying of files, and in this context is usually run from </a:t>
            </a:r>
            <a:r>
              <a:rPr lang="en-US" dirty="0" err="1" smtClean="0"/>
              <a:t>cron</a:t>
            </a:r>
            <a:r>
              <a:rPr lang="en-US" dirty="0" smtClean="0"/>
              <a:t>. </a:t>
            </a:r>
          </a:p>
          <a:p>
            <a:pPr marL="171450" indent="-171450">
              <a:buFont typeface="Arial" panose="020B0604020202020204" pitchFamily="34" charset="0"/>
              <a:buChar char="•"/>
            </a:pPr>
            <a:r>
              <a:rPr lang="en-US" dirty="0" smtClean="0"/>
              <a:t>Spider</a:t>
            </a:r>
            <a:r>
              <a:rPr lang="en-US" baseline="0" dirty="0" smtClean="0"/>
              <a:t> is used to </a:t>
            </a:r>
            <a:r>
              <a:rPr lang="en-US" dirty="0" smtClean="0"/>
              <a:t>copy GE and GW data to </a:t>
            </a:r>
            <a:r>
              <a:rPr lang="en-US" dirty="0" err="1" smtClean="0"/>
              <a:t>satepsanone</a:t>
            </a:r>
            <a:r>
              <a:rPr lang="en-US" dirty="0" smtClean="0"/>
              <a:t>.</a:t>
            </a:r>
          </a:p>
          <a:p>
            <a:pPr marL="171450" indent="-171450">
              <a:buFont typeface="Arial" panose="020B0604020202020204" pitchFamily="34" charset="0"/>
              <a:buChar char="•"/>
            </a:pPr>
            <a:r>
              <a:rPr lang="en-US" dirty="0" smtClean="0"/>
              <a:t>Current</a:t>
            </a:r>
            <a:r>
              <a:rPr lang="en-US" baseline="0" dirty="0" smtClean="0"/>
              <a:t> problem with SPIDER loading imager fast enough when RSO in place.  </a:t>
            </a:r>
          </a:p>
          <a:p>
            <a:pPr marL="171450" indent="-171450">
              <a:buFont typeface="Arial" panose="020B0604020202020204" pitchFamily="34" charset="0"/>
              <a:buChar char="•"/>
            </a:pPr>
            <a:r>
              <a:rPr lang="en-US" baseline="0" dirty="0" smtClean="0"/>
              <a:t>Loops can get out of sync between VIS/IR and or images don’t get loaded.</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42</a:t>
            </a:fld>
            <a:endParaRPr lang="en-US" dirty="0"/>
          </a:p>
        </p:txBody>
      </p:sp>
    </p:spTree>
    <p:extLst>
      <p:ext uri="{BB962C8B-B14F-4D97-AF65-F5344CB8AC3E}">
        <p14:creationId xmlns:p14="http://schemas.microsoft.com/office/powerpoint/2010/main" val="3730556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satellites provide t</a:t>
            </a:r>
            <a:r>
              <a:rPr lang="en-US" dirty="0" smtClean="0"/>
              <a:t>hree</a:t>
            </a:r>
            <a:r>
              <a:rPr lang="en-US" baseline="0" dirty="0" smtClean="0"/>
              <a:t> observational vantage points for coverage of Earth.</a:t>
            </a:r>
          </a:p>
          <a:p>
            <a:pPr marL="171450" indent="-171450">
              <a:buFont typeface="Arial" panose="020B0604020202020204" pitchFamily="34" charset="0"/>
              <a:buChar char="•"/>
            </a:pPr>
            <a:r>
              <a:rPr lang="en-US" baseline="0" dirty="0" smtClean="0"/>
              <a:t>Polar-orbiting satellites orbit the globe twice per day (pole to pole) for morning and afternoon coverage.</a:t>
            </a:r>
          </a:p>
          <a:p>
            <a:pPr marL="171450" indent="-171450">
              <a:buFont typeface="Arial" panose="020B0604020202020204" pitchFamily="34" charset="0"/>
              <a:buChar char="•"/>
            </a:pPr>
            <a:r>
              <a:rPr lang="en-US" baseline="0" dirty="0" smtClean="0"/>
              <a:t>Geostationary satellites provide coverage over the same geographic location for constant </a:t>
            </a:r>
            <a:r>
              <a:rPr lang="en-US" baseline="0" dirty="0" err="1" smtClean="0"/>
              <a:t>nowcast</a:t>
            </a:r>
            <a:r>
              <a:rPr lang="en-US" baseline="0" dirty="0" smtClean="0"/>
              <a:t> monitoring.</a:t>
            </a:r>
          </a:p>
          <a:p>
            <a:pPr marL="171450" indent="-171450">
              <a:buFont typeface="Arial" panose="020B0604020202020204" pitchFamily="34" charset="0"/>
              <a:buChar char="•"/>
            </a:pPr>
            <a:r>
              <a:rPr lang="en-US" baseline="0" dirty="0" smtClean="0"/>
              <a:t>Deep Space satellite (DSCOVR) provides an uninterrupted view of the sun.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a:t>
            </a:fld>
            <a:endParaRPr lang="en-US" dirty="0"/>
          </a:p>
        </p:txBody>
      </p:sp>
    </p:spTree>
    <p:extLst>
      <p:ext uri="{BB962C8B-B14F-4D97-AF65-F5344CB8AC3E}">
        <p14:creationId xmlns:p14="http://schemas.microsoft.com/office/powerpoint/2010/main" val="649411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 are two types of SPIDER:</a:t>
            </a:r>
            <a:r>
              <a:rPr lang="en-US" baseline="0" dirty="0" smtClean="0"/>
              <a:t> </a:t>
            </a:r>
          </a:p>
          <a:p>
            <a:pPr marL="171450" indent="-171450">
              <a:buFont typeface="Arial" panose="020B0604020202020204" pitchFamily="34" charset="0"/>
              <a:buChar char="•"/>
            </a:pPr>
            <a:r>
              <a:rPr lang="en-US" baseline="0" dirty="0" smtClean="0"/>
              <a:t>(User) Client pull the AREA files from the server </a:t>
            </a:r>
          </a:p>
          <a:p>
            <a:pPr marL="171450" indent="-171450">
              <a:buFont typeface="Arial" panose="020B0604020202020204" pitchFamily="34" charset="0"/>
              <a:buChar char="•"/>
            </a:pPr>
            <a:r>
              <a:rPr lang="en-US" baseline="0" dirty="0" smtClean="0"/>
              <a:t>(Host) Server keeps up to date list of available products</a:t>
            </a:r>
          </a:p>
          <a:p>
            <a:pPr marL="171450" indent="-171450">
              <a:buFont typeface="Arial" panose="020B0604020202020204" pitchFamily="34" charset="0"/>
              <a:buChar char="•"/>
            </a:pPr>
            <a:r>
              <a:rPr lang="en-US" dirty="0" smtClean="0"/>
              <a:t>Remap Spider Loops</a:t>
            </a:r>
          </a:p>
          <a:p>
            <a:pPr marL="171450" indent="-171450">
              <a:buFont typeface="Arial" panose="020B0604020202020204" pitchFamily="34" charset="0"/>
              <a:buChar char="•"/>
            </a:pPr>
            <a:r>
              <a:rPr lang="en-US" dirty="0" smtClean="0"/>
              <a:t>Predefined loops available on the Spider SERVER</a:t>
            </a:r>
          </a:p>
          <a:p>
            <a:pPr marL="171450" indent="-171450">
              <a:buFont typeface="Arial" panose="020B0604020202020204" pitchFamily="34" charset="0"/>
              <a:buChar char="•"/>
            </a:pPr>
            <a:r>
              <a:rPr lang="en-US" dirty="0" smtClean="0"/>
              <a:t>The user request data in the Spider Client</a:t>
            </a:r>
          </a:p>
          <a:p>
            <a:pPr marL="171450" indent="-171450">
              <a:buFont typeface="Arial" panose="020B0604020202020204" pitchFamily="34" charset="0"/>
              <a:buChar char="•"/>
            </a:pPr>
            <a:r>
              <a:rPr lang="en-US" dirty="0" err="1" smtClean="0"/>
              <a:t>McIDAS</a:t>
            </a:r>
            <a:r>
              <a:rPr lang="en-US" dirty="0" smtClean="0"/>
              <a:t> Frames update automatically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43</a:t>
            </a:fld>
            <a:endParaRPr lang="en-US" dirty="0"/>
          </a:p>
        </p:txBody>
      </p:sp>
    </p:spTree>
    <p:extLst>
      <p:ext uri="{BB962C8B-B14F-4D97-AF65-F5344CB8AC3E}">
        <p14:creationId xmlns:p14="http://schemas.microsoft.com/office/powerpoint/2010/main" val="2241018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a:t>
            </a:r>
            <a:r>
              <a:rPr lang="en-US" baseline="0" dirty="0" smtClean="0"/>
              <a:t> is h</a:t>
            </a:r>
            <a:r>
              <a:rPr lang="en-US" dirty="0" smtClean="0"/>
              <a:t>eavy</a:t>
            </a:r>
            <a:r>
              <a:rPr lang="en-US" baseline="0" dirty="0" smtClean="0"/>
              <a:t> ad hoc </a:t>
            </a:r>
            <a:r>
              <a:rPr lang="en-US" baseline="0" dirty="0" err="1" smtClean="0"/>
              <a:t>McIDAS</a:t>
            </a:r>
            <a:r>
              <a:rPr lang="en-US" baseline="0" dirty="0" smtClean="0"/>
              <a:t> usage for image format validation.</a:t>
            </a:r>
          </a:p>
          <a:p>
            <a:pPr marL="171450" indent="-171450">
              <a:buFont typeface="Arial" panose="020B0604020202020204" pitchFamily="34" charset="0"/>
              <a:buChar char="•"/>
            </a:pPr>
            <a:r>
              <a:rPr lang="en-US" baseline="0" dirty="0" smtClean="0"/>
              <a:t>Also </a:t>
            </a:r>
            <a:r>
              <a:rPr lang="en-US" baseline="0" dirty="0" err="1" smtClean="0"/>
              <a:t>McIDADS</a:t>
            </a:r>
            <a:r>
              <a:rPr lang="en-US" baseline="0" dirty="0" smtClean="0"/>
              <a:t> is used to confirm anomalies/outages.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smtClean="0"/>
              <a:t>McIDAS</a:t>
            </a:r>
            <a:r>
              <a:rPr lang="en-US" sz="1200" dirty="0" smtClean="0"/>
              <a:t>-X client-side software is used to create all of the imagery on the OSPO web page</a:t>
            </a:r>
            <a:r>
              <a:rPr lang="en-US" sz="1400" dirty="0" smtClean="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44</a:t>
            </a:fld>
            <a:endParaRPr lang="en-US" dirty="0"/>
          </a:p>
        </p:txBody>
      </p:sp>
    </p:spTree>
    <p:extLst>
      <p:ext uri="{BB962C8B-B14F-4D97-AF65-F5344CB8AC3E}">
        <p14:creationId xmlns:p14="http://schemas.microsoft.com/office/powerpoint/2010/main" val="762796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OSPO uses its local GINI server for conversion of GOES-13 and GOES-15 data to NWS AWIPS.</a:t>
            </a:r>
          </a:p>
          <a:p>
            <a:pPr marL="171450" indent="-171450">
              <a:buFont typeface="Arial" panose="020B0604020202020204" pitchFamily="34" charset="0"/>
              <a:buChar char="•"/>
            </a:pPr>
            <a:r>
              <a:rPr lang="en-US" dirty="0" smtClean="0"/>
              <a:t>Here is an example of an AWIPS Composite, using the</a:t>
            </a:r>
            <a:r>
              <a:rPr lang="en-US" baseline="0" dirty="0" smtClean="0"/>
              <a:t> </a:t>
            </a:r>
            <a:r>
              <a:rPr lang="en-US" baseline="0" dirty="0" err="1" smtClean="0"/>
              <a:t>McIDAS</a:t>
            </a:r>
            <a:r>
              <a:rPr lang="en-US" baseline="0" dirty="0" smtClean="0"/>
              <a:t> software package to display with the MCIDAS-X GINI Server.</a:t>
            </a:r>
          </a:p>
          <a:p>
            <a:pPr marL="171450" indent="-171450">
              <a:buFont typeface="Arial" panose="020B0604020202020204" pitchFamily="34" charset="0"/>
              <a:buChar char="•"/>
            </a:pPr>
            <a:r>
              <a:rPr lang="en-US" baseline="0" dirty="0" smtClean="0"/>
              <a:t>The AWIPS Products are generated from the </a:t>
            </a:r>
            <a:r>
              <a:rPr lang="en-US" baseline="0" dirty="0" err="1" smtClean="0"/>
              <a:t>McIDAS</a:t>
            </a:r>
            <a:r>
              <a:rPr lang="en-US" baseline="0" dirty="0" smtClean="0"/>
              <a:t> AREA files, the MCIDAS is stripped off and an AWIPS header/trailer is placed to make it an AWIPS product.</a:t>
            </a:r>
            <a:endParaRPr lang="en-US" dirty="0" smtClean="0"/>
          </a:p>
          <a:p>
            <a:pPr marL="171450" indent="-171450">
              <a:buFont typeface="Arial" panose="020B0604020202020204" pitchFamily="34" charset="0"/>
              <a:buChar char="•"/>
            </a:pPr>
            <a:r>
              <a:rPr lang="en-US" dirty="0" smtClean="0"/>
              <a:t>At the</a:t>
            </a:r>
            <a:r>
              <a:rPr lang="en-US" baseline="0" dirty="0" smtClean="0"/>
              <a:t> bottom, </a:t>
            </a:r>
            <a:r>
              <a:rPr lang="en-US" dirty="0" smtClean="0"/>
              <a:t>screen</a:t>
            </a:r>
            <a:r>
              <a:rPr lang="en-US" baseline="0" dirty="0" smtClean="0"/>
              <a:t> capture of buttons allowing for the toggling between EAST and WEST operations.</a:t>
            </a:r>
            <a:endParaRPr lang="en-US" dirty="0"/>
          </a:p>
        </p:txBody>
      </p:sp>
      <p:sp>
        <p:nvSpPr>
          <p:cNvPr id="4" name="Slide Number Placeholder 3"/>
          <p:cNvSpPr>
            <a:spLocks noGrp="1"/>
          </p:cNvSpPr>
          <p:nvPr>
            <p:ph type="sldNum" sz="quarter" idx="10"/>
          </p:nvPr>
        </p:nvSpPr>
        <p:spPr/>
        <p:txBody>
          <a:bodyPr/>
          <a:lstStyle/>
          <a:p>
            <a:fld id="{3F344B72-0B1F-4C2B-A5F2-30E88C25792B}" type="slidenum">
              <a:rPr lang="en-US" smtClean="0"/>
              <a:t>45</a:t>
            </a:fld>
            <a:endParaRPr lang="en-US"/>
          </a:p>
        </p:txBody>
      </p:sp>
    </p:spTree>
    <p:extLst>
      <p:ext uri="{BB962C8B-B14F-4D97-AF65-F5344CB8AC3E}">
        <p14:creationId xmlns:p14="http://schemas.microsoft.com/office/powerpoint/2010/main" val="3362046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East</a:t>
            </a:r>
            <a:r>
              <a:rPr lang="en-US" baseline="0" dirty="0" smtClean="0"/>
              <a:t> Conus Sounder missing</a:t>
            </a:r>
            <a:endParaRPr lang="en-US" dirty="0"/>
          </a:p>
        </p:txBody>
      </p:sp>
      <p:sp>
        <p:nvSpPr>
          <p:cNvPr id="4" name="Slide Number Placeholder 3"/>
          <p:cNvSpPr>
            <a:spLocks noGrp="1"/>
          </p:cNvSpPr>
          <p:nvPr>
            <p:ph type="sldNum" sz="quarter" idx="10"/>
          </p:nvPr>
        </p:nvSpPr>
        <p:spPr/>
        <p:txBody>
          <a:bodyPr/>
          <a:lstStyle/>
          <a:p>
            <a:fld id="{3F344B72-0B1F-4C2B-A5F2-30E88C25792B}" type="slidenum">
              <a:rPr lang="en-US" smtClean="0"/>
              <a:t>46</a:t>
            </a:fld>
            <a:endParaRPr lang="en-US"/>
          </a:p>
        </p:txBody>
      </p:sp>
    </p:spTree>
    <p:extLst>
      <p:ext uri="{BB962C8B-B14F-4D97-AF65-F5344CB8AC3E}">
        <p14:creationId xmlns:p14="http://schemas.microsoft.com/office/powerpoint/2010/main" val="1073827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Pacific</a:t>
            </a:r>
            <a:r>
              <a:rPr lang="en-US" baseline="0" dirty="0" smtClean="0"/>
              <a:t>, Hawaii, Mexico Sounders are missing</a:t>
            </a:r>
            <a:endParaRPr lang="en-US" dirty="0"/>
          </a:p>
        </p:txBody>
      </p:sp>
      <p:sp>
        <p:nvSpPr>
          <p:cNvPr id="4" name="Slide Number Placeholder 3"/>
          <p:cNvSpPr>
            <a:spLocks noGrp="1"/>
          </p:cNvSpPr>
          <p:nvPr>
            <p:ph type="sldNum" sz="quarter" idx="10"/>
          </p:nvPr>
        </p:nvSpPr>
        <p:spPr/>
        <p:txBody>
          <a:bodyPr/>
          <a:lstStyle/>
          <a:p>
            <a:fld id="{3F344B72-0B1F-4C2B-A5F2-30E88C25792B}" type="slidenum">
              <a:rPr lang="en-US" smtClean="0"/>
              <a:t>47</a:t>
            </a:fld>
            <a:endParaRPr lang="en-US"/>
          </a:p>
        </p:txBody>
      </p:sp>
    </p:spTree>
    <p:extLst>
      <p:ext uri="{BB962C8B-B14F-4D97-AF65-F5344CB8AC3E}">
        <p14:creationId xmlns:p14="http://schemas.microsoft.com/office/powerpoint/2010/main" val="2001260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What does the future hold for </a:t>
            </a:r>
            <a:r>
              <a:rPr lang="en-US" dirty="0" err="1" smtClean="0"/>
              <a:t>McIDAS</a:t>
            </a:r>
            <a:r>
              <a:rPr lang="en-US" baseline="0" dirty="0" smtClean="0"/>
              <a:t> use at ESPC and SAB?</a:t>
            </a:r>
          </a:p>
          <a:p>
            <a:pPr marL="171450" indent="-171450">
              <a:buFont typeface="Arial" panose="020B0604020202020204" pitchFamily="34" charset="0"/>
              <a:buChar char="•"/>
            </a:pPr>
            <a:r>
              <a:rPr lang="en-US" sz="1200" dirty="0" smtClean="0"/>
              <a:t>Will </a:t>
            </a:r>
            <a:r>
              <a:rPr lang="en-US" sz="1200" dirty="0" err="1" smtClean="0"/>
              <a:t>McIDAS</a:t>
            </a:r>
            <a:r>
              <a:rPr lang="en-US" sz="1200" dirty="0" smtClean="0"/>
              <a:t>-X support really end in 2020?</a:t>
            </a:r>
          </a:p>
          <a:p>
            <a:pPr marL="628650" lvl="1" indent="-171450">
              <a:buFont typeface="Arial" panose="020B0604020202020204" pitchFamily="34" charset="0"/>
              <a:buChar char="•"/>
            </a:pPr>
            <a:r>
              <a:rPr lang="en-US" sz="1200" dirty="0" smtClean="0"/>
              <a:t>Will</a:t>
            </a:r>
            <a:r>
              <a:rPr lang="en-US" sz="1200" baseline="0" dirty="0" smtClean="0"/>
              <a:t> need to plan to replace functionality that it provides in operations.</a:t>
            </a:r>
            <a:endParaRPr lang="en-US" sz="1200" dirty="0" smtClean="0"/>
          </a:p>
          <a:p>
            <a:pPr marL="171450" indent="-171450">
              <a:buFont typeface="Arial" panose="020B0604020202020204" pitchFamily="34" charset="0"/>
              <a:buChar char="•"/>
            </a:pPr>
            <a:r>
              <a:rPr lang="en-US" sz="1200" dirty="0" smtClean="0"/>
              <a:t>NAWIPS, AWIPS2, </a:t>
            </a:r>
            <a:r>
              <a:rPr lang="en-US" sz="1200" dirty="0" err="1" smtClean="0"/>
              <a:t>McIDAS</a:t>
            </a:r>
            <a:r>
              <a:rPr lang="en-US" sz="1200" dirty="0" smtClean="0"/>
              <a:t>-X, &amp; ENVI/IDL are currently used in operations.</a:t>
            </a:r>
          </a:p>
          <a:p>
            <a:pPr marL="171450" indent="-171450">
              <a:buFont typeface="Arial" panose="020B0604020202020204" pitchFamily="34" charset="0"/>
              <a:buChar char="•"/>
            </a:pPr>
            <a:r>
              <a:rPr lang="en-US" sz="1200" dirty="0" smtClean="0"/>
              <a:t>Increased</a:t>
            </a:r>
            <a:r>
              <a:rPr lang="en-US" sz="1200" baseline="0" dirty="0" smtClean="0"/>
              <a:t> use of </a:t>
            </a:r>
            <a:r>
              <a:rPr lang="en-US" sz="1200" dirty="0" smtClean="0"/>
              <a:t>AWIPS2 being explored.</a:t>
            </a:r>
          </a:p>
          <a:p>
            <a:pPr marL="171450" indent="-171450">
              <a:buFont typeface="Arial" panose="020B0604020202020204" pitchFamily="34" charset="0"/>
              <a:buChar char="•"/>
            </a:pPr>
            <a:r>
              <a:rPr lang="en-US" sz="1200" dirty="0" smtClean="0"/>
              <a:t>Spider will use </a:t>
            </a:r>
            <a:r>
              <a:rPr lang="en-US" sz="1200" dirty="0" err="1" smtClean="0"/>
              <a:t>netCDF</a:t>
            </a:r>
            <a:r>
              <a:rPr lang="en-US" sz="1200" dirty="0" smtClean="0"/>
              <a:t> files to display routine GOES-R imagery.</a:t>
            </a:r>
          </a:p>
          <a:p>
            <a:pPr marL="171450" indent="-171450">
              <a:buFont typeface="Arial" panose="020B0604020202020204" pitchFamily="34" charset="0"/>
              <a:buChar char="•"/>
            </a:pPr>
            <a:r>
              <a:rPr lang="en-US" sz="1200" dirty="0" smtClean="0"/>
              <a:t>Operations will</a:t>
            </a:r>
            <a:r>
              <a:rPr lang="en-US" sz="1200" baseline="0" dirty="0" smtClean="0"/>
              <a:t> continue to need</a:t>
            </a:r>
            <a:r>
              <a:rPr lang="en-US" sz="1200" dirty="0" smtClean="0"/>
              <a:t> (HDF, </a:t>
            </a:r>
            <a:r>
              <a:rPr lang="en-US" sz="1200" dirty="0" err="1" smtClean="0"/>
              <a:t>geoTIFF</a:t>
            </a:r>
            <a:r>
              <a:rPr lang="en-US" sz="1200" dirty="0" smtClean="0"/>
              <a:t>, </a:t>
            </a:r>
            <a:r>
              <a:rPr lang="en-US" sz="1200" dirty="0" err="1" smtClean="0"/>
              <a:t>netCDF</a:t>
            </a:r>
            <a:r>
              <a:rPr lang="en-US" sz="1200" dirty="0" smtClean="0"/>
              <a:t>) file formats.</a:t>
            </a:r>
          </a:p>
          <a:p>
            <a:pPr marL="171450" indent="-171450">
              <a:buFont typeface="Arial" panose="020B0604020202020204" pitchFamily="34" charset="0"/>
              <a:buChar char="•"/>
            </a:pPr>
            <a:r>
              <a:rPr lang="en-US" sz="1200" dirty="0" err="1" smtClean="0"/>
              <a:t>McIDAS</a:t>
            </a:r>
            <a:r>
              <a:rPr lang="en-US" sz="1200" dirty="0" smtClean="0"/>
              <a:t>-V could be used for intense image interrogation, manipulation and value-added analysis.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48</a:t>
            </a:fld>
            <a:endParaRPr lang="en-US" dirty="0"/>
          </a:p>
        </p:txBody>
      </p:sp>
    </p:spTree>
    <p:extLst>
      <p:ext uri="{BB962C8B-B14F-4D97-AF65-F5344CB8AC3E}">
        <p14:creationId xmlns:p14="http://schemas.microsoft.com/office/powerpoint/2010/main" val="2450757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88DBB-B7EC-4EA0-8A0F-916237568FD6}" type="slidenum">
              <a:rPr lang="en-US" smtClean="0"/>
              <a:pPr/>
              <a:t>49</a:t>
            </a:fld>
            <a:endParaRPr lang="en-US" dirty="0"/>
          </a:p>
        </p:txBody>
      </p:sp>
    </p:spTree>
    <p:extLst>
      <p:ext uri="{BB962C8B-B14F-4D97-AF65-F5344CB8AC3E}">
        <p14:creationId xmlns:p14="http://schemas.microsoft.com/office/powerpoint/2010/main" val="4199265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smtClean="0"/>
              <a:t>Current data assess</a:t>
            </a:r>
            <a:r>
              <a:rPr lang="en-US" baseline="0" dirty="0" smtClean="0"/>
              <a:t> services for customers include: DDS, NWS Telecommunications Gateway, GINI for AWIPS, GEODIST, DAPE, MODSI, Websites, and Achieve.</a:t>
            </a:r>
            <a:endParaRPr lang="en-US" dirty="0" smtClean="0"/>
          </a:p>
          <a:p>
            <a:pPr>
              <a:spcBef>
                <a:spcPct val="0"/>
              </a:spcBef>
              <a:defRPr/>
            </a:pPr>
            <a:endParaRPr lang="en-US" dirty="0" smtClean="0"/>
          </a:p>
          <a:p>
            <a:pPr>
              <a:spcBef>
                <a:spcPct val="0"/>
              </a:spcBef>
              <a:defRPr/>
            </a:pPr>
            <a:r>
              <a:rPr lang="en-US" dirty="0" smtClean="0"/>
              <a:t>Customer Use of Servers…</a:t>
            </a:r>
          </a:p>
          <a:p>
            <a:pPr>
              <a:spcBef>
                <a:spcPct val="0"/>
              </a:spcBef>
              <a:defRPr/>
            </a:pPr>
            <a:r>
              <a:rPr lang="en-US" dirty="0" smtClean="0"/>
              <a:t>GINI:	NOAAPort/AWIPS, NWS, Unidata</a:t>
            </a:r>
          </a:p>
          <a:p>
            <a:pPr>
              <a:spcBef>
                <a:spcPct val="0"/>
              </a:spcBef>
              <a:defRPr/>
            </a:pPr>
            <a:r>
              <a:rPr lang="en-US" dirty="0" smtClean="0"/>
              <a:t>GEODIST:	NWS/NCEP, DOD, STAR, SAB, Universities, Private Industry</a:t>
            </a:r>
          </a:p>
          <a:p>
            <a:pPr>
              <a:spcBef>
                <a:spcPct val="0"/>
              </a:spcBef>
              <a:defRPr/>
            </a:pPr>
            <a:r>
              <a:rPr lang="en-US" dirty="0" smtClean="0"/>
              <a:t>DDS:	NWS/NCEP/EMC,  ECMWF, UKMET, STAR, DOD</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C70EF2-7AF1-4CC6-BC41-1D5B5D097DCC}" type="slidenum">
              <a:rPr lang="en-US" smtClean="0"/>
              <a:pPr fontAlgn="base">
                <a:spcBef>
                  <a:spcPct val="0"/>
                </a:spcBef>
                <a:spcAft>
                  <a:spcPct val="0"/>
                </a:spcAft>
                <a:defRPr/>
              </a:pPr>
              <a:t>50</a:t>
            </a:fld>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ESPC’s current data access policy</a:t>
            </a:r>
            <a:r>
              <a:rPr lang="en-US" baseline="0" dirty="0" smtClean="0"/>
              <a:t> is available on the OSPO website.</a:t>
            </a:r>
          </a:p>
          <a:p>
            <a:pPr marL="171450" indent="-171450">
              <a:buFont typeface="Arial" panose="020B0604020202020204" pitchFamily="34" charset="0"/>
              <a:buChar char="•"/>
            </a:pPr>
            <a:r>
              <a:rPr lang="en-US" baseline="0" dirty="0" smtClean="0"/>
              <a:t>Priority given to organizations that support operations.</a:t>
            </a:r>
          </a:p>
          <a:p>
            <a:pPr marL="171450" indent="-171450">
              <a:buFont typeface="Arial" panose="020B0604020202020204" pitchFamily="34" charset="0"/>
              <a:buChar char="•"/>
            </a:pPr>
            <a:r>
              <a:rPr lang="en-US" baseline="0" dirty="0" smtClean="0"/>
              <a:t>Users are directed to other sources of data (CIMSS, NOAA CLASS </a:t>
            </a:r>
            <a:r>
              <a:rPr lang="en-US" baseline="0" dirty="0" err="1" smtClean="0"/>
              <a:t>archieve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51</a:t>
            </a:fld>
            <a:endParaRPr lang="en-US" dirty="0"/>
          </a:p>
        </p:txBody>
      </p:sp>
    </p:spTree>
    <p:extLst>
      <p:ext uri="{BB962C8B-B14F-4D97-AF65-F5344CB8AC3E}">
        <p14:creationId xmlns:p14="http://schemas.microsoft.com/office/powerpoint/2010/main" val="3594951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Near</a:t>
            </a:r>
            <a:r>
              <a:rPr lang="en-US" baseline="0" dirty="0" smtClean="0"/>
              <a:t> future distribution will be through the Production Distribution Access (PDA).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PDA will serve as the NESDIS enterprise distribution system for our near real-time users.</a:t>
            </a:r>
          </a:p>
          <a:p>
            <a:pPr marL="171450" indent="-171450">
              <a:buFont typeface="Arial" panose="020B0604020202020204" pitchFamily="34" charset="0"/>
              <a:buChar char="•"/>
            </a:pPr>
            <a:r>
              <a:rPr lang="en-US" dirty="0" smtClean="0"/>
              <a:t>Some PDA</a:t>
            </a:r>
            <a:r>
              <a:rPr lang="en-US" baseline="0" dirty="0" smtClean="0"/>
              <a:t> benefits include: </a:t>
            </a:r>
            <a:r>
              <a:rPr lang="en-US" dirty="0" smtClean="0"/>
              <a:t>Enhanced security controls / transfer protocols, ability to handle large data volumes, user subscriptions.</a:t>
            </a:r>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52</a:t>
            </a:fld>
            <a:endParaRPr lang="en-US" dirty="0"/>
          </a:p>
        </p:txBody>
      </p:sp>
    </p:spTree>
    <p:extLst>
      <p:ext uri="{BB962C8B-B14F-4D97-AF65-F5344CB8AC3E}">
        <p14:creationId xmlns:p14="http://schemas.microsoft.com/office/powerpoint/2010/main" val="258793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smtClean="0">
                <a:solidFill>
                  <a:schemeClr val="tx1"/>
                </a:solidFill>
                <a:effectLst/>
                <a:latin typeface="+mn-lt"/>
                <a:ea typeface="+mn-ea"/>
                <a:cs typeface="+mn-cs"/>
              </a:rPr>
              <a:t>OSPO manages and directs the operation of the central ground facilities which ingest, process, and distribute environmental satellite data and derived products to domestic and foreign users.</a:t>
            </a:r>
          </a:p>
          <a:p>
            <a:pPr marL="171450" indent="-171450">
              <a:buFont typeface="Arial" panose="020B0604020202020204" pitchFamily="34" charset="0"/>
              <a:buChar char="•"/>
            </a:pPr>
            <a:r>
              <a:rPr lang="en-US" sz="1600" b="0" i="0" kern="1200" dirty="0" smtClean="0">
                <a:solidFill>
                  <a:schemeClr val="tx1"/>
                </a:solidFill>
                <a:effectLst/>
                <a:latin typeface="+mn-lt"/>
                <a:ea typeface="+mn-ea"/>
                <a:cs typeface="+mn-cs"/>
              </a:rPr>
              <a:t>Responsible for: </a:t>
            </a:r>
          </a:p>
          <a:p>
            <a:pPr marL="628650" lvl="1" indent="-171450">
              <a:buFont typeface="Arial" panose="020B0604020202020204" pitchFamily="34" charset="0"/>
              <a:buChar char="•"/>
            </a:pPr>
            <a:r>
              <a:rPr lang="en-US" sz="1600" b="0" i="0" kern="1200" dirty="0" smtClean="0">
                <a:solidFill>
                  <a:schemeClr val="tx1"/>
                </a:solidFill>
                <a:effectLst/>
                <a:latin typeface="+mn-lt"/>
                <a:ea typeface="+mn-ea"/>
                <a:cs typeface="+mn-cs"/>
              </a:rPr>
              <a:t>Ground</a:t>
            </a:r>
            <a:r>
              <a:rPr lang="en-US" sz="1600" b="0" i="0" kern="1200" baseline="0" dirty="0" smtClean="0">
                <a:solidFill>
                  <a:schemeClr val="tx1"/>
                </a:solidFill>
                <a:effectLst/>
                <a:latin typeface="+mn-lt"/>
                <a:ea typeface="+mn-ea"/>
                <a:cs typeface="+mn-cs"/>
              </a:rPr>
              <a:t> System Command and Control,</a:t>
            </a:r>
            <a:endParaRPr lang="en-US" sz="1600" b="0" i="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600" dirty="0" smtClean="0"/>
              <a:t>Pre-Launch and Post-Launch Testing,</a:t>
            </a:r>
          </a:p>
          <a:p>
            <a:pPr marL="628650" lvl="1" indent="-171450">
              <a:buFont typeface="Arial" panose="020B0604020202020204" pitchFamily="34" charset="0"/>
              <a:buChar char="•"/>
            </a:pPr>
            <a:r>
              <a:rPr lang="en-US" sz="1600" dirty="0" smtClean="0"/>
              <a:t>Operational Testing, Validation, and Verification</a:t>
            </a:r>
          </a:p>
          <a:p>
            <a:pPr marL="628650" lvl="1" indent="-171450">
              <a:buFont typeface="Arial" panose="020B0604020202020204" pitchFamily="34" charset="0"/>
              <a:buChar char="•"/>
            </a:pPr>
            <a:r>
              <a:rPr lang="en-US" sz="1600" dirty="0" smtClean="0"/>
              <a:t>User Readiness for Broadcast Services and Product Delivery</a:t>
            </a:r>
          </a:p>
          <a:p>
            <a:pPr marL="628650" lvl="1" indent="-171450">
              <a:buFont typeface="Arial" panose="020B0604020202020204" pitchFamily="34" charset="0"/>
              <a:buChar char="•"/>
            </a:pPr>
            <a:r>
              <a:rPr lang="en-US" sz="1600" dirty="0" smtClean="0"/>
              <a:t>Long-Term Continuity of Products and Services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a:t>
            </a:fld>
            <a:endParaRPr lang="en-US" dirty="0"/>
          </a:p>
        </p:txBody>
      </p:sp>
    </p:spTree>
    <p:extLst>
      <p:ext uri="{BB962C8B-B14F-4D97-AF65-F5344CB8AC3E}">
        <p14:creationId xmlns:p14="http://schemas.microsoft.com/office/powerpoint/2010/main" val="3688955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 Prioritization approach, table in slide, allows ESPC to manage user return to service expectations during significant anomalies/outages.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Highest priority is protection of life, property,</a:t>
            </a:r>
            <a:r>
              <a:rPr lang="en-US" sz="1200" baseline="0" dirty="0" smtClean="0"/>
              <a:t> and national interests mission.</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E528EF08-7FEB-4F31-A68C-BA8C62D0D7EB}" type="slidenum">
              <a:rPr lang="de-DE" smtClean="0"/>
              <a:pPr>
                <a:defRPr/>
              </a:pPr>
              <a:t>53</a:t>
            </a:fld>
            <a:endParaRPr lang="de-DE"/>
          </a:p>
        </p:txBody>
      </p:sp>
    </p:spTree>
    <p:extLst>
      <p:ext uri="{BB962C8B-B14F-4D97-AF65-F5344CB8AC3E}">
        <p14:creationId xmlns:p14="http://schemas.microsoft.com/office/powerpoint/2010/main" val="2089491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US" sz="1200" dirty="0" smtClean="0"/>
              <a:t>Data</a:t>
            </a:r>
            <a:r>
              <a:rPr lang="en-US" sz="1200" baseline="0" dirty="0" smtClean="0"/>
              <a:t> access and distribution during the PDA Era will look very different but some things will remain the same.</a:t>
            </a:r>
          </a:p>
          <a:p>
            <a:pPr marL="285750" indent="-285750">
              <a:spcBef>
                <a:spcPts val="600"/>
              </a:spcBef>
              <a:buFont typeface="Arial" panose="020B0604020202020204" pitchFamily="34" charset="0"/>
              <a:buChar char="•"/>
            </a:pPr>
            <a:r>
              <a:rPr lang="en-US" sz="1200" dirty="0" smtClean="0"/>
              <a:t>Legacy GOES data in GVAR format will be available on PDA.</a:t>
            </a:r>
          </a:p>
          <a:p>
            <a:pPr marL="285750" indent="-285750">
              <a:spcBef>
                <a:spcPts val="600"/>
              </a:spcBef>
              <a:buFont typeface="Arial" panose="020B0604020202020204" pitchFamily="34" charset="0"/>
              <a:buChar char="•"/>
            </a:pPr>
            <a:r>
              <a:rPr lang="en-US" sz="1200" dirty="0" err="1" smtClean="0"/>
              <a:t>McIDAS</a:t>
            </a:r>
            <a:r>
              <a:rPr lang="en-US" sz="1200" dirty="0" smtClean="0"/>
              <a:t> AREA files will remain on </a:t>
            </a:r>
            <a:r>
              <a:rPr lang="en-US" sz="1200" dirty="0" err="1" smtClean="0"/>
              <a:t>GeoDist</a:t>
            </a:r>
            <a:r>
              <a:rPr lang="en-US" sz="1200" dirty="0" smtClean="0"/>
              <a:t> servers for GOES 13 &amp; 15.</a:t>
            </a:r>
          </a:p>
          <a:p>
            <a:pPr marL="285750" indent="-285750">
              <a:spcBef>
                <a:spcPts val="600"/>
              </a:spcBef>
              <a:buFont typeface="Arial" panose="020B0604020202020204" pitchFamily="34" charset="0"/>
              <a:buChar char="•"/>
            </a:pPr>
            <a:r>
              <a:rPr lang="en-US" sz="1200" dirty="0" smtClean="0"/>
              <a:t>GOES-R data will not be on </a:t>
            </a:r>
            <a:r>
              <a:rPr lang="en-US" sz="1200" dirty="0" err="1" smtClean="0"/>
              <a:t>GeoDist</a:t>
            </a:r>
            <a:r>
              <a:rPr lang="en-US" sz="1200" dirty="0" smtClean="0"/>
              <a:t> servers and will not be in </a:t>
            </a:r>
            <a:r>
              <a:rPr lang="en-US" sz="1200" dirty="0" err="1" smtClean="0"/>
              <a:t>McIDAS</a:t>
            </a:r>
            <a:r>
              <a:rPr lang="en-US" sz="1200" dirty="0" smtClean="0"/>
              <a:t> AREA file format nor served on ADDE</a:t>
            </a:r>
            <a:r>
              <a:rPr lang="en-US" sz="1200" baseline="0" dirty="0" smtClean="0"/>
              <a:t> via ESPC.</a:t>
            </a:r>
            <a:endParaRPr lang="en-US" sz="1200" dirty="0" smtClean="0"/>
          </a:p>
          <a:p>
            <a:pPr marL="285750" indent="-285750">
              <a:spcBef>
                <a:spcPts val="600"/>
              </a:spcBef>
              <a:buFont typeface="Arial" panose="020B0604020202020204" pitchFamily="34" charset="0"/>
              <a:buChar char="•"/>
            </a:pPr>
            <a:r>
              <a:rPr lang="en-US" sz="1200" dirty="0" smtClean="0"/>
              <a:t>Instead users will need to obtain GOES-R data via PDA.</a:t>
            </a:r>
          </a:p>
          <a:p>
            <a:pPr marL="285750" indent="-285750">
              <a:spcBef>
                <a:spcPts val="600"/>
              </a:spcBef>
              <a:buFont typeface="Arial" panose="020B0604020202020204" pitchFamily="34" charset="0"/>
              <a:buChar char="•"/>
            </a:pPr>
            <a:r>
              <a:rPr lang="en-US" sz="1200" dirty="0" smtClean="0"/>
              <a:t>Newer versions of </a:t>
            </a:r>
            <a:r>
              <a:rPr lang="en-US" sz="1200" dirty="0" err="1" smtClean="0"/>
              <a:t>McIDAS</a:t>
            </a:r>
            <a:r>
              <a:rPr lang="en-US" sz="1200" dirty="0" smtClean="0"/>
              <a:t> will allow users to display GOES-R data.</a:t>
            </a:r>
          </a:p>
          <a:p>
            <a:pPr marL="285750" indent="-285750">
              <a:spcBef>
                <a:spcPts val="600"/>
              </a:spcBef>
              <a:buFont typeface="Arial" panose="020B0604020202020204" pitchFamily="34" charset="0"/>
              <a:buChar char="•"/>
            </a:pPr>
            <a:r>
              <a:rPr lang="en-US" sz="1200" dirty="0" smtClean="0"/>
              <a:t>S-NPP/JPSS products will be generated</a:t>
            </a:r>
            <a:r>
              <a:rPr lang="en-US" sz="1200" baseline="0" dirty="0" smtClean="0"/>
              <a:t> by NDE and provided via</a:t>
            </a:r>
            <a:r>
              <a:rPr lang="en-US" sz="1200" dirty="0" smtClean="0"/>
              <a:t> PDA.</a:t>
            </a:r>
          </a:p>
          <a:p>
            <a:pPr marL="285750" indent="-285750">
              <a:spcBef>
                <a:spcPts val="600"/>
              </a:spcBef>
              <a:buFont typeface="Arial" panose="020B0604020202020204" pitchFamily="34" charset="0"/>
              <a:buChar char="•"/>
            </a:pPr>
            <a:r>
              <a:rPr lang="en-US" sz="1200" dirty="0" smtClean="0"/>
              <a:t>All distribution will use FTPS or SFTP protocols.</a:t>
            </a:r>
          </a:p>
          <a:p>
            <a:pPr marL="285750" indent="-285750">
              <a:spcBef>
                <a:spcPts val="600"/>
              </a:spcBef>
              <a:buFont typeface="Arial" panose="020B0604020202020204"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54</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is a depiction</a:t>
            </a:r>
            <a:r>
              <a:rPr lang="en-US" baseline="0" dirty="0" smtClean="0"/>
              <a:t> of the near future flow of data at ESPC for GOES-R and JPSS to the PDA.</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55</a:t>
            </a:fld>
            <a:endParaRPr lang="en-US" dirty="0"/>
          </a:p>
        </p:txBody>
      </p:sp>
    </p:spTree>
    <p:extLst>
      <p:ext uri="{BB962C8B-B14F-4D97-AF65-F5344CB8AC3E}">
        <p14:creationId xmlns:p14="http://schemas.microsoft.com/office/powerpoint/2010/main" val="3368767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All users were asked to revalidate their subscriptions before the switch from DDS to PDA occurs.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smtClean="0"/>
              <a:t>Notifications went</a:t>
            </a:r>
            <a:r>
              <a:rPr lang="en-US" sz="1200" baseline="0" dirty="0" smtClean="0"/>
              <a:t> out in June and August to remind users to complete revalidation.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To revalidate users will need to complete and submit the new DAR (version 15 created in April 2016).</a:t>
            </a:r>
            <a:endParaRPr lang="en-US" dirty="0" smtClean="0"/>
          </a:p>
          <a:p>
            <a:pPr marL="628650" lvl="1" indent="-171450">
              <a:buFont typeface="Courier New" panose="02070309020205020404" pitchFamily="49" charset="0"/>
              <a:buChar char="o"/>
            </a:pPr>
            <a:r>
              <a:rPr lang="en-US" dirty="0" smtClean="0"/>
              <a:t>Subscription</a:t>
            </a:r>
            <a:r>
              <a:rPr lang="en-US" baseline="0" dirty="0" smtClean="0"/>
              <a:t> revalidation must occur for all users with the exception of those already working with our </a:t>
            </a:r>
            <a:r>
              <a:rPr lang="en-US" baseline="0" dirty="0" err="1" smtClean="0"/>
              <a:t>Solers</a:t>
            </a:r>
            <a:r>
              <a:rPr lang="en-US" baseline="0" dirty="0" smtClean="0"/>
              <a:t> (contractor) on integration efforts.</a:t>
            </a:r>
          </a:p>
          <a:p>
            <a:pPr marL="342900" lvl="0" indent="-342900">
              <a:buFont typeface="Arial" panose="020B0604020202020204" pitchFamily="34" charset="0"/>
              <a:buChar char="•"/>
            </a:pPr>
            <a:r>
              <a:rPr lang="en-US" sz="2400" dirty="0" smtClean="0"/>
              <a:t>Subscribers who fail to revalidate will not be automatically moved over to PDA nor will they be immediately removed from DDS.</a:t>
            </a:r>
          </a:p>
          <a:p>
            <a:pPr marL="800100" lvl="1" indent="-342900">
              <a:spcBef>
                <a:spcPts val="600"/>
              </a:spcBef>
              <a:buFont typeface="Courier New" panose="02070309020205020404" pitchFamily="49" charset="0"/>
              <a:buChar char="o"/>
            </a:pPr>
            <a:r>
              <a:rPr lang="en-US" sz="2000" dirty="0" smtClean="0"/>
              <a:t>What will happen? As data gets moved off DDS and the DDS is subsequently turned off, users who do not revalidate will be without data.</a:t>
            </a:r>
          </a:p>
          <a:p>
            <a:pPr marL="342900" lvl="0" indent="-342900">
              <a:spcBef>
                <a:spcPts val="600"/>
              </a:spcBef>
              <a:buFont typeface="Arial" panose="020B0604020202020204" pitchFamily="34" charset="0"/>
              <a:buChar char="•"/>
            </a:pPr>
            <a:r>
              <a:rPr lang="en-US" sz="2000" dirty="0" smtClean="0"/>
              <a:t>User training will be provided</a:t>
            </a:r>
            <a:r>
              <a:rPr lang="en-US" sz="2000" baseline="0" dirty="0" smtClean="0"/>
              <a:t> to re-validated users this fall.</a:t>
            </a:r>
            <a:endParaRPr lang="en-US" sz="2000" dirty="0" smtClean="0"/>
          </a:p>
          <a:p>
            <a:pPr marL="457200" lvl="1" indent="0">
              <a:buFont typeface="Courier New" panose="02070309020205020404" pitchFamily="49" charset="0"/>
              <a:buNone/>
            </a:pPr>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56</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a:t>
            </a:r>
            <a:r>
              <a:rPr lang="en-US" baseline="0" dirty="0" smtClean="0"/>
              <a:t> is the PDA schedule and contact information for questions - general, GOES-R questions, JPSS-1 questions)</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57</a:t>
            </a:fld>
            <a:endParaRPr lang="en-US" dirty="0"/>
          </a:p>
        </p:txBody>
      </p:sp>
    </p:spTree>
    <p:extLst>
      <p:ext uri="{BB962C8B-B14F-4D97-AF65-F5344CB8AC3E}">
        <p14:creationId xmlns:p14="http://schemas.microsoft.com/office/powerpoint/2010/main" val="4007483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PDA user training will be made available to re-validated users in Dec 2016.</a:t>
            </a:r>
          </a:p>
          <a:p>
            <a:pPr marL="171450" indent="-171450">
              <a:buFont typeface="Arial" panose="020B0604020202020204" pitchFamily="34" charset="0"/>
              <a:buChar char="•"/>
            </a:pPr>
            <a:r>
              <a:rPr lang="en-US" dirty="0" smtClean="0"/>
              <a:t>A PDA external User’s Guide will be available as well.</a:t>
            </a:r>
          </a:p>
          <a:p>
            <a:pPr marL="171450" indent="-171450">
              <a:buFont typeface="Arial" panose="020B0604020202020204" pitchFamily="34" charset="0"/>
              <a:buChar char="•"/>
            </a:pPr>
            <a:r>
              <a:rPr lang="en-US" dirty="0" smtClean="0"/>
              <a:t>Training will be done locally in the Washington area as well as remotely via Webinar.</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58</a:t>
            </a:fld>
            <a:endParaRPr lang="en-US" dirty="0"/>
          </a:p>
        </p:txBody>
      </p:sp>
    </p:spTree>
    <p:extLst>
      <p:ext uri="{BB962C8B-B14F-4D97-AF65-F5344CB8AC3E}">
        <p14:creationId xmlns:p14="http://schemas.microsoft.com/office/powerpoint/2010/main" val="3178038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600" dirty="0" smtClean="0"/>
              <a:t>Please</a:t>
            </a:r>
            <a:r>
              <a:rPr lang="en-US" sz="1600" baseline="0" dirty="0" smtClean="0"/>
              <a:t> reference the OSPO contact information listed for a variety of resources.</a:t>
            </a:r>
            <a:endParaRPr lang="en-US" sz="1600" dirty="0"/>
          </a:p>
          <a:p>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smtClean="0"/>
              <a:t>OSPO has locations at four major facilities housing over</a:t>
            </a:r>
            <a:r>
              <a:rPr lang="en-US" sz="2000" baseline="0" dirty="0" smtClean="0"/>
              <a:t> </a:t>
            </a:r>
            <a:r>
              <a:rPr lang="en-US" sz="2000" dirty="0" smtClean="0"/>
              <a:t>500 people.</a:t>
            </a:r>
          </a:p>
          <a:p>
            <a:pPr marL="342900" indent="-342900">
              <a:buFont typeface="Arial" panose="020B0604020202020204" pitchFamily="34" charset="0"/>
              <a:buChar char="•"/>
            </a:pPr>
            <a:r>
              <a:rPr lang="en-US" sz="2000" dirty="0" smtClean="0"/>
              <a:t>NOAA Satellite Operations Facility (NSOF) in Suitland, Maryland </a:t>
            </a:r>
          </a:p>
          <a:p>
            <a:pPr lvl="1"/>
            <a:r>
              <a:rPr lang="en-US" sz="1700" dirty="0" smtClean="0"/>
              <a:t>Mission Operations Division (MOD)</a:t>
            </a:r>
          </a:p>
          <a:p>
            <a:pPr marL="342900" indent="-342900">
              <a:buFont typeface="Arial" panose="020B0604020202020204" pitchFamily="34" charset="0"/>
              <a:buChar char="•"/>
            </a:pPr>
            <a:r>
              <a:rPr lang="en-US" sz="2000" dirty="0" smtClean="0"/>
              <a:t>NOAA Center for Weather &amp; Climate Prediction (NCWCP) in College Park, Maryland.</a:t>
            </a:r>
          </a:p>
          <a:p>
            <a:pPr lvl="1"/>
            <a:r>
              <a:rPr lang="en-US" sz="1700" dirty="0" smtClean="0"/>
              <a:t>Satellite Product and Services Division (SPSD)</a:t>
            </a:r>
          </a:p>
          <a:p>
            <a:pPr marL="342900" indent="-342900">
              <a:buFont typeface="Arial" panose="020B0604020202020204" pitchFamily="34" charset="0"/>
              <a:buChar char="•"/>
            </a:pPr>
            <a:r>
              <a:rPr lang="en-US" sz="2000" dirty="0" smtClean="0"/>
              <a:t>OSPO has</a:t>
            </a:r>
            <a:r>
              <a:rPr lang="en-US" sz="2000" baseline="0" dirty="0" smtClean="0"/>
              <a:t> </a:t>
            </a:r>
            <a:r>
              <a:rPr lang="en-US" sz="2000" dirty="0" smtClean="0"/>
              <a:t>Command and Data Acquisition Stations in Fairbanks, Alaska and Wallops,</a:t>
            </a:r>
            <a:r>
              <a:rPr lang="en-US" sz="2000" baseline="0" dirty="0" smtClean="0"/>
              <a:t> </a:t>
            </a:r>
            <a:r>
              <a:rPr lang="en-US" sz="2000" dirty="0" smtClean="0"/>
              <a:t>Virginia.</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6</a:t>
            </a:fld>
            <a:endParaRPr lang="en-US" dirty="0"/>
          </a:p>
        </p:txBody>
      </p:sp>
    </p:spTree>
    <p:extLst>
      <p:ext uri="{BB962C8B-B14F-4D97-AF65-F5344CB8AC3E}">
        <p14:creationId xmlns:p14="http://schemas.microsoft.com/office/powerpoint/2010/main" val="175299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Here’s a depiction</a:t>
            </a:r>
            <a:r>
              <a:rPr lang="en-US" baseline="0" dirty="0" smtClean="0"/>
              <a:t> of the nominal satellite data flow as data from the satellites is ingested and processed by ESPC.</a:t>
            </a:r>
          </a:p>
          <a:p>
            <a:pPr marL="171450" indent="-171450">
              <a:buFont typeface="Arial" panose="020B0604020202020204" pitchFamily="34" charset="0"/>
              <a:buChar char="•"/>
            </a:pPr>
            <a:r>
              <a:rPr lang="en-US" baseline="0" dirty="0" smtClean="0"/>
              <a:t>Processing systems provide the data to the user community and archive (NCEI).</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7</a:t>
            </a:fld>
            <a:endParaRPr lang="en-US" dirty="0"/>
          </a:p>
        </p:txBody>
      </p:sp>
    </p:spTree>
    <p:extLst>
      <p:ext uri="{BB962C8B-B14F-4D97-AF65-F5344CB8AC3E}">
        <p14:creationId xmlns:p14="http://schemas.microsoft.com/office/powerpoint/2010/main" val="413963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p:txBody>
          <a:bodyPr/>
          <a:lstStyle/>
          <a:p>
            <a:pPr marL="171450" indent="-171450">
              <a:buFont typeface="Arial" panose="020B0604020202020204" pitchFamily="34" charset="0"/>
              <a:buChar char="•"/>
            </a:pPr>
            <a:r>
              <a:rPr lang="en-US" sz="1600" baseline="0" dirty="0" smtClean="0"/>
              <a:t>OSPO’s Satellite Products and Services Division leads production, adaptive maintenance, and monitoring activities for a variety of derived and interpretive environmental products. </a:t>
            </a:r>
          </a:p>
          <a:p>
            <a:pPr marL="171450" indent="-171450">
              <a:buFont typeface="Arial" panose="020B0604020202020204" pitchFamily="34" charset="0"/>
              <a:buChar char="•"/>
            </a:pPr>
            <a:r>
              <a:rPr lang="en-US" sz="1600" baseline="0" dirty="0" smtClean="0"/>
              <a:t>Satellite Analysis Branch (SAB) provides operational 24X7 interpretive analyses of satellite data. </a:t>
            </a:r>
          </a:p>
          <a:p>
            <a:pPr marL="171450" indent="-171450">
              <a:buFont typeface="Arial" panose="020B0604020202020204" pitchFamily="34" charset="0"/>
              <a:buChar char="•"/>
            </a:pPr>
            <a:r>
              <a:rPr lang="en-US" sz="1600" baseline="0" dirty="0" smtClean="0"/>
              <a:t>Satellite Products Branch (SPB) collaborates with STAR - </a:t>
            </a:r>
            <a:r>
              <a:rPr lang="en-US" sz="1600" b="0" i="0" kern="1200" dirty="0" smtClean="0">
                <a:solidFill>
                  <a:schemeClr val="tx1"/>
                </a:solidFill>
                <a:effectLst/>
                <a:latin typeface="+mn-lt"/>
                <a:ea typeface="+mn-ea"/>
                <a:cs typeface="+mn-cs"/>
              </a:rPr>
              <a:t>Satellite Products and Services Review Board (SPSRB) to effectively manage the product life cycle process from product development, transition into operations, enhancements, and retirement.</a:t>
            </a:r>
            <a:endParaRPr lang="en-US" sz="1600" baseline="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smtClean="0"/>
              <a:t>OSPO </a:t>
            </a:r>
            <a:r>
              <a:rPr lang="en-US" sz="1200" baseline="0" dirty="0" smtClean="0"/>
              <a:t>partners with NWS to provide data and products through the Emergency Managers’ Weather Information Network (EMWIN).</a:t>
            </a:r>
          </a:p>
          <a:p>
            <a:pPr marL="171450" indent="-171450">
              <a:buFont typeface="Arial" panose="020B0604020202020204" pitchFamily="34" charset="0"/>
              <a:buChar char="•"/>
            </a:pPr>
            <a:r>
              <a:rPr lang="en-US" sz="1200" dirty="0" smtClean="0"/>
              <a:t>OSPO also manages GOES Data Collection</a:t>
            </a:r>
            <a:r>
              <a:rPr lang="en-US" sz="1200" baseline="0" dirty="0" smtClean="0"/>
              <a:t> Services (*</a:t>
            </a:r>
            <a:r>
              <a:rPr lang="en-US" sz="1200" b="0" i="0" kern="1200" dirty="0" smtClean="0">
                <a:solidFill>
                  <a:schemeClr val="tx1"/>
                </a:solidFill>
                <a:effectLst/>
                <a:latin typeface="+mn-lt"/>
                <a:ea typeface="+mn-ea"/>
                <a:cs typeface="+mn-cs"/>
              </a:rPr>
              <a:t>more than 21,000 active Argos platforms collecting data for over 1,900 distinct projects in 100+ countries).</a:t>
            </a:r>
            <a:endParaRPr lang="en-US" sz="1200" baseline="0" dirty="0" smtClean="0"/>
          </a:p>
          <a:p>
            <a:pPr marL="171450" indent="-171450">
              <a:buFont typeface="Arial" panose="020B0604020202020204" pitchFamily="34" charset="0"/>
              <a:buChar char="•"/>
            </a:pPr>
            <a:r>
              <a:rPr lang="en-US" sz="1200" dirty="0" smtClean="0"/>
              <a:t>Though</a:t>
            </a:r>
            <a:r>
              <a:rPr lang="en-US" sz="1200" baseline="0" dirty="0" smtClean="0"/>
              <a:t> the assistance of </a:t>
            </a:r>
            <a:r>
              <a:rPr lang="en-US" sz="1200" dirty="0" smtClean="0"/>
              <a:t>OPSO’s Search and Rescue Satellite Aid Tracking (SARSAT) program – (*</a:t>
            </a:r>
            <a:r>
              <a:rPr lang="en-US" sz="1200" dirty="0" smtClean="0">
                <a:solidFill>
                  <a:srgbClr val="FF0000"/>
                </a:solidFill>
              </a:rPr>
              <a:t>250 individuals were rescued in calendar year of 2015 alone</a:t>
            </a:r>
            <a:r>
              <a:rPr lang="en-US" sz="1200" dirty="0" smtClean="0"/>
              <a:t>). </a:t>
            </a:r>
          </a:p>
          <a:p>
            <a:pPr marL="171450" indent="-171450">
              <a:buFont typeface="Arial" panose="020B0604020202020204" pitchFamily="34" charset="0"/>
              <a:buChar char="•"/>
            </a:pPr>
            <a:r>
              <a:rPr lang="en-US" sz="1200" dirty="0" smtClean="0"/>
              <a:t>Since 1982, there have been a total of 7,740 SARSAT saves in the US, and more than 39,000 worldwide</a:t>
            </a:r>
            <a:r>
              <a:rPr lang="en-US" sz="1200" baseline="0" dirty="0" smtClean="0"/>
              <a:t> (a</a:t>
            </a:r>
            <a:r>
              <a:rPr lang="en-US" sz="1200" dirty="0" smtClean="0"/>
              <a:t>s of December 31st, 2015) </a:t>
            </a:r>
          </a:p>
        </p:txBody>
      </p:sp>
      <p:sp>
        <p:nvSpPr>
          <p:cNvPr id="4" name="Slide Number Placeholder 3"/>
          <p:cNvSpPr>
            <a:spLocks noGrp="1"/>
          </p:cNvSpPr>
          <p:nvPr>
            <p:ph type="sldNum" sz="quarter" idx="10"/>
          </p:nvPr>
        </p:nvSpPr>
        <p:spPr/>
        <p:txBody>
          <a:bodyPr/>
          <a:lstStyle/>
          <a:p>
            <a:fld id="{D0BE6A15-CAE1-47B9-ADB1-33F17F522B9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extLst>
      <p:ext uri="{BB962C8B-B14F-4D97-AF65-F5344CB8AC3E}">
        <p14:creationId xmlns:p14="http://schemas.microsoft.com/office/powerpoint/2010/main" val="293152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userDrawn="1"/>
        </p:nvPicPr>
        <p:blipFill>
          <a:blip r:embed="rId19"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userDrawn="1"/>
        </p:nvPicPr>
        <p:blipFill>
          <a:blip r:embed="rId20"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userDrawn="1"/>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userDrawn="1"/>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dirty="0" smtClean="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endParaRPr lang="en-US" sz="1800" b="0" cap="all" spc="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hyperlink" Target="http://www.goes-r.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www.jpss.noaa.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3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4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69.png"/><Relationship Id="rId10" Type="http://schemas.openxmlformats.org/officeDocument/2006/relationships/image" Target="../media/image80.png"/><Relationship Id="rId4" Type="http://schemas.openxmlformats.org/officeDocument/2006/relationships/image" Target="../media/image68.png"/><Relationship Id="rId9"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hyperlink" Target="http://www.ospo.noaa.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mailto:NESDIS.Data.Access@noaa.gov" TargetMode="External"/><Relationship Id="rId13" Type="http://schemas.openxmlformats.org/officeDocument/2006/relationships/hyperlink" Target="http://www.nesdis.noaa.gov/news_archives/" TargetMode="External"/><Relationship Id="rId3" Type="http://schemas.openxmlformats.org/officeDocument/2006/relationships/hyperlink" Target="mailto:ESPCOperations@noaa.gov" TargetMode="External"/><Relationship Id="rId7" Type="http://schemas.openxmlformats.org/officeDocument/2006/relationships/hyperlink" Target="mailto:SPSD.UserServices@noaa.gov" TargetMode="External"/><Relationship Id="rId12" Type="http://schemas.openxmlformats.org/officeDocument/2006/relationships/hyperlink" Target="http://www.oso.noaa.gov/daily-news/index.asp"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hyperlink" Target="http://www.weather.gov/view/validProds.php?prod=ADA&amp;node=KNES" TargetMode="External"/><Relationship Id="rId11" Type="http://schemas.openxmlformats.org/officeDocument/2006/relationships/hyperlink" Target="http://www.twitter.com/usnoaagov_ospo" TargetMode="External"/><Relationship Id="rId5" Type="http://schemas.openxmlformats.org/officeDocument/2006/relationships/hyperlink" Target="http://www.weather.gov/view/validProds.php?prod=ADM&amp;node=KNES" TargetMode="External"/><Relationship Id="rId10" Type="http://schemas.openxmlformats.org/officeDocument/2006/relationships/hyperlink" Target="http://www.facebook.com/NOAANESDIS" TargetMode="External"/><Relationship Id="rId4" Type="http://schemas.openxmlformats.org/officeDocument/2006/relationships/hyperlink" Target="http://www.ssd.noaa.gov/PS/SATS/messages.html" TargetMode="External"/><Relationship Id="rId9" Type="http://schemas.openxmlformats.org/officeDocument/2006/relationships/hyperlink" Target="mailto:SSDWebmaster@noaa.gov" TargetMode="External"/><Relationship Id="rId14" Type="http://schemas.openxmlformats.org/officeDocument/2006/relationships/hyperlink" Target="http://www.ospo.noa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www.sarsat.noaa.gov/" TargetMode="External"/><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hyperlink" Target="http://www.noaasis.noaa.gov/ARGOS/" TargetMode="External"/><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noaasis.noaa.gov/DCS/" TargetMode="External"/><Relationship Id="rId11" Type="http://schemas.openxmlformats.org/officeDocument/2006/relationships/image" Target="../media/image27.jpeg"/><Relationship Id="rId5" Type="http://schemas.openxmlformats.org/officeDocument/2006/relationships/hyperlink" Target="http://www.noaasis.noaa.gov/LRIT/" TargetMode="External"/><Relationship Id="rId10" Type="http://schemas.openxmlformats.org/officeDocument/2006/relationships/image" Target="../media/image26.jpeg"/><Relationship Id="rId4" Type="http://schemas.openxmlformats.org/officeDocument/2006/relationships/hyperlink" Target="http://www.weather.gov/emwin/index.htm" TargetMode="External"/><Relationship Id="rId9" Type="http://schemas.openxmlformats.org/officeDocument/2006/relationships/hyperlink" Target="http://www.geonetcastamericas.noaa.gov/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_full.png"/>
          <p:cNvPicPr>
            <a:picLocks noChangeAspect="1"/>
          </p:cNvPicPr>
          <p:nvPr/>
        </p:nvPicPr>
        <p:blipFill>
          <a:blip r:embed="rId3" cstate="print"/>
          <a:stretch>
            <a:fillRect/>
          </a:stretch>
        </p:blipFill>
        <p:spPr>
          <a:xfrm>
            <a:off x="0" y="0"/>
            <a:ext cx="9144000" cy="6858000"/>
          </a:xfrm>
          <a:prstGeom prst="rect">
            <a:avLst/>
          </a:prstGeom>
        </p:spPr>
      </p:pic>
      <p:sp>
        <p:nvSpPr>
          <p:cNvPr id="5123" name="Rectangle 3"/>
          <p:cNvSpPr>
            <a:spLocks noGrp="1" noChangeArrowheads="1"/>
          </p:cNvSpPr>
          <p:nvPr>
            <p:ph type="subTitle" idx="1"/>
          </p:nvPr>
        </p:nvSpPr>
        <p:spPr>
          <a:xfrm>
            <a:off x="1143000" y="5029200"/>
            <a:ext cx="6400800" cy="1304924"/>
          </a:xfrm>
          <a:noFill/>
        </p:spPr>
        <p:txBody>
          <a:bodyPr/>
          <a:lstStyle/>
          <a:p>
            <a:pPr algn="r"/>
            <a:endParaRPr lang="en-US" dirty="0"/>
          </a:p>
          <a:p>
            <a:pPr algn="r"/>
            <a:endParaRPr lang="en-US" dirty="0"/>
          </a:p>
        </p:txBody>
      </p:sp>
      <p:sp>
        <p:nvSpPr>
          <p:cNvPr id="6" name="Rectangle 5"/>
          <p:cNvSpPr/>
          <p:nvPr/>
        </p:nvSpPr>
        <p:spPr>
          <a:xfrm>
            <a:off x="0" y="1524000"/>
            <a:ext cx="9144000" cy="1569660"/>
          </a:xfrm>
          <a:prstGeom prst="rect">
            <a:avLst/>
          </a:prstGeom>
          <a:noFill/>
          <a:ln>
            <a:noFill/>
          </a:ln>
        </p:spPr>
        <p:txBody>
          <a:bodyPr wrap="square" lIns="91440" tIns="45720" rIns="91440" bIns="45720">
            <a:spAutoFit/>
          </a:bodyPr>
          <a:lstStyle/>
          <a:p>
            <a:pPr algn="ctr"/>
            <a:r>
              <a:rPr lang="en-US" sz="4800" dirty="0" smtClean="0">
                <a:ln w="22225" cmpd="sng">
                  <a:solidFill>
                    <a:schemeClr val="tx1"/>
                  </a:solidFill>
                  <a:prstDash val="solid"/>
                  <a:miter lim="800000"/>
                </a:ln>
                <a:effectLst>
                  <a:outerShdw blurRad="55000" dist="50800" dir="5400000" algn="tl">
                    <a:srgbClr val="000000">
                      <a:alpha val="33000"/>
                    </a:srgbClr>
                  </a:outerShdw>
                </a:effectLst>
              </a:rPr>
              <a:t>Status of NOAA Satellite Operations &amp; </a:t>
            </a:r>
            <a:r>
              <a:rPr lang="en-US" sz="4800" dirty="0" err="1" smtClean="0">
                <a:ln w="22225" cmpd="sng">
                  <a:solidFill>
                    <a:schemeClr val="tx1"/>
                  </a:solidFill>
                  <a:prstDash val="solid"/>
                  <a:miter lim="800000"/>
                </a:ln>
                <a:effectLst>
                  <a:outerShdw blurRad="55000" dist="50800" dir="5400000" algn="tl">
                    <a:srgbClr val="000000">
                      <a:alpha val="33000"/>
                    </a:srgbClr>
                  </a:outerShdw>
                </a:effectLst>
              </a:rPr>
              <a:t>McIDAS</a:t>
            </a:r>
            <a:r>
              <a:rPr lang="en-US" sz="4800" dirty="0" smtClean="0">
                <a:ln w="22225" cmpd="sng">
                  <a:solidFill>
                    <a:schemeClr val="tx1"/>
                  </a:solidFill>
                  <a:prstDash val="solid"/>
                  <a:miter lim="800000"/>
                </a:ln>
                <a:effectLst>
                  <a:outerShdw blurRad="55000" dist="50800" dir="5400000" algn="tl">
                    <a:srgbClr val="000000">
                      <a:alpha val="33000"/>
                    </a:srgbClr>
                  </a:outerShdw>
                </a:effectLst>
              </a:rPr>
              <a:t> at ESPC</a:t>
            </a:r>
          </a:p>
        </p:txBody>
      </p:sp>
      <p:sp>
        <p:nvSpPr>
          <p:cNvPr id="2" name="TextBox 1"/>
          <p:cNvSpPr txBox="1"/>
          <p:nvPr/>
        </p:nvSpPr>
        <p:spPr>
          <a:xfrm>
            <a:off x="2203851" y="5260170"/>
            <a:ext cx="4736297" cy="1200329"/>
          </a:xfrm>
          <a:prstGeom prst="rect">
            <a:avLst/>
          </a:prstGeom>
          <a:noFill/>
        </p:spPr>
        <p:txBody>
          <a:bodyPr wrap="none" rtlCol="0">
            <a:spAutoFit/>
          </a:bodyPr>
          <a:lstStyle/>
          <a:p>
            <a:pPr algn="ctr"/>
            <a:r>
              <a:rPr lang="en-US" sz="2400" b="1" dirty="0" smtClean="0"/>
              <a:t>2016 </a:t>
            </a:r>
            <a:r>
              <a:rPr lang="en-US" sz="2400" b="1" dirty="0" err="1" smtClean="0"/>
              <a:t>McIDAS</a:t>
            </a:r>
            <a:r>
              <a:rPr lang="en-US" sz="2400" b="1" dirty="0" smtClean="0"/>
              <a:t> Users’ Group Meeting</a:t>
            </a:r>
          </a:p>
          <a:p>
            <a:pPr algn="ctr"/>
            <a:r>
              <a:rPr lang="en-US" sz="2400" b="1" dirty="0" smtClean="0"/>
              <a:t>November 16-17, 2016</a:t>
            </a:r>
          </a:p>
          <a:p>
            <a:pPr algn="ctr"/>
            <a:r>
              <a:rPr lang="en-US" sz="2400" b="1" dirty="0" smtClean="0"/>
              <a:t>Madison, WI</a:t>
            </a:r>
            <a:endParaRPr lang="en-US" sz="2400" b="1" dirty="0"/>
          </a:p>
        </p:txBody>
      </p:sp>
      <p:sp>
        <p:nvSpPr>
          <p:cNvPr id="3" name="TextBox 2"/>
          <p:cNvSpPr txBox="1"/>
          <p:nvPr/>
        </p:nvSpPr>
        <p:spPr>
          <a:xfrm>
            <a:off x="987011" y="3449392"/>
            <a:ext cx="7500387" cy="1692771"/>
          </a:xfrm>
          <a:prstGeom prst="rect">
            <a:avLst/>
          </a:prstGeom>
          <a:noFill/>
        </p:spPr>
        <p:txBody>
          <a:bodyPr wrap="none" rtlCol="0">
            <a:spAutoFit/>
          </a:bodyPr>
          <a:lstStyle/>
          <a:p>
            <a:pPr algn="ctr"/>
            <a:r>
              <a:rPr lang="en-US" sz="2800" b="1" dirty="0" smtClean="0"/>
              <a:t>Jason Taylor – User Services Coordinator</a:t>
            </a:r>
          </a:p>
          <a:p>
            <a:pPr algn="ctr"/>
            <a:r>
              <a:rPr lang="en-US" sz="2800" b="1" dirty="0" smtClean="0"/>
              <a:t>Bonnie Morgan – IT Specialist</a:t>
            </a:r>
          </a:p>
          <a:p>
            <a:pPr algn="ctr"/>
            <a:endParaRPr lang="en-US" sz="2400" b="1" i="1" dirty="0" smtClean="0"/>
          </a:p>
          <a:p>
            <a:pPr algn="ctr"/>
            <a:r>
              <a:rPr lang="en-US" sz="2400" b="1" i="1" dirty="0" smtClean="0"/>
              <a:t>NESDIS/Office of Satellite and Product Operations (OSPO)</a:t>
            </a:r>
            <a:endParaRPr lang="en-US" sz="2400"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lstStyle/>
          <a:p>
            <a:r>
              <a:rPr lang="en-US" b="1" dirty="0" smtClean="0"/>
              <a:t>GEO Status</a:t>
            </a:r>
            <a:endParaRPr lang="en-US" b="1" dirty="0"/>
          </a:p>
        </p:txBody>
      </p:sp>
    </p:spTree>
    <p:extLst>
      <p:ext uri="{BB962C8B-B14F-4D97-AF65-F5344CB8AC3E}">
        <p14:creationId xmlns:p14="http://schemas.microsoft.com/office/powerpoint/2010/main" val="24430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5"/>
          <p:cNvSpPr>
            <a:spLocks noGrp="1"/>
          </p:cNvSpPr>
          <p:nvPr>
            <p:ph type="title"/>
          </p:nvPr>
        </p:nvSpPr>
        <p:spPr>
          <a:xfrm>
            <a:off x="685800" y="76200"/>
            <a:ext cx="7696200" cy="914400"/>
          </a:xfrm>
        </p:spPr>
        <p:txBody>
          <a:bodyPr anchor="t">
            <a:noAutofit/>
          </a:bodyPr>
          <a:lstStyle/>
          <a:p>
            <a:pPr algn="ctr"/>
            <a:r>
              <a:rPr lang="en-US" dirty="0" smtClean="0"/>
              <a:t>GOES Status (November 2016)</a:t>
            </a:r>
            <a:r>
              <a:rPr lang="en-US" b="1" dirty="0" smtClean="0"/>
              <a:t/>
            </a:r>
            <a:br>
              <a:rPr lang="en-US" b="1" dirty="0" smtClean="0"/>
            </a:br>
            <a:r>
              <a:rPr lang="en-US" b="1" dirty="0" smtClean="0"/>
              <a:t/>
            </a:r>
            <a:br>
              <a:rPr lang="en-US" b="1"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600" dirty="0" smtClean="0"/>
              <a:t>http://www.oso.noaa.gov/goesstatus</a:t>
            </a:r>
            <a:endParaRPr lang="en-US" sz="1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082" y="1749424"/>
            <a:ext cx="1181594"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6608763"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2713" y="1828800"/>
            <a:ext cx="103028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2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1771953" y="173533"/>
            <a:ext cx="5600095" cy="969467"/>
          </a:xfrm>
        </p:spPr>
        <p:txBody>
          <a:bodyPr>
            <a:normAutofit/>
          </a:bodyPr>
          <a:lstStyle/>
          <a:p>
            <a:pPr algn="ctr"/>
            <a:r>
              <a:rPr lang="en-US" dirty="0" smtClean="0"/>
              <a:t>GOES </a:t>
            </a:r>
            <a:r>
              <a:rPr lang="en-US" dirty="0" err="1" smtClean="0"/>
              <a:t>Flyout</a:t>
            </a:r>
            <a:r>
              <a:rPr lang="en-US" dirty="0" smtClean="0"/>
              <a:t> Schedule</a:t>
            </a:r>
          </a:p>
        </p:txBody>
      </p:sp>
      <p:sp>
        <p:nvSpPr>
          <p:cNvPr id="44037" name="Rectangle 6"/>
          <p:cNvSpPr>
            <a:spLocks noChangeArrowheads="1"/>
          </p:cNvSpPr>
          <p:nvPr/>
        </p:nvSpPr>
        <p:spPr bwMode="auto">
          <a:xfrm>
            <a:off x="457200" y="6229053"/>
            <a:ext cx="8001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smtClean="0"/>
              <a:t>           </a:t>
            </a:r>
            <a:r>
              <a:rPr lang="en-US" dirty="0">
                <a:hlinkClick r:id="rId4"/>
              </a:rPr>
              <a:t>http://www.goes-r.gov</a:t>
            </a:r>
            <a:r>
              <a:rPr lang="en-US" dirty="0"/>
              <a:t> </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239" y="916194"/>
            <a:ext cx="6896161" cy="531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19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GOES-R Update</a:t>
            </a:r>
            <a:endParaRPr lang="en-US" b="0" dirty="0"/>
          </a:p>
        </p:txBody>
      </p:sp>
      <p:sp>
        <p:nvSpPr>
          <p:cNvPr id="3" name="Content Placeholder 2"/>
          <p:cNvSpPr>
            <a:spLocks noGrp="1"/>
          </p:cNvSpPr>
          <p:nvPr>
            <p:ph idx="1"/>
          </p:nvPr>
        </p:nvSpPr>
        <p:spPr>
          <a:xfrm>
            <a:off x="457200" y="1371600"/>
            <a:ext cx="8229600" cy="5029200"/>
          </a:xfrm>
        </p:spPr>
        <p:txBody>
          <a:bodyPr>
            <a:noAutofit/>
          </a:bodyPr>
          <a:lstStyle/>
          <a:p>
            <a:pPr marL="0" indent="0">
              <a:buNone/>
            </a:pPr>
            <a:r>
              <a:rPr lang="en-US" sz="2400" dirty="0" smtClean="0"/>
              <a:t>- </a:t>
            </a:r>
            <a:r>
              <a:rPr lang="en-US" sz="2000" dirty="0"/>
              <a:t>GOES-R Launch:  </a:t>
            </a:r>
            <a:r>
              <a:rPr lang="en-US" sz="2000" dirty="0" smtClean="0"/>
              <a:t>Nov 19, 2016 </a:t>
            </a:r>
            <a:r>
              <a:rPr lang="en-US" sz="2000" dirty="0"/>
              <a:t>at 5:42 p.m. </a:t>
            </a:r>
            <a:r>
              <a:rPr lang="en-US" sz="2000" dirty="0" smtClean="0"/>
              <a:t>ET </a:t>
            </a:r>
            <a:r>
              <a:rPr lang="en-US" sz="2000" dirty="0"/>
              <a:t>to 89.5deg </a:t>
            </a:r>
            <a:r>
              <a:rPr lang="en-US" sz="2000" dirty="0" smtClean="0"/>
              <a:t>West</a:t>
            </a:r>
          </a:p>
          <a:p>
            <a:pPr marL="400050" lvl="1" indent="0">
              <a:buNone/>
            </a:pPr>
            <a:r>
              <a:rPr lang="en-US" sz="2000" dirty="0" smtClean="0"/>
              <a:t> </a:t>
            </a:r>
            <a:r>
              <a:rPr lang="en-US" sz="2000" dirty="0"/>
              <a:t>- GOES-16 Post-Launch Testing: </a:t>
            </a:r>
            <a:r>
              <a:rPr lang="en-US" sz="2000" dirty="0" smtClean="0"/>
              <a:t>Nov 2016 – Apr </a:t>
            </a:r>
            <a:r>
              <a:rPr lang="en-US" sz="2000" dirty="0"/>
              <a:t>2017 at 89.5deg West</a:t>
            </a:r>
          </a:p>
          <a:p>
            <a:pPr marL="400050" lvl="1" indent="0">
              <a:buNone/>
            </a:pPr>
            <a:r>
              <a:rPr lang="en-US" sz="2000" dirty="0"/>
              <a:t> - GOES-16 Extended Validation:  </a:t>
            </a:r>
            <a:r>
              <a:rPr lang="en-US" sz="2000" dirty="0" smtClean="0"/>
              <a:t>Apr </a:t>
            </a:r>
            <a:r>
              <a:rPr lang="en-US" sz="2000" dirty="0"/>
              <a:t>2017 </a:t>
            </a:r>
            <a:r>
              <a:rPr lang="en-US" sz="2000" dirty="0" smtClean="0"/>
              <a:t>– Nov </a:t>
            </a:r>
            <a:r>
              <a:rPr lang="en-US" sz="2000" dirty="0"/>
              <a:t>2017 at 89.5deg </a:t>
            </a:r>
            <a:r>
              <a:rPr lang="en-US" sz="2000" dirty="0" smtClean="0"/>
              <a:t>West</a:t>
            </a:r>
          </a:p>
          <a:p>
            <a:pPr marL="0" indent="0">
              <a:buNone/>
            </a:pPr>
            <a:r>
              <a:rPr lang="en-US" sz="2000" dirty="0"/>
              <a:t>- </a:t>
            </a:r>
            <a:r>
              <a:rPr lang="en-US" sz="2000" dirty="0" smtClean="0"/>
              <a:t> First public images for GOES-16 </a:t>
            </a:r>
            <a:r>
              <a:rPr lang="en-US" sz="2000" dirty="0"/>
              <a:t>data:  </a:t>
            </a:r>
            <a:r>
              <a:rPr lang="en-US" sz="2000" dirty="0" smtClean="0"/>
              <a:t>~Jan 2017 </a:t>
            </a:r>
          </a:p>
          <a:p>
            <a:pPr marL="0" indent="0">
              <a:buNone/>
            </a:pPr>
            <a:r>
              <a:rPr lang="en-US" sz="2000" dirty="0" smtClean="0"/>
              <a:t> - GOES-16 Positioned at GOES-East or GOES-West:  ~Nov 2017</a:t>
            </a:r>
          </a:p>
          <a:p>
            <a:endParaRPr lang="en-US" sz="2000" dirty="0"/>
          </a:p>
          <a:p>
            <a:pPr marL="0" indent="0">
              <a:buNone/>
            </a:pPr>
            <a:r>
              <a:rPr lang="en-US" sz="2000" dirty="0" smtClean="0"/>
              <a:t>Future Launch Dates:</a:t>
            </a:r>
          </a:p>
          <a:p>
            <a:pPr marL="0" indent="0">
              <a:buNone/>
            </a:pPr>
            <a:r>
              <a:rPr lang="en-US" sz="2000" dirty="0" smtClean="0"/>
              <a:t> - GOES-S Launch:  Feb 2018</a:t>
            </a:r>
          </a:p>
          <a:p>
            <a:pPr marL="0" indent="0">
              <a:buNone/>
            </a:pPr>
            <a:r>
              <a:rPr lang="en-US" sz="2000" dirty="0"/>
              <a:t> - </a:t>
            </a:r>
            <a:r>
              <a:rPr lang="en-US" sz="2000" dirty="0" smtClean="0"/>
              <a:t>GOES-T </a:t>
            </a:r>
            <a:r>
              <a:rPr lang="en-US" sz="2000" dirty="0"/>
              <a:t>Launch:  </a:t>
            </a:r>
            <a:r>
              <a:rPr lang="en-US" sz="2000" dirty="0" smtClean="0"/>
              <a:t> 2019</a:t>
            </a:r>
            <a:endParaRPr lang="en-US" sz="2000" dirty="0"/>
          </a:p>
          <a:p>
            <a:pPr marL="0" indent="0">
              <a:buNone/>
            </a:pPr>
            <a:r>
              <a:rPr lang="en-US" sz="2000" dirty="0"/>
              <a:t> - </a:t>
            </a:r>
            <a:r>
              <a:rPr lang="en-US" sz="2000" dirty="0" smtClean="0"/>
              <a:t>GOES-U </a:t>
            </a:r>
            <a:r>
              <a:rPr lang="en-US" sz="2000" dirty="0"/>
              <a:t>Launch:  </a:t>
            </a:r>
            <a:r>
              <a:rPr lang="en-US" sz="2000" dirty="0" smtClean="0"/>
              <a:t>2024</a:t>
            </a:r>
            <a:endParaRPr lang="en-US" sz="2000" dirty="0"/>
          </a:p>
          <a:p>
            <a:pPr>
              <a:buFontTx/>
              <a:buChar char="-"/>
            </a:pPr>
            <a:endParaRPr lang="en-US" sz="20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392" y="3429000"/>
            <a:ext cx="2144007" cy="299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98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lstStyle/>
          <a:p>
            <a:r>
              <a:rPr lang="en-US" dirty="0" smtClean="0"/>
              <a:t>GOES Constellation</a:t>
            </a:r>
            <a:endParaRPr lang="en-US" dirty="0"/>
          </a:p>
        </p:txBody>
      </p:sp>
      <p:pic>
        <p:nvPicPr>
          <p:cNvPr id="17" name="Picture 16" descr="world_physical_america_center.PNG"/>
          <p:cNvPicPr>
            <a:picLocks noChangeAspect="1"/>
          </p:cNvPicPr>
          <p:nvPr/>
        </p:nvPicPr>
        <p:blipFill>
          <a:blip r:embed="rId3" cstate="print"/>
          <a:stretch>
            <a:fillRect/>
          </a:stretch>
        </p:blipFill>
        <p:spPr>
          <a:xfrm>
            <a:off x="381000" y="1255775"/>
            <a:ext cx="8406029" cy="4176713"/>
          </a:xfrm>
          <a:prstGeom prst="rect">
            <a:avLst/>
          </a:prstGeom>
        </p:spPr>
        <p:style>
          <a:lnRef idx="0">
            <a:schemeClr val="dk1"/>
          </a:lnRef>
          <a:fillRef idx="3">
            <a:schemeClr val="dk1"/>
          </a:fillRef>
          <a:effectRef idx="3">
            <a:schemeClr val="dk1"/>
          </a:effectRef>
          <a:fontRef idx="minor">
            <a:schemeClr val="lt1"/>
          </a:fontRef>
        </p:style>
      </p:pic>
      <p:sp>
        <p:nvSpPr>
          <p:cNvPr id="19" name="Rounded Rectangle 18"/>
          <p:cNvSpPr/>
          <p:nvPr/>
        </p:nvSpPr>
        <p:spPr>
          <a:xfrm>
            <a:off x="1752600" y="1622488"/>
            <a:ext cx="3048000" cy="3502152"/>
          </a:xfrm>
          <a:prstGeom prst="roundRect">
            <a:avLst>
              <a:gd name="adj" fmla="val 37567"/>
            </a:avLst>
          </a:prstGeom>
          <a:gradFill flip="none" rotWithShape="1">
            <a:gsLst>
              <a:gs pos="0">
                <a:schemeClr val="bg1">
                  <a:lumMod val="75000"/>
                  <a:alpha val="30000"/>
                </a:schemeClr>
              </a:gs>
              <a:gs pos="80000">
                <a:schemeClr val="bg1">
                  <a:lumMod val="75000"/>
                  <a:alpha val="30000"/>
                </a:schemeClr>
              </a:gs>
              <a:gs pos="100000">
                <a:schemeClr val="bg1">
                  <a:lumMod val="75000"/>
                  <a:alpha val="30000"/>
                </a:schemeClr>
              </a:gs>
            </a:gsLst>
            <a:path path="shap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2" name="Content Placeholder 32"/>
          <p:cNvSpPr txBox="1">
            <a:spLocks/>
          </p:cNvSpPr>
          <p:nvPr/>
        </p:nvSpPr>
        <p:spPr>
          <a:xfrm>
            <a:off x="457200" y="5486399"/>
            <a:ext cx="8229600" cy="1046852"/>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spcBef>
                <a:spcPct val="0"/>
              </a:spcBef>
              <a:buFont typeface="Arial" pitchFamily="34" charset="0"/>
              <a:buChar char="•"/>
            </a:pPr>
            <a:r>
              <a:rPr lang="en-US" sz="2000" smtClean="0"/>
              <a:t>Primary source of data for short term forecasting, especially of severe weather such as tropical storms</a:t>
            </a:r>
          </a:p>
          <a:p>
            <a:pPr>
              <a:lnSpc>
                <a:spcPct val="80000"/>
              </a:lnSpc>
              <a:spcBef>
                <a:spcPct val="0"/>
              </a:spcBef>
            </a:pPr>
            <a:r>
              <a:rPr lang="en-US" sz="2000" smtClean="0"/>
              <a:t>Continuity of Operations since 1974	</a:t>
            </a:r>
            <a:endParaRPr lang="en-US" sz="2000" dirty="0" smtClean="0"/>
          </a:p>
        </p:txBody>
      </p:sp>
      <p:sp>
        <p:nvSpPr>
          <p:cNvPr id="24" name="Rounded Rectangle 23"/>
          <p:cNvSpPr/>
          <p:nvPr/>
        </p:nvSpPr>
        <p:spPr>
          <a:xfrm>
            <a:off x="3340100" y="1624666"/>
            <a:ext cx="3044952" cy="3505200"/>
          </a:xfrm>
          <a:prstGeom prst="roundRect">
            <a:avLst>
              <a:gd name="adj" fmla="val 37567"/>
            </a:avLst>
          </a:prstGeom>
          <a:gradFill flip="none" rotWithShape="1">
            <a:gsLst>
              <a:gs pos="0">
                <a:schemeClr val="bg1">
                  <a:lumMod val="75000"/>
                  <a:alpha val="30000"/>
                </a:schemeClr>
              </a:gs>
              <a:gs pos="80000">
                <a:schemeClr val="bg1">
                  <a:lumMod val="75000"/>
                  <a:alpha val="30000"/>
                </a:schemeClr>
              </a:gs>
              <a:gs pos="100000">
                <a:schemeClr val="bg1">
                  <a:lumMod val="75000"/>
                  <a:alpha val="30000"/>
                </a:schemeClr>
              </a:gs>
            </a:gsLst>
            <a:path path="shap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21" name="Picture 2"/>
          <p:cNvPicPr>
            <a:picLocks noChangeAspect="1" noChangeArrowheads="1"/>
          </p:cNvPicPr>
          <p:nvPr/>
        </p:nvPicPr>
        <p:blipFill>
          <a:blip r:embed="rId4" cstate="print"/>
          <a:srcRect/>
          <a:stretch>
            <a:fillRect/>
          </a:stretch>
        </p:blipFill>
        <p:spPr bwMode="auto">
          <a:xfrm>
            <a:off x="2895600" y="3033277"/>
            <a:ext cx="835025" cy="622300"/>
          </a:xfrm>
          <a:prstGeom prst="rect">
            <a:avLst/>
          </a:prstGeom>
          <a:noFill/>
          <a:ln w="9525">
            <a:noFill/>
            <a:miter lim="800000"/>
            <a:headEnd/>
            <a:tailEnd/>
          </a:ln>
          <a:effectLst/>
        </p:spPr>
      </p:pic>
      <p:sp>
        <p:nvSpPr>
          <p:cNvPr id="20" name="Rectangle 23"/>
          <p:cNvSpPr>
            <a:spLocks noChangeAspect="1" noChangeArrowheads="1"/>
          </p:cNvSpPr>
          <p:nvPr/>
        </p:nvSpPr>
        <p:spPr bwMode="auto">
          <a:xfrm>
            <a:off x="2884502" y="2473446"/>
            <a:ext cx="778097" cy="553998"/>
          </a:xfrm>
          <a:prstGeom prst="rect">
            <a:avLst/>
          </a:prstGeom>
          <a:noFill/>
          <a:ln w="9525">
            <a:noFill/>
            <a:miter lim="800000"/>
            <a:headEnd/>
            <a:tailEnd/>
          </a:ln>
        </p:spPr>
        <p:txBody>
          <a:bodyPr wrap="none" lIns="0" tIns="0" rIns="0" bIns="0">
            <a:spAutoFit/>
          </a:bodyPr>
          <a:lstStyle/>
          <a:p>
            <a:pPr algn="ctr"/>
            <a:r>
              <a:rPr lang="en-US" sz="1200" dirty="0" smtClean="0">
                <a:solidFill>
                  <a:schemeClr val="bg1"/>
                </a:solidFill>
              </a:rPr>
              <a:t>GOES-West</a:t>
            </a:r>
          </a:p>
          <a:p>
            <a:pPr algn="ctr"/>
            <a:r>
              <a:rPr lang="en-US" sz="1200" dirty="0" smtClean="0">
                <a:solidFill>
                  <a:schemeClr val="bg1"/>
                </a:solidFill>
              </a:rPr>
              <a:t>GOES-15</a:t>
            </a:r>
            <a:endParaRPr lang="en-US" sz="1200" dirty="0">
              <a:solidFill>
                <a:schemeClr val="bg1"/>
              </a:solidFill>
            </a:endParaRPr>
          </a:p>
          <a:p>
            <a:pPr algn="ctr"/>
            <a:r>
              <a:rPr lang="en-US" sz="1200" dirty="0" smtClean="0">
                <a:solidFill>
                  <a:schemeClr val="bg1"/>
                </a:solidFill>
              </a:rPr>
              <a:t>135° West </a:t>
            </a:r>
            <a:endParaRPr lang="en-US" sz="1200" dirty="0">
              <a:solidFill>
                <a:schemeClr val="bg1"/>
              </a:solidFill>
            </a:endParaRPr>
          </a:p>
        </p:txBody>
      </p:sp>
      <p:sp>
        <p:nvSpPr>
          <p:cNvPr id="25" name="Rectangle 24"/>
          <p:cNvSpPr>
            <a:spLocks noChangeAspect="1" noChangeArrowheads="1"/>
          </p:cNvSpPr>
          <p:nvPr/>
        </p:nvSpPr>
        <p:spPr bwMode="auto">
          <a:xfrm>
            <a:off x="4503107" y="2486146"/>
            <a:ext cx="699550" cy="553998"/>
          </a:xfrm>
          <a:prstGeom prst="rect">
            <a:avLst/>
          </a:prstGeom>
          <a:noFill/>
          <a:ln w="9525">
            <a:noFill/>
            <a:miter lim="800000"/>
            <a:headEnd/>
            <a:tailEnd/>
          </a:ln>
        </p:spPr>
        <p:txBody>
          <a:bodyPr wrap="none" lIns="0" tIns="0" rIns="0" bIns="0">
            <a:spAutoFit/>
          </a:bodyPr>
          <a:lstStyle/>
          <a:p>
            <a:pPr algn="ctr"/>
            <a:r>
              <a:rPr lang="en-US" sz="1200" dirty="0" smtClean="0">
                <a:solidFill>
                  <a:schemeClr val="bg1"/>
                </a:solidFill>
              </a:rPr>
              <a:t>GOES-East</a:t>
            </a:r>
          </a:p>
          <a:p>
            <a:pPr algn="ctr"/>
            <a:r>
              <a:rPr lang="en-US" sz="1200" dirty="0" smtClean="0">
                <a:solidFill>
                  <a:schemeClr val="bg1"/>
                </a:solidFill>
              </a:rPr>
              <a:t>GOES-13</a:t>
            </a:r>
            <a:endParaRPr lang="en-US" sz="1200" dirty="0">
              <a:solidFill>
                <a:schemeClr val="bg1"/>
              </a:solidFill>
            </a:endParaRPr>
          </a:p>
          <a:p>
            <a:pPr algn="ctr"/>
            <a:r>
              <a:rPr lang="en-US" sz="1200" dirty="0">
                <a:solidFill>
                  <a:schemeClr val="bg1"/>
                </a:solidFill>
              </a:rPr>
              <a:t>75° West </a:t>
            </a:r>
          </a:p>
        </p:txBody>
      </p:sp>
      <p:pic>
        <p:nvPicPr>
          <p:cNvPr id="26" name="Picture 2"/>
          <p:cNvPicPr>
            <a:picLocks noChangeAspect="1" noChangeArrowheads="1"/>
          </p:cNvPicPr>
          <p:nvPr/>
        </p:nvPicPr>
        <p:blipFill>
          <a:blip r:embed="rId4" cstate="print"/>
          <a:srcRect/>
          <a:stretch>
            <a:fillRect/>
          </a:stretch>
        </p:blipFill>
        <p:spPr bwMode="auto">
          <a:xfrm>
            <a:off x="4432300" y="3033277"/>
            <a:ext cx="835025" cy="622300"/>
          </a:xfrm>
          <a:prstGeom prst="rect">
            <a:avLst/>
          </a:prstGeom>
          <a:noFill/>
          <a:ln w="9525">
            <a:noFill/>
            <a:miter lim="800000"/>
            <a:headEnd/>
            <a:tailEnd/>
          </a:ln>
          <a:effectLst/>
        </p:spPr>
      </p:pic>
      <p:sp>
        <p:nvSpPr>
          <p:cNvPr id="28" name="Rectangle 25"/>
          <p:cNvSpPr>
            <a:spLocks noChangeAspect="1" noChangeArrowheads="1"/>
          </p:cNvSpPr>
          <p:nvPr/>
        </p:nvSpPr>
        <p:spPr bwMode="auto">
          <a:xfrm>
            <a:off x="3747517" y="3707466"/>
            <a:ext cx="742831" cy="553998"/>
          </a:xfrm>
          <a:prstGeom prst="rect">
            <a:avLst/>
          </a:prstGeom>
          <a:noFill/>
          <a:ln w="9525">
            <a:noFill/>
            <a:miter lim="800000"/>
            <a:headEnd/>
            <a:tailEnd/>
          </a:ln>
        </p:spPr>
        <p:txBody>
          <a:bodyPr wrap="none" lIns="0" tIns="0" rIns="0" bIns="0">
            <a:spAutoFit/>
          </a:bodyPr>
          <a:lstStyle/>
          <a:p>
            <a:pPr algn="ctr"/>
            <a:r>
              <a:rPr lang="en-US" sz="1200" dirty="0" smtClean="0">
                <a:solidFill>
                  <a:schemeClr val="bg1"/>
                </a:solidFill>
              </a:rPr>
              <a:t>Standby</a:t>
            </a:r>
          </a:p>
          <a:p>
            <a:pPr algn="ctr"/>
            <a:r>
              <a:rPr lang="en-US" sz="1200" dirty="0" smtClean="0">
                <a:solidFill>
                  <a:schemeClr val="bg1"/>
                </a:solidFill>
              </a:rPr>
              <a:t>GOES-14</a:t>
            </a:r>
          </a:p>
          <a:p>
            <a:pPr algn="ctr"/>
            <a:r>
              <a:rPr lang="en-US" sz="1200" dirty="0" smtClean="0">
                <a:solidFill>
                  <a:schemeClr val="bg1"/>
                </a:solidFill>
              </a:rPr>
              <a:t>105° West</a:t>
            </a:r>
            <a:endParaRPr lang="en-US" sz="1200" dirty="0">
              <a:solidFill>
                <a:schemeClr val="bg1"/>
              </a:solidFill>
            </a:endParaRPr>
          </a:p>
        </p:txBody>
      </p:sp>
      <p:pic>
        <p:nvPicPr>
          <p:cNvPr id="29" name="Picture 2"/>
          <p:cNvPicPr>
            <a:picLocks noChangeAspect="1" noChangeArrowheads="1"/>
          </p:cNvPicPr>
          <p:nvPr/>
        </p:nvPicPr>
        <p:blipFill>
          <a:blip r:embed="rId4" cstate="print"/>
          <a:srcRect/>
          <a:stretch>
            <a:fillRect/>
          </a:stretch>
        </p:blipFill>
        <p:spPr bwMode="auto">
          <a:xfrm>
            <a:off x="3657600" y="3033277"/>
            <a:ext cx="835025" cy="622300"/>
          </a:xfrm>
          <a:prstGeom prst="rect">
            <a:avLst/>
          </a:prstGeom>
          <a:noFill/>
          <a:ln w="9525">
            <a:noFill/>
            <a:miter lim="800000"/>
            <a:headEnd/>
            <a:tailEnd/>
          </a:ln>
          <a:effectLst/>
        </p:spPr>
      </p:pic>
      <p:pic>
        <p:nvPicPr>
          <p:cNvPr id="32" name="Picture 3" descr="C:\Users\kyle.herring\Desktop\goes-r-no-background-lr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9662">
            <a:off x="4252332" y="3134302"/>
            <a:ext cx="1096535" cy="66888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25"/>
          <p:cNvSpPr>
            <a:spLocks noChangeAspect="1" noChangeArrowheads="1"/>
          </p:cNvSpPr>
          <p:nvPr/>
        </p:nvSpPr>
        <p:spPr bwMode="auto">
          <a:xfrm>
            <a:off x="4643310" y="3904311"/>
            <a:ext cx="781304" cy="553998"/>
          </a:xfrm>
          <a:prstGeom prst="rect">
            <a:avLst/>
          </a:prstGeom>
          <a:noFill/>
          <a:ln w="9525">
            <a:noFill/>
            <a:miter lim="800000"/>
            <a:headEnd/>
            <a:tailEnd/>
          </a:ln>
        </p:spPr>
        <p:txBody>
          <a:bodyPr wrap="none" lIns="0" tIns="0" rIns="0" bIns="0">
            <a:spAutoFit/>
          </a:bodyPr>
          <a:lstStyle/>
          <a:p>
            <a:pPr algn="ctr"/>
            <a:r>
              <a:rPr lang="en-US" sz="1200" dirty="0" smtClean="0">
                <a:solidFill>
                  <a:srgbClr val="FFFF00"/>
                </a:solidFill>
              </a:rPr>
              <a:t>GOES-R</a:t>
            </a:r>
          </a:p>
          <a:p>
            <a:pPr algn="ctr"/>
            <a:r>
              <a:rPr lang="en-US" sz="1200" dirty="0" smtClean="0">
                <a:solidFill>
                  <a:srgbClr val="FFFF00"/>
                </a:solidFill>
              </a:rPr>
              <a:t>Checkout</a:t>
            </a:r>
          </a:p>
          <a:p>
            <a:pPr algn="ctr"/>
            <a:r>
              <a:rPr lang="en-US" sz="1200" dirty="0" smtClean="0">
                <a:solidFill>
                  <a:srgbClr val="FFFF00"/>
                </a:solidFill>
              </a:rPr>
              <a:t>89.5° West</a:t>
            </a:r>
            <a:endParaRPr lang="en-US" sz="1200" dirty="0">
              <a:solidFill>
                <a:srgbClr val="FFFF00"/>
              </a:solidFill>
            </a:endParaRPr>
          </a:p>
        </p:txBody>
      </p:sp>
    </p:spTree>
    <p:extLst>
      <p:ext uri="{BB962C8B-B14F-4D97-AF65-F5344CB8AC3E}">
        <p14:creationId xmlns:p14="http://schemas.microsoft.com/office/powerpoint/2010/main" val="372028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800" decel="100000"/>
                                        <p:tgtEl>
                                          <p:spTgt spid="32"/>
                                        </p:tgtEl>
                                      </p:cBhvr>
                                    </p:animEffect>
                                    <p:anim calcmode="lin" valueType="num">
                                      <p:cBhvr>
                                        <p:cTn id="8" dur="800" decel="100000" fill="hold"/>
                                        <p:tgtEl>
                                          <p:spTgt spid="32"/>
                                        </p:tgtEl>
                                        <p:attrNameLst>
                                          <p:attrName>style.rotation</p:attrName>
                                        </p:attrNameLst>
                                      </p:cBhvr>
                                      <p:tavLst>
                                        <p:tav tm="0">
                                          <p:val>
                                            <p:fltVal val="-90"/>
                                          </p:val>
                                        </p:tav>
                                        <p:tav tm="100000">
                                          <p:val>
                                            <p:fltVal val="0"/>
                                          </p:val>
                                        </p:tav>
                                      </p:tavLst>
                                    </p:anim>
                                    <p:anim calcmode="lin" valueType="num">
                                      <p:cBhvr>
                                        <p:cTn id="9" dur="800" decel="100000" fill="hold"/>
                                        <p:tgtEl>
                                          <p:spTgt spid="32"/>
                                        </p:tgtEl>
                                        <p:attrNameLst>
                                          <p:attrName>ppt_x</p:attrName>
                                        </p:attrNameLst>
                                      </p:cBhvr>
                                      <p:tavLst>
                                        <p:tav tm="0">
                                          <p:val>
                                            <p:strVal val="#ppt_x+0.4"/>
                                          </p:val>
                                        </p:tav>
                                        <p:tav tm="100000">
                                          <p:val>
                                            <p:strVal val="#ppt_x-0.05"/>
                                          </p:val>
                                        </p:tav>
                                      </p:tavLst>
                                    </p:anim>
                                    <p:anim calcmode="lin" valueType="num">
                                      <p:cBhvr>
                                        <p:cTn id="10" dur="800" decel="100000" fill="hold"/>
                                        <p:tgtEl>
                                          <p:spTgt spid="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800" decel="100000"/>
                                        <p:tgtEl>
                                          <p:spTgt spid="33"/>
                                        </p:tgtEl>
                                      </p:cBhvr>
                                    </p:animEffect>
                                    <p:anim calcmode="lin" valueType="num">
                                      <p:cBhvr>
                                        <p:cTn id="16" dur="800" decel="100000" fill="hold"/>
                                        <p:tgtEl>
                                          <p:spTgt spid="33"/>
                                        </p:tgtEl>
                                        <p:attrNameLst>
                                          <p:attrName>style.rotation</p:attrName>
                                        </p:attrNameLst>
                                      </p:cBhvr>
                                      <p:tavLst>
                                        <p:tav tm="0">
                                          <p:val>
                                            <p:fltVal val="-90"/>
                                          </p:val>
                                        </p:tav>
                                        <p:tav tm="100000">
                                          <p:val>
                                            <p:fltVal val="0"/>
                                          </p:val>
                                        </p:tav>
                                      </p:tavLst>
                                    </p:anim>
                                    <p:anim calcmode="lin" valueType="num">
                                      <p:cBhvr>
                                        <p:cTn id="17" dur="800" decel="100000" fill="hold"/>
                                        <p:tgtEl>
                                          <p:spTgt spid="33"/>
                                        </p:tgtEl>
                                        <p:attrNameLst>
                                          <p:attrName>ppt_x</p:attrName>
                                        </p:attrNameLst>
                                      </p:cBhvr>
                                      <p:tavLst>
                                        <p:tav tm="0">
                                          <p:val>
                                            <p:strVal val="#ppt_x+0.4"/>
                                          </p:val>
                                        </p:tav>
                                        <p:tav tm="100000">
                                          <p:val>
                                            <p:strVal val="#ppt_x-0.05"/>
                                          </p:val>
                                        </p:tav>
                                      </p:tavLst>
                                    </p:anim>
                                    <p:anim calcmode="lin" valueType="num">
                                      <p:cBhvr>
                                        <p:cTn id="18" dur="800" decel="100000" fill="hold"/>
                                        <p:tgtEl>
                                          <p:spTgt spid="3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 Constellation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89" y="1727166"/>
            <a:ext cx="2346815" cy="23301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7788" y="1722879"/>
            <a:ext cx="2327812" cy="23301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474" y="4219664"/>
            <a:ext cx="2327812" cy="233018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0380" y="1699667"/>
            <a:ext cx="2327812" cy="2330188"/>
          </a:xfrm>
          <a:prstGeom prst="rect">
            <a:avLst/>
          </a:prstGeom>
        </p:spPr>
      </p:pic>
      <p:sp>
        <p:nvSpPr>
          <p:cNvPr id="8" name="Rectangle 23"/>
          <p:cNvSpPr>
            <a:spLocks noChangeAspect="1" noChangeArrowheads="1"/>
          </p:cNvSpPr>
          <p:nvPr/>
        </p:nvSpPr>
        <p:spPr bwMode="auto">
          <a:xfrm>
            <a:off x="1447147" y="1173168"/>
            <a:ext cx="709297" cy="553998"/>
          </a:xfrm>
          <a:prstGeom prst="rect">
            <a:avLst/>
          </a:prstGeom>
          <a:noFill/>
          <a:ln w="9525">
            <a:noFill/>
            <a:miter lim="800000"/>
            <a:headEnd/>
            <a:tailEnd/>
          </a:ln>
        </p:spPr>
        <p:txBody>
          <a:bodyPr wrap="none" lIns="0" tIns="0" rIns="0" bIns="0">
            <a:spAutoFit/>
          </a:bodyPr>
          <a:lstStyle/>
          <a:p>
            <a:pPr algn="ctr"/>
            <a:r>
              <a:rPr lang="en-US" sz="1200" dirty="0" smtClean="0"/>
              <a:t>GOES-West</a:t>
            </a:r>
          </a:p>
          <a:p>
            <a:pPr algn="ctr"/>
            <a:r>
              <a:rPr lang="en-US" sz="1200" dirty="0" smtClean="0"/>
              <a:t>GOES-15</a:t>
            </a:r>
            <a:endParaRPr lang="en-US" sz="1200" dirty="0"/>
          </a:p>
          <a:p>
            <a:pPr algn="ctr"/>
            <a:r>
              <a:rPr lang="en-US" sz="1200" dirty="0" smtClean="0"/>
              <a:t>135° West </a:t>
            </a:r>
            <a:endParaRPr lang="en-US" sz="1200" dirty="0"/>
          </a:p>
        </p:txBody>
      </p:sp>
      <p:sp>
        <p:nvSpPr>
          <p:cNvPr id="9" name="Rectangle 8"/>
          <p:cNvSpPr>
            <a:spLocks noChangeAspect="1" noChangeArrowheads="1"/>
          </p:cNvSpPr>
          <p:nvPr/>
        </p:nvSpPr>
        <p:spPr bwMode="auto">
          <a:xfrm>
            <a:off x="7100159" y="1140372"/>
            <a:ext cx="648254" cy="553998"/>
          </a:xfrm>
          <a:prstGeom prst="rect">
            <a:avLst/>
          </a:prstGeom>
          <a:noFill/>
          <a:ln w="9525">
            <a:noFill/>
            <a:miter lim="800000"/>
            <a:headEnd/>
            <a:tailEnd/>
          </a:ln>
        </p:spPr>
        <p:txBody>
          <a:bodyPr wrap="none" lIns="0" tIns="0" rIns="0" bIns="0">
            <a:spAutoFit/>
          </a:bodyPr>
          <a:lstStyle/>
          <a:p>
            <a:pPr algn="ctr"/>
            <a:r>
              <a:rPr lang="en-US" sz="1200" dirty="0" smtClean="0"/>
              <a:t>GOES-East</a:t>
            </a:r>
          </a:p>
          <a:p>
            <a:pPr algn="ctr"/>
            <a:r>
              <a:rPr lang="en-US" sz="1200" dirty="0" smtClean="0"/>
              <a:t>GOES-13</a:t>
            </a:r>
            <a:endParaRPr lang="en-US" sz="1200" dirty="0"/>
          </a:p>
          <a:p>
            <a:pPr algn="ctr"/>
            <a:r>
              <a:rPr lang="en-US" sz="1200" dirty="0"/>
              <a:t>75° West</a:t>
            </a:r>
            <a:r>
              <a:rPr lang="en-US" sz="1200" dirty="0">
                <a:solidFill>
                  <a:schemeClr val="bg1"/>
                </a:solidFill>
              </a:rPr>
              <a:t> </a:t>
            </a:r>
          </a:p>
        </p:txBody>
      </p:sp>
      <p:sp>
        <p:nvSpPr>
          <p:cNvPr id="10" name="Rectangle 25"/>
          <p:cNvSpPr>
            <a:spLocks noChangeAspect="1" noChangeArrowheads="1"/>
          </p:cNvSpPr>
          <p:nvPr/>
        </p:nvSpPr>
        <p:spPr bwMode="auto">
          <a:xfrm>
            <a:off x="4296870" y="1173168"/>
            <a:ext cx="641842" cy="553998"/>
          </a:xfrm>
          <a:prstGeom prst="rect">
            <a:avLst/>
          </a:prstGeom>
          <a:noFill/>
          <a:ln w="9525">
            <a:noFill/>
            <a:miter lim="800000"/>
            <a:headEnd/>
            <a:tailEnd/>
          </a:ln>
        </p:spPr>
        <p:txBody>
          <a:bodyPr wrap="none" lIns="0" tIns="0" rIns="0" bIns="0">
            <a:spAutoFit/>
          </a:bodyPr>
          <a:lstStyle/>
          <a:p>
            <a:pPr algn="ctr"/>
            <a:r>
              <a:rPr lang="en-US" sz="1200" dirty="0" smtClean="0"/>
              <a:t>Standby</a:t>
            </a:r>
          </a:p>
          <a:p>
            <a:pPr algn="ctr"/>
            <a:r>
              <a:rPr lang="en-US" sz="1200" dirty="0" smtClean="0"/>
              <a:t>GOES-14</a:t>
            </a:r>
          </a:p>
          <a:p>
            <a:pPr algn="ctr"/>
            <a:r>
              <a:rPr lang="en-US" sz="1200" dirty="0" smtClean="0"/>
              <a:t>105° West</a:t>
            </a:r>
            <a:endParaRPr lang="en-US" sz="1200" dirty="0">
              <a:solidFill>
                <a:schemeClr val="bg1"/>
              </a:solidFill>
            </a:endParaRPr>
          </a:p>
        </p:txBody>
      </p:sp>
      <p:sp>
        <p:nvSpPr>
          <p:cNvPr id="11" name="Rectangle 25"/>
          <p:cNvSpPr>
            <a:spLocks noChangeAspect="1" noChangeArrowheads="1"/>
          </p:cNvSpPr>
          <p:nvPr/>
        </p:nvSpPr>
        <p:spPr bwMode="auto">
          <a:xfrm>
            <a:off x="5920223" y="3632870"/>
            <a:ext cx="680314" cy="553998"/>
          </a:xfrm>
          <a:prstGeom prst="rect">
            <a:avLst/>
          </a:prstGeom>
          <a:noFill/>
          <a:ln w="9525">
            <a:noFill/>
            <a:miter lim="800000"/>
            <a:headEnd/>
            <a:tailEnd/>
          </a:ln>
        </p:spPr>
        <p:txBody>
          <a:bodyPr wrap="none" lIns="0" tIns="0" rIns="0" bIns="0">
            <a:spAutoFit/>
          </a:bodyPr>
          <a:lstStyle/>
          <a:p>
            <a:pPr algn="ctr"/>
            <a:r>
              <a:rPr lang="en-US" sz="1200" dirty="0" smtClean="0"/>
              <a:t>GOES-R</a:t>
            </a:r>
          </a:p>
          <a:p>
            <a:pPr algn="ctr"/>
            <a:r>
              <a:rPr lang="en-US" sz="1200" dirty="0" smtClean="0"/>
              <a:t>Checkout</a:t>
            </a:r>
          </a:p>
          <a:p>
            <a:pPr algn="ctr"/>
            <a:r>
              <a:rPr lang="en-US" sz="1200" dirty="0" smtClean="0"/>
              <a:t>89.5° West</a:t>
            </a:r>
            <a:endParaRPr lang="en-US" sz="1200" dirty="0"/>
          </a:p>
        </p:txBody>
      </p:sp>
      <p:pic>
        <p:nvPicPr>
          <p:cNvPr id="15" name="Picture 3" descr="C:\Users\kyle.herring\Desktop\goes-r-no-background-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9662">
            <a:off x="5956872" y="5183759"/>
            <a:ext cx="1096535" cy="668886"/>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32"/>
          <p:cNvSpPr txBox="1">
            <a:spLocks/>
          </p:cNvSpPr>
          <p:nvPr/>
        </p:nvSpPr>
        <p:spPr>
          <a:xfrm>
            <a:off x="457200" y="4728197"/>
            <a:ext cx="4450080" cy="1805054"/>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spcBef>
                <a:spcPct val="0"/>
              </a:spcBef>
              <a:buFont typeface="Arial" pitchFamily="34" charset="0"/>
              <a:buChar char="•"/>
            </a:pPr>
            <a:r>
              <a:rPr lang="en-US" sz="2000" dirty="0" smtClean="0">
                <a:solidFill>
                  <a:schemeClr val="tx1"/>
                </a:solidFill>
              </a:rPr>
              <a:t>Primary source of data for short </a:t>
            </a:r>
            <a:r>
              <a:rPr lang="en-US" sz="2000" dirty="0" smtClean="0"/>
              <a:t>term </a:t>
            </a:r>
            <a:r>
              <a:rPr lang="en-US" sz="2000" dirty="0" smtClean="0">
                <a:solidFill>
                  <a:schemeClr val="tx1"/>
                </a:solidFill>
              </a:rPr>
              <a:t>forecasting, especially of severe weather such as tropical storms</a:t>
            </a:r>
          </a:p>
          <a:p>
            <a:pPr>
              <a:lnSpc>
                <a:spcPct val="80000"/>
              </a:lnSpc>
              <a:spcBef>
                <a:spcPct val="0"/>
              </a:spcBef>
            </a:pPr>
            <a:endParaRPr lang="en-US" sz="2000" dirty="0" smtClean="0">
              <a:solidFill>
                <a:schemeClr val="tx1"/>
              </a:solidFill>
            </a:endParaRPr>
          </a:p>
          <a:p>
            <a:pPr>
              <a:lnSpc>
                <a:spcPct val="80000"/>
              </a:lnSpc>
              <a:spcBef>
                <a:spcPct val="0"/>
              </a:spcBef>
            </a:pPr>
            <a:r>
              <a:rPr lang="en-US" sz="2000" dirty="0" smtClean="0">
                <a:solidFill>
                  <a:schemeClr val="tx1"/>
                </a:solidFill>
              </a:rPr>
              <a:t>Continuity of Operations since 1974	</a:t>
            </a:r>
          </a:p>
        </p:txBody>
      </p:sp>
      <p:sp>
        <p:nvSpPr>
          <p:cNvPr id="17" name="Oval 16"/>
          <p:cNvSpPr/>
          <p:nvPr/>
        </p:nvSpPr>
        <p:spPr>
          <a:xfrm>
            <a:off x="3407788" y="1699667"/>
            <a:ext cx="2327812" cy="2353400"/>
          </a:xfrm>
          <a:prstGeom prst="ellipse">
            <a:avLst/>
          </a:prstGeom>
          <a:solidFill>
            <a:schemeClr val="tx1">
              <a:alpha val="70000"/>
            </a:schemeClr>
          </a:solidFill>
          <a:ln>
            <a:solidFill>
              <a:schemeClr val="tx1">
                <a:alpha val="7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8" cstate="print"/>
          <a:srcRect/>
          <a:stretch>
            <a:fillRect/>
          </a:stretch>
        </p:blipFill>
        <p:spPr bwMode="auto">
          <a:xfrm>
            <a:off x="1355819" y="2398009"/>
            <a:ext cx="835025" cy="622300"/>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4154182" y="2398009"/>
            <a:ext cx="835025" cy="622300"/>
          </a:xfrm>
          <a:prstGeom prst="rect">
            <a:avLst/>
          </a:prstGeom>
          <a:noFill/>
          <a:ln w="9525">
            <a:noFill/>
            <a:miter lim="800000"/>
            <a:headEnd/>
            <a:tailEnd/>
          </a:ln>
          <a:effectLst/>
        </p:spPr>
      </p:pic>
      <p:pic>
        <p:nvPicPr>
          <p:cNvPr id="14" name="Picture 2"/>
          <p:cNvPicPr>
            <a:picLocks noChangeAspect="1" noChangeArrowheads="1"/>
          </p:cNvPicPr>
          <p:nvPr/>
        </p:nvPicPr>
        <p:blipFill>
          <a:blip r:embed="rId8" cstate="print"/>
          <a:srcRect/>
          <a:stretch>
            <a:fillRect/>
          </a:stretch>
        </p:blipFill>
        <p:spPr bwMode="auto">
          <a:xfrm>
            <a:off x="6939036" y="2387803"/>
            <a:ext cx="835025" cy="622300"/>
          </a:xfrm>
          <a:prstGeom prst="rect">
            <a:avLst/>
          </a:prstGeom>
          <a:noFill/>
          <a:ln w="9525">
            <a:noFill/>
            <a:miter lim="800000"/>
            <a:headEnd/>
            <a:tailEnd/>
          </a:ln>
          <a:effectLst/>
        </p:spPr>
      </p:pic>
    </p:spTree>
    <p:extLst>
      <p:ext uri="{BB962C8B-B14F-4D97-AF65-F5344CB8AC3E}">
        <p14:creationId xmlns:p14="http://schemas.microsoft.com/office/powerpoint/2010/main" val="169880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lstStyle/>
          <a:p>
            <a:r>
              <a:rPr lang="en-US" b="1" dirty="0" smtClean="0"/>
              <a:t>POES Status</a:t>
            </a:r>
            <a:endParaRPr lang="en-US" b="1" dirty="0"/>
          </a:p>
        </p:txBody>
      </p:sp>
    </p:spTree>
    <p:extLst>
      <p:ext uri="{BB962C8B-B14F-4D97-AF65-F5344CB8AC3E}">
        <p14:creationId xmlns:p14="http://schemas.microsoft.com/office/powerpoint/2010/main" val="288411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246"/>
          <p:cNvGraphicFramePr>
            <a:graphicFrameLocks/>
          </p:cNvGraphicFramePr>
          <p:nvPr>
            <p:extLst>
              <p:ext uri="{D42A27DB-BD31-4B8C-83A1-F6EECF244321}">
                <p14:modId xmlns:p14="http://schemas.microsoft.com/office/powerpoint/2010/main" val="356875189"/>
              </p:ext>
            </p:extLst>
          </p:nvPr>
        </p:nvGraphicFramePr>
        <p:xfrm>
          <a:off x="6248400" y="152401"/>
          <a:ext cx="2744076" cy="1066800"/>
        </p:xfrm>
        <a:graphic>
          <a:graphicData uri="http://schemas.openxmlformats.org/drawingml/2006/table">
            <a:tbl>
              <a:tblPr/>
              <a:tblGrid>
                <a:gridCol w="2118623">
                  <a:extLst>
                    <a:ext uri="{9D8B030D-6E8A-4147-A177-3AD203B41FA5}">
                      <a16:colId xmlns:a16="http://schemas.microsoft.com/office/drawing/2014/main" val="20000"/>
                    </a:ext>
                  </a:extLst>
                </a:gridCol>
                <a:gridCol w="625453">
                  <a:extLst>
                    <a:ext uri="{9D8B030D-6E8A-4147-A177-3AD203B41FA5}">
                      <a16:colId xmlns:a16="http://schemas.microsoft.com/office/drawing/2014/main" val="20001"/>
                    </a:ext>
                  </a:extLst>
                </a:gridCol>
              </a:tblGrid>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G</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0"/>
                  </a:ext>
                </a:extLst>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Spacecraft Issue but no User Impact</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S/C</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 with Limitation</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Y</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Non-Operational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R</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Not Applicable</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N/A</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
        <p:nvSpPr>
          <p:cNvPr id="11" name="Title 1"/>
          <p:cNvSpPr txBox="1">
            <a:spLocks/>
          </p:cNvSpPr>
          <p:nvPr/>
        </p:nvSpPr>
        <p:spPr>
          <a:xfrm>
            <a:off x="-228600" y="0"/>
            <a:ext cx="9040504" cy="1303734"/>
          </a:xfrm>
          <a:prstGeom prst="rect">
            <a:avLst/>
          </a:prstGeom>
          <a:noFill/>
        </p:spPr>
        <p:txBody>
          <a:bodyPr lIns="86493" tIns="43247" rIns="86493" bIns="43247">
            <a:normAutofit fontScale="92500" lnSpcReduction="20000"/>
          </a:bodyPr>
          <a:lstStyle/>
          <a:p>
            <a:pPr defTabSz="914485" eaLnBrk="0" hangingPunct="0">
              <a:defRPr/>
            </a:pPr>
            <a:endParaRPr lang="en-US" sz="2800" kern="0" dirty="0" smtClean="0">
              <a:latin typeface="+mj-lt"/>
              <a:ea typeface="+mj-ea"/>
              <a:cs typeface="+mj-cs"/>
            </a:endParaRPr>
          </a:p>
          <a:p>
            <a:pPr defTabSz="914485" eaLnBrk="0" hangingPunct="0">
              <a:defRPr/>
            </a:pPr>
            <a:r>
              <a:rPr lang="en-US" sz="4800" kern="0" dirty="0" smtClean="0">
                <a:latin typeface="+mj-lt"/>
                <a:ea typeface="+mj-ea"/>
                <a:cs typeface="+mj-cs"/>
              </a:rPr>
              <a:t>  </a:t>
            </a:r>
            <a:r>
              <a:rPr lang="en-US" sz="4500" kern="0" dirty="0" smtClean="0">
                <a:latin typeface="+mj-lt"/>
                <a:ea typeface="+mj-ea"/>
                <a:cs typeface="+mj-cs"/>
              </a:rPr>
              <a:t>POES </a:t>
            </a:r>
            <a:r>
              <a:rPr lang="en-US" sz="4500" kern="0" dirty="0">
                <a:latin typeface="+mj-lt"/>
                <a:ea typeface="+mj-ea"/>
                <a:cs typeface="+mj-cs"/>
              </a:rPr>
              <a:t>Status </a:t>
            </a:r>
            <a:r>
              <a:rPr lang="en-US" sz="4500" kern="0" dirty="0" smtClean="0">
                <a:latin typeface="+mj-lt"/>
                <a:ea typeface="+mj-ea"/>
                <a:cs typeface="+mj-cs"/>
              </a:rPr>
              <a:t>(Nov 2016)</a:t>
            </a:r>
            <a:r>
              <a:rPr lang="en-US" sz="4500" kern="0" dirty="0">
                <a:latin typeface="+mj-lt"/>
                <a:ea typeface="+mj-ea"/>
                <a:cs typeface="+mj-cs"/>
              </a:rPr>
              <a:t/>
            </a:r>
            <a:br>
              <a:rPr lang="en-US" sz="4500" kern="0" dirty="0">
                <a:latin typeface="+mj-lt"/>
                <a:ea typeface="+mj-ea"/>
                <a:cs typeface="+mj-cs"/>
              </a:rPr>
            </a:br>
            <a:r>
              <a:rPr lang="en-US" sz="2400" kern="0" dirty="0" smtClean="0">
                <a:latin typeface="+mj-lt"/>
                <a:ea typeface="+mj-ea"/>
                <a:cs typeface="+mj-cs"/>
              </a:rPr>
              <a:t>     </a:t>
            </a:r>
            <a:r>
              <a:rPr lang="en-US" sz="1900" kern="0" dirty="0">
                <a:latin typeface="+mj-lt"/>
                <a:ea typeface="+mj-ea"/>
                <a:cs typeface="+mj-cs"/>
              </a:rPr>
              <a:t>http://www.ospo.noaa.gov/Operations/POES/status.html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58185"/>
            <a:ext cx="7546975" cy="504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17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POES AVHRR Channel Switching </a:t>
            </a:r>
          </a:p>
        </p:txBody>
      </p:sp>
      <p:sp>
        <p:nvSpPr>
          <p:cNvPr id="3" name="Content Placeholder 2"/>
          <p:cNvSpPr>
            <a:spLocks noGrp="1"/>
          </p:cNvSpPr>
          <p:nvPr>
            <p:ph idx="1"/>
          </p:nvPr>
        </p:nvSpPr>
        <p:spPr/>
        <p:txBody>
          <a:bodyPr>
            <a:normAutofit fontScale="70000" lnSpcReduction="20000"/>
          </a:bodyPr>
          <a:lstStyle/>
          <a:p>
            <a:pPr fontAlgn="base"/>
            <a:r>
              <a:rPr lang="en-US" dirty="0"/>
              <a:t>Background: AVHRR Channel 3A/3B </a:t>
            </a:r>
          </a:p>
          <a:p>
            <a:pPr lvl="1" fontAlgn="base"/>
            <a:r>
              <a:rPr lang="en-US" dirty="0" smtClean="0"/>
              <a:t> Support hydrology </a:t>
            </a:r>
            <a:r>
              <a:rPr lang="en-US" dirty="0"/>
              <a:t>c</a:t>
            </a:r>
            <a:r>
              <a:rPr lang="en-US" dirty="0" smtClean="0"/>
              <a:t>ommunity needs for </a:t>
            </a:r>
            <a:r>
              <a:rPr lang="en-US" dirty="0"/>
              <a:t>snow/ice data mapping </a:t>
            </a:r>
            <a:r>
              <a:rPr lang="en-US" dirty="0" smtClean="0"/>
              <a:t>(channel </a:t>
            </a:r>
            <a:r>
              <a:rPr lang="en-US" dirty="0"/>
              <a:t>3A).</a:t>
            </a:r>
          </a:p>
          <a:p>
            <a:pPr lvl="1" fontAlgn="base"/>
            <a:r>
              <a:rPr lang="en-US" dirty="0" smtClean="0"/>
              <a:t>Support hazard </a:t>
            </a:r>
            <a:r>
              <a:rPr lang="en-US" dirty="0"/>
              <a:t>c</a:t>
            </a:r>
            <a:r>
              <a:rPr lang="en-US" dirty="0" smtClean="0"/>
              <a:t>ommunity needs </a:t>
            </a:r>
            <a:r>
              <a:rPr lang="en-US" dirty="0"/>
              <a:t>for fire detection and monitoring (channel 3B).</a:t>
            </a:r>
          </a:p>
          <a:p>
            <a:pPr fontAlgn="base"/>
            <a:r>
              <a:rPr lang="en-US" dirty="0" smtClean="0"/>
              <a:t>Traditional </a:t>
            </a:r>
            <a:r>
              <a:rPr lang="en-US" dirty="0"/>
              <a:t>configuration:</a:t>
            </a:r>
          </a:p>
          <a:p>
            <a:pPr lvl="1" fontAlgn="base"/>
            <a:r>
              <a:rPr lang="en-US" dirty="0"/>
              <a:t>POES AVHRR using 3B, NOAA-15, NOAA-18 and NOAA-19</a:t>
            </a:r>
          </a:p>
          <a:p>
            <a:pPr lvl="1" fontAlgn="base"/>
            <a:r>
              <a:rPr lang="en-US" dirty="0" err="1"/>
              <a:t>Metop</a:t>
            </a:r>
            <a:r>
              <a:rPr lang="en-US" dirty="0"/>
              <a:t> AVHRR 3A/3B configuration: both A and B swapping at day/night terminator crossing</a:t>
            </a:r>
          </a:p>
          <a:p>
            <a:pPr fontAlgn="base"/>
            <a:r>
              <a:rPr lang="en-US" dirty="0"/>
              <a:t>Origin of initial request for switching and justification came from Geographic Information Network of Alaska (GINA</a:t>
            </a:r>
            <a:r>
              <a:rPr lang="en-US" dirty="0" smtClean="0"/>
              <a:t>).</a:t>
            </a:r>
            <a:endParaRPr lang="en-US" dirty="0"/>
          </a:p>
          <a:p>
            <a:pPr fontAlgn="base"/>
            <a:r>
              <a:rPr lang="en-US" dirty="0" smtClean="0"/>
              <a:t>NESDIS formally granted NWS request for the activation of 3A/3B switching of NOAA-15 and NOAA-19 satellites to Channel 3A over the Alaska region for the period excluding May 15</a:t>
            </a:r>
            <a:r>
              <a:rPr lang="en-US" baseline="30000" dirty="0" smtClean="0"/>
              <a:t>th</a:t>
            </a:r>
            <a:r>
              <a:rPr lang="en-US" dirty="0" smtClean="0"/>
              <a:t> to Sept. 15</a:t>
            </a:r>
            <a:r>
              <a:rPr lang="en-US" baseline="30000" dirty="0" smtClean="0"/>
              <a:t>th</a:t>
            </a:r>
            <a:r>
              <a:rPr lang="en-US" dirty="0" smtClean="0"/>
              <a:t>.</a:t>
            </a:r>
            <a:endParaRPr lang="en-US" dirty="0"/>
          </a:p>
          <a:p>
            <a:endParaRPr lang="en-US" dirty="0"/>
          </a:p>
        </p:txBody>
      </p:sp>
    </p:spTree>
    <p:extLst>
      <p:ext uri="{BB962C8B-B14F-4D97-AF65-F5344CB8AC3E}">
        <p14:creationId xmlns:p14="http://schemas.microsoft.com/office/powerpoint/2010/main" val="40559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755266"/>
          </a:xfrm>
        </p:spPr>
        <p:txBody>
          <a:bodyPr>
            <a:normAutofit/>
          </a:bodyPr>
          <a:lstStyle/>
          <a:p>
            <a:r>
              <a:rPr lang="en-US" sz="4000" dirty="0" smtClean="0">
                <a:cs typeface="Times New Roman" panose="02020603050405020304" pitchFamily="18" charset="0"/>
              </a:rPr>
              <a:t>S-NPP Status (Nov 2016)</a:t>
            </a:r>
            <a:endParaRPr lang="en-US" sz="4000" dirty="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1657837"/>
              </p:ext>
            </p:extLst>
          </p:nvPr>
        </p:nvGraphicFramePr>
        <p:xfrm>
          <a:off x="200323" y="1729065"/>
          <a:ext cx="3087951" cy="1184426"/>
        </p:xfrm>
        <a:graphic>
          <a:graphicData uri="http://schemas.openxmlformats.org/drawingml/2006/table">
            <a:tbl>
              <a:tblPr firstRow="1" bandRow="1">
                <a:tableStyleId>{5940675A-B579-460E-94D1-54222C63F5DA}</a:tableStyleId>
              </a:tblPr>
              <a:tblGrid>
                <a:gridCol w="1666764">
                  <a:extLst>
                    <a:ext uri="{9D8B030D-6E8A-4147-A177-3AD203B41FA5}">
                      <a16:colId xmlns:a16="http://schemas.microsoft.com/office/drawing/2014/main" val="20000"/>
                    </a:ext>
                  </a:extLst>
                </a:gridCol>
                <a:gridCol w="1421187">
                  <a:extLst>
                    <a:ext uri="{9D8B030D-6E8A-4147-A177-3AD203B41FA5}">
                      <a16:colId xmlns:a16="http://schemas.microsoft.com/office/drawing/2014/main" val="20001"/>
                    </a:ext>
                  </a:extLst>
                </a:gridCol>
              </a:tblGrid>
              <a:tr h="348214">
                <a:tc>
                  <a:txBody>
                    <a:bodyPr/>
                    <a:lstStyle/>
                    <a:p>
                      <a:r>
                        <a:rPr lang="en-US" sz="1400" b="1" dirty="0" smtClean="0"/>
                        <a:t>Spacecraft</a:t>
                      </a:r>
                      <a:endParaRPr lang="en-US" sz="1400" b="1" dirty="0"/>
                    </a:p>
                  </a:txBody>
                  <a:tcPr marL="84406" marR="84406"/>
                </a:tc>
                <a:tc>
                  <a:txBody>
                    <a:bodyPr/>
                    <a:lstStyle/>
                    <a:p>
                      <a:pPr algn="ctr"/>
                      <a:r>
                        <a:rPr lang="en-US" sz="1400" dirty="0" smtClean="0"/>
                        <a:t>S-NPP</a:t>
                      </a:r>
                      <a:endParaRPr lang="en-US" sz="1400" dirty="0"/>
                    </a:p>
                  </a:txBody>
                  <a:tcPr marL="84406" marR="84406"/>
                </a:tc>
                <a:extLst>
                  <a:ext uri="{0D108BD9-81ED-4DB2-BD59-A6C34878D82A}">
                    <a16:rowId xmlns:a16="http://schemas.microsoft.com/office/drawing/2014/main" val="10000"/>
                  </a:ext>
                </a:extLst>
              </a:tr>
              <a:tr h="318052">
                <a:tc>
                  <a:txBody>
                    <a:bodyPr/>
                    <a:lstStyle/>
                    <a:p>
                      <a:r>
                        <a:rPr lang="en-US" sz="1400" b="1" dirty="0" smtClean="0"/>
                        <a:t>Launch Date</a:t>
                      </a:r>
                      <a:endParaRPr lang="en-US" sz="1400" b="1" dirty="0"/>
                    </a:p>
                  </a:txBody>
                  <a:tcPr marL="84406" marR="84406"/>
                </a:tc>
                <a:tc>
                  <a:txBody>
                    <a:bodyPr/>
                    <a:lstStyle/>
                    <a:p>
                      <a:pPr algn="ctr"/>
                      <a:r>
                        <a:rPr lang="en-US" sz="1400" dirty="0" smtClean="0"/>
                        <a:t>Oct</a:t>
                      </a:r>
                      <a:r>
                        <a:rPr lang="en-US" sz="1400" baseline="0" dirty="0" smtClean="0"/>
                        <a:t> 28, 2011</a:t>
                      </a:r>
                      <a:endParaRPr lang="en-US" sz="1400" dirty="0"/>
                    </a:p>
                  </a:txBody>
                  <a:tcPr marL="84406" marR="84406"/>
                </a:tc>
                <a:extLst>
                  <a:ext uri="{0D108BD9-81ED-4DB2-BD59-A6C34878D82A}">
                    <a16:rowId xmlns:a16="http://schemas.microsoft.com/office/drawing/2014/main" val="10001"/>
                  </a:ext>
                </a:extLst>
              </a:tr>
              <a:tr h="308113">
                <a:tc>
                  <a:txBody>
                    <a:bodyPr/>
                    <a:lstStyle/>
                    <a:p>
                      <a:r>
                        <a:rPr lang="en-US" sz="1400" b="1" dirty="0" smtClean="0"/>
                        <a:t>Mission Category</a:t>
                      </a:r>
                      <a:endParaRPr lang="en-US" sz="1400" b="1" dirty="0"/>
                    </a:p>
                  </a:txBody>
                  <a:tcPr marL="84406" marR="84406"/>
                </a:tc>
                <a:tc>
                  <a:txBody>
                    <a:bodyPr/>
                    <a:lstStyle/>
                    <a:p>
                      <a:pPr algn="ctr"/>
                      <a:r>
                        <a:rPr lang="en-US" sz="1400" dirty="0" smtClean="0"/>
                        <a:t>LTAN 1330 (PM)</a:t>
                      </a:r>
                    </a:p>
                    <a:p>
                      <a:pPr algn="ctr"/>
                      <a:r>
                        <a:rPr lang="en-US" sz="1400" dirty="0" smtClean="0"/>
                        <a:t>+/- 10 </a:t>
                      </a:r>
                      <a:r>
                        <a:rPr lang="en-US" sz="1400" dirty="0" err="1" smtClean="0"/>
                        <a:t>mins</a:t>
                      </a:r>
                      <a:endParaRPr lang="en-US" sz="1400" dirty="0"/>
                    </a:p>
                  </a:txBody>
                  <a:tcPr marL="84406" marR="84406"/>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2567791"/>
              </p:ext>
            </p:extLst>
          </p:nvPr>
        </p:nvGraphicFramePr>
        <p:xfrm>
          <a:off x="3504691" y="1699592"/>
          <a:ext cx="2574713" cy="2242930"/>
        </p:xfrm>
        <a:graphic>
          <a:graphicData uri="http://schemas.openxmlformats.org/drawingml/2006/table">
            <a:tbl>
              <a:tblPr firstRow="1" bandRow="1">
                <a:tableStyleId>{5940675A-B579-460E-94D1-54222C63F5DA}</a:tableStyleId>
              </a:tblPr>
              <a:tblGrid>
                <a:gridCol w="1881194">
                  <a:extLst>
                    <a:ext uri="{9D8B030D-6E8A-4147-A177-3AD203B41FA5}">
                      <a16:colId xmlns:a16="http://schemas.microsoft.com/office/drawing/2014/main" val="20000"/>
                    </a:ext>
                  </a:extLst>
                </a:gridCol>
                <a:gridCol w="693519">
                  <a:extLst>
                    <a:ext uri="{9D8B030D-6E8A-4147-A177-3AD203B41FA5}">
                      <a16:colId xmlns:a16="http://schemas.microsoft.com/office/drawing/2014/main" val="20001"/>
                    </a:ext>
                  </a:extLst>
                </a:gridCol>
              </a:tblGrid>
              <a:tr h="367748">
                <a:tc>
                  <a:txBody>
                    <a:bodyPr/>
                    <a:lstStyle/>
                    <a:p>
                      <a:r>
                        <a:rPr lang="en-US" sz="1400" b="1" dirty="0" smtClean="0"/>
                        <a:t>Payload</a:t>
                      </a:r>
                      <a:r>
                        <a:rPr lang="en-US" sz="1400" b="1" baseline="0" dirty="0" smtClean="0"/>
                        <a:t> Instruments</a:t>
                      </a:r>
                      <a:endParaRPr lang="en-US" sz="1400" b="1" dirty="0"/>
                    </a:p>
                  </a:txBody>
                  <a:tcPr marL="84406" marR="84406"/>
                </a:tc>
                <a:tc>
                  <a:txBody>
                    <a:bodyPr/>
                    <a:lstStyle/>
                    <a:p>
                      <a:pPr algn="ctr"/>
                      <a:r>
                        <a:rPr lang="en-US" sz="1400" b="1" dirty="0" smtClean="0"/>
                        <a:t>Status</a:t>
                      </a:r>
                      <a:endParaRPr lang="en-US" sz="1400" b="1" dirty="0"/>
                    </a:p>
                  </a:txBody>
                  <a:tcPr marL="84406" marR="84406"/>
                </a:tc>
                <a:extLst>
                  <a:ext uri="{0D108BD9-81ED-4DB2-BD59-A6C34878D82A}">
                    <a16:rowId xmlns:a16="http://schemas.microsoft.com/office/drawing/2014/main" val="10000"/>
                  </a:ext>
                </a:extLst>
              </a:tr>
              <a:tr h="318052">
                <a:tc>
                  <a:txBody>
                    <a:bodyPr/>
                    <a:lstStyle/>
                    <a:p>
                      <a:r>
                        <a:rPr lang="en-US" sz="1400" b="0" dirty="0" smtClean="0"/>
                        <a:t>ATMS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1"/>
                  </a:ext>
                </a:extLst>
              </a:tr>
              <a:tr h="327991">
                <a:tc>
                  <a:txBody>
                    <a:bodyPr/>
                    <a:lstStyle/>
                    <a:p>
                      <a:r>
                        <a:rPr lang="en-US" sz="1400" b="0" dirty="0" smtClean="0"/>
                        <a:t>CERES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2"/>
                  </a:ext>
                </a:extLst>
              </a:tr>
              <a:tr h="308113">
                <a:tc>
                  <a:txBody>
                    <a:bodyPr/>
                    <a:lstStyle/>
                    <a:p>
                      <a:r>
                        <a:rPr lang="en-US" sz="1400" b="0" dirty="0" err="1" smtClean="0"/>
                        <a:t>CrIS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3"/>
                  </a:ext>
                </a:extLst>
              </a:tr>
              <a:tr h="188844">
                <a:tc>
                  <a:txBody>
                    <a:bodyPr/>
                    <a:lstStyle/>
                    <a:p>
                      <a:r>
                        <a:rPr lang="en-US" sz="1400" b="0" dirty="0" smtClean="0"/>
                        <a:t>OMPS – Nadir</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4"/>
                  </a:ext>
                </a:extLst>
              </a:tr>
              <a:tr h="308113">
                <a:tc>
                  <a:txBody>
                    <a:bodyPr/>
                    <a:lstStyle/>
                    <a:p>
                      <a:r>
                        <a:rPr lang="en-US" sz="1400" b="0" dirty="0" smtClean="0"/>
                        <a:t>OMPS – Limb</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5"/>
                  </a:ext>
                </a:extLst>
              </a:tr>
              <a:tr h="308113">
                <a:tc>
                  <a:txBody>
                    <a:bodyPr/>
                    <a:lstStyle/>
                    <a:p>
                      <a:r>
                        <a:rPr lang="en-US" sz="1400" b="0" dirty="0" smtClean="0"/>
                        <a:t>VIIRS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92598045"/>
              </p:ext>
            </p:extLst>
          </p:nvPr>
        </p:nvGraphicFramePr>
        <p:xfrm>
          <a:off x="6257065" y="1683027"/>
          <a:ext cx="2761549" cy="3475382"/>
        </p:xfrm>
        <a:graphic>
          <a:graphicData uri="http://schemas.openxmlformats.org/drawingml/2006/table">
            <a:tbl>
              <a:tblPr firstRow="1" bandRow="1">
                <a:tableStyleId>{5940675A-B579-460E-94D1-54222C63F5DA}</a:tableStyleId>
              </a:tblPr>
              <a:tblGrid>
                <a:gridCol w="2073455">
                  <a:extLst>
                    <a:ext uri="{9D8B030D-6E8A-4147-A177-3AD203B41FA5}">
                      <a16:colId xmlns:a16="http://schemas.microsoft.com/office/drawing/2014/main" val="20000"/>
                    </a:ext>
                  </a:extLst>
                </a:gridCol>
                <a:gridCol w="688094">
                  <a:extLst>
                    <a:ext uri="{9D8B030D-6E8A-4147-A177-3AD203B41FA5}">
                      <a16:colId xmlns:a16="http://schemas.microsoft.com/office/drawing/2014/main" val="20001"/>
                    </a:ext>
                  </a:extLst>
                </a:gridCol>
              </a:tblGrid>
              <a:tr h="367748">
                <a:tc>
                  <a:txBody>
                    <a:bodyPr/>
                    <a:lstStyle/>
                    <a:p>
                      <a:r>
                        <a:rPr lang="en-US" sz="1400" b="1" dirty="0" smtClean="0"/>
                        <a:t>Spacecraft</a:t>
                      </a:r>
                      <a:r>
                        <a:rPr lang="en-US" sz="1400" b="1" baseline="0" dirty="0" smtClean="0"/>
                        <a:t> Subsystem</a:t>
                      </a:r>
                      <a:endParaRPr lang="en-US" sz="1400" b="1" dirty="0"/>
                    </a:p>
                  </a:txBody>
                  <a:tcPr marL="84406" marR="84406"/>
                </a:tc>
                <a:tc>
                  <a:txBody>
                    <a:bodyPr/>
                    <a:lstStyle/>
                    <a:p>
                      <a:pPr algn="ctr"/>
                      <a:r>
                        <a:rPr lang="en-US" sz="1400" b="1" dirty="0" smtClean="0"/>
                        <a:t>Status</a:t>
                      </a:r>
                      <a:endParaRPr lang="en-US" sz="1400" b="1" dirty="0"/>
                    </a:p>
                  </a:txBody>
                  <a:tcPr marL="84406" marR="84406"/>
                </a:tc>
                <a:extLst>
                  <a:ext uri="{0D108BD9-81ED-4DB2-BD59-A6C34878D82A}">
                    <a16:rowId xmlns:a16="http://schemas.microsoft.com/office/drawing/2014/main" val="10000"/>
                  </a:ext>
                </a:extLst>
              </a:tr>
              <a:tr h="318052">
                <a:tc>
                  <a:txBody>
                    <a:bodyPr/>
                    <a:lstStyle/>
                    <a:p>
                      <a:r>
                        <a:rPr lang="en-US" sz="1400" b="0" dirty="0" smtClean="0"/>
                        <a:t>TLM,</a:t>
                      </a:r>
                      <a:r>
                        <a:rPr lang="en-US" sz="1400" b="0" baseline="0" dirty="0" smtClean="0"/>
                        <a:t> Command &amp; Control</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1"/>
                  </a:ext>
                </a:extLst>
              </a:tr>
              <a:tr h="327991">
                <a:tc>
                  <a:txBody>
                    <a:bodyPr/>
                    <a:lstStyle/>
                    <a:p>
                      <a:r>
                        <a:rPr lang="en-US" sz="1400" b="0" dirty="0" smtClean="0"/>
                        <a:t>ADCS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2"/>
                  </a:ext>
                </a:extLst>
              </a:tr>
              <a:tr h="308113">
                <a:tc>
                  <a:txBody>
                    <a:bodyPr/>
                    <a:lstStyle/>
                    <a:p>
                      <a:r>
                        <a:rPr lang="en-US" sz="1400" b="0" dirty="0" smtClean="0"/>
                        <a:t>EPS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3"/>
                  </a:ext>
                </a:extLst>
              </a:tr>
              <a:tr h="188844">
                <a:tc>
                  <a:txBody>
                    <a:bodyPr/>
                    <a:lstStyle/>
                    <a:p>
                      <a:r>
                        <a:rPr lang="en-US" sz="1400" b="0" dirty="0" smtClean="0"/>
                        <a:t>Thermal</a:t>
                      </a:r>
                      <a:r>
                        <a:rPr lang="en-US" sz="1400" b="0" baseline="0" dirty="0" smtClean="0"/>
                        <a:t> Control</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4"/>
                  </a:ext>
                </a:extLst>
              </a:tr>
              <a:tr h="308113">
                <a:tc>
                  <a:txBody>
                    <a:bodyPr/>
                    <a:lstStyle/>
                    <a:p>
                      <a:r>
                        <a:rPr lang="en-US" sz="1400" b="0" dirty="0" smtClean="0"/>
                        <a:t>Communications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5"/>
                  </a:ext>
                </a:extLst>
              </a:tr>
              <a:tr h="308113">
                <a:tc>
                  <a:txBody>
                    <a:bodyPr/>
                    <a:lstStyle/>
                    <a:p>
                      <a:r>
                        <a:rPr lang="en-US" sz="1400" b="0" dirty="0" smtClean="0"/>
                        <a:t>CDP</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6"/>
                  </a:ext>
                </a:extLst>
              </a:tr>
              <a:tr h="308113">
                <a:tc>
                  <a:txBody>
                    <a:bodyPr/>
                    <a:lstStyle/>
                    <a:p>
                      <a:r>
                        <a:rPr lang="en-US" sz="1400" b="0" dirty="0" smtClean="0"/>
                        <a:t>SCC</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7"/>
                  </a:ext>
                </a:extLst>
              </a:tr>
              <a:tr h="308113">
                <a:tc>
                  <a:txBody>
                    <a:bodyPr/>
                    <a:lstStyle/>
                    <a:p>
                      <a:r>
                        <a:rPr lang="en-US" sz="1400" b="0" dirty="0" smtClean="0"/>
                        <a:t>GPS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8"/>
                  </a:ext>
                </a:extLst>
              </a:tr>
              <a:tr h="308113">
                <a:tc>
                  <a:txBody>
                    <a:bodyPr/>
                    <a:lstStyle/>
                    <a:p>
                      <a:r>
                        <a:rPr lang="en-US" sz="1400" b="0" dirty="0" smtClean="0"/>
                        <a:t>1553</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09"/>
                  </a:ext>
                </a:extLst>
              </a:tr>
              <a:tr h="308113">
                <a:tc>
                  <a:txBody>
                    <a:bodyPr/>
                    <a:lstStyle/>
                    <a:p>
                      <a:r>
                        <a:rPr lang="en-US" sz="1400" b="0" dirty="0" smtClean="0"/>
                        <a:t>1394</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extLst>
                  <a:ext uri="{0D108BD9-81ED-4DB2-BD59-A6C34878D82A}">
                    <a16:rowId xmlns:a16="http://schemas.microsoft.com/office/drawing/2014/main" val="10010"/>
                  </a:ext>
                </a:extLst>
              </a:tr>
            </a:tbl>
          </a:graphicData>
        </a:graphic>
      </p:graphicFrame>
      <p:sp>
        <p:nvSpPr>
          <p:cNvPr id="11" name="TextBox 10"/>
          <p:cNvSpPr txBox="1"/>
          <p:nvPr/>
        </p:nvSpPr>
        <p:spPr>
          <a:xfrm>
            <a:off x="3559738" y="4224133"/>
            <a:ext cx="278540" cy="369332"/>
          </a:xfrm>
          <a:prstGeom prst="rect">
            <a:avLst/>
          </a:prstGeom>
          <a:solidFill>
            <a:srgbClr val="5AA037"/>
          </a:solidFill>
          <a:ln w="19050">
            <a:solidFill>
              <a:schemeClr val="tx1"/>
            </a:solidFill>
          </a:ln>
        </p:spPr>
        <p:txBody>
          <a:bodyPr wrap="square" rtlCol="0">
            <a:spAutoFit/>
          </a:bodyPr>
          <a:lstStyle/>
          <a:p>
            <a:endParaRPr lang="en-US" dirty="0"/>
          </a:p>
        </p:txBody>
      </p:sp>
      <p:sp>
        <p:nvSpPr>
          <p:cNvPr id="14" name="TextBox 13"/>
          <p:cNvSpPr txBox="1"/>
          <p:nvPr/>
        </p:nvSpPr>
        <p:spPr>
          <a:xfrm>
            <a:off x="3562798" y="4734340"/>
            <a:ext cx="278540" cy="369332"/>
          </a:xfrm>
          <a:prstGeom prst="rect">
            <a:avLst/>
          </a:prstGeom>
          <a:solidFill>
            <a:srgbClr val="FFFF00"/>
          </a:solidFill>
          <a:ln w="19050">
            <a:solidFill>
              <a:schemeClr val="tx1"/>
            </a:solidFill>
          </a:ln>
        </p:spPr>
        <p:txBody>
          <a:bodyPr wrap="square" rtlCol="0">
            <a:spAutoFit/>
          </a:bodyPr>
          <a:lstStyle/>
          <a:p>
            <a:endParaRPr lang="en-US" dirty="0"/>
          </a:p>
        </p:txBody>
      </p:sp>
      <p:sp>
        <p:nvSpPr>
          <p:cNvPr id="15" name="TextBox 14"/>
          <p:cNvSpPr txBox="1"/>
          <p:nvPr/>
        </p:nvSpPr>
        <p:spPr>
          <a:xfrm>
            <a:off x="3911434" y="4620208"/>
            <a:ext cx="2137677" cy="523220"/>
          </a:xfrm>
          <a:prstGeom prst="rect">
            <a:avLst/>
          </a:prstGeom>
          <a:noFill/>
        </p:spPr>
        <p:txBody>
          <a:bodyPr wrap="square" rtlCol="0">
            <a:spAutoFit/>
          </a:bodyPr>
          <a:lstStyle/>
          <a:p>
            <a:r>
              <a:rPr lang="en-US" sz="1400" b="0" dirty="0" smtClean="0">
                <a:solidFill>
                  <a:schemeClr val="tx1"/>
                </a:solidFill>
                <a:latin typeface="+mn-lt"/>
              </a:rPr>
              <a:t>Operational with limitations (or in standby)</a:t>
            </a:r>
            <a:endParaRPr lang="en-US" sz="1400" b="0" dirty="0">
              <a:solidFill>
                <a:schemeClr val="tx1"/>
              </a:solidFill>
              <a:latin typeface="+mn-lt"/>
            </a:endParaRPr>
          </a:p>
        </p:txBody>
      </p:sp>
      <p:sp>
        <p:nvSpPr>
          <p:cNvPr id="16" name="TextBox 15"/>
          <p:cNvSpPr txBox="1"/>
          <p:nvPr/>
        </p:nvSpPr>
        <p:spPr>
          <a:xfrm>
            <a:off x="3565858" y="5264429"/>
            <a:ext cx="278540" cy="369332"/>
          </a:xfrm>
          <a:prstGeom prst="rect">
            <a:avLst/>
          </a:prstGeom>
          <a:solidFill>
            <a:srgbClr val="FFC000"/>
          </a:solidFill>
          <a:ln w="19050">
            <a:solidFill>
              <a:schemeClr val="tx1"/>
            </a:solidFill>
          </a:ln>
        </p:spPr>
        <p:txBody>
          <a:bodyPr wrap="square" rtlCol="0">
            <a:spAutoFit/>
          </a:bodyPr>
          <a:lstStyle/>
          <a:p>
            <a:endParaRPr lang="en-US" dirty="0"/>
          </a:p>
        </p:txBody>
      </p:sp>
      <p:sp>
        <p:nvSpPr>
          <p:cNvPr id="17" name="TextBox 16"/>
          <p:cNvSpPr txBox="1"/>
          <p:nvPr/>
        </p:nvSpPr>
        <p:spPr>
          <a:xfrm>
            <a:off x="3914494" y="5190053"/>
            <a:ext cx="2137677" cy="523220"/>
          </a:xfrm>
          <a:prstGeom prst="rect">
            <a:avLst/>
          </a:prstGeom>
          <a:noFill/>
        </p:spPr>
        <p:txBody>
          <a:bodyPr wrap="square" rtlCol="0">
            <a:spAutoFit/>
          </a:bodyPr>
          <a:lstStyle/>
          <a:p>
            <a:r>
              <a:rPr lang="en-US" sz="1400" b="0" dirty="0" smtClean="0">
                <a:solidFill>
                  <a:schemeClr val="tx1"/>
                </a:solidFill>
                <a:latin typeface="+mn-lt"/>
              </a:rPr>
              <a:t>Operational with degraded performance</a:t>
            </a:r>
            <a:endParaRPr lang="en-US" sz="1400" b="0" dirty="0">
              <a:solidFill>
                <a:schemeClr val="tx1"/>
              </a:solidFill>
              <a:latin typeface="+mn-lt"/>
            </a:endParaRPr>
          </a:p>
        </p:txBody>
      </p:sp>
      <p:sp>
        <p:nvSpPr>
          <p:cNvPr id="20" name="TextBox 19"/>
          <p:cNvSpPr txBox="1"/>
          <p:nvPr/>
        </p:nvSpPr>
        <p:spPr>
          <a:xfrm>
            <a:off x="3917554" y="4209392"/>
            <a:ext cx="2137677" cy="307777"/>
          </a:xfrm>
          <a:prstGeom prst="rect">
            <a:avLst/>
          </a:prstGeom>
          <a:noFill/>
        </p:spPr>
        <p:txBody>
          <a:bodyPr wrap="square" rtlCol="0">
            <a:spAutoFit/>
          </a:bodyPr>
          <a:lstStyle/>
          <a:p>
            <a:r>
              <a:rPr lang="en-US" sz="1400" b="0" dirty="0" smtClean="0">
                <a:solidFill>
                  <a:schemeClr val="tx1"/>
                </a:solidFill>
                <a:latin typeface="+mn-lt"/>
              </a:rPr>
              <a:t>Operational (or capable of)</a:t>
            </a:r>
            <a:endParaRPr lang="en-US" sz="1400" b="0" dirty="0">
              <a:solidFill>
                <a:schemeClr val="tx1"/>
              </a:solidFill>
              <a:latin typeface="+mn-lt"/>
            </a:endParaRPr>
          </a:p>
        </p:txBody>
      </p:sp>
      <p:sp>
        <p:nvSpPr>
          <p:cNvPr id="21" name="TextBox 20"/>
          <p:cNvSpPr txBox="1"/>
          <p:nvPr/>
        </p:nvSpPr>
        <p:spPr>
          <a:xfrm>
            <a:off x="6342697" y="5350557"/>
            <a:ext cx="278540" cy="369332"/>
          </a:xfrm>
          <a:prstGeom prst="rect">
            <a:avLst/>
          </a:prstGeom>
          <a:solidFill>
            <a:srgbClr val="00B0F0"/>
          </a:solidFill>
          <a:ln w="19050">
            <a:solidFill>
              <a:schemeClr val="tx1"/>
            </a:solidFill>
          </a:ln>
        </p:spPr>
        <p:txBody>
          <a:bodyPr wrap="square" rtlCol="0">
            <a:spAutoFit/>
          </a:bodyPr>
          <a:lstStyle/>
          <a:p>
            <a:endParaRPr lang="en-US" dirty="0"/>
          </a:p>
        </p:txBody>
      </p:sp>
      <p:sp>
        <p:nvSpPr>
          <p:cNvPr id="22" name="TextBox 21"/>
          <p:cNvSpPr txBox="1"/>
          <p:nvPr/>
        </p:nvSpPr>
        <p:spPr>
          <a:xfrm>
            <a:off x="6682158" y="5342805"/>
            <a:ext cx="2137677" cy="307777"/>
          </a:xfrm>
          <a:prstGeom prst="rect">
            <a:avLst/>
          </a:prstGeom>
          <a:noFill/>
        </p:spPr>
        <p:txBody>
          <a:bodyPr wrap="square" rtlCol="0">
            <a:spAutoFit/>
          </a:bodyPr>
          <a:lstStyle/>
          <a:p>
            <a:r>
              <a:rPr lang="en-US" sz="1400" b="0" dirty="0" smtClean="0">
                <a:solidFill>
                  <a:schemeClr val="tx1"/>
                </a:solidFill>
                <a:latin typeface="+mn-lt"/>
              </a:rPr>
              <a:t>Functional but turned off</a:t>
            </a:r>
            <a:endParaRPr lang="en-US" sz="1400" b="0" dirty="0">
              <a:solidFill>
                <a:schemeClr val="tx1"/>
              </a:solidFill>
              <a:latin typeface="+mn-lt"/>
            </a:endParaRPr>
          </a:p>
        </p:txBody>
      </p:sp>
      <p:sp>
        <p:nvSpPr>
          <p:cNvPr id="23" name="TextBox 22"/>
          <p:cNvSpPr txBox="1"/>
          <p:nvPr/>
        </p:nvSpPr>
        <p:spPr>
          <a:xfrm>
            <a:off x="6345757" y="5840883"/>
            <a:ext cx="278540" cy="369332"/>
          </a:xfrm>
          <a:prstGeom prst="rect">
            <a:avLst/>
          </a:prstGeom>
          <a:solidFill>
            <a:schemeClr val="bg1"/>
          </a:solidFill>
          <a:ln w="19050">
            <a:solidFill>
              <a:schemeClr val="tx1"/>
            </a:solidFill>
          </a:ln>
        </p:spPr>
        <p:txBody>
          <a:bodyPr wrap="square" rtlCol="0">
            <a:spAutoFit/>
          </a:bodyPr>
          <a:lstStyle/>
          <a:p>
            <a:endParaRPr lang="en-US" dirty="0"/>
          </a:p>
        </p:txBody>
      </p:sp>
      <p:sp>
        <p:nvSpPr>
          <p:cNvPr id="24" name="TextBox 23"/>
          <p:cNvSpPr txBox="1"/>
          <p:nvPr/>
        </p:nvSpPr>
        <p:spPr>
          <a:xfrm>
            <a:off x="6685218" y="5833131"/>
            <a:ext cx="2137677" cy="307777"/>
          </a:xfrm>
          <a:prstGeom prst="rect">
            <a:avLst/>
          </a:prstGeom>
          <a:noFill/>
        </p:spPr>
        <p:txBody>
          <a:bodyPr wrap="square" rtlCol="0">
            <a:spAutoFit/>
          </a:bodyPr>
          <a:lstStyle/>
          <a:p>
            <a:r>
              <a:rPr lang="en-US" sz="1400" b="0" dirty="0" smtClean="0">
                <a:solidFill>
                  <a:schemeClr val="tx1"/>
                </a:solidFill>
                <a:latin typeface="+mn-lt"/>
              </a:rPr>
              <a:t>No status reported</a:t>
            </a:r>
            <a:endParaRPr lang="en-US" sz="1400" b="0" dirty="0">
              <a:solidFill>
                <a:schemeClr val="tx1"/>
              </a:solidFill>
              <a:latin typeface="+mn-lt"/>
            </a:endParaRPr>
          </a:p>
        </p:txBody>
      </p:sp>
      <p:sp>
        <p:nvSpPr>
          <p:cNvPr id="25" name="TextBox 24"/>
          <p:cNvSpPr txBox="1"/>
          <p:nvPr/>
        </p:nvSpPr>
        <p:spPr>
          <a:xfrm>
            <a:off x="3575035" y="5781250"/>
            <a:ext cx="278540" cy="369332"/>
          </a:xfrm>
          <a:prstGeom prst="rect">
            <a:avLst/>
          </a:prstGeom>
          <a:solidFill>
            <a:srgbClr val="FF0000"/>
          </a:solidFill>
          <a:ln w="19050">
            <a:solidFill>
              <a:schemeClr val="tx1"/>
            </a:solidFill>
          </a:ln>
        </p:spPr>
        <p:txBody>
          <a:bodyPr wrap="square" rtlCol="0">
            <a:spAutoFit/>
          </a:bodyPr>
          <a:lstStyle/>
          <a:p>
            <a:endParaRPr lang="en-US" dirty="0"/>
          </a:p>
        </p:txBody>
      </p:sp>
      <p:sp>
        <p:nvSpPr>
          <p:cNvPr id="26" name="TextBox 25"/>
          <p:cNvSpPr txBox="1"/>
          <p:nvPr/>
        </p:nvSpPr>
        <p:spPr>
          <a:xfrm>
            <a:off x="3914496" y="5783437"/>
            <a:ext cx="2137677" cy="307777"/>
          </a:xfrm>
          <a:prstGeom prst="rect">
            <a:avLst/>
          </a:prstGeom>
          <a:noFill/>
        </p:spPr>
        <p:txBody>
          <a:bodyPr wrap="square" rtlCol="0">
            <a:spAutoFit/>
          </a:bodyPr>
          <a:lstStyle/>
          <a:p>
            <a:r>
              <a:rPr lang="en-US" sz="1400" b="0" dirty="0" smtClean="0">
                <a:solidFill>
                  <a:schemeClr val="tx1"/>
                </a:solidFill>
                <a:latin typeface="+mn-lt"/>
              </a:rPr>
              <a:t>Not functional</a:t>
            </a:r>
            <a:endParaRPr lang="en-US" sz="1400" b="0" dirty="0">
              <a:solidFill>
                <a:schemeClr val="tx1"/>
              </a:solidFill>
              <a:latin typeface="+mn-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850"/>
            <a:ext cx="132873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9886" y="15949"/>
            <a:ext cx="118268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358549"/>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30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4000" b="0" dirty="0" smtClean="0"/>
              <a:t>Presentation Outline</a:t>
            </a:r>
            <a:endParaRPr lang="en-US" sz="4000" b="0" dirty="0"/>
          </a:p>
        </p:txBody>
      </p:sp>
      <p:sp>
        <p:nvSpPr>
          <p:cNvPr id="3" name="Content Placeholder 2"/>
          <p:cNvSpPr>
            <a:spLocks noGrp="1"/>
          </p:cNvSpPr>
          <p:nvPr>
            <p:ph idx="1"/>
          </p:nvPr>
        </p:nvSpPr>
        <p:spPr>
          <a:xfrm>
            <a:off x="228600" y="1371600"/>
            <a:ext cx="8686800" cy="4221163"/>
          </a:xfrm>
        </p:spPr>
        <p:txBody>
          <a:bodyPr>
            <a:noAutofit/>
          </a:bodyPr>
          <a:lstStyle/>
          <a:p>
            <a:pPr marL="0" indent="0">
              <a:buNone/>
            </a:pPr>
            <a:endParaRPr lang="en-US" sz="900" dirty="0"/>
          </a:p>
          <a:p>
            <a:pPr>
              <a:buFontTx/>
              <a:buChar char="-"/>
            </a:pPr>
            <a:r>
              <a:rPr lang="en-US" sz="2400" dirty="0" smtClean="0"/>
              <a:t>Overview of the Office of Satellite and Product Operations (OSPO)</a:t>
            </a:r>
          </a:p>
          <a:p>
            <a:pPr>
              <a:buFontTx/>
              <a:buChar char="-"/>
            </a:pPr>
            <a:r>
              <a:rPr lang="en-US" sz="2400" dirty="0" smtClean="0"/>
              <a:t>Status of Satellite Operations</a:t>
            </a:r>
          </a:p>
          <a:p>
            <a:pPr>
              <a:buFontTx/>
              <a:buChar char="-"/>
            </a:pPr>
            <a:r>
              <a:rPr lang="en-US" sz="2400" dirty="0" smtClean="0"/>
              <a:t>Status of </a:t>
            </a:r>
            <a:r>
              <a:rPr lang="en-US" sz="2400" dirty="0" err="1" smtClean="0"/>
              <a:t>McIDAS</a:t>
            </a:r>
            <a:r>
              <a:rPr lang="en-US" sz="2400" dirty="0" smtClean="0"/>
              <a:t> at ESPC </a:t>
            </a:r>
          </a:p>
          <a:p>
            <a:pPr>
              <a:buFontTx/>
              <a:buChar char="-"/>
            </a:pPr>
            <a:r>
              <a:rPr lang="en-US" sz="2400" dirty="0" smtClean="0"/>
              <a:t>Updates on Data Access and Distribution </a:t>
            </a:r>
          </a:p>
          <a:p>
            <a:pPr>
              <a:buFontTx/>
              <a:buChar char="-"/>
            </a:pPr>
            <a:r>
              <a:rPr lang="en-US" sz="2400" dirty="0" smtClean="0"/>
              <a:t>Q&amp;A</a:t>
            </a:r>
          </a:p>
          <a:p>
            <a:pPr>
              <a:buFontTx/>
              <a:buChar char="-"/>
            </a:pPr>
            <a:endParaRPr lang="en-US" sz="2400" dirty="0"/>
          </a:p>
          <a:p>
            <a:pPr marL="0" indent="0">
              <a:buNone/>
            </a:pPr>
            <a:endParaRPr lang="en-US" sz="2400" dirty="0" smtClean="0"/>
          </a:p>
          <a:p>
            <a:pPr>
              <a:buFontTx/>
              <a:buChar char="-"/>
            </a:pPr>
            <a:endParaRPr lang="en-US" sz="2400" dirty="0"/>
          </a:p>
          <a:p>
            <a:pPr>
              <a:buFontTx/>
              <a:buChar char="-"/>
            </a:pPr>
            <a:endParaRPr lang="en-US" sz="2400" dirty="0" smtClean="0"/>
          </a:p>
          <a:p>
            <a:pPr marL="0" indent="0">
              <a:buNone/>
            </a:pPr>
            <a:endParaRPr lang="en-US" sz="2400"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462" y="3657600"/>
            <a:ext cx="193833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79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00176"/>
            <a:ext cx="8616462" cy="4795039"/>
          </a:xfrm>
        </p:spPr>
        <p:txBody>
          <a:bodyPr>
            <a:normAutofit lnSpcReduction="10000"/>
          </a:bodyPr>
          <a:lstStyle/>
          <a:p>
            <a:r>
              <a:rPr lang="en-US" sz="2300" dirty="0"/>
              <a:t>M</a:t>
            </a:r>
            <a:r>
              <a:rPr lang="en-US" sz="2300" dirty="0" smtClean="0"/>
              <a:t>ain </a:t>
            </a:r>
            <a:r>
              <a:rPr lang="en-US" sz="2300" dirty="0"/>
              <a:t>mission objective is to provide KPPs (Key Performance Parameters</a:t>
            </a:r>
            <a:r>
              <a:rPr lang="en-US" sz="2300" dirty="0" smtClean="0"/>
              <a:t>):</a:t>
            </a:r>
          </a:p>
          <a:p>
            <a:pPr lvl="1"/>
            <a:r>
              <a:rPr lang="en-US" sz="1800" dirty="0" smtClean="0"/>
              <a:t>Sounder data (ATMS/</a:t>
            </a:r>
            <a:r>
              <a:rPr lang="en-US" sz="1800" dirty="0" err="1" smtClean="0"/>
              <a:t>CrIS</a:t>
            </a:r>
            <a:r>
              <a:rPr lang="en-US" sz="1800" dirty="0" smtClean="0"/>
              <a:t>) for NWP data assimilation purposes</a:t>
            </a:r>
          </a:p>
          <a:p>
            <a:pPr lvl="1"/>
            <a:r>
              <a:rPr lang="en-US" sz="1800" dirty="0" smtClean="0"/>
              <a:t>Imagery for high latitudes (VIIRS) for nowcasting purposes where geostationary satellite coverage is not present - Alaska</a:t>
            </a:r>
          </a:p>
          <a:p>
            <a:r>
              <a:rPr lang="en-US" sz="2300" dirty="0" smtClean="0"/>
              <a:t>Data </a:t>
            </a:r>
            <a:r>
              <a:rPr lang="en-US" sz="2300" dirty="0"/>
              <a:t>volume outputs from </a:t>
            </a:r>
            <a:r>
              <a:rPr lang="en-US" sz="2300" dirty="0" smtClean="0"/>
              <a:t>these satellites </a:t>
            </a:r>
            <a:r>
              <a:rPr lang="en-US" sz="2300" dirty="0"/>
              <a:t>are </a:t>
            </a:r>
            <a:r>
              <a:rPr lang="en-US" sz="2300" dirty="0" smtClean="0"/>
              <a:t>large (1.5 - 4 TB/day).</a:t>
            </a:r>
          </a:p>
          <a:p>
            <a:r>
              <a:rPr lang="en-US" sz="2300" dirty="0" smtClean="0"/>
              <a:t>Activities </a:t>
            </a:r>
            <a:r>
              <a:rPr lang="en-US" sz="2300" dirty="0"/>
              <a:t>to extend critical life expectancy of key instruments (ATMS microwave sounder) have been </a:t>
            </a:r>
            <a:r>
              <a:rPr lang="en-US" sz="2300" dirty="0" smtClean="0"/>
              <a:t>implemented.</a:t>
            </a:r>
          </a:p>
          <a:p>
            <a:r>
              <a:rPr lang="en-US" sz="2300" dirty="0" smtClean="0"/>
              <a:t>Collision </a:t>
            </a:r>
            <a:r>
              <a:rPr lang="en-US" sz="2300" dirty="0"/>
              <a:t>avoidance with space debris remains a challenge that is mitigated with risk mitigation maneuvers performed by the </a:t>
            </a:r>
            <a:r>
              <a:rPr lang="en-US" sz="2300" dirty="0" smtClean="0"/>
              <a:t>satellite.</a:t>
            </a:r>
          </a:p>
          <a:p>
            <a:r>
              <a:rPr lang="en-US" sz="2300" dirty="0" smtClean="0"/>
              <a:t>JPSS-1 launch </a:t>
            </a:r>
            <a:r>
              <a:rPr lang="en-US" sz="2300" dirty="0"/>
              <a:t>expected no earlier than mid-March 2017</a:t>
            </a:r>
            <a:r>
              <a:rPr lang="en-US" sz="2300" dirty="0" smtClean="0"/>
              <a:t>.</a:t>
            </a:r>
          </a:p>
          <a:p>
            <a:r>
              <a:rPr lang="en-US" sz="2300" dirty="0" smtClean="0"/>
              <a:t>A </a:t>
            </a:r>
            <a:r>
              <a:rPr lang="en-US" sz="2300" dirty="0"/>
              <a:t>significant ground system update is expected to take place in </a:t>
            </a:r>
            <a:r>
              <a:rPr lang="en-US" sz="2300" dirty="0" smtClean="0"/>
              <a:t>2017.</a:t>
            </a:r>
          </a:p>
        </p:txBody>
      </p:sp>
      <p:sp>
        <p:nvSpPr>
          <p:cNvPr id="4" name="Title 3"/>
          <p:cNvSpPr>
            <a:spLocks noGrp="1"/>
          </p:cNvSpPr>
          <p:nvPr>
            <p:ph type="title"/>
          </p:nvPr>
        </p:nvSpPr>
        <p:spPr/>
        <p:txBody>
          <a:bodyPr/>
          <a:lstStyle/>
          <a:p>
            <a:r>
              <a:rPr lang="en-US" b="0" dirty="0" smtClean="0"/>
              <a:t>Key Points: Suomi-NPP and JPSS-1</a:t>
            </a:r>
            <a:endParaRPr lang="en-US" b="0" dirty="0"/>
          </a:p>
        </p:txBody>
      </p:sp>
    </p:spTree>
    <p:extLst>
      <p:ext uri="{BB962C8B-B14F-4D97-AF65-F5344CB8AC3E}">
        <p14:creationId xmlns:p14="http://schemas.microsoft.com/office/powerpoint/2010/main" val="755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SNPP &amp; JPSS-1 Concurrent Operations at OSPO</a:t>
            </a:r>
            <a:endParaRPr lang="en-US" dirty="0"/>
          </a:p>
        </p:txBody>
      </p:sp>
      <p:sp>
        <p:nvSpPr>
          <p:cNvPr id="4" name="TextBox 3"/>
          <p:cNvSpPr txBox="1"/>
          <p:nvPr/>
        </p:nvSpPr>
        <p:spPr>
          <a:xfrm>
            <a:off x="888496" y="1447800"/>
            <a:ext cx="7493504"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JPSS-1 mission profile is substantially similar to </a:t>
            </a:r>
            <a:r>
              <a:rPr lang="en-US" sz="2400" dirty="0" smtClean="0"/>
              <a:t>S-NPP as JPSS-1 will lead S-NPP by ½ orbit (i.e. ~51 min.)</a:t>
            </a:r>
          </a:p>
          <a:p>
            <a:pPr marL="285750" indent="-285750">
              <a:buFont typeface="Arial" panose="020B0604020202020204" pitchFamily="34" charset="0"/>
              <a:buChar char="•"/>
            </a:pPr>
            <a:r>
              <a:rPr lang="en-US" sz="2400" dirty="0" smtClean="0"/>
              <a:t>With the launch of JPSS-1, NOAA will operate two satellites within the same environment.</a:t>
            </a:r>
          </a:p>
          <a:p>
            <a:pPr marL="285750" indent="-285750">
              <a:buFont typeface="Arial" panose="020B0604020202020204" pitchFamily="34" charset="0"/>
              <a:buChar char="•"/>
            </a:pPr>
            <a:r>
              <a:rPr lang="en-US" sz="2400" dirty="0" smtClean="0"/>
              <a:t>S-NPP northern contact  will often coincide with JPSS-1 southern contact.</a:t>
            </a:r>
          </a:p>
          <a:p>
            <a:pPr marL="285750" lvl="1" indent="-285750">
              <a:buFont typeface="Arial" panose="020B0604020202020204" pitchFamily="34" charset="0"/>
              <a:buChar char="•"/>
            </a:pPr>
            <a:r>
              <a:rPr lang="en-US" sz="2400" dirty="0" smtClean="0"/>
              <a:t>JPSS1- SMD playback data latency significantly improved vs</a:t>
            </a:r>
            <a:r>
              <a:rPr lang="en-US" sz="2400" dirty="0"/>
              <a:t>. </a:t>
            </a:r>
            <a:r>
              <a:rPr lang="en-US" sz="2400" dirty="0" smtClean="0"/>
              <a:t>S-NPP( 140 </a:t>
            </a:r>
            <a:r>
              <a:rPr lang="en-US" sz="2400" dirty="0"/>
              <a:t>to 80 min</a:t>
            </a:r>
            <a:r>
              <a:rPr lang="en-US" sz="2400" dirty="0" smtClean="0"/>
              <a:t>.)</a:t>
            </a:r>
            <a:endParaRPr lang="en-US" sz="2400" dirty="0"/>
          </a:p>
          <a:p>
            <a:pPr marL="285750" indent="-285750">
              <a:buFont typeface="Arial" panose="020B0604020202020204" pitchFamily="34" charset="0"/>
              <a:buChar char="•"/>
            </a:pPr>
            <a:r>
              <a:rPr lang="en-US" sz="2400" dirty="0"/>
              <a:t>The Community Satellite Processing Package (CSPP</a:t>
            </a:r>
            <a:r>
              <a:rPr lang="en-US" sz="2400" dirty="0" smtClean="0"/>
              <a:t>) supports </a:t>
            </a:r>
            <a:r>
              <a:rPr lang="en-US" sz="2400" dirty="0"/>
              <a:t>direct readout users in making the transition from POES to SNPP and subsequently to JPSS.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1" y="5465811"/>
            <a:ext cx="1028909" cy="102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541645"/>
            <a:ext cx="1305232" cy="101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57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LEO </a:t>
            </a:r>
            <a:r>
              <a:rPr lang="en-US" b="0" dirty="0" err="1" smtClean="0"/>
              <a:t>Flyout</a:t>
            </a:r>
            <a:r>
              <a:rPr lang="en-US" b="0" dirty="0" smtClean="0"/>
              <a:t> Schedule</a:t>
            </a:r>
            <a:endParaRPr lang="en-US" b="0" dirty="0"/>
          </a:p>
        </p:txBody>
      </p:sp>
      <p:sp>
        <p:nvSpPr>
          <p:cNvPr id="5" name="Rectangle 6"/>
          <p:cNvSpPr>
            <a:spLocks noChangeArrowheads="1"/>
          </p:cNvSpPr>
          <p:nvPr/>
        </p:nvSpPr>
        <p:spPr bwMode="auto">
          <a:xfrm>
            <a:off x="354531" y="6048392"/>
            <a:ext cx="8382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smtClean="0"/>
              <a:t>           </a:t>
            </a:r>
            <a:r>
              <a:rPr lang="en-US" dirty="0">
                <a:hlinkClick r:id="rId4"/>
              </a:rPr>
              <a:t>http://</a:t>
            </a:r>
            <a:r>
              <a:rPr lang="en-US" dirty="0" smtClean="0">
                <a:hlinkClick r:id="rId4"/>
              </a:rPr>
              <a:t>www.jpss.noaa.gov</a:t>
            </a:r>
            <a:r>
              <a:rPr lang="en-US" dirty="0" smtClean="0"/>
              <a:t> </a:t>
            </a:r>
            <a:endParaRPr lang="en-US" dirty="0"/>
          </a:p>
        </p:txBody>
      </p:sp>
      <p:pic>
        <p:nvPicPr>
          <p:cNvPr id="307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447800" y="1224776"/>
            <a:ext cx="6164249" cy="474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9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51037"/>
            <a:ext cx="8229600" cy="4525963"/>
          </a:xfrm>
        </p:spPr>
        <p:txBody>
          <a:bodyPr>
            <a:normAutofit lnSpcReduction="10000"/>
          </a:bodyPr>
          <a:lstStyle/>
          <a:p>
            <a:r>
              <a:rPr lang="en-US" sz="2800" dirty="0" smtClean="0"/>
              <a:t>Launched January 17, 2016</a:t>
            </a:r>
          </a:p>
          <a:p>
            <a:r>
              <a:rPr lang="en-US" sz="2800" dirty="0"/>
              <a:t>February 12, 2016 </a:t>
            </a:r>
            <a:r>
              <a:rPr lang="en-US" sz="2800" dirty="0" smtClean="0"/>
              <a:t>- Began </a:t>
            </a:r>
            <a:r>
              <a:rPr lang="en-US" sz="2800" dirty="0"/>
              <a:t>sending Operational Geophysical Data Records (OGDRs) to Ocean Prediction Center for </a:t>
            </a:r>
            <a:r>
              <a:rPr lang="en-US" sz="2800" dirty="0" smtClean="0"/>
              <a:t>evaluation.</a:t>
            </a:r>
          </a:p>
          <a:p>
            <a:r>
              <a:rPr lang="en-US" sz="2800" dirty="0" smtClean="0"/>
              <a:t>Full public release of Jason-3 products commenced this summer.</a:t>
            </a:r>
          </a:p>
          <a:p>
            <a:r>
              <a:rPr lang="en-US" sz="2800" dirty="0" smtClean="0"/>
              <a:t>Jason-2 successfully transferred to interleaved orbit on October 13, 2016</a:t>
            </a:r>
          </a:p>
          <a:p>
            <a:pPr lvl="1"/>
            <a:r>
              <a:rPr lang="en-US" dirty="0" smtClean="0"/>
              <a:t>First Intermediate Geophysical Data Records (IGDRs) distributed to users on October 17, 2016</a:t>
            </a:r>
          </a:p>
          <a:p>
            <a:endParaRPr lang="en-US" dirty="0" smtClean="0"/>
          </a:p>
          <a:p>
            <a:endParaRPr lang="en-US" baseline="30000"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4000" b="0" dirty="0" smtClean="0"/>
              <a:t>Space Weather Observations </a:t>
            </a:r>
            <a:br>
              <a:rPr lang="en-US" sz="4000" b="0" dirty="0" smtClean="0"/>
            </a:br>
            <a:r>
              <a:rPr lang="en-US" sz="4000" b="0" dirty="0"/>
              <a:t>Deep Space Climate Observatory (DSCOVR) </a:t>
            </a:r>
            <a:endParaRPr lang="en-US" sz="4000" b="0" dirty="0">
              <a:effectLst/>
            </a:endParaRPr>
          </a:p>
        </p:txBody>
      </p:sp>
      <p:sp>
        <p:nvSpPr>
          <p:cNvPr id="3" name="Content Placeholder 2"/>
          <p:cNvSpPr>
            <a:spLocks noGrp="1"/>
          </p:cNvSpPr>
          <p:nvPr>
            <p:ph idx="1"/>
          </p:nvPr>
        </p:nvSpPr>
        <p:spPr>
          <a:xfrm>
            <a:off x="457200" y="1981200"/>
            <a:ext cx="8229600" cy="4297363"/>
          </a:xfrm>
        </p:spPr>
        <p:txBody>
          <a:bodyPr>
            <a:normAutofit/>
          </a:bodyPr>
          <a:lstStyle/>
          <a:p>
            <a:r>
              <a:rPr lang="en-US" sz="2800" dirty="0" smtClean="0"/>
              <a:t>Launched 11 February 2015, at L1 on 8 June</a:t>
            </a:r>
          </a:p>
          <a:p>
            <a:r>
              <a:rPr lang="en-US" sz="2800" dirty="0" smtClean="0"/>
              <a:t>NOAA took command on October 28, 2015</a:t>
            </a:r>
          </a:p>
          <a:p>
            <a:r>
              <a:rPr lang="en-US" sz="2800" dirty="0"/>
              <a:t>DSCOVR</a:t>
            </a:r>
            <a:r>
              <a:rPr lang="en-US" sz="2800" dirty="0" smtClean="0"/>
              <a:t> will work together with GOES-R to locate and measure size of solar flares;  provide earlier warning detection for geomagnetic storms. </a:t>
            </a:r>
            <a:endParaRPr lang="en-US"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0"/>
            <a:ext cx="3195637" cy="179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37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p>
            <a:r>
              <a:rPr lang="en-US" dirty="0" smtClean="0"/>
              <a:t>Indian Ocean Data Coverage (IODC) - Mission Update</a:t>
            </a:r>
            <a:endParaRPr lang="en-US" dirty="0"/>
          </a:p>
        </p:txBody>
      </p:sp>
    </p:spTree>
    <p:extLst>
      <p:ext uri="{BB962C8B-B14F-4D97-AF65-F5344CB8AC3E}">
        <p14:creationId xmlns:p14="http://schemas.microsoft.com/office/powerpoint/2010/main" val="13259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Meteosat-7 Transition Plans</a:t>
            </a:r>
            <a:endParaRPr lang="en-US" b="0" dirty="0"/>
          </a:p>
        </p:txBody>
      </p:sp>
      <p:sp>
        <p:nvSpPr>
          <p:cNvPr id="3" name="Content Placeholder 2"/>
          <p:cNvSpPr>
            <a:spLocks noGrp="1"/>
          </p:cNvSpPr>
          <p:nvPr>
            <p:ph idx="1"/>
          </p:nvPr>
        </p:nvSpPr>
        <p:spPr>
          <a:xfrm>
            <a:off x="457200" y="1371600"/>
            <a:ext cx="8229600" cy="5105400"/>
          </a:xfrm>
        </p:spPr>
        <p:txBody>
          <a:bodyPr>
            <a:normAutofit lnSpcReduction="10000"/>
          </a:bodyPr>
          <a:lstStyle/>
          <a:p>
            <a:r>
              <a:rPr lang="en-GB" dirty="0" smtClean="0"/>
              <a:t>Meteosat-8 moves MSG-1/M-8) </a:t>
            </a:r>
            <a:r>
              <a:rPr lang="en-GB" dirty="0"/>
              <a:t>to 41.5° East longitude</a:t>
            </a:r>
          </a:p>
          <a:p>
            <a:r>
              <a:rPr lang="en-GB" dirty="0"/>
              <a:t>Drift period </a:t>
            </a:r>
            <a:r>
              <a:rPr lang="en-GB" dirty="0" smtClean="0"/>
              <a:t>from </a:t>
            </a:r>
            <a:r>
              <a:rPr lang="en-GB" dirty="0"/>
              <a:t>July 1, 2016 to ~Sep 15, 2016 (</a:t>
            </a:r>
            <a:r>
              <a:rPr lang="en-GB" dirty="0" smtClean="0"/>
              <a:t>TBC)</a:t>
            </a:r>
            <a:endParaRPr lang="en-GB" dirty="0"/>
          </a:p>
          <a:p>
            <a:r>
              <a:rPr lang="en-GB" dirty="0"/>
              <a:t>Parallel operations of </a:t>
            </a:r>
            <a:r>
              <a:rPr lang="en-GB" dirty="0" smtClean="0"/>
              <a:t>M-8 </a:t>
            </a:r>
            <a:r>
              <a:rPr lang="en-GB" dirty="0"/>
              <a:t>and </a:t>
            </a:r>
            <a:r>
              <a:rPr lang="en-GB" dirty="0" smtClean="0"/>
              <a:t>M-7 </a:t>
            </a:r>
            <a:r>
              <a:rPr lang="en-GB" dirty="0"/>
              <a:t>(57.5° E) planned to run from Oct 2016– </a:t>
            </a:r>
            <a:r>
              <a:rPr lang="en-GB" dirty="0" smtClean="0"/>
              <a:t>Jan 2017 </a:t>
            </a:r>
            <a:r>
              <a:rPr lang="en-GB" dirty="0"/>
              <a:t>(TBC)</a:t>
            </a:r>
          </a:p>
          <a:p>
            <a:r>
              <a:rPr lang="en-GB" dirty="0" smtClean="0"/>
              <a:t>M-8 </a:t>
            </a:r>
            <a:r>
              <a:rPr lang="en-GB" dirty="0"/>
              <a:t>IODC service – Jan 2017 (TBC) – 2019 (TBC)</a:t>
            </a:r>
          </a:p>
          <a:p>
            <a:r>
              <a:rPr lang="en-GB" dirty="0"/>
              <a:t>Re-orbiting / Decommission of </a:t>
            </a:r>
            <a:r>
              <a:rPr lang="en-GB" dirty="0" smtClean="0"/>
              <a:t>Meteosat-7 – </a:t>
            </a:r>
            <a:r>
              <a:rPr lang="en-GB" dirty="0"/>
              <a:t>April 2017 (TBC</a:t>
            </a:r>
            <a:r>
              <a:rPr lang="en-GB" dirty="0" smtClean="0"/>
              <a:t>)</a:t>
            </a:r>
            <a:endParaRPr lang="en-US" dirty="0"/>
          </a:p>
        </p:txBody>
      </p:sp>
    </p:spTree>
    <p:extLst>
      <p:ext uri="{BB962C8B-B14F-4D97-AF65-F5344CB8AC3E}">
        <p14:creationId xmlns:p14="http://schemas.microsoft.com/office/powerpoint/2010/main" val="138076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t>Meteosat-8 Transition</a:t>
            </a:r>
            <a:br>
              <a:rPr lang="en-US" b="0" dirty="0" smtClean="0"/>
            </a:br>
            <a:r>
              <a:rPr lang="en-US" b="0" dirty="0" smtClean="0"/>
              <a:t>Metosat-10 Active</a:t>
            </a:r>
            <a:endParaRPr lang="en-US" b="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456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1143000"/>
          </a:xfrm>
        </p:spPr>
        <p:txBody>
          <a:bodyPr>
            <a:normAutofit/>
          </a:bodyPr>
          <a:lstStyle/>
          <a:p>
            <a:r>
              <a:rPr lang="en-GB" sz="3200" b="0" dirty="0"/>
              <a:t>Proposed Meteosat-8 IODC Services – Image Data</a:t>
            </a:r>
            <a:endParaRPr lang="en-US" sz="3200" b="0" dirty="0"/>
          </a:p>
        </p:txBody>
      </p:sp>
      <p:pic>
        <p:nvPicPr>
          <p:cNvPr id="4" name="Content Placeholder 3" descr="met-8_40degview.png"/>
          <p:cNvPicPr>
            <a:picLocks noGrp="1" noChangeAspect="1"/>
          </p:cNvPicPr>
          <p:nvPr>
            <p:ph idx="1"/>
          </p:nvPr>
        </p:nvPicPr>
        <p:blipFill>
          <a:blip cstate="print"/>
          <a:srcRect t="4950" b="8191"/>
          <a:stretch>
            <a:fillRect/>
          </a:stretch>
        </p:blipFill>
        <p:spPr>
          <a:xfrm>
            <a:off x="336346" y="1143000"/>
            <a:ext cx="4543529" cy="4525963"/>
          </a:xfrm>
          <a:prstGeom prst="rect">
            <a:avLst/>
          </a:prstGeom>
        </p:spPr>
      </p:pic>
      <p:sp>
        <p:nvSpPr>
          <p:cNvPr id="5" name="Rectangle 4"/>
          <p:cNvSpPr/>
          <p:nvPr/>
        </p:nvSpPr>
        <p:spPr>
          <a:xfrm>
            <a:off x="5181600" y="1600200"/>
            <a:ext cx="3657600" cy="4955203"/>
          </a:xfrm>
          <a:prstGeom prst="rect">
            <a:avLst/>
          </a:prstGeom>
        </p:spPr>
        <p:txBody>
          <a:bodyPr wrap="square">
            <a:spAutoFit/>
          </a:bodyPr>
          <a:lstStyle/>
          <a:p>
            <a:r>
              <a:rPr lang="en-GB" sz="2400" dirty="0"/>
              <a:t>Full Earth scan - </a:t>
            </a:r>
            <a:br>
              <a:rPr lang="en-GB" sz="2400" dirty="0"/>
            </a:br>
            <a:r>
              <a:rPr lang="en-GB" sz="2400" dirty="0"/>
              <a:t>12 channels/15 Minutes</a:t>
            </a:r>
          </a:p>
          <a:p>
            <a:endParaRPr lang="en-GB" sz="2400" dirty="0" smtClean="0"/>
          </a:p>
          <a:p>
            <a:r>
              <a:rPr lang="en-GB" sz="2400" dirty="0" smtClean="0"/>
              <a:t>Covering </a:t>
            </a:r>
            <a:r>
              <a:rPr lang="en-GB" sz="2400" dirty="0"/>
              <a:t/>
            </a:r>
            <a:br>
              <a:rPr lang="en-GB" sz="2400" dirty="0"/>
            </a:br>
            <a:r>
              <a:rPr lang="en-GB" sz="2400" dirty="0"/>
              <a:t>~40°West to ~</a:t>
            </a:r>
            <a:r>
              <a:rPr lang="en-GB" sz="2400" dirty="0" smtClean="0"/>
              <a:t>120°East</a:t>
            </a:r>
          </a:p>
          <a:p>
            <a:endParaRPr lang="en-GB" sz="2400" dirty="0"/>
          </a:p>
          <a:p>
            <a:r>
              <a:rPr lang="en-US" sz="2400" dirty="0" smtClean="0"/>
              <a:t>Imager </a:t>
            </a:r>
            <a:r>
              <a:rPr lang="en-US" sz="2400" dirty="0"/>
              <a:t>Resolution: </a:t>
            </a:r>
          </a:p>
          <a:p>
            <a:pPr marL="342900" lvl="8" indent="-342900">
              <a:buFont typeface="Arial" panose="020B0604020202020204" pitchFamily="34" charset="0"/>
              <a:buChar char="•"/>
            </a:pPr>
            <a:r>
              <a:rPr lang="en-US" sz="2400" dirty="0"/>
              <a:t>1 km VIS (HRV) and 2 km </a:t>
            </a:r>
            <a:r>
              <a:rPr lang="en-US" sz="2400" dirty="0" smtClean="0"/>
              <a:t>channels 1-11, VIS</a:t>
            </a:r>
            <a:r>
              <a:rPr lang="en-US" sz="2400" dirty="0"/>
              <a:t>, IR and WV</a:t>
            </a:r>
          </a:p>
          <a:p>
            <a:pPr marL="342900" lvl="8" indent="-342900">
              <a:buFont typeface="Arial" panose="020B0604020202020204" pitchFamily="34" charset="0"/>
              <a:buChar char="•"/>
            </a:pPr>
            <a:r>
              <a:rPr lang="en-US" sz="2400" dirty="0"/>
              <a:t>Image frequency – every 15 mins</a:t>
            </a:r>
          </a:p>
          <a:p>
            <a:pPr>
              <a:spcBef>
                <a:spcPts val="1200"/>
              </a:spcBef>
            </a:pPr>
            <a:endParaRPr lang="en-GB" dirty="0"/>
          </a:p>
        </p:txBody>
      </p:sp>
      <p:sp>
        <p:nvSpPr>
          <p:cNvPr id="6" name="TextBox 5"/>
          <p:cNvSpPr txBox="1"/>
          <p:nvPr/>
        </p:nvSpPr>
        <p:spPr>
          <a:xfrm>
            <a:off x="1524000" y="5943600"/>
            <a:ext cx="2168222" cy="369332"/>
          </a:xfrm>
          <a:prstGeom prst="rect">
            <a:avLst/>
          </a:prstGeom>
          <a:noFill/>
          <a:ln>
            <a:solidFill>
              <a:schemeClr val="tx1"/>
            </a:solidFill>
          </a:ln>
        </p:spPr>
        <p:txBody>
          <a:bodyPr wrap="none" rtlCol="0">
            <a:spAutoFit/>
          </a:bodyPr>
          <a:lstStyle/>
          <a:p>
            <a:r>
              <a:rPr lang="en-US" b="0" dirty="0">
                <a:solidFill>
                  <a:schemeClr val="tx1"/>
                </a:solidFill>
                <a:latin typeface="Arial" pitchFamily="34" charset="0"/>
                <a:cs typeface="Arial" pitchFamily="34" charset="0"/>
              </a:rPr>
              <a:t>View from 41.5 deg</a:t>
            </a:r>
            <a:endParaRPr lang="en-GB" b="0"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1166812"/>
            <a:ext cx="454818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56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853148"/>
            <a:ext cx="8915400" cy="3785652"/>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tx1"/>
                </a:solidFill>
              </a:rPr>
              <a:t>To </a:t>
            </a:r>
            <a:r>
              <a:rPr lang="en-GB" sz="2400" dirty="0">
                <a:solidFill>
                  <a:schemeClr val="tx1"/>
                </a:solidFill>
              </a:rPr>
              <a:t>NOAA using </a:t>
            </a:r>
            <a:r>
              <a:rPr lang="en-GB" sz="2400" dirty="0" err="1" smtClean="0">
                <a:solidFill>
                  <a:schemeClr val="tx1"/>
                </a:solidFill>
              </a:rPr>
              <a:t>EUMETCast</a:t>
            </a:r>
            <a:r>
              <a:rPr lang="en-GB" sz="2400" dirty="0" smtClean="0">
                <a:solidFill>
                  <a:schemeClr val="tx1"/>
                </a:solidFill>
              </a:rPr>
              <a:t> </a:t>
            </a:r>
            <a:r>
              <a:rPr lang="en-GB" sz="2400" dirty="0">
                <a:solidFill>
                  <a:schemeClr val="tx1"/>
                </a:solidFill>
              </a:rPr>
              <a:t>terrestrial-based multicast </a:t>
            </a:r>
            <a:r>
              <a:rPr lang="en-GB" sz="2400" dirty="0" smtClean="0">
                <a:solidFill>
                  <a:schemeClr val="tx1"/>
                </a:solidFill>
              </a:rPr>
              <a:t>service via </a:t>
            </a:r>
            <a:r>
              <a:rPr lang="en-GB" sz="2400" dirty="0" smtClean="0"/>
              <a:t>approved </a:t>
            </a:r>
            <a:r>
              <a:rPr lang="en-GB" sz="2400" dirty="0"/>
              <a:t>terrestrial point-to-point </a:t>
            </a:r>
            <a:r>
              <a:rPr lang="en-GB" sz="2400" dirty="0" smtClean="0"/>
              <a:t>protocols</a:t>
            </a:r>
            <a:endParaRPr lang="en-GB" sz="2400" dirty="0"/>
          </a:p>
          <a:p>
            <a:pPr marL="342900" indent="-342900">
              <a:buFont typeface="Arial" panose="020B0604020202020204" pitchFamily="34" charset="0"/>
              <a:buChar char="•"/>
            </a:pPr>
            <a:r>
              <a:rPr lang="en-GB" sz="2400" dirty="0" smtClean="0">
                <a:solidFill>
                  <a:schemeClr val="tx1"/>
                </a:solidFill>
              </a:rPr>
              <a:t>EUMETSAT </a:t>
            </a:r>
            <a:r>
              <a:rPr lang="en-GB" sz="2400" dirty="0">
                <a:solidFill>
                  <a:schemeClr val="tx1"/>
                </a:solidFill>
              </a:rPr>
              <a:t>and NOAA are currently working toward using high speed trans-Atlantic links (GEANT &amp; </a:t>
            </a:r>
            <a:r>
              <a:rPr lang="en-GB" sz="2400" dirty="0" smtClean="0">
                <a:solidFill>
                  <a:schemeClr val="tx1"/>
                </a:solidFill>
              </a:rPr>
              <a:t>I2, and N-WAVE</a:t>
            </a:r>
            <a:r>
              <a:rPr lang="en-GB" sz="2400" dirty="0">
                <a:solidFill>
                  <a:schemeClr val="tx1"/>
                </a:solidFill>
              </a:rPr>
              <a:t>); this initiative is </a:t>
            </a:r>
            <a:r>
              <a:rPr lang="en-GB" sz="2400" dirty="0" smtClean="0">
                <a:solidFill>
                  <a:schemeClr val="tx1"/>
                </a:solidFill>
              </a:rPr>
              <a:t>underway</a:t>
            </a:r>
            <a:endParaRPr lang="en-GB" sz="2400" dirty="0">
              <a:solidFill>
                <a:schemeClr val="tx1"/>
              </a:solidFill>
            </a:endParaRPr>
          </a:p>
          <a:p>
            <a:pPr marL="342900" indent="-342900">
              <a:buFont typeface="Arial" panose="020B0604020202020204" pitchFamily="34" charset="0"/>
              <a:buChar char="•"/>
            </a:pPr>
            <a:r>
              <a:rPr lang="en-GB" sz="2400" dirty="0" smtClean="0"/>
              <a:t>OSPO examining resources required to process M-8 HRIT data to </a:t>
            </a:r>
            <a:r>
              <a:rPr lang="en-GB" sz="2400" dirty="0" err="1" smtClean="0"/>
              <a:t>McIDAS</a:t>
            </a:r>
            <a:r>
              <a:rPr lang="en-GB" sz="2400" dirty="0" smtClean="0"/>
              <a:t> format at the ESPC for user distribution</a:t>
            </a:r>
          </a:p>
          <a:p>
            <a:pPr marL="800100" lvl="1" indent="-342900">
              <a:buFont typeface="Arial" panose="020B0604020202020204" pitchFamily="34" charset="0"/>
              <a:buChar char="•"/>
            </a:pPr>
            <a:r>
              <a:rPr lang="en-GB" sz="2400" dirty="0" smtClean="0"/>
              <a:t>If resources are available, imagery would be provided, possibly level 2 products </a:t>
            </a:r>
            <a:endParaRPr lang="en-GB" sz="2400" dirty="0">
              <a:solidFill>
                <a:schemeClr val="tx1"/>
              </a:solidFill>
            </a:endParaRPr>
          </a:p>
          <a:p>
            <a:pPr marL="342900" indent="-342900">
              <a:buFontTx/>
              <a:buChar char="-"/>
            </a:pPr>
            <a:endParaRPr lang="en-GB" sz="2400" dirty="0">
              <a:solidFill>
                <a:schemeClr val="tx1"/>
              </a:solidFill>
            </a:endParaRPr>
          </a:p>
        </p:txBody>
      </p:sp>
      <p:sp>
        <p:nvSpPr>
          <p:cNvPr id="3" name="TextBox 2"/>
          <p:cNvSpPr txBox="1"/>
          <p:nvPr/>
        </p:nvSpPr>
        <p:spPr>
          <a:xfrm>
            <a:off x="76200" y="228600"/>
            <a:ext cx="9067800" cy="1477328"/>
          </a:xfrm>
          <a:prstGeom prst="rect">
            <a:avLst/>
          </a:prstGeom>
          <a:noFill/>
        </p:spPr>
        <p:txBody>
          <a:bodyPr wrap="square" rtlCol="0">
            <a:spAutoFit/>
          </a:bodyPr>
          <a:lstStyle/>
          <a:p>
            <a:pPr algn="ctr"/>
            <a:r>
              <a:rPr lang="en-US" sz="2800" dirty="0" smtClean="0"/>
              <a:t>    </a:t>
            </a:r>
            <a:r>
              <a:rPr lang="en-US" sz="3600" dirty="0" smtClean="0"/>
              <a:t>Planned </a:t>
            </a:r>
            <a:r>
              <a:rPr lang="en-US" sz="3600" dirty="0"/>
              <a:t>Meteosat-8 IODC </a:t>
            </a:r>
            <a:r>
              <a:rPr lang="en-US" sz="3600" dirty="0" smtClean="0"/>
              <a:t>Data </a:t>
            </a:r>
          </a:p>
          <a:p>
            <a:pPr algn="ctr"/>
            <a:r>
              <a:rPr lang="en-US" sz="3600" dirty="0" smtClean="0"/>
              <a:t>Dissemination Strategy</a:t>
            </a:r>
            <a:endParaRPr lang="en-US" sz="3600" dirty="0"/>
          </a:p>
          <a:p>
            <a:endParaRPr lang="en-US" dirty="0"/>
          </a:p>
        </p:txBody>
      </p:sp>
    </p:spTree>
    <p:extLst>
      <p:ext uri="{BB962C8B-B14F-4D97-AF65-F5344CB8AC3E}">
        <p14:creationId xmlns:p14="http://schemas.microsoft.com/office/powerpoint/2010/main" val="144983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90600"/>
            <a:ext cx="7620000" cy="3962400"/>
          </a:xfrm>
        </p:spPr>
        <p:txBody>
          <a:bodyPr>
            <a:noAutofit/>
          </a:bodyPr>
          <a:lstStyle/>
          <a:p>
            <a:r>
              <a:rPr lang="en-US" sz="2200" dirty="0"/>
              <a:t>O</a:t>
            </a:r>
            <a:r>
              <a:rPr lang="en-US" sz="2200" dirty="0" smtClean="0"/>
              <a:t>perates the Nation’s 16 environmental satellites:</a:t>
            </a:r>
          </a:p>
          <a:p>
            <a:pPr lvl="1"/>
            <a:r>
              <a:rPr lang="en-US" sz="1800" dirty="0" smtClean="0"/>
              <a:t>3 Geostationary (GOES) by NOAA</a:t>
            </a:r>
          </a:p>
          <a:p>
            <a:pPr lvl="1"/>
            <a:r>
              <a:rPr lang="en-US" sz="1800" dirty="0"/>
              <a:t>3</a:t>
            </a:r>
            <a:r>
              <a:rPr lang="en-US" sz="1800" dirty="0" smtClean="0"/>
              <a:t> Polar-Orbiting (POES) by NOAA</a:t>
            </a:r>
          </a:p>
          <a:p>
            <a:pPr lvl="1"/>
            <a:r>
              <a:rPr lang="en-US" sz="1800" dirty="0" smtClean="0"/>
              <a:t>6 Defense Meteorological Satellite program (DMSP) operated by NOAA</a:t>
            </a:r>
          </a:p>
          <a:p>
            <a:pPr lvl="1"/>
            <a:r>
              <a:rPr lang="en-US" sz="1800" dirty="0"/>
              <a:t>2</a:t>
            </a:r>
            <a:r>
              <a:rPr lang="en-US" sz="1800" dirty="0" smtClean="0"/>
              <a:t> OSTM Jason-2  &amp; Jason-3 (Ocean Surface Topography Mission) - Joint NOAA, NASA, CNES, EUMETSAT effort</a:t>
            </a:r>
          </a:p>
          <a:p>
            <a:pPr lvl="1"/>
            <a:r>
              <a:rPr lang="en-US" sz="1800" dirty="0" smtClean="0"/>
              <a:t>1 Suomi National Polar-orbiting Partnership (NPP) by NOAA &amp; NASA</a:t>
            </a:r>
          </a:p>
          <a:p>
            <a:pPr lvl="1"/>
            <a:r>
              <a:rPr lang="en-US" sz="1800" dirty="0"/>
              <a:t>1 DSCOVR (Deep Space Climate Observatory) by </a:t>
            </a:r>
            <a:r>
              <a:rPr lang="en-US" sz="1800" dirty="0" smtClean="0"/>
              <a:t>NOAA</a:t>
            </a:r>
          </a:p>
          <a:p>
            <a:pPr lvl="1"/>
            <a:endParaRPr lang="en-US" sz="1800" dirty="0"/>
          </a:p>
          <a:p>
            <a:pPr marL="457200" lvl="1" indent="0">
              <a:buNone/>
            </a:pPr>
            <a:r>
              <a:rPr lang="en-US" sz="1800" dirty="0" smtClean="0"/>
              <a:t>*GOES-R scheduled to launch this Saturday, November 19, 2016.</a:t>
            </a:r>
          </a:p>
          <a:p>
            <a:pPr marL="457200" lvl="1" indent="0">
              <a:buNone/>
            </a:pPr>
            <a:r>
              <a:rPr lang="en-US" sz="1800" dirty="0" smtClean="0"/>
              <a:t>*JPSS-1 will launch no earlier than mid-March 2017.</a:t>
            </a:r>
            <a:endParaRPr lang="en-US" sz="1800" dirty="0"/>
          </a:p>
          <a:p>
            <a:endParaRPr lang="en-US" sz="2200" dirty="0" smtClean="0"/>
          </a:p>
        </p:txBody>
      </p:sp>
      <p:sp>
        <p:nvSpPr>
          <p:cNvPr id="5" name="Title 1"/>
          <p:cNvSpPr>
            <a:spLocks noGrp="1"/>
          </p:cNvSpPr>
          <p:nvPr>
            <p:ph type="title"/>
          </p:nvPr>
        </p:nvSpPr>
        <p:spPr>
          <a:xfrm>
            <a:off x="0" y="0"/>
            <a:ext cx="9144000" cy="762000"/>
          </a:xfrm>
        </p:spPr>
        <p:txBody>
          <a:bodyPr>
            <a:noAutofit/>
          </a:bodyPr>
          <a:lstStyle/>
          <a:p>
            <a:r>
              <a:rPr lang="en-US" sz="3000" dirty="0" smtClean="0"/>
              <a:t>NESDIS Office of Satellite and Product Operations (OSPO)</a:t>
            </a:r>
            <a:endParaRPr lang="en-US" sz="3000" dirty="0"/>
          </a:p>
        </p:txBody>
      </p:sp>
      <p:pic>
        <p:nvPicPr>
          <p:cNvPr id="2050" name="Picture 2" descr="C:\Users\jason.taylor\Desktop\MUG Talk\GOES_Satell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953000"/>
            <a:ext cx="1377314"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ason.taylor\Desktop\MUG Talk\POES_Satell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953000"/>
            <a:ext cx="1447971"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MSP Satell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359" y="4953000"/>
            <a:ext cx="1538242"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upload.wikimedia.org/wikipedia/commons/0/0e/OSTM-Jason-2-over-ear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4953000"/>
            <a:ext cx="2347958" cy="161612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www.ncdc.noaa.gov/sites/default/files/styles/full_page_width/public/NPP-Satellite.png?itok=g0eJOlT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171" y="4965509"/>
            <a:ext cx="2062025" cy="160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05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371600"/>
          </a:xfrm>
        </p:spPr>
        <p:txBody>
          <a:bodyPr>
            <a:noAutofit/>
          </a:bodyPr>
          <a:lstStyle/>
          <a:p>
            <a:r>
              <a:rPr lang="en-US" sz="4000" dirty="0" smtClean="0"/>
              <a:t>Himawari-8 Update </a:t>
            </a:r>
            <a:endParaRPr lang="en-US" sz="4000" dirty="0"/>
          </a:p>
        </p:txBody>
      </p:sp>
      <p:sp>
        <p:nvSpPr>
          <p:cNvPr id="5" name="TextBox 4"/>
          <p:cNvSpPr txBox="1"/>
          <p:nvPr/>
        </p:nvSpPr>
        <p:spPr>
          <a:xfrm>
            <a:off x="152400" y="1441132"/>
            <a:ext cx="8991600" cy="4678204"/>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dirty="0" smtClean="0"/>
              <a:t>NESDIS/STAR, College Park, is pulling full resolution Himawari-8 AHI level 1b data from the </a:t>
            </a:r>
            <a:r>
              <a:rPr lang="en-US" sz="2000" dirty="0" err="1" smtClean="0"/>
              <a:t>HimawariCloud</a:t>
            </a:r>
            <a:r>
              <a:rPr lang="en-US" sz="2000" dirty="0" smtClean="0"/>
              <a:t> server</a:t>
            </a:r>
          </a:p>
          <a:p>
            <a:pPr marL="800100" lvl="1" indent="-342900">
              <a:spcBef>
                <a:spcPts val="600"/>
              </a:spcBef>
              <a:buFont typeface="Arial" panose="020B0604020202020204" pitchFamily="34" charset="0"/>
              <a:buChar char="•"/>
            </a:pPr>
            <a:r>
              <a:rPr lang="en-US" dirty="0" smtClean="0"/>
              <a:t>NOAA has </a:t>
            </a:r>
            <a:r>
              <a:rPr lang="en-US" i="1" dirty="0" smtClean="0"/>
              <a:t>one</a:t>
            </a:r>
            <a:r>
              <a:rPr lang="en-US" dirty="0" smtClean="0"/>
              <a:t> account for data access to the JMA server.  On a best effort basis, full res H-8 AHI data are further distributed from STAR’s server to:</a:t>
            </a:r>
          </a:p>
          <a:p>
            <a:pPr marL="1257300" lvl="2" indent="-342900">
              <a:spcBef>
                <a:spcPts val="600"/>
              </a:spcBef>
              <a:buFont typeface="Arial" panose="020B0604020202020204" pitchFamily="34" charset="0"/>
              <a:buChar char="•"/>
            </a:pPr>
            <a:r>
              <a:rPr lang="en-US" dirty="0" smtClean="0"/>
              <a:t>NWS NCEP (includes AMVs and radiances in BUFR to EMC/JCSDA) </a:t>
            </a:r>
          </a:p>
          <a:p>
            <a:pPr marL="1257300" lvl="2" indent="-342900">
              <a:spcBef>
                <a:spcPts val="600"/>
              </a:spcBef>
              <a:buFont typeface="Arial" panose="020B0604020202020204" pitchFamily="34" charset="0"/>
              <a:buChar char="•"/>
            </a:pPr>
            <a:r>
              <a:rPr lang="en-US" dirty="0" smtClean="0"/>
              <a:t>DoD</a:t>
            </a:r>
          </a:p>
          <a:p>
            <a:pPr marL="1257300" lvl="2" indent="-342900">
              <a:spcBef>
                <a:spcPts val="600"/>
              </a:spcBef>
              <a:buFont typeface="Arial" panose="020B0604020202020204" pitchFamily="34" charset="0"/>
              <a:buChar char="•"/>
            </a:pPr>
            <a:r>
              <a:rPr lang="en-US" dirty="0" smtClean="0"/>
              <a:t>SSEC/CIMSS</a:t>
            </a:r>
          </a:p>
          <a:p>
            <a:pPr marL="1257300" lvl="2" indent="-342900">
              <a:spcBef>
                <a:spcPts val="600"/>
              </a:spcBef>
              <a:buFont typeface="Arial" panose="020B0604020202020204" pitchFamily="34" charset="0"/>
              <a:buChar char="•"/>
            </a:pPr>
            <a:r>
              <a:rPr lang="en-US" dirty="0" smtClean="0"/>
              <a:t>NSOF/ESPC</a:t>
            </a:r>
          </a:p>
          <a:p>
            <a:pPr marL="342900" indent="-342900">
              <a:spcBef>
                <a:spcPts val="600"/>
              </a:spcBef>
              <a:buFont typeface="Arial" panose="020B0604020202020204" pitchFamily="34" charset="0"/>
              <a:buChar char="•"/>
            </a:pPr>
            <a:r>
              <a:rPr lang="en-US" sz="2000" dirty="0" smtClean="0"/>
              <a:t>NSOF/ESPC is making H-8 imagery and derived level 2 products in </a:t>
            </a:r>
            <a:r>
              <a:rPr lang="en-US" sz="2000" dirty="0" err="1" smtClean="0"/>
              <a:t>McIDAS</a:t>
            </a:r>
            <a:r>
              <a:rPr lang="en-US" sz="2000" dirty="0" smtClean="0"/>
              <a:t> available from GEODIST</a:t>
            </a:r>
          </a:p>
          <a:p>
            <a:pPr marL="1257300" lvl="2" indent="-342900">
              <a:spcBef>
                <a:spcPts val="600"/>
              </a:spcBef>
              <a:buFont typeface="Arial" panose="020B0604020202020204" pitchFamily="34" charset="0"/>
              <a:buChar char="•"/>
            </a:pPr>
            <a:r>
              <a:rPr lang="en-US" dirty="0" smtClean="0"/>
              <a:t>Sub-sampled </a:t>
            </a:r>
            <a:r>
              <a:rPr lang="en-US" dirty="0"/>
              <a:t>H-8 </a:t>
            </a:r>
            <a:r>
              <a:rPr lang="en-US" dirty="0" smtClean="0"/>
              <a:t>data reflecting the H-8 </a:t>
            </a:r>
            <a:r>
              <a:rPr lang="en-US" dirty="0"/>
              <a:t>specifications of the five channels having a spatial resolution of 4 km in the IR, and 1 km in the </a:t>
            </a:r>
            <a:r>
              <a:rPr lang="en-US" dirty="0" smtClean="0"/>
              <a:t>Visible are being used to produce imagery and derived level 2 products (product listing next slide)</a:t>
            </a:r>
          </a:p>
          <a:p>
            <a:pPr marL="1257300" lvl="2" indent="-342900">
              <a:spcBef>
                <a:spcPts val="600"/>
              </a:spcBef>
              <a:buFont typeface="Arial" panose="020B0604020202020204" pitchFamily="34" charset="0"/>
              <a:buChar char="•"/>
            </a:pPr>
            <a:endParaRPr lang="en-US" sz="1600" dirty="0" smtClean="0"/>
          </a:p>
        </p:txBody>
      </p:sp>
    </p:spTree>
    <p:extLst>
      <p:ext uri="{BB962C8B-B14F-4D97-AF65-F5344CB8AC3E}">
        <p14:creationId xmlns:p14="http://schemas.microsoft.com/office/powerpoint/2010/main" val="191782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Specific Products Generated at NESDIS/ESPC from Himawari-8 Data</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7347943"/>
              </p:ext>
            </p:extLst>
          </p:nvPr>
        </p:nvGraphicFramePr>
        <p:xfrm>
          <a:off x="533400" y="1524000"/>
          <a:ext cx="8001000" cy="4652952"/>
        </p:xfrm>
        <a:graphic>
          <a:graphicData uri="http://schemas.openxmlformats.org/drawingml/2006/table">
            <a:tbl>
              <a:tblPr bandRow="1">
                <a:tableStyleId>{5C22544A-7EE6-4342-B048-85BDC9FD1C3A}</a:tableStyleId>
              </a:tblPr>
              <a:tblGrid>
                <a:gridCol w="46482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428348">
                <a:tc>
                  <a:txBody>
                    <a:bodyPr/>
                    <a:lstStyle/>
                    <a:p>
                      <a:pPr marL="0" marR="0" algn="ctr">
                        <a:lnSpc>
                          <a:spcPct val="115000"/>
                        </a:lnSpc>
                        <a:spcBef>
                          <a:spcPts val="500"/>
                        </a:spcBef>
                        <a:spcAft>
                          <a:spcPts val="0"/>
                        </a:spcAft>
                      </a:pPr>
                      <a:r>
                        <a:rPr lang="en-US" sz="1100" dirty="0">
                          <a:solidFill>
                            <a:schemeClr val="bg1"/>
                          </a:solidFill>
                          <a:effectLst/>
                          <a:latin typeface="Arial" panose="020B0604020202020204" pitchFamily="34" charset="0"/>
                          <a:cs typeface="Arial" panose="020B0604020202020204" pitchFamily="34" charset="0"/>
                        </a:rPr>
                        <a:t>NESDIS </a:t>
                      </a:r>
                      <a:r>
                        <a:rPr lang="en-US" sz="1100" dirty="0" smtClean="0">
                          <a:solidFill>
                            <a:schemeClr val="bg1"/>
                          </a:solidFill>
                          <a:effectLst/>
                          <a:latin typeface="Arial" panose="020B0604020202020204" pitchFamily="34" charset="0"/>
                          <a:cs typeface="Arial" panose="020B0604020202020204" pitchFamily="34" charset="0"/>
                        </a:rPr>
                        <a:t>H-8 Product</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2579" marR="42579" marT="0" marB="0" anchor="ctr">
                    <a:solidFill>
                      <a:schemeClr val="tx2">
                        <a:lumMod val="75000"/>
                      </a:schemeClr>
                    </a:solidFill>
                  </a:tcPr>
                </a:tc>
                <a:tc>
                  <a:txBody>
                    <a:bodyPr/>
                    <a:lstStyle/>
                    <a:p>
                      <a:pPr marL="0" marR="0" algn="ctr">
                        <a:lnSpc>
                          <a:spcPct val="115000"/>
                        </a:lnSpc>
                        <a:spcBef>
                          <a:spcPts val="500"/>
                        </a:spcBef>
                        <a:spcAft>
                          <a:spcPts val="0"/>
                        </a:spcAft>
                      </a:pPr>
                      <a:r>
                        <a:rPr lang="en-US" sz="1100" dirty="0">
                          <a:solidFill>
                            <a:schemeClr val="bg1"/>
                          </a:solidFill>
                          <a:effectLst/>
                          <a:latin typeface="Arial" panose="020B0604020202020204" pitchFamily="34" charset="0"/>
                          <a:cs typeface="Arial" panose="020B0604020202020204" pitchFamily="34" charset="0"/>
                        </a:rPr>
                        <a:t>Data Format(s)</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2579" marR="42579" marT="0" marB="0" anchor="ctr">
                    <a:solidFill>
                      <a:schemeClr val="tx2">
                        <a:lumMod val="75000"/>
                      </a:schemeClr>
                    </a:solidFill>
                  </a:tcPr>
                </a:tc>
                <a:extLst>
                  <a:ext uri="{0D108BD9-81ED-4DB2-BD59-A6C34878D82A}">
                    <a16:rowId xmlns:a16="http://schemas.microsoft.com/office/drawing/2014/main" val="10000"/>
                  </a:ext>
                </a:extLst>
              </a:tr>
              <a:tr h="310270">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Visible and IR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t>
                      </a:r>
                      <a:r>
                        <a:rPr lang="en-US" sz="1200" dirty="0" smtClean="0">
                          <a:effectLst/>
                          <a:latin typeface="Arial" panose="020B0604020202020204" pitchFamily="34" charset="0"/>
                          <a:cs typeface="Arial" panose="020B0604020202020204" pitchFamily="34" charset="0"/>
                        </a:rPr>
                        <a:t>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1"/>
                  </a:ext>
                </a:extLst>
              </a:tr>
              <a:tr h="310270">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Tropical Cyclone Formation Probability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smtClean="0">
                          <a:solidFill>
                            <a:srgbClr val="000000"/>
                          </a:solidFill>
                          <a:effectLst/>
                          <a:latin typeface="Arial" panose="020B0604020202020204" pitchFamily="34" charset="0"/>
                          <a:ea typeface="Calibri"/>
                          <a:cs typeface="Arial" panose="020B0604020202020204" pitchFamily="34" charset="0"/>
                        </a:rPr>
                        <a:t>McIDAS</a:t>
                      </a:r>
                      <a:r>
                        <a:rPr lang="en-US" sz="1200" dirty="0" smtClean="0">
                          <a:solidFill>
                            <a:srgbClr val="000000"/>
                          </a:solidFill>
                          <a:effectLst/>
                          <a:latin typeface="Arial" panose="020B0604020202020204" pitchFamily="34" charset="0"/>
                          <a:ea typeface="Calibri"/>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2"/>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Wildfire Automated Biomass Burning Algorithm</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t>
                      </a:r>
                      <a:r>
                        <a:rPr lang="en-US" sz="1200" dirty="0" smtClean="0">
                          <a:effectLst/>
                          <a:latin typeface="Arial" panose="020B0604020202020204" pitchFamily="34" charset="0"/>
                          <a:cs typeface="Arial" panose="020B0604020202020204" pitchFamily="34" charset="0"/>
                        </a:rPr>
                        <a:t>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3"/>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Global Hydro-Estimator Satellite Rainfall Estimates</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smtClean="0">
                          <a:effectLst/>
                          <a:latin typeface="Arial" panose="020B0604020202020204" pitchFamily="34" charset="0"/>
                          <a:cs typeface="Arial" panose="020B0604020202020204" pitchFamily="34" charset="0"/>
                        </a:rPr>
                        <a:t>McIDAS</a:t>
                      </a:r>
                      <a:r>
                        <a:rPr lang="en-US" sz="1200" dirty="0" smtClean="0">
                          <a:effectLst/>
                          <a:latin typeface="Arial" panose="020B0604020202020204" pitchFamily="34" charset="0"/>
                          <a:cs typeface="Arial" panose="020B0604020202020204" pitchFamily="34" charset="0"/>
                        </a:rPr>
                        <a:t> Area, GRIB2</a:t>
                      </a:r>
                      <a:r>
                        <a:rPr lang="en-US" sz="1200" dirty="0">
                          <a:effectLst/>
                          <a:latin typeface="Arial" panose="020B0604020202020204" pitchFamily="34" charset="0"/>
                          <a:cs typeface="Arial" panose="020B0604020202020204" pitchFamily="34" charset="0"/>
                        </a:rPr>
                        <a:t>, </a:t>
                      </a:r>
                      <a:r>
                        <a:rPr lang="en-US" sz="1200" dirty="0" smtClean="0">
                          <a:effectLst/>
                          <a:latin typeface="Arial" panose="020B0604020202020204" pitchFamily="34" charset="0"/>
                          <a:cs typeface="Arial" panose="020B0604020202020204" pitchFamily="34" charset="0"/>
                        </a:rPr>
                        <a:t>NetCDF4, PNG</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4"/>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Advanced Dvorak Technique</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smtClean="0">
                          <a:effectLst/>
                          <a:latin typeface="Arial" panose="020B0604020202020204" pitchFamily="34" charset="0"/>
                          <a:cs typeface="Arial" panose="020B0604020202020204" pitchFamily="34" charset="0"/>
                        </a:rPr>
                        <a:t>McIDAS</a:t>
                      </a:r>
                      <a:r>
                        <a:rPr lang="en-US" sz="1200" dirty="0" smtClean="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5"/>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Volcano Multi-Spectral Imagery </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6"/>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Volcano Principle Component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7"/>
                  </a:ext>
                </a:extLst>
              </a:tr>
              <a:tr h="433489">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Snow Cover, Ice Cover, Snow Depth, and Ice Concentration</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smtClean="0">
                          <a:effectLst/>
                          <a:latin typeface="Arial" panose="020B0604020202020204" pitchFamily="34" charset="0"/>
                          <a:cs typeface="Arial" panose="020B0604020202020204" pitchFamily="34" charset="0"/>
                        </a:rPr>
                        <a:t>McIDAS</a:t>
                      </a:r>
                      <a:r>
                        <a:rPr lang="en-US" sz="1200" dirty="0" smtClean="0">
                          <a:effectLst/>
                          <a:latin typeface="Arial" panose="020B0604020202020204" pitchFamily="34" charset="0"/>
                          <a:cs typeface="Arial" panose="020B0604020202020204" pitchFamily="34" charset="0"/>
                        </a:rPr>
                        <a:t> Area, GRIB2, ASCII</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8"/>
                  </a:ext>
                </a:extLst>
              </a:tr>
              <a:tr h="440405">
                <a:tc>
                  <a:txBody>
                    <a:bodyPr/>
                    <a:lstStyle/>
                    <a:p>
                      <a:pPr marL="0" marR="0">
                        <a:lnSpc>
                          <a:spcPct val="115000"/>
                        </a:lnSpc>
                        <a:spcBef>
                          <a:spcPts val="500"/>
                        </a:spcBef>
                        <a:spcAft>
                          <a:spcPts val="0"/>
                        </a:spcAft>
                      </a:pPr>
                      <a:r>
                        <a:rPr lang="en-US" sz="1400" dirty="0" smtClean="0">
                          <a:solidFill>
                            <a:srgbClr val="000000"/>
                          </a:solidFill>
                          <a:effectLst/>
                          <a:latin typeface="Arial" panose="020B0604020202020204" pitchFamily="34" charset="0"/>
                          <a:ea typeface="Calibri"/>
                          <a:cs typeface="Arial" panose="020B0604020202020204" pitchFamily="34" charset="0"/>
                        </a:rPr>
                        <a:t>One-hourly NH Composite for AWIPS</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smtClean="0">
                          <a:effectLst/>
                          <a:latin typeface="Arial" panose="020B0604020202020204" pitchFamily="34" charset="0"/>
                          <a:cs typeface="Arial" panose="020B0604020202020204" pitchFamily="34" charset="0"/>
                        </a:rPr>
                        <a:t>AWIPS/GINI</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9"/>
                  </a:ext>
                </a:extLst>
              </a:tr>
              <a:tr h="440405">
                <a:tc>
                  <a:txBody>
                    <a:bodyPr/>
                    <a:lstStyle/>
                    <a:p>
                      <a:pPr marL="0" marR="0">
                        <a:lnSpc>
                          <a:spcPct val="115000"/>
                        </a:lnSpc>
                        <a:spcBef>
                          <a:spcPts val="500"/>
                        </a:spcBef>
                        <a:spcAft>
                          <a:spcPts val="0"/>
                        </a:spcAft>
                      </a:pPr>
                      <a:r>
                        <a:rPr lang="en-US" sz="1400" dirty="0" smtClean="0">
                          <a:solidFill>
                            <a:srgbClr val="000000"/>
                          </a:solidFill>
                          <a:effectLst/>
                          <a:latin typeface="Arial" panose="020B0604020202020204" pitchFamily="34" charset="0"/>
                          <a:ea typeface="Calibri"/>
                          <a:cs typeface="Arial" panose="020B0604020202020204" pitchFamily="34" charset="0"/>
                        </a:rPr>
                        <a:t>Three-hourly </a:t>
                      </a:r>
                      <a:r>
                        <a:rPr lang="en-US" sz="1400" baseline="0" dirty="0" smtClean="0">
                          <a:solidFill>
                            <a:srgbClr val="000000"/>
                          </a:solidFill>
                          <a:effectLst/>
                          <a:latin typeface="Arial" panose="020B0604020202020204" pitchFamily="34" charset="0"/>
                          <a:ea typeface="Calibri"/>
                          <a:cs typeface="Arial" panose="020B0604020202020204" pitchFamily="34" charset="0"/>
                        </a:rPr>
                        <a:t>Global Geostationary Mosaic</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smtClean="0">
                          <a:solidFill>
                            <a:srgbClr val="000000"/>
                          </a:solidFill>
                          <a:effectLst/>
                          <a:latin typeface="Arial" panose="020B0604020202020204" pitchFamily="34" charset="0"/>
                          <a:ea typeface="Calibri"/>
                          <a:cs typeface="Arial" panose="020B0604020202020204" pitchFamily="34" charset="0"/>
                        </a:rPr>
                        <a:t>McIDAS</a:t>
                      </a:r>
                      <a:r>
                        <a:rPr lang="en-US" sz="1200" dirty="0" smtClean="0">
                          <a:solidFill>
                            <a:srgbClr val="000000"/>
                          </a:solidFill>
                          <a:effectLst/>
                          <a:latin typeface="Arial" panose="020B0604020202020204" pitchFamily="34" charset="0"/>
                          <a:ea typeface="Calibri"/>
                          <a:cs typeface="Arial" panose="020B0604020202020204" pitchFamily="34" charset="0"/>
                        </a:rPr>
                        <a:t> Area, NetCDF4</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10"/>
                  </a:ext>
                </a:extLst>
              </a:tr>
              <a:tr h="382253">
                <a:tc>
                  <a:txBody>
                    <a:bodyPr/>
                    <a:lstStyle/>
                    <a:p>
                      <a:pPr marL="88900" marR="88900">
                        <a:lnSpc>
                          <a:spcPct val="115000"/>
                        </a:lnSpc>
                        <a:spcBef>
                          <a:spcPts val="500"/>
                        </a:spcBef>
                        <a:spcAft>
                          <a:spcPts val="0"/>
                        </a:spcAft>
                      </a:pPr>
                      <a:r>
                        <a:rPr lang="en-US" sz="1400" dirty="0" smtClean="0">
                          <a:solidFill>
                            <a:srgbClr val="000000"/>
                          </a:solidFill>
                          <a:effectLst/>
                          <a:latin typeface="Arial" panose="020B0604020202020204" pitchFamily="34" charset="0"/>
                          <a:ea typeface="Calibri"/>
                          <a:cs typeface="Arial" panose="020B0604020202020204" pitchFamily="34" charset="0"/>
                        </a:rPr>
                        <a:t>Arctic</a:t>
                      </a:r>
                      <a:r>
                        <a:rPr lang="en-US" sz="1400" baseline="0" dirty="0" smtClean="0">
                          <a:solidFill>
                            <a:srgbClr val="000000"/>
                          </a:solidFill>
                          <a:effectLst/>
                          <a:latin typeface="Arial" panose="020B0604020202020204" pitchFamily="34" charset="0"/>
                          <a:ea typeface="Calibri"/>
                          <a:cs typeface="Arial" panose="020B0604020202020204" pitchFamily="34" charset="0"/>
                        </a:rPr>
                        <a:t> Composite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39425" marR="39425" marT="39425" marB="39425"/>
                </a:tc>
                <a:tc>
                  <a:txBody>
                    <a:bodyPr/>
                    <a:lstStyle/>
                    <a:p>
                      <a:pPr marL="88900" marR="88900">
                        <a:lnSpc>
                          <a:spcPct val="115000"/>
                        </a:lnSpc>
                        <a:spcBef>
                          <a:spcPts val="500"/>
                        </a:spcBef>
                        <a:spcAft>
                          <a:spcPts val="0"/>
                        </a:spcAft>
                      </a:pPr>
                      <a:r>
                        <a:rPr lang="en-US" sz="1200" dirty="0" err="1" smtClean="0">
                          <a:solidFill>
                            <a:srgbClr val="000000"/>
                          </a:solidFill>
                          <a:effectLst/>
                          <a:latin typeface="Arial" panose="020B0604020202020204" pitchFamily="34" charset="0"/>
                          <a:ea typeface="Calibri"/>
                          <a:cs typeface="Arial" panose="020B0604020202020204" pitchFamily="34" charset="0"/>
                        </a:rPr>
                        <a:t>McIDAS</a:t>
                      </a:r>
                      <a:r>
                        <a:rPr lang="en-US" sz="1200" dirty="0" smtClean="0">
                          <a:solidFill>
                            <a:srgbClr val="000000"/>
                          </a:solidFill>
                          <a:effectLst/>
                          <a:latin typeface="Arial" panose="020B0604020202020204" pitchFamily="34" charset="0"/>
                          <a:ea typeface="Calibri"/>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39425" marR="39425" marT="39425" marB="39425"/>
                </a:tc>
                <a:extLst>
                  <a:ext uri="{0D108BD9-81ED-4DB2-BD59-A6C34878D82A}">
                    <a16:rowId xmlns:a16="http://schemas.microsoft.com/office/drawing/2014/main" val="10011"/>
                  </a:ext>
                </a:extLst>
              </a:tr>
              <a:tr h="382253">
                <a:tc>
                  <a:txBody>
                    <a:bodyPr/>
                    <a:lstStyle/>
                    <a:p>
                      <a:pPr marL="88900" marR="88900">
                        <a:lnSpc>
                          <a:spcPct val="115000"/>
                        </a:lnSpc>
                        <a:spcBef>
                          <a:spcPts val="500"/>
                        </a:spcBef>
                        <a:spcAft>
                          <a:spcPts val="0"/>
                        </a:spcAft>
                      </a:pPr>
                      <a:r>
                        <a:rPr lang="en-US" sz="1400" dirty="0" smtClean="0">
                          <a:solidFill>
                            <a:srgbClr val="000000"/>
                          </a:solidFill>
                          <a:effectLst/>
                          <a:latin typeface="Arial" panose="020B0604020202020204" pitchFamily="34" charset="0"/>
                          <a:ea typeface="Calibri"/>
                          <a:cs typeface="Arial" panose="020B0604020202020204" pitchFamily="34" charset="0"/>
                        </a:rPr>
                        <a:t>Geostationary Satellite (Web) Server</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39425" marR="39425" marT="39425" marB="39425"/>
                </a:tc>
                <a:tc>
                  <a:txBody>
                    <a:bodyPr/>
                    <a:lstStyle/>
                    <a:p>
                      <a:pPr marL="88900" marR="88900">
                        <a:lnSpc>
                          <a:spcPct val="115000"/>
                        </a:lnSpc>
                        <a:spcBef>
                          <a:spcPts val="500"/>
                        </a:spcBef>
                        <a:spcAft>
                          <a:spcPts val="0"/>
                        </a:spcAft>
                      </a:pPr>
                      <a:r>
                        <a:rPr lang="en-US" sz="1200" dirty="0" smtClean="0">
                          <a:solidFill>
                            <a:srgbClr val="000000"/>
                          </a:solidFill>
                          <a:effectLst/>
                          <a:latin typeface="Arial" panose="020B0604020202020204" pitchFamily="34" charset="0"/>
                          <a:ea typeface="Calibri"/>
                          <a:cs typeface="Arial" panose="020B0604020202020204" pitchFamily="34" charset="0"/>
                        </a:rPr>
                        <a:t>JPEG, GIF</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39425" marR="39425" marT="39425" marB="39425"/>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1298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Himawari-8 Full Disk IR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676400"/>
            <a:ext cx="6096000" cy="4572000"/>
          </a:xfrm>
          <a:prstGeom prst="rect">
            <a:avLst/>
          </a:prstGeom>
          <a:solidFill>
            <a:schemeClr val="bg1"/>
          </a:solidFill>
        </p:spPr>
      </p:pic>
    </p:spTree>
    <p:extLst>
      <p:ext uri="{BB962C8B-B14F-4D97-AF65-F5344CB8AC3E}">
        <p14:creationId xmlns:p14="http://schemas.microsoft.com/office/powerpoint/2010/main" val="323204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Additional Updates</a:t>
            </a:r>
            <a:endParaRPr lang="en-US" b="0" dirty="0"/>
          </a:p>
        </p:txBody>
      </p:sp>
      <p:sp>
        <p:nvSpPr>
          <p:cNvPr id="3" name="Content Placeholder 2"/>
          <p:cNvSpPr>
            <a:spLocks noGrp="1"/>
          </p:cNvSpPr>
          <p:nvPr>
            <p:ph idx="1"/>
          </p:nvPr>
        </p:nvSpPr>
        <p:spPr/>
        <p:txBody>
          <a:bodyPr/>
          <a:lstStyle/>
          <a:p>
            <a:r>
              <a:rPr lang="en-US" dirty="0" smtClean="0"/>
              <a:t>Transfer of </a:t>
            </a:r>
            <a:r>
              <a:rPr lang="en-US" dirty="0" err="1" smtClean="0"/>
              <a:t>HimawariCloud</a:t>
            </a:r>
            <a:r>
              <a:rPr lang="en-US" dirty="0" smtClean="0"/>
              <a:t> data distribution from STAR to the ESPC PDA will begin sometime in mid 2017</a:t>
            </a:r>
          </a:p>
          <a:p>
            <a:pPr lvl="1"/>
            <a:r>
              <a:rPr lang="en-US" dirty="0" smtClean="0"/>
              <a:t>Operational 24x7 support</a:t>
            </a:r>
          </a:p>
          <a:p>
            <a:r>
              <a:rPr lang="en-US" dirty="0"/>
              <a:t>Himawari-9 launched successfully on Nov 2, 2016</a:t>
            </a:r>
          </a:p>
          <a:p>
            <a:endParaRPr lang="en-US" dirty="0"/>
          </a:p>
        </p:txBody>
      </p:sp>
    </p:spTree>
    <p:extLst>
      <p:ext uri="{BB962C8B-B14F-4D97-AF65-F5344CB8AC3E}">
        <p14:creationId xmlns:p14="http://schemas.microsoft.com/office/powerpoint/2010/main" val="385971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b="1" dirty="0" err="1" smtClean="0"/>
              <a:t>McIDAS</a:t>
            </a:r>
            <a:r>
              <a:rPr lang="en-US" b="1" dirty="0" smtClean="0"/>
              <a:t> at ESPC</a:t>
            </a:r>
            <a:endParaRPr lang="en-US" b="1" dirty="0"/>
          </a:p>
        </p:txBody>
      </p:sp>
    </p:spTree>
    <p:extLst>
      <p:ext uri="{BB962C8B-B14F-4D97-AF65-F5344CB8AC3E}">
        <p14:creationId xmlns:p14="http://schemas.microsoft.com/office/powerpoint/2010/main" val="407800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76200"/>
            <a:ext cx="7620000" cy="1066800"/>
          </a:xfrm>
        </p:spPr>
        <p:txBody>
          <a:bodyPr>
            <a:normAutofit/>
          </a:bodyPr>
          <a:lstStyle/>
          <a:p>
            <a:r>
              <a:rPr lang="en-US" sz="4000" b="0" dirty="0" err="1" smtClean="0"/>
              <a:t>McIDAS</a:t>
            </a:r>
            <a:r>
              <a:rPr lang="en-US" sz="4000" b="0" dirty="0" smtClean="0"/>
              <a:t> Data Delivery Summary</a:t>
            </a:r>
          </a:p>
        </p:txBody>
      </p:sp>
      <p:sp>
        <p:nvSpPr>
          <p:cNvPr id="61445" name="Content Placeholder 4"/>
          <p:cNvSpPr>
            <a:spLocks noGrp="1"/>
          </p:cNvSpPr>
          <p:nvPr>
            <p:ph idx="1"/>
          </p:nvPr>
        </p:nvSpPr>
        <p:spPr>
          <a:xfrm>
            <a:off x="533400" y="1066800"/>
            <a:ext cx="8610600" cy="5791200"/>
          </a:xfrm>
        </p:spPr>
        <p:txBody>
          <a:bodyPr>
            <a:normAutofit/>
          </a:bodyPr>
          <a:lstStyle/>
          <a:p>
            <a:pPr eaLnBrk="1" hangingPunct="1">
              <a:lnSpc>
                <a:spcPct val="80000"/>
              </a:lnSpc>
              <a:buNone/>
              <a:defRPr/>
            </a:pPr>
            <a:r>
              <a:rPr lang="en-US" sz="2000" dirty="0" smtClean="0">
                <a:latin typeface="+mj-lt"/>
              </a:rPr>
              <a:t>GEODIST – </a:t>
            </a:r>
          </a:p>
          <a:p>
            <a:pPr eaLnBrk="1" hangingPunct="1">
              <a:lnSpc>
                <a:spcPct val="80000"/>
              </a:lnSpc>
              <a:buNone/>
              <a:defRPr/>
            </a:pPr>
            <a:r>
              <a:rPr lang="en-US" sz="2000" dirty="0" smtClean="0">
                <a:latin typeface="+mj-lt"/>
              </a:rPr>
              <a:t>Geostationary satellite data is ingested on a SSEC Data </a:t>
            </a:r>
            <a:r>
              <a:rPr lang="en-US" sz="2000" dirty="0" err="1" smtClean="0">
                <a:latin typeface="+mj-lt"/>
              </a:rPr>
              <a:t>Ingestor</a:t>
            </a:r>
            <a:r>
              <a:rPr lang="en-US" sz="2000" dirty="0" smtClean="0">
                <a:latin typeface="+mj-lt"/>
              </a:rPr>
              <a:t> (SDI), converted to </a:t>
            </a:r>
            <a:r>
              <a:rPr lang="en-US" sz="2000" dirty="0" err="1" smtClean="0">
                <a:latin typeface="+mj-lt"/>
              </a:rPr>
              <a:t>McIDAS</a:t>
            </a:r>
            <a:r>
              <a:rPr lang="en-US" sz="2000" dirty="0" smtClean="0">
                <a:latin typeface="+mj-lt"/>
              </a:rPr>
              <a:t> format and placed on a server.  </a:t>
            </a:r>
          </a:p>
          <a:p>
            <a:pPr eaLnBrk="1" hangingPunct="1">
              <a:lnSpc>
                <a:spcPct val="80000"/>
              </a:lnSpc>
              <a:buNone/>
              <a:defRPr/>
            </a:pPr>
            <a:r>
              <a:rPr lang="en-US" sz="2000" dirty="0" smtClean="0">
                <a:latin typeface="+mj-lt"/>
              </a:rPr>
              <a:t>In addition, some foreign geostationary data, polar data, model data and derived products are converted into </a:t>
            </a:r>
            <a:r>
              <a:rPr lang="en-US" sz="2000" dirty="0" err="1" smtClean="0">
                <a:latin typeface="+mj-lt"/>
              </a:rPr>
              <a:t>McIDAS</a:t>
            </a:r>
            <a:r>
              <a:rPr lang="en-US" sz="2000" dirty="0" smtClean="0">
                <a:latin typeface="+mj-lt"/>
              </a:rPr>
              <a:t>.  </a:t>
            </a:r>
          </a:p>
          <a:p>
            <a:pPr eaLnBrk="1" hangingPunct="1">
              <a:lnSpc>
                <a:spcPct val="80000"/>
              </a:lnSpc>
              <a:buNone/>
              <a:defRPr/>
            </a:pPr>
            <a:r>
              <a:rPr lang="en-US" sz="2000" dirty="0" smtClean="0">
                <a:latin typeface="+mj-lt"/>
              </a:rPr>
              <a:t>This data is served via </a:t>
            </a:r>
            <a:r>
              <a:rPr lang="en-US" sz="2000" dirty="0" err="1" smtClean="0">
                <a:latin typeface="+mj-lt"/>
              </a:rPr>
              <a:t>McIDAS</a:t>
            </a:r>
            <a:r>
              <a:rPr lang="en-US" sz="2000" dirty="0" smtClean="0">
                <a:latin typeface="+mj-lt"/>
              </a:rPr>
              <a:t> ADDE:</a:t>
            </a:r>
          </a:p>
          <a:p>
            <a:pPr lvl="1" eaLnBrk="1" hangingPunct="1">
              <a:lnSpc>
                <a:spcPct val="80000"/>
              </a:lnSpc>
              <a:defRPr/>
            </a:pPr>
            <a:r>
              <a:rPr lang="en-US" sz="2000" u="sng" dirty="0" smtClean="0">
                <a:latin typeface="+mj-lt"/>
              </a:rPr>
              <a:t>Data</a:t>
            </a:r>
            <a:r>
              <a:rPr lang="en-US" sz="2000" dirty="0" smtClean="0">
                <a:latin typeface="+mj-lt"/>
              </a:rPr>
              <a:t>			</a:t>
            </a:r>
            <a:r>
              <a:rPr lang="en-US" sz="2000" u="sng" dirty="0" smtClean="0">
                <a:latin typeface="+mj-lt"/>
              </a:rPr>
              <a:t>NSOF Server</a:t>
            </a:r>
            <a:r>
              <a:rPr lang="en-US" sz="2000" dirty="0" smtClean="0">
                <a:latin typeface="+mj-lt"/>
              </a:rPr>
              <a:t>	</a:t>
            </a:r>
            <a:r>
              <a:rPr lang="en-US" sz="2000" u="sng" dirty="0" smtClean="0">
                <a:latin typeface="+mj-lt"/>
              </a:rPr>
              <a:t>ADDE Name</a:t>
            </a:r>
            <a:endParaRPr lang="en-US" sz="2000" dirty="0" smtClean="0">
              <a:latin typeface="+mj-lt"/>
            </a:endParaRPr>
          </a:p>
          <a:p>
            <a:pPr lvl="1" eaLnBrk="1" hangingPunct="1">
              <a:lnSpc>
                <a:spcPct val="80000"/>
              </a:lnSpc>
              <a:defRPr/>
            </a:pPr>
            <a:r>
              <a:rPr lang="en-US" sz="2000" dirty="0" smtClean="0">
                <a:latin typeface="+mj-lt"/>
              </a:rPr>
              <a:t>Derived Products		GEODIST1e	DPD</a:t>
            </a:r>
          </a:p>
          <a:p>
            <a:pPr lvl="1" eaLnBrk="1" hangingPunct="1">
              <a:lnSpc>
                <a:spcPct val="80000"/>
              </a:lnSpc>
              <a:defRPr/>
            </a:pPr>
            <a:r>
              <a:rPr lang="en-US" sz="2000" dirty="0" smtClean="0">
                <a:latin typeface="+mj-lt"/>
              </a:rPr>
              <a:t>GOES-E			GEODIST2e	GER</a:t>
            </a:r>
          </a:p>
          <a:p>
            <a:pPr lvl="1" eaLnBrk="1" hangingPunct="1">
              <a:lnSpc>
                <a:spcPct val="80000"/>
              </a:lnSpc>
              <a:defRPr/>
            </a:pPr>
            <a:r>
              <a:rPr lang="en-US" sz="2000" dirty="0" smtClean="0">
                <a:latin typeface="+mj-lt"/>
              </a:rPr>
              <a:t>GOES-W			GEODIST3e	GWR</a:t>
            </a:r>
          </a:p>
          <a:p>
            <a:pPr lvl="1" eaLnBrk="1" hangingPunct="1">
              <a:lnSpc>
                <a:spcPct val="80000"/>
              </a:lnSpc>
              <a:defRPr/>
            </a:pPr>
            <a:r>
              <a:rPr lang="en-US" sz="2000" dirty="0" smtClean="0">
                <a:latin typeface="+mj-lt"/>
              </a:rPr>
              <a:t>Polar			GEODIST4e	PLR</a:t>
            </a:r>
          </a:p>
          <a:p>
            <a:pPr lvl="1" eaLnBrk="1" hangingPunct="1">
              <a:lnSpc>
                <a:spcPct val="80000"/>
              </a:lnSpc>
              <a:defRPr/>
            </a:pPr>
            <a:r>
              <a:rPr lang="en-US" sz="2000" dirty="0" smtClean="0">
                <a:latin typeface="+mj-lt"/>
              </a:rPr>
              <a:t>Model data		GEODIST5	MOD</a:t>
            </a:r>
          </a:p>
          <a:p>
            <a:pPr lvl="1" eaLnBrk="1" hangingPunct="1">
              <a:lnSpc>
                <a:spcPct val="80000"/>
              </a:lnSpc>
              <a:defRPr/>
            </a:pPr>
            <a:r>
              <a:rPr lang="en-US" sz="2000" dirty="0" smtClean="0">
                <a:latin typeface="+mj-lt"/>
              </a:rPr>
              <a:t>Global Mosaic 5 Sat. Comp.	GEODIST6	MOS</a:t>
            </a:r>
            <a:endParaRPr lang="sv-SE" sz="2000" dirty="0" smtClean="0">
              <a:latin typeface="+mj-lt"/>
            </a:endParaRPr>
          </a:p>
          <a:p>
            <a:pPr lvl="1" eaLnBrk="1" hangingPunct="1">
              <a:lnSpc>
                <a:spcPct val="80000"/>
              </a:lnSpc>
              <a:defRPr/>
            </a:pPr>
            <a:r>
              <a:rPr lang="sv-SE" sz="2000" dirty="0" smtClean="0">
                <a:latin typeface="+mj-lt"/>
              </a:rPr>
              <a:t>MSG/MET/		GEODIST6e	MSG / MET / IND</a:t>
            </a:r>
            <a:endParaRPr lang="en-US" sz="2000" dirty="0" smtClean="0">
              <a:latin typeface="+mj-lt"/>
            </a:endParaRPr>
          </a:p>
          <a:p>
            <a:pPr lvl="1" eaLnBrk="1" hangingPunct="1">
              <a:lnSpc>
                <a:spcPct val="80000"/>
              </a:lnSpc>
              <a:defRPr/>
            </a:pPr>
            <a:r>
              <a:rPr lang="en-US" sz="2000" dirty="0" err="1" smtClean="0">
                <a:latin typeface="+mj-lt"/>
              </a:rPr>
              <a:t>Himawari</a:t>
            </a:r>
            <a:r>
              <a:rPr lang="en-US" sz="2000" dirty="0" smtClean="0">
                <a:latin typeface="+mj-lt"/>
              </a:rPr>
              <a:t>			GEODIST7e	HIM</a:t>
            </a:r>
          </a:p>
          <a:p>
            <a:pPr lvl="1">
              <a:lnSpc>
                <a:spcPct val="80000"/>
              </a:lnSpc>
              <a:defRPr/>
            </a:pPr>
            <a:r>
              <a:rPr lang="en-US" sz="2000" dirty="0" smtClean="0">
                <a:latin typeface="+mj-lt"/>
              </a:rPr>
              <a:t>Select requested data	SATEPSANONE	PUB  </a:t>
            </a:r>
            <a:r>
              <a:rPr lang="en-US" sz="2000" b="1" i="1" dirty="0" smtClean="0">
                <a:solidFill>
                  <a:srgbClr val="FF0000"/>
                </a:solidFill>
                <a:latin typeface="+mj-lt"/>
              </a:rPr>
              <a:t>(not operational)</a:t>
            </a:r>
          </a:p>
          <a:p>
            <a:pPr lvl="1">
              <a:lnSpc>
                <a:spcPct val="80000"/>
              </a:lnSpc>
              <a:defRPr/>
            </a:pPr>
            <a:r>
              <a:rPr lang="en-US" sz="2000" dirty="0" smtClean="0">
                <a:latin typeface="+mj-lt"/>
              </a:rPr>
              <a:t>Surface/Ship Buoy/RAOBs	FOS2		FOS  (Family of Services)</a:t>
            </a:r>
          </a:p>
        </p:txBody>
      </p:sp>
      <p:pic>
        <p:nvPicPr>
          <p:cNvPr id="56322" name="Picture 2" descr="http://www.ssec.wisc.edu/mcidas/images/mcidas-logos/mcidas_web_logo_3.gif"/>
          <p:cNvPicPr>
            <a:picLocks noChangeAspect="1" noChangeArrowheads="1"/>
          </p:cNvPicPr>
          <p:nvPr/>
        </p:nvPicPr>
        <p:blipFill>
          <a:blip r:embed="rId3" cstate="print"/>
          <a:srcRect/>
          <a:stretch>
            <a:fillRect/>
          </a:stretch>
        </p:blipFill>
        <p:spPr bwMode="auto">
          <a:xfrm>
            <a:off x="7162800" y="228600"/>
            <a:ext cx="1733550" cy="866776"/>
          </a:xfrm>
          <a:prstGeom prst="rect">
            <a:avLst/>
          </a:prstGeom>
          <a:noFill/>
        </p:spPr>
      </p:pic>
    </p:spTree>
    <p:extLst>
      <p:ext uri="{BB962C8B-B14F-4D97-AF65-F5344CB8AC3E}">
        <p14:creationId xmlns:p14="http://schemas.microsoft.com/office/powerpoint/2010/main" val="332925637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0" dirty="0" smtClean="0"/>
              <a:t>McIDAS &amp; ESPC Applications</a:t>
            </a:r>
            <a:endParaRPr lang="en-US" b="0" dirty="0"/>
          </a:p>
        </p:txBody>
      </p:sp>
      <p:sp>
        <p:nvSpPr>
          <p:cNvPr id="3" name="Content Placeholder 2"/>
          <p:cNvSpPr>
            <a:spLocks noGrp="1"/>
          </p:cNvSpPr>
          <p:nvPr>
            <p:ph idx="1"/>
          </p:nvPr>
        </p:nvSpPr>
        <p:spPr>
          <a:xfrm>
            <a:off x="457200" y="990601"/>
            <a:ext cx="8229600" cy="1371599"/>
          </a:xfrm>
        </p:spPr>
        <p:txBody>
          <a:bodyPr>
            <a:normAutofit fontScale="92500" lnSpcReduction="10000"/>
          </a:bodyPr>
          <a:lstStyle/>
          <a:p>
            <a:r>
              <a:rPr lang="en-US" sz="2400" dirty="0" smtClean="0"/>
              <a:t>Over 50 applications in ESPC use </a:t>
            </a:r>
            <a:r>
              <a:rPr lang="en-US" sz="2400" dirty="0" err="1" smtClean="0"/>
              <a:t>McIDAS</a:t>
            </a:r>
            <a:r>
              <a:rPr lang="en-US" sz="2400" dirty="0" smtClean="0"/>
              <a:t>, </a:t>
            </a:r>
            <a:r>
              <a:rPr lang="en-US" sz="2400" dirty="0" err="1" smtClean="0"/>
              <a:t>McIDAS</a:t>
            </a:r>
            <a:r>
              <a:rPr lang="en-US" sz="2400" dirty="0" smtClean="0"/>
              <a:t> libraries, input &amp; serve </a:t>
            </a:r>
            <a:r>
              <a:rPr lang="en-US" sz="2400" dirty="0" err="1" smtClean="0"/>
              <a:t>McIDAS</a:t>
            </a:r>
            <a:r>
              <a:rPr lang="en-US" sz="2400" dirty="0" smtClean="0"/>
              <a:t> AREA Files, MD point files, </a:t>
            </a:r>
            <a:r>
              <a:rPr lang="en-US" sz="2400" dirty="0"/>
              <a:t>GRID (</a:t>
            </a:r>
            <a:r>
              <a:rPr lang="en-US" sz="2400" dirty="0" err="1"/>
              <a:t>McIDAS</a:t>
            </a:r>
            <a:r>
              <a:rPr lang="en-US" sz="2400" dirty="0"/>
              <a:t> GRID Format</a:t>
            </a:r>
            <a:r>
              <a:rPr lang="en-US" sz="2400" dirty="0" smtClean="0"/>
              <a:t>), </a:t>
            </a:r>
            <a:r>
              <a:rPr lang="en-US" sz="2400" dirty="0"/>
              <a:t>and </a:t>
            </a:r>
            <a:r>
              <a:rPr lang="en-US" sz="2400" dirty="0" smtClean="0"/>
              <a:t>Text via ADDE</a:t>
            </a:r>
          </a:p>
          <a:p>
            <a:r>
              <a:rPr lang="en-US" sz="2400" dirty="0" smtClean="0"/>
              <a:t>ADT, ABBA, CSBT, HMS, others…</a:t>
            </a:r>
            <a:endParaRPr lang="en-US" sz="2400" dirty="0"/>
          </a:p>
        </p:txBody>
      </p:sp>
      <p:sp>
        <p:nvSpPr>
          <p:cNvPr id="205828" name="AutoShape 4"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0" name="AutoShape 6"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2" name="AutoShape 8"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833" name="Picture 9" descr="18P-TO"/>
          <p:cNvPicPr>
            <a:picLocks noChangeAspect="1" noChangeArrowheads="1"/>
          </p:cNvPicPr>
          <p:nvPr/>
        </p:nvPicPr>
        <p:blipFill>
          <a:blip r:embed="rId3" cstate="screen"/>
          <a:srcRect/>
          <a:stretch>
            <a:fillRect/>
          </a:stretch>
        </p:blipFill>
        <p:spPr bwMode="auto">
          <a:xfrm>
            <a:off x="838200" y="2531291"/>
            <a:ext cx="3103910" cy="2497909"/>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838" name="Picture 14"/>
          <p:cNvPicPr>
            <a:picLocks noChangeAspect="1" noChangeArrowheads="1"/>
          </p:cNvPicPr>
          <p:nvPr/>
        </p:nvPicPr>
        <p:blipFill>
          <a:blip r:embed="rId4" cstate="screen"/>
          <a:srcRect/>
          <a:stretch>
            <a:fillRect/>
          </a:stretch>
        </p:blipFill>
        <p:spPr bwMode="auto">
          <a:xfrm>
            <a:off x="4817379" y="2209800"/>
            <a:ext cx="3717021" cy="2971799"/>
          </a:xfrm>
          <a:prstGeom prst="rect">
            <a:avLst/>
          </a:prstGeom>
          <a:noFill/>
          <a:ln w="9525">
            <a:noFill/>
            <a:miter lim="800000"/>
            <a:headEnd/>
            <a:tailEnd/>
          </a:ln>
          <a:effectLst/>
        </p:spPr>
      </p:pic>
      <p:pic>
        <p:nvPicPr>
          <p:cNvPr id="41986" name="Picture 2" descr="http://www.ssd.noaa.gov/PS/PCPN/DATA/RT/NA/GSSK/20.jpg"/>
          <p:cNvPicPr>
            <a:picLocks noChangeAspect="1" noChangeArrowheads="1"/>
          </p:cNvPicPr>
          <p:nvPr/>
        </p:nvPicPr>
        <p:blipFill>
          <a:blip r:embed="rId5" cstate="print"/>
          <a:srcRect/>
          <a:stretch>
            <a:fillRect/>
          </a:stretch>
        </p:blipFill>
        <p:spPr bwMode="auto">
          <a:xfrm>
            <a:off x="2819400" y="3962400"/>
            <a:ext cx="3352800" cy="25146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32513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76200"/>
            <a:ext cx="8229600" cy="1143000"/>
          </a:xfrm>
        </p:spPr>
        <p:txBody>
          <a:bodyPr/>
          <a:lstStyle/>
          <a:p>
            <a:r>
              <a:rPr lang="en-US" b="0" dirty="0" err="1" smtClean="0"/>
              <a:t>McIDAS</a:t>
            </a:r>
            <a:r>
              <a:rPr lang="en-US" b="0" dirty="0" smtClean="0"/>
              <a:t> Systems at ESPC</a:t>
            </a:r>
          </a:p>
        </p:txBody>
      </p:sp>
      <p:sp>
        <p:nvSpPr>
          <p:cNvPr id="2054" name="TextBox 6"/>
          <p:cNvSpPr txBox="1">
            <a:spLocks noChangeArrowheads="1"/>
          </p:cNvSpPr>
          <p:nvPr/>
        </p:nvSpPr>
        <p:spPr bwMode="auto">
          <a:xfrm>
            <a:off x="152400" y="990600"/>
            <a:ext cx="4419600" cy="5632311"/>
          </a:xfrm>
          <a:prstGeom prst="rect">
            <a:avLst/>
          </a:prstGeom>
          <a:noFill/>
          <a:ln w="9525">
            <a:noFill/>
            <a:miter lim="800000"/>
            <a:headEnd/>
            <a:tailEnd/>
          </a:ln>
        </p:spPr>
        <p:txBody>
          <a:bodyPr wrap="square">
            <a:spAutoFit/>
          </a:bodyPr>
          <a:lstStyle/>
          <a:p>
            <a:pPr>
              <a:buFont typeface="Arial" charset="0"/>
              <a:buChar char="•"/>
            </a:pPr>
            <a:r>
              <a:rPr lang="en-US" sz="2000" dirty="0"/>
              <a:t> Over 20 SDIs at NSOF and Wallops </a:t>
            </a:r>
            <a:r>
              <a:rPr lang="en-US" sz="2000" dirty="0" smtClean="0"/>
              <a:t>OBF</a:t>
            </a:r>
            <a:endParaRPr lang="en-US" sz="2000" dirty="0"/>
          </a:p>
          <a:p>
            <a:pPr lvl="1">
              <a:buFont typeface="Arial" charset="0"/>
              <a:buChar char="•"/>
            </a:pPr>
            <a:r>
              <a:rPr lang="en-US" sz="2000" dirty="0" smtClean="0"/>
              <a:t> Several are dedicated...</a:t>
            </a:r>
          </a:p>
          <a:p>
            <a:pPr lvl="1">
              <a:buFont typeface="Arial" charset="0"/>
              <a:buChar char="•"/>
            </a:pPr>
            <a:r>
              <a:rPr lang="en-US" sz="2000" dirty="0" smtClean="0"/>
              <a:t> GOES-East</a:t>
            </a:r>
            <a:r>
              <a:rPr lang="en-US" sz="2000" dirty="0"/>
              <a:t>, </a:t>
            </a:r>
            <a:r>
              <a:rPr lang="en-US" sz="2000" dirty="0" smtClean="0"/>
              <a:t>-West</a:t>
            </a:r>
            <a:r>
              <a:rPr lang="en-US" sz="2000" dirty="0"/>
              <a:t>, </a:t>
            </a:r>
            <a:r>
              <a:rPr lang="en-US" sz="2000" dirty="0" smtClean="0"/>
              <a:t>-14, </a:t>
            </a:r>
            <a:r>
              <a:rPr lang="en-US" sz="2000" dirty="0" err="1" smtClean="0"/>
              <a:t>Remappers</a:t>
            </a:r>
            <a:endParaRPr lang="en-US" sz="2000" dirty="0"/>
          </a:p>
          <a:p>
            <a:pPr lvl="1">
              <a:buFont typeface="Arial" charset="0"/>
              <a:buChar char="•"/>
            </a:pPr>
            <a:r>
              <a:rPr lang="en-US" sz="2000" dirty="0"/>
              <a:t> </a:t>
            </a:r>
            <a:r>
              <a:rPr lang="en-US" sz="2000" dirty="0" smtClean="0"/>
              <a:t>MTSAT </a:t>
            </a:r>
            <a:r>
              <a:rPr lang="en-US" sz="2000" dirty="0" err="1" smtClean="0"/>
              <a:t>Remapper</a:t>
            </a:r>
            <a:endParaRPr lang="en-US" sz="2000" dirty="0"/>
          </a:p>
          <a:p>
            <a:pPr lvl="1">
              <a:buFont typeface="Arial" charset="0"/>
              <a:buChar char="•"/>
            </a:pPr>
            <a:r>
              <a:rPr lang="en-US" sz="2000" dirty="0"/>
              <a:t> GOES Ingest and NOAAPORT Interface (GINI)</a:t>
            </a:r>
          </a:p>
          <a:p>
            <a:pPr lvl="1"/>
            <a:endParaRPr lang="en-US" sz="2000" dirty="0"/>
          </a:p>
          <a:p>
            <a:pPr>
              <a:buFont typeface="Arial" charset="0"/>
              <a:buChar char="•"/>
            </a:pPr>
            <a:r>
              <a:rPr lang="en-US" sz="2000" dirty="0"/>
              <a:t> Over 20 Workstations in SAB</a:t>
            </a:r>
          </a:p>
          <a:p>
            <a:pPr lvl="1">
              <a:buFont typeface="Arial" charset="0"/>
              <a:buChar char="•"/>
            </a:pPr>
            <a:r>
              <a:rPr lang="en-US" sz="2000" dirty="0"/>
              <a:t> -X for </a:t>
            </a:r>
            <a:r>
              <a:rPr lang="en-US" sz="2000" dirty="0" err="1"/>
              <a:t>realtime</a:t>
            </a:r>
            <a:r>
              <a:rPr lang="en-US" sz="2000" dirty="0"/>
              <a:t> analysis, product generation, and QA/QC</a:t>
            </a:r>
          </a:p>
          <a:p>
            <a:pPr lvl="1">
              <a:buFont typeface="Arial" charset="0"/>
              <a:buChar char="•"/>
            </a:pPr>
            <a:r>
              <a:rPr lang="en-US" sz="2000" dirty="0"/>
              <a:t> RHEL </a:t>
            </a:r>
            <a:r>
              <a:rPr lang="en-US" sz="2000" dirty="0" smtClean="0"/>
              <a:t>6 </a:t>
            </a:r>
            <a:r>
              <a:rPr lang="en-US" sz="2000" dirty="0"/>
              <a:t>Linux on Intel </a:t>
            </a:r>
            <a:r>
              <a:rPr lang="en-US" sz="2000" dirty="0" smtClean="0"/>
              <a:t>x86_64</a:t>
            </a:r>
            <a:endParaRPr lang="en-US" sz="2000" dirty="0"/>
          </a:p>
          <a:p>
            <a:pPr lvl="1">
              <a:buFont typeface="Arial" charset="0"/>
              <a:buChar char="•"/>
            </a:pPr>
            <a:r>
              <a:rPr lang="en-US" sz="2000" dirty="0"/>
              <a:t> Many “home grown” programs in Fortran, .PGM, BATCH</a:t>
            </a:r>
          </a:p>
          <a:p>
            <a:pPr>
              <a:buFont typeface="Arial" charset="0"/>
              <a:buChar char="•"/>
            </a:pPr>
            <a:endParaRPr lang="en-US" sz="2000" dirty="0" smtClean="0"/>
          </a:p>
          <a:p>
            <a:pPr>
              <a:buFont typeface="Arial" charset="0"/>
              <a:buChar char="•"/>
              <a:tabLst>
                <a:tab pos="274320" algn="l"/>
              </a:tabLst>
            </a:pPr>
            <a:r>
              <a:rPr lang="en-US" sz="2000" dirty="0" smtClean="0"/>
              <a:t> Advantage - The </a:t>
            </a:r>
            <a:r>
              <a:rPr lang="en-US" sz="2000" dirty="0"/>
              <a:t>ADDE protocol allows </a:t>
            </a:r>
            <a:r>
              <a:rPr lang="en-US" sz="2000" dirty="0" smtClean="0"/>
              <a:t>	for </a:t>
            </a:r>
            <a:r>
              <a:rPr lang="en-US" sz="2000" dirty="0"/>
              <a:t>many </a:t>
            </a:r>
            <a:r>
              <a:rPr lang="en-US" sz="2000" dirty="0" smtClean="0"/>
              <a:t>users </a:t>
            </a:r>
            <a:r>
              <a:rPr lang="en-US" sz="2000" dirty="0"/>
              <a:t>accessing single </a:t>
            </a:r>
            <a:r>
              <a:rPr lang="en-US" sz="2000" dirty="0" smtClean="0"/>
              <a:t>	systems </a:t>
            </a:r>
            <a:r>
              <a:rPr lang="en-US" sz="2000" dirty="0"/>
              <a:t>with </a:t>
            </a:r>
            <a:r>
              <a:rPr lang="en-US" sz="2000" dirty="0" smtClean="0"/>
              <a:t>one </a:t>
            </a:r>
            <a:r>
              <a:rPr lang="en-US" sz="2000" dirty="0"/>
              <a:t>port (112) </a:t>
            </a:r>
          </a:p>
          <a:p>
            <a:pPr>
              <a:buFont typeface="Arial" charset="0"/>
              <a:buChar char="•"/>
            </a:pPr>
            <a:endParaRPr lang="en-US" sz="2000" dirty="0" smtClean="0"/>
          </a:p>
        </p:txBody>
      </p:sp>
      <p:pic>
        <p:nvPicPr>
          <p:cNvPr id="6" name="Picture 2" descr="C:\Users\Matthew.Seybold\AppData\Local\Temp\NAMHE_1DAY_2013159_120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1" y="1067611"/>
            <a:ext cx="3352800" cy="2233714"/>
          </a:xfrm>
          <a:prstGeom prst="rect">
            <a:avLst/>
          </a:prstGeom>
          <a:extLst/>
        </p:spPr>
        <p:style>
          <a:lnRef idx="0">
            <a:schemeClr val="dk1"/>
          </a:lnRef>
          <a:fillRef idx="3">
            <a:schemeClr val="dk1"/>
          </a:fillRef>
          <a:effectRef idx="3">
            <a:schemeClr val="dk1"/>
          </a:effectRef>
          <a:fontRef idx="minor">
            <a:schemeClr val="lt1"/>
          </a:fontRef>
        </p:style>
      </p:pic>
      <p:sp>
        <p:nvSpPr>
          <p:cNvPr id="2" name="TextBox 1"/>
          <p:cNvSpPr txBox="1"/>
          <p:nvPr/>
        </p:nvSpPr>
        <p:spPr>
          <a:xfrm>
            <a:off x="5105400" y="3276600"/>
            <a:ext cx="3511602" cy="365675"/>
          </a:xfrm>
          <a:prstGeom prst="rect">
            <a:avLst/>
          </a:prstGeom>
          <a:noFill/>
        </p:spPr>
        <p:txBody>
          <a:bodyPr wrap="none" rtlCol="0">
            <a:spAutoFit/>
          </a:bodyPr>
          <a:lstStyle/>
          <a:p>
            <a:r>
              <a:rPr lang="en-US" dirty="0" smtClean="0"/>
              <a:t>Global Hydro-Estimator 1 Day Total </a:t>
            </a:r>
            <a:endParaRPr lang="en-US" dirty="0"/>
          </a:p>
        </p:txBody>
      </p:sp>
      <p:sp>
        <p:nvSpPr>
          <p:cNvPr id="8" name="TextBox 6"/>
          <p:cNvSpPr txBox="1">
            <a:spLocks noChangeArrowheads="1"/>
          </p:cNvSpPr>
          <p:nvPr/>
        </p:nvSpPr>
        <p:spPr bwMode="auto">
          <a:xfrm>
            <a:off x="4495800" y="3733800"/>
            <a:ext cx="4572000" cy="1631216"/>
          </a:xfrm>
          <a:prstGeom prst="rect">
            <a:avLst/>
          </a:prstGeom>
          <a:noFill/>
          <a:ln w="9525">
            <a:noFill/>
            <a:miter lim="800000"/>
            <a:headEnd/>
            <a:tailEnd/>
          </a:ln>
        </p:spPr>
        <p:txBody>
          <a:bodyPr wrap="square">
            <a:spAutoFit/>
          </a:bodyPr>
          <a:lstStyle/>
          <a:p>
            <a:pPr>
              <a:buFont typeface="Arial" charset="0"/>
              <a:buChar char="•"/>
            </a:pPr>
            <a:r>
              <a:rPr lang="en-US" sz="2000" dirty="0" smtClean="0"/>
              <a:t> ESPC </a:t>
            </a:r>
            <a:r>
              <a:rPr lang="en-US" sz="2000" dirty="0"/>
              <a:t>Product </a:t>
            </a:r>
            <a:r>
              <a:rPr lang="en-US" sz="2000" dirty="0" smtClean="0"/>
              <a:t>Generation/Distribution</a:t>
            </a:r>
          </a:p>
          <a:p>
            <a:pPr lvl="1">
              <a:buFont typeface="Arial" charset="0"/>
              <a:buChar char="•"/>
            </a:pPr>
            <a:r>
              <a:rPr lang="en-US" sz="2000" dirty="0" smtClean="0"/>
              <a:t> IBM P6 &amp; P7 </a:t>
            </a:r>
            <a:r>
              <a:rPr lang="en-US" sz="2000" dirty="0"/>
              <a:t>Series with Linux </a:t>
            </a:r>
            <a:r>
              <a:rPr lang="en-US" sz="2000" dirty="0" smtClean="0"/>
              <a:t>Partitions, GEO Boxes</a:t>
            </a:r>
            <a:endParaRPr lang="en-US" sz="2000" dirty="0"/>
          </a:p>
          <a:p>
            <a:pPr lvl="1">
              <a:buFont typeface="Arial" charset="0"/>
              <a:buChar char="•"/>
            </a:pPr>
            <a:r>
              <a:rPr lang="en-US" sz="2000" dirty="0"/>
              <a:t> Many other Linux systems (</a:t>
            </a:r>
            <a:r>
              <a:rPr lang="en-US" sz="2000" dirty="0" err="1"/>
              <a:t>gp</a:t>
            </a:r>
            <a:r>
              <a:rPr lang="en-US" sz="2000" dirty="0"/>
              <a:t>*)</a:t>
            </a:r>
          </a:p>
          <a:p>
            <a:pPr lvl="1">
              <a:buFont typeface="Arial" charset="0"/>
              <a:buChar char="•"/>
            </a:pPr>
            <a:r>
              <a:rPr lang="en-US" sz="2000" dirty="0"/>
              <a:t> GINI running on </a:t>
            </a:r>
            <a:r>
              <a:rPr lang="en-US" sz="2000" dirty="0" smtClean="0"/>
              <a:t>Linux</a:t>
            </a:r>
            <a:endParaRPr lang="en-US" sz="2000" dirty="0"/>
          </a:p>
        </p:txBody>
      </p:sp>
    </p:spTree>
    <p:extLst>
      <p:ext uri="{BB962C8B-B14F-4D97-AF65-F5344CB8AC3E}">
        <p14:creationId xmlns:p14="http://schemas.microsoft.com/office/powerpoint/2010/main" val="6513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0"/>
          <p:cNvPicPr>
            <a:picLocks noChangeAspect="1" noChangeArrowheads="1"/>
          </p:cNvPicPr>
          <p:nvPr/>
        </p:nvPicPr>
        <p:blipFill>
          <a:blip r:embed="rId3" cstate="print"/>
          <a:srcRect b="37931"/>
          <a:stretch>
            <a:fillRect/>
          </a:stretch>
        </p:blipFill>
        <p:spPr bwMode="auto">
          <a:xfrm>
            <a:off x="6330950" y="109538"/>
            <a:ext cx="2584450" cy="1371600"/>
          </a:xfrm>
          <a:prstGeom prst="rect">
            <a:avLst/>
          </a:prstGeom>
          <a:noFill/>
          <a:ln w="9525">
            <a:noFill/>
            <a:miter lim="800000"/>
            <a:headEnd/>
            <a:tailEnd/>
          </a:ln>
        </p:spPr>
      </p:pic>
      <p:sp>
        <p:nvSpPr>
          <p:cNvPr id="2" name="Title 1"/>
          <p:cNvSpPr>
            <a:spLocks noGrp="1"/>
          </p:cNvSpPr>
          <p:nvPr>
            <p:ph type="title"/>
          </p:nvPr>
        </p:nvSpPr>
        <p:spPr/>
        <p:txBody>
          <a:bodyPr/>
          <a:lstStyle/>
          <a:p>
            <a:r>
              <a:rPr lang="en-US" b="0" dirty="0" err="1" smtClean="0"/>
              <a:t>McIDAS</a:t>
            </a:r>
            <a:r>
              <a:rPr lang="en-US" b="0" dirty="0" smtClean="0"/>
              <a:t> at ESPC</a:t>
            </a:r>
            <a:endParaRPr lang="en-US" b="0" dirty="0"/>
          </a:p>
        </p:txBody>
      </p:sp>
      <p:sp>
        <p:nvSpPr>
          <p:cNvPr id="3" name="Content Placeholder 2"/>
          <p:cNvSpPr>
            <a:spLocks noGrp="1"/>
          </p:cNvSpPr>
          <p:nvPr>
            <p:ph idx="1"/>
          </p:nvPr>
        </p:nvSpPr>
        <p:spPr>
          <a:xfrm>
            <a:off x="228600" y="1600200"/>
            <a:ext cx="8686800" cy="4525963"/>
          </a:xfrm>
        </p:spPr>
        <p:txBody>
          <a:bodyPr>
            <a:normAutofit/>
          </a:bodyPr>
          <a:lstStyle/>
          <a:p>
            <a:r>
              <a:rPr lang="en-US" dirty="0" smtClean="0"/>
              <a:t>ESPC has a standing, annual contract with SSEC for McIDAS Support and ongoing development</a:t>
            </a:r>
          </a:p>
          <a:p>
            <a:r>
              <a:rPr lang="en-US" dirty="0" smtClean="0"/>
              <a:t>ESPC representatives on the </a:t>
            </a:r>
            <a:r>
              <a:rPr lang="en-US" dirty="0" err="1" smtClean="0"/>
              <a:t>McIDAS</a:t>
            </a:r>
            <a:r>
              <a:rPr lang="en-US" dirty="0" smtClean="0"/>
              <a:t> Advisory Committee (MAC)</a:t>
            </a:r>
          </a:p>
          <a:p>
            <a:pPr lvl="1"/>
            <a:r>
              <a:rPr lang="en-US" dirty="0" smtClean="0"/>
              <a:t>Jason Taylor and Bonnie Morgan</a:t>
            </a:r>
          </a:p>
          <a:p>
            <a:pPr lvl="1"/>
            <a:r>
              <a:rPr lang="en-US" dirty="0" smtClean="0"/>
              <a:t>Kathryn </a:t>
            </a:r>
            <a:r>
              <a:rPr lang="en-US" dirty="0" err="1" smtClean="0"/>
              <a:t>Mozer</a:t>
            </a:r>
            <a:r>
              <a:rPr lang="en-US" dirty="0" smtClean="0"/>
              <a:t> (Alternate)</a:t>
            </a:r>
            <a:endParaRPr lang="en-US" dirty="0"/>
          </a:p>
        </p:txBody>
      </p:sp>
      <p:pic>
        <p:nvPicPr>
          <p:cNvPr id="4" name="Picture 2" descr="http://www.ssec.wisc.edu/mcidas/images/mcidas-logos/mcidas_web_logo_3.gif"/>
          <p:cNvPicPr>
            <a:picLocks noChangeAspect="1" noChangeArrowheads="1"/>
          </p:cNvPicPr>
          <p:nvPr/>
        </p:nvPicPr>
        <p:blipFill>
          <a:blip r:embed="rId4" cstate="print"/>
          <a:srcRect/>
          <a:stretch>
            <a:fillRect/>
          </a:stretch>
        </p:blipFill>
        <p:spPr bwMode="auto">
          <a:xfrm>
            <a:off x="533400" y="304800"/>
            <a:ext cx="1962150" cy="981076"/>
          </a:xfrm>
          <a:prstGeom prst="rect">
            <a:avLst/>
          </a:prstGeom>
          <a:noFill/>
        </p:spPr>
      </p:pic>
    </p:spTree>
    <p:extLst>
      <p:ext uri="{BB962C8B-B14F-4D97-AF65-F5344CB8AC3E}">
        <p14:creationId xmlns:p14="http://schemas.microsoft.com/office/powerpoint/2010/main" val="122742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b="0" dirty="0" smtClean="0"/>
              <a:t>SAB Use of </a:t>
            </a:r>
            <a:r>
              <a:rPr lang="en-US" b="0" dirty="0" err="1" smtClean="0"/>
              <a:t>McIDAS</a:t>
            </a:r>
            <a:endParaRPr lang="en-US" b="0" dirty="0"/>
          </a:p>
        </p:txBody>
      </p:sp>
      <p:sp>
        <p:nvSpPr>
          <p:cNvPr id="5" name="Content Placeholder 4"/>
          <p:cNvSpPr>
            <a:spLocks noGrp="1"/>
          </p:cNvSpPr>
          <p:nvPr>
            <p:ph idx="1"/>
          </p:nvPr>
        </p:nvSpPr>
        <p:spPr>
          <a:xfrm>
            <a:off x="457200" y="1066800"/>
            <a:ext cx="6705600" cy="5410200"/>
          </a:xfrm>
        </p:spPr>
        <p:txBody>
          <a:bodyPr>
            <a:normAutofit fontScale="70000" lnSpcReduction="20000"/>
          </a:bodyPr>
          <a:lstStyle/>
          <a:p>
            <a:pPr>
              <a:buSzPts val="1600"/>
              <a:buFont typeface="Arial"/>
              <a:buChar char="•"/>
            </a:pPr>
            <a:r>
              <a:rPr lang="en-US" dirty="0" smtClean="0">
                <a:solidFill>
                  <a:srgbClr val="000000"/>
                </a:solidFill>
              </a:rPr>
              <a:t>SAB is 24x7 operation of 5 disaster mitigation desks (Heavy Precipitation, Volcanic Ash, Fire/Smoke/Dust, Marine Pollution, Tropical Cyclones)  All desk use </a:t>
            </a:r>
            <a:r>
              <a:rPr lang="en-US" dirty="0" err="1" smtClean="0">
                <a:solidFill>
                  <a:srgbClr val="000000"/>
                </a:solidFill>
              </a:rPr>
              <a:t>Mc</a:t>
            </a:r>
            <a:r>
              <a:rPr lang="en-US" dirty="0" smtClean="0">
                <a:solidFill>
                  <a:srgbClr val="000000"/>
                </a:solidFill>
              </a:rPr>
              <a:t>-X in some capacity, except Marine which is ArcGIS</a:t>
            </a:r>
          </a:p>
          <a:p>
            <a:pPr>
              <a:buSzPts val="1600"/>
              <a:buFont typeface="Arial"/>
              <a:buChar char="•"/>
            </a:pPr>
            <a:r>
              <a:rPr lang="en-US" dirty="0" err="1" smtClean="0">
                <a:solidFill>
                  <a:srgbClr val="000000"/>
                </a:solidFill>
              </a:rPr>
              <a:t>McIDAS</a:t>
            </a:r>
            <a:r>
              <a:rPr lang="en-US" dirty="0" smtClean="0">
                <a:solidFill>
                  <a:srgbClr val="000000"/>
                </a:solidFill>
              </a:rPr>
              <a:t>-X Usage:  ~10 operational Linux systems with 24 GB RAM each and multiple monitor visualization setup</a:t>
            </a:r>
          </a:p>
          <a:p>
            <a:pPr>
              <a:buSzPts val="1600"/>
              <a:buFont typeface="Arial"/>
              <a:buChar char="•"/>
            </a:pPr>
            <a:r>
              <a:rPr lang="en-US" dirty="0">
                <a:solidFill>
                  <a:srgbClr val="000000"/>
                </a:solidFill>
              </a:rPr>
              <a:t>A persistent daemon (image loop refresh) </a:t>
            </a:r>
            <a:r>
              <a:rPr lang="en-US" dirty="0" smtClean="0">
                <a:solidFill>
                  <a:srgbClr val="000000"/>
                </a:solidFill>
              </a:rPr>
              <a:t>“SPIDER”  </a:t>
            </a:r>
            <a:r>
              <a:rPr lang="en-US" dirty="0">
                <a:solidFill>
                  <a:srgbClr val="000000"/>
                </a:solidFill>
              </a:rPr>
              <a:t>uses ADDE protocol to display </a:t>
            </a:r>
            <a:r>
              <a:rPr lang="en-US" dirty="0" smtClean="0">
                <a:solidFill>
                  <a:srgbClr val="000000"/>
                </a:solidFill>
              </a:rPr>
              <a:t>~100 imagery </a:t>
            </a:r>
            <a:r>
              <a:rPr lang="en-US" dirty="0">
                <a:solidFill>
                  <a:srgbClr val="000000"/>
                </a:solidFill>
              </a:rPr>
              <a:t>loops</a:t>
            </a:r>
          </a:p>
          <a:p>
            <a:pPr>
              <a:buSzPts val="1600"/>
              <a:buFont typeface="Arial"/>
              <a:buChar char="•"/>
            </a:pPr>
            <a:r>
              <a:rPr lang="en-US" dirty="0" smtClean="0">
                <a:solidFill>
                  <a:srgbClr val="000000"/>
                </a:solidFill>
              </a:rPr>
              <a:t>Use </a:t>
            </a:r>
            <a:r>
              <a:rPr lang="en-US" dirty="0" err="1" smtClean="0">
                <a:solidFill>
                  <a:srgbClr val="000000"/>
                </a:solidFill>
              </a:rPr>
              <a:t>Fnc</a:t>
            </a:r>
            <a:r>
              <a:rPr lang="en-US" dirty="0" smtClean="0">
                <a:solidFill>
                  <a:srgbClr val="000000"/>
                </a:solidFill>
              </a:rPr>
              <a:t> keys to switch loops and pan entire globe through SPIDER loaded frames (e.g. NW Pacific IR, Shift+F1 - NW Pacific Vis, F2 - Central US IR) and still use command line (grudgingly)</a:t>
            </a:r>
          </a:p>
          <a:p>
            <a:pPr>
              <a:buSzPts val="1600"/>
              <a:buFont typeface="Arial"/>
              <a:buChar char="•"/>
            </a:pPr>
            <a:r>
              <a:rPr lang="en-US" dirty="0" smtClean="0">
                <a:solidFill>
                  <a:srgbClr val="000000"/>
                </a:solidFill>
              </a:rPr>
              <a:t>Lots of batch commands and everything is scripted by business work flow</a:t>
            </a:r>
          </a:p>
          <a:p>
            <a:pPr>
              <a:buSzPts val="1600"/>
              <a:buFont typeface="Arial"/>
              <a:buChar char="•"/>
            </a:pPr>
            <a:r>
              <a:rPr lang="en-US" dirty="0" smtClean="0">
                <a:solidFill>
                  <a:srgbClr val="000000"/>
                </a:solidFill>
              </a:rPr>
              <a:t>Uses </a:t>
            </a:r>
            <a:r>
              <a:rPr lang="en-US" dirty="0" err="1" smtClean="0">
                <a:solidFill>
                  <a:srgbClr val="000000"/>
                </a:solidFill>
              </a:rPr>
              <a:t>McIDAS</a:t>
            </a:r>
            <a:r>
              <a:rPr lang="en-US" dirty="0" smtClean="0">
                <a:solidFill>
                  <a:srgbClr val="000000"/>
                </a:solidFill>
              </a:rPr>
              <a:t> AREA files for web site as do NWS offices across country, namely NHC, AWC, NWS Western Region</a:t>
            </a:r>
          </a:p>
        </p:txBody>
      </p:sp>
      <p:pic>
        <p:nvPicPr>
          <p:cNvPr id="4" name="Content Placeholder 3" descr="HAWREG-IR-TALK.GIF"/>
          <p:cNvPicPr>
            <a:picLocks noChangeAspect="1"/>
          </p:cNvPicPr>
          <p:nvPr/>
        </p:nvPicPr>
        <p:blipFill rotWithShape="1">
          <a:blip r:embed="rId3" cstate="print"/>
          <a:srcRect l="22181" t="25856" r="39945" b="37072"/>
          <a:stretch/>
        </p:blipFill>
        <p:spPr>
          <a:xfrm>
            <a:off x="7086600" y="1828800"/>
            <a:ext cx="1868298" cy="1371600"/>
          </a:xfrm>
          <a:prstGeom prst="rect">
            <a:avLst/>
          </a:prstGeom>
        </p:spPr>
        <p:style>
          <a:lnRef idx="0">
            <a:schemeClr val="dk1"/>
          </a:lnRef>
          <a:fillRef idx="3">
            <a:schemeClr val="dk1"/>
          </a:fillRef>
          <a:effectRef idx="3">
            <a:schemeClr val="dk1"/>
          </a:effectRef>
          <a:fontRef idx="minor">
            <a:schemeClr val="lt1"/>
          </a:fontRef>
        </p:style>
      </p:pic>
      <p:pic>
        <p:nvPicPr>
          <p:cNvPr id="6" name="Content Placeholder 3" descr="PRREG-IR-TALK.GIF"/>
          <p:cNvPicPr>
            <a:picLocks noChangeAspect="1"/>
          </p:cNvPicPr>
          <p:nvPr/>
        </p:nvPicPr>
        <p:blipFill rotWithShape="1">
          <a:blip r:embed="rId4" cstate="print"/>
          <a:srcRect l="30418" t="32944" r="39164" b="35997"/>
          <a:stretch/>
        </p:blipFill>
        <p:spPr>
          <a:xfrm>
            <a:off x="7086600" y="4267200"/>
            <a:ext cx="1835624" cy="1405719"/>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943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Three Observation V</a:t>
            </a:r>
            <a:r>
              <a:rPr lang="en-US" dirty="0" smtClean="0"/>
              <a:t>antage Points</a:t>
            </a:r>
            <a:endParaRPr lang="en-US" dirty="0"/>
          </a:p>
        </p:txBody>
      </p:sp>
      <p:grpSp>
        <p:nvGrpSpPr>
          <p:cNvPr id="5" name="Shape 332"/>
          <p:cNvGrpSpPr/>
          <p:nvPr/>
        </p:nvGrpSpPr>
        <p:grpSpPr>
          <a:xfrm>
            <a:off x="453617" y="2145468"/>
            <a:ext cx="2198214" cy="1740718"/>
            <a:chOff x="1110343" y="2077135"/>
            <a:chExt cx="2354690" cy="2719388"/>
          </a:xfrm>
        </p:grpSpPr>
        <p:pic>
          <p:nvPicPr>
            <p:cNvPr id="6" name="Shape 336"/>
            <p:cNvPicPr preferRelativeResize="0"/>
            <p:nvPr/>
          </p:nvPicPr>
          <p:blipFill rotWithShape="1">
            <a:blip r:embed="rId3">
              <a:alphaModFix/>
            </a:blip>
            <a:srcRect/>
            <a:stretch/>
          </p:blipFill>
          <p:spPr>
            <a:xfrm>
              <a:off x="1870516" y="2592747"/>
              <a:ext cx="1424609" cy="1518931"/>
            </a:xfrm>
            <a:prstGeom prst="rect">
              <a:avLst/>
            </a:prstGeom>
            <a:noFill/>
            <a:ln>
              <a:noFill/>
            </a:ln>
          </p:spPr>
        </p:pic>
        <p:sp>
          <p:nvSpPr>
            <p:cNvPr id="7" name="Shape 335"/>
            <p:cNvSpPr/>
            <p:nvPr/>
          </p:nvSpPr>
          <p:spPr>
            <a:xfrm rot="1611840" flipH="1">
              <a:off x="1479221" y="2077135"/>
              <a:ext cx="1985812" cy="2719388"/>
            </a:xfrm>
            <a:prstGeom prst="ellipse">
              <a:avLst/>
            </a:prstGeom>
            <a:noFill/>
            <a:ln w="25400" cap="flat">
              <a:solidFill>
                <a:schemeClr val="dk1"/>
              </a:solidFill>
              <a:prstDash val="solid"/>
              <a:round/>
              <a:headEnd type="none" w="med" len="med"/>
              <a:tailEnd type="none" w="med" len="med"/>
            </a:ln>
          </p:spPr>
          <p:txBody>
            <a:bodyPr lIns="91425" tIns="45700" rIns="91425" bIns="45700" anchor="ctr" anchorCtr="0">
              <a:spAutoFit/>
            </a:bodyPr>
            <a:lstStyle/>
            <a:p>
              <a:endParaRPr sz="1400">
                <a:solidFill>
                  <a:prstClr val="black"/>
                </a:solidFill>
                <a:latin typeface="Arial Black"/>
                <a:ea typeface="Arial Black"/>
                <a:cs typeface="Arial Black"/>
                <a:sym typeface="Arial Black"/>
              </a:endParaRPr>
            </a:p>
          </p:txBody>
        </p:sp>
        <p:pic>
          <p:nvPicPr>
            <p:cNvPr id="8" name="Shape 340"/>
            <p:cNvPicPr preferRelativeResize="0"/>
            <p:nvPr/>
          </p:nvPicPr>
          <p:blipFill rotWithShape="1">
            <a:blip r:embed="rId4">
              <a:alphaModFix/>
            </a:blip>
            <a:srcRect/>
            <a:stretch/>
          </p:blipFill>
          <p:spPr>
            <a:xfrm>
              <a:off x="2745818" y="2206621"/>
              <a:ext cx="633650" cy="328138"/>
            </a:xfrm>
            <a:prstGeom prst="rect">
              <a:avLst/>
            </a:prstGeom>
            <a:noFill/>
            <a:ln>
              <a:noFill/>
            </a:ln>
          </p:spPr>
        </p:pic>
        <p:sp>
          <p:nvSpPr>
            <p:cNvPr id="9" name="Shape 337"/>
            <p:cNvSpPr/>
            <p:nvPr/>
          </p:nvSpPr>
          <p:spPr>
            <a:xfrm>
              <a:off x="1660794" y="3760428"/>
              <a:ext cx="575582" cy="404757"/>
            </a:xfrm>
            <a:custGeom>
              <a:avLst/>
              <a:gdLst/>
              <a:ahLst/>
              <a:cxnLst/>
              <a:rect l="0" t="0" r="0" b="0"/>
              <a:pathLst>
                <a:path w="384" h="324" extrusionOk="0">
                  <a:moveTo>
                    <a:pt x="0" y="324"/>
                  </a:moveTo>
                  <a:lnTo>
                    <a:pt x="384" y="0"/>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sp>
          <p:nvSpPr>
            <p:cNvPr id="10" name="Shape 338"/>
            <p:cNvSpPr txBox="1"/>
            <p:nvPr/>
          </p:nvSpPr>
          <p:spPr>
            <a:xfrm rot="-1633311">
              <a:off x="1110343" y="3567452"/>
              <a:ext cx="914400" cy="432734"/>
            </a:xfrm>
            <a:prstGeom prst="rect">
              <a:avLst/>
            </a:prstGeom>
            <a:noFill/>
            <a:ln>
              <a:noFill/>
            </a:ln>
          </p:spPr>
          <p:txBody>
            <a:bodyPr lIns="0" tIns="91425" rIns="0" bIns="0" anchor="t" anchorCtr="0">
              <a:spAutoFit/>
            </a:bodyPr>
            <a:lstStyle/>
            <a:p>
              <a:pPr algn="ctr">
                <a:buSzPct val="25000"/>
              </a:pPr>
              <a:r>
                <a:rPr lang="en-US" sz="1200" b="1" dirty="0">
                  <a:solidFill>
                    <a:prstClr val="black"/>
                  </a:solidFill>
                  <a:latin typeface="Calibri"/>
                  <a:ea typeface="Calibri"/>
                  <a:cs typeface="Calibri"/>
                  <a:sym typeface="Calibri"/>
                </a:rPr>
                <a:t>540 Miles</a:t>
              </a:r>
            </a:p>
          </p:txBody>
        </p:sp>
        <p:pic>
          <p:nvPicPr>
            <p:cNvPr id="11" name="Shape 339"/>
            <p:cNvPicPr preferRelativeResize="0"/>
            <p:nvPr/>
          </p:nvPicPr>
          <p:blipFill rotWithShape="1">
            <a:blip r:embed="rId5">
              <a:alphaModFix/>
            </a:blip>
            <a:srcRect/>
            <a:stretch/>
          </p:blipFill>
          <p:spPr>
            <a:xfrm>
              <a:off x="1284038" y="4091220"/>
              <a:ext cx="840662" cy="592552"/>
            </a:xfrm>
            <a:prstGeom prst="rect">
              <a:avLst/>
            </a:prstGeom>
            <a:noFill/>
            <a:ln>
              <a:noFill/>
            </a:ln>
          </p:spPr>
        </p:pic>
      </p:grpSp>
      <p:sp>
        <p:nvSpPr>
          <p:cNvPr id="12" name="Shape 341"/>
          <p:cNvSpPr txBox="1"/>
          <p:nvPr/>
        </p:nvSpPr>
        <p:spPr>
          <a:xfrm>
            <a:off x="127648" y="1447800"/>
            <a:ext cx="3067234" cy="646290"/>
          </a:xfrm>
          <a:prstGeom prst="rect">
            <a:avLst/>
          </a:prstGeom>
          <a:noFill/>
          <a:ln>
            <a:noFill/>
          </a:ln>
        </p:spPr>
        <p:txBody>
          <a:bodyPr lIns="91425" tIns="45700" rIns="91425" bIns="45700" anchor="t" anchorCtr="0">
            <a:spAutoFit/>
          </a:bodyPr>
          <a:lstStyle/>
          <a:p>
            <a:pPr algn="ctr">
              <a:buSzPct val="25000"/>
            </a:pPr>
            <a:r>
              <a:rPr lang="en-US" sz="1800" dirty="0">
                <a:solidFill>
                  <a:schemeClr val="tx1"/>
                </a:solidFill>
                <a:latin typeface="Calibri" panose="020F0502020204030204" pitchFamily="34" charset="0"/>
                <a:ea typeface="Souce Sans Pro"/>
                <a:cs typeface="Souce Sans Pro"/>
                <a:sym typeface="Souce Sans Pro"/>
              </a:rPr>
              <a:t>Polar-orbiting Operational </a:t>
            </a:r>
            <a:br>
              <a:rPr lang="en-US" sz="1800" dirty="0">
                <a:solidFill>
                  <a:schemeClr val="tx1"/>
                </a:solidFill>
                <a:latin typeface="Calibri" panose="020F0502020204030204" pitchFamily="34" charset="0"/>
                <a:ea typeface="Souce Sans Pro"/>
                <a:cs typeface="Souce Sans Pro"/>
                <a:sym typeface="Souce Sans Pro"/>
              </a:rPr>
            </a:br>
            <a:r>
              <a:rPr lang="en-US" sz="1800" dirty="0">
                <a:solidFill>
                  <a:schemeClr val="tx1"/>
                </a:solidFill>
                <a:latin typeface="Calibri" panose="020F0502020204030204" pitchFamily="34" charset="0"/>
                <a:ea typeface="Souce Sans Pro"/>
                <a:cs typeface="Souce Sans Pro"/>
                <a:sym typeface="Souce Sans Pro"/>
              </a:rPr>
              <a:t>Environmental Satellites</a:t>
            </a:r>
          </a:p>
        </p:txBody>
      </p:sp>
      <p:sp>
        <p:nvSpPr>
          <p:cNvPr id="13" name="Shape 342"/>
          <p:cNvSpPr/>
          <p:nvPr/>
        </p:nvSpPr>
        <p:spPr>
          <a:xfrm>
            <a:off x="3090408" y="1417042"/>
            <a:ext cx="3234292" cy="646290"/>
          </a:xfrm>
          <a:prstGeom prst="rect">
            <a:avLst/>
          </a:prstGeom>
          <a:noFill/>
          <a:ln>
            <a:noFill/>
          </a:ln>
        </p:spPr>
        <p:txBody>
          <a:bodyPr lIns="91425" tIns="45700" rIns="91425" bIns="45700" anchor="ctr" anchorCtr="0">
            <a:spAutoFit/>
          </a:bodyPr>
          <a:lstStyle/>
          <a:p>
            <a:pPr algn="ctr">
              <a:buSzPct val="25000"/>
            </a:pPr>
            <a:r>
              <a:rPr lang="en-US" sz="1800" dirty="0">
                <a:solidFill>
                  <a:schemeClr val="tx1"/>
                </a:solidFill>
                <a:latin typeface="Calibri" panose="020F0502020204030204" pitchFamily="34" charset="0"/>
                <a:ea typeface="Souce Sans Pro"/>
                <a:cs typeface="Souce Sans Pro"/>
                <a:sym typeface="Souce Sans Pro"/>
              </a:rPr>
              <a:t>Geostationary Operational </a:t>
            </a:r>
            <a:br>
              <a:rPr lang="en-US" sz="1800" dirty="0">
                <a:solidFill>
                  <a:schemeClr val="tx1"/>
                </a:solidFill>
                <a:latin typeface="Calibri" panose="020F0502020204030204" pitchFamily="34" charset="0"/>
                <a:ea typeface="Souce Sans Pro"/>
                <a:cs typeface="Souce Sans Pro"/>
                <a:sym typeface="Souce Sans Pro"/>
              </a:rPr>
            </a:br>
            <a:r>
              <a:rPr lang="en-US" sz="1800" dirty="0">
                <a:solidFill>
                  <a:schemeClr val="tx1"/>
                </a:solidFill>
                <a:latin typeface="Calibri" panose="020F0502020204030204" pitchFamily="34" charset="0"/>
                <a:ea typeface="Souce Sans Pro"/>
                <a:cs typeface="Souce Sans Pro"/>
                <a:sym typeface="Souce Sans Pro"/>
              </a:rPr>
              <a:t>Environmental Satellites</a:t>
            </a:r>
          </a:p>
        </p:txBody>
      </p:sp>
      <p:sp>
        <p:nvSpPr>
          <p:cNvPr id="18" name="Shape 353"/>
          <p:cNvSpPr txBox="1"/>
          <p:nvPr/>
        </p:nvSpPr>
        <p:spPr>
          <a:xfrm>
            <a:off x="127649" y="3922853"/>
            <a:ext cx="3067234" cy="2554505"/>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Souce Sans Pro"/>
                <a:sym typeface="Souce Sans Pro"/>
              </a:rPr>
              <a:t>Each satellite covers the Earth </a:t>
            </a:r>
            <a:endParaRPr lang="en-US" sz="1400" dirty="0" smtClean="0">
              <a:solidFill>
                <a:schemeClr val="tx1"/>
              </a:solidFill>
              <a:latin typeface="Calibri" panose="020F0502020204030204" pitchFamily="34" charset="0"/>
              <a:ea typeface="Souce Sans Pro"/>
              <a:cs typeface="Souce Sans Pro"/>
              <a:sym typeface="Souce Sans Pro"/>
            </a:endParaRPr>
          </a:p>
          <a:p>
            <a:pPr algn="ctr">
              <a:spcBef>
                <a:spcPts val="0"/>
              </a:spcBef>
              <a:spcAft>
                <a:spcPts val="600"/>
              </a:spcAft>
              <a:buSzPct val="25000"/>
            </a:pPr>
            <a:r>
              <a:rPr lang="en-US" sz="1400" dirty="0" smtClean="0">
                <a:solidFill>
                  <a:schemeClr val="tx1"/>
                </a:solidFill>
                <a:latin typeface="Calibri" panose="020F0502020204030204" pitchFamily="34" charset="0"/>
                <a:ea typeface="Souce Sans Pro"/>
                <a:cs typeface="Souce Sans Pro"/>
                <a:sym typeface="Souce Sans Pro"/>
              </a:rPr>
              <a:t>twice </a:t>
            </a:r>
            <a:r>
              <a:rPr lang="en-US" sz="1400" dirty="0">
                <a:solidFill>
                  <a:schemeClr val="tx1"/>
                </a:solidFill>
                <a:latin typeface="Calibri" panose="020F0502020204030204" pitchFamily="34" charset="0"/>
                <a:ea typeface="Souce Sans Pro"/>
                <a:cs typeface="Souce Sans Pro"/>
                <a:sym typeface="Souce Sans Pro"/>
              </a:rPr>
              <a:t>per day </a:t>
            </a:r>
          </a:p>
          <a:p>
            <a:pPr marL="169863" lvl="1" indent="-169863">
              <a:spcBef>
                <a:spcPts val="0"/>
              </a:spcBef>
              <a:spcAft>
                <a:spcPts val="600"/>
              </a:spcAft>
              <a:buClr>
                <a:srgbClr val="08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Pole-to-pole orbit is </a:t>
            </a:r>
            <a:r>
              <a:rPr lang="en-US" sz="1400" b="0" dirty="0" smtClean="0">
                <a:solidFill>
                  <a:schemeClr val="tx1"/>
                </a:solidFill>
                <a:latin typeface="Calibri" panose="020F0502020204030204" pitchFamily="34" charset="0"/>
                <a:ea typeface="Souce Sans Pro"/>
                <a:cs typeface="Souce Sans Pro"/>
                <a:sym typeface="Souce Sans Pro"/>
              </a:rPr>
              <a:t>101 </a:t>
            </a:r>
            <a:r>
              <a:rPr lang="en-US" sz="1400" b="0" dirty="0">
                <a:solidFill>
                  <a:schemeClr val="tx1"/>
                </a:solidFill>
                <a:latin typeface="Calibri" panose="020F0502020204030204" pitchFamily="34" charset="0"/>
                <a:ea typeface="Souce Sans Pro"/>
                <a:cs typeface="Souce Sans Pro"/>
                <a:sym typeface="Souce Sans Pro"/>
              </a:rPr>
              <a:t>minutes and views each location at the same time of </a:t>
            </a:r>
            <a:r>
              <a:rPr lang="en-US" sz="1400" b="0" dirty="0" smtClean="0">
                <a:solidFill>
                  <a:schemeClr val="tx1"/>
                </a:solidFill>
                <a:latin typeface="Calibri" panose="020F0502020204030204" pitchFamily="34" charset="0"/>
                <a:ea typeface="Souce Sans Pro"/>
                <a:cs typeface="Souce Sans Pro"/>
                <a:sym typeface="Souce Sans Pro"/>
              </a:rPr>
              <a:t>day; capability for ½ orbit dumps with JPSS-1</a:t>
            </a:r>
            <a:endParaRPr lang="en-US" sz="1400" b="0" dirty="0">
              <a:solidFill>
                <a:schemeClr val="tx1"/>
              </a:solidFill>
              <a:latin typeface="Calibri" panose="020F0502020204030204" pitchFamily="34" charset="0"/>
              <a:ea typeface="Souce Sans Pro"/>
              <a:cs typeface="Souce Sans Pro"/>
              <a:sym typeface="Souce Sans Pro"/>
            </a:endParaRP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Global coverage every 12 hours with one satellite</a:t>
            </a:r>
          </a:p>
          <a:p>
            <a:pPr marL="169863" lvl="1" indent="-169863">
              <a:spcBef>
                <a:spcPts val="0"/>
              </a:spcBef>
              <a:spcAft>
                <a:spcPts val="600"/>
              </a:spcAft>
              <a:buClr>
                <a:srgbClr val="073763"/>
              </a:buClr>
              <a:buSzPct val="100000"/>
              <a:buFont typeface="Souce Sans Pro"/>
              <a:buChar char="•"/>
            </a:pPr>
            <a:r>
              <a:rPr lang="en-US" sz="1400" b="0" dirty="0" smtClean="0">
                <a:solidFill>
                  <a:schemeClr val="tx1"/>
                </a:solidFill>
                <a:latin typeface="Calibri" panose="020F0502020204030204" pitchFamily="34" charset="0"/>
                <a:ea typeface="Souce Sans Pro"/>
                <a:cs typeface="Souce Sans Pro"/>
                <a:sym typeface="Souce Sans Pro"/>
              </a:rPr>
              <a:t>EUMETSAT - mid-morning orbit</a:t>
            </a:r>
          </a:p>
          <a:p>
            <a:pPr marL="169863" lvl="1" indent="-169863">
              <a:spcBef>
                <a:spcPts val="0"/>
              </a:spcBef>
              <a:spcAft>
                <a:spcPts val="600"/>
              </a:spcAft>
              <a:buClr>
                <a:srgbClr val="073763"/>
              </a:buClr>
              <a:buSzPct val="100000"/>
              <a:buFont typeface="Souce Sans Pro"/>
              <a:buChar char="•"/>
            </a:pPr>
            <a:r>
              <a:rPr lang="en-US" sz="1400" b="0" dirty="0" smtClean="0">
                <a:solidFill>
                  <a:schemeClr val="tx1"/>
                </a:solidFill>
                <a:latin typeface="Calibri" panose="020F0502020204030204" pitchFamily="34" charset="0"/>
                <a:ea typeface="Souce Sans Pro"/>
                <a:cs typeface="Souce Sans Pro"/>
                <a:sym typeface="Souce Sans Pro"/>
              </a:rPr>
              <a:t>NOAA - early </a:t>
            </a:r>
            <a:r>
              <a:rPr lang="en-US" sz="1400" b="0" dirty="0">
                <a:solidFill>
                  <a:schemeClr val="tx1"/>
                </a:solidFill>
                <a:latin typeface="Calibri" panose="020F0502020204030204" pitchFamily="34" charset="0"/>
                <a:ea typeface="Souce Sans Pro"/>
                <a:cs typeface="Souce Sans Pro"/>
                <a:sym typeface="Souce Sans Pro"/>
              </a:rPr>
              <a:t>afternoon orbit </a:t>
            </a:r>
          </a:p>
        </p:txBody>
      </p:sp>
      <p:sp>
        <p:nvSpPr>
          <p:cNvPr id="19" name="Shape 354"/>
          <p:cNvSpPr txBox="1"/>
          <p:nvPr/>
        </p:nvSpPr>
        <p:spPr>
          <a:xfrm>
            <a:off x="3389778" y="3946464"/>
            <a:ext cx="2834640" cy="2046674"/>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Souce Sans Pro"/>
                <a:sym typeface="Souce Sans Pro"/>
              </a:rPr>
              <a:t>Continuous monitoring </a:t>
            </a:r>
            <a:endParaRPr lang="en-US" sz="1400" dirty="0" smtClean="0">
              <a:solidFill>
                <a:schemeClr val="tx1"/>
              </a:solidFill>
              <a:latin typeface="Calibri" panose="020F0502020204030204" pitchFamily="34" charset="0"/>
              <a:ea typeface="Souce Sans Pro"/>
              <a:cs typeface="Souce Sans Pro"/>
              <a:sym typeface="Souce Sans Pro"/>
            </a:endParaRPr>
          </a:p>
          <a:p>
            <a:pPr algn="ctr">
              <a:spcBef>
                <a:spcPts val="0"/>
              </a:spcBef>
              <a:spcAft>
                <a:spcPts val="600"/>
              </a:spcAft>
              <a:buSzPct val="25000"/>
            </a:pPr>
            <a:r>
              <a:rPr lang="en-US" sz="1400" dirty="0" smtClean="0">
                <a:solidFill>
                  <a:schemeClr val="tx1"/>
                </a:solidFill>
                <a:latin typeface="Calibri" panose="020F0502020204030204" pitchFamily="34" charset="0"/>
                <a:ea typeface="Souce Sans Pro"/>
                <a:cs typeface="Souce Sans Pro"/>
                <a:sym typeface="Souce Sans Pro"/>
              </a:rPr>
              <a:t>of the Americas</a:t>
            </a:r>
          </a:p>
          <a:p>
            <a:pPr marL="169863" lvl="1" indent="-169863">
              <a:spcBef>
                <a:spcPts val="0"/>
              </a:spcBef>
              <a:spcAft>
                <a:spcPts val="600"/>
              </a:spcAft>
              <a:buClr>
                <a:srgbClr val="073763"/>
              </a:buClr>
              <a:buSzPct val="100000"/>
              <a:buFont typeface="Souce Sans Pro"/>
              <a:buChar char="•"/>
            </a:pPr>
            <a:r>
              <a:rPr lang="en-US" sz="1400" b="0" dirty="0" smtClean="0">
                <a:solidFill>
                  <a:schemeClr val="tx1"/>
                </a:solidFill>
                <a:latin typeface="Calibri" panose="020F0502020204030204" pitchFamily="34" charset="0"/>
                <a:ea typeface="Souce Sans Pro"/>
                <a:cs typeface="Souce Sans Pro"/>
                <a:sym typeface="Souce Sans Pro"/>
              </a:rPr>
              <a:t>Coverage over the same geographic location</a:t>
            </a:r>
          </a:p>
          <a:p>
            <a:pPr marL="169863" lvl="1" indent="-169863">
              <a:spcBef>
                <a:spcPts val="0"/>
              </a:spcBef>
              <a:spcAft>
                <a:spcPts val="600"/>
              </a:spcAft>
              <a:buClr>
                <a:srgbClr val="073763"/>
              </a:buClr>
              <a:buSzPct val="100000"/>
              <a:buFont typeface="Souce Sans Pro"/>
              <a:buChar char="•"/>
            </a:pPr>
            <a:r>
              <a:rPr lang="en-US" sz="1400" b="0" dirty="0" smtClean="0">
                <a:solidFill>
                  <a:schemeClr val="tx1"/>
                </a:solidFill>
                <a:latin typeface="Calibri" panose="020F0502020204030204" pitchFamily="34" charset="0"/>
                <a:ea typeface="Souce Sans Pro"/>
                <a:cs typeface="Souce Sans Pro"/>
                <a:sym typeface="Souce Sans Pro"/>
              </a:rPr>
              <a:t>Constant monitoring for nowcast purposes and for forecast applications (NWP, etc.)</a:t>
            </a:r>
            <a:endParaRPr lang="en-US" sz="1400" b="0" dirty="0">
              <a:solidFill>
                <a:schemeClr val="tx1"/>
              </a:solidFill>
              <a:latin typeface="Calibri" panose="020F0502020204030204" pitchFamily="34" charset="0"/>
              <a:ea typeface="Souce Sans Pro"/>
              <a:cs typeface="Souce Sans Pro"/>
              <a:sym typeface="Souce Sans Pro"/>
            </a:endParaRPr>
          </a:p>
          <a:p>
            <a:pPr>
              <a:spcBef>
                <a:spcPts val="0"/>
              </a:spcBef>
              <a:spcAft>
                <a:spcPts val="600"/>
              </a:spcAft>
            </a:pPr>
            <a:endParaRPr sz="1400" dirty="0">
              <a:solidFill>
                <a:schemeClr val="tx1"/>
              </a:solidFill>
              <a:latin typeface="Calibri" panose="020F0502020204030204" pitchFamily="34" charset="0"/>
              <a:ea typeface="Souce Sans Pro"/>
              <a:cs typeface="Souce Sans Pro"/>
              <a:sym typeface="Souce Sans Pro"/>
            </a:endParaRPr>
          </a:p>
        </p:txBody>
      </p:sp>
      <p:sp>
        <p:nvSpPr>
          <p:cNvPr id="20" name="Shape 355"/>
          <p:cNvSpPr/>
          <p:nvPr/>
        </p:nvSpPr>
        <p:spPr>
          <a:xfrm>
            <a:off x="6141073" y="1417042"/>
            <a:ext cx="3231050" cy="646290"/>
          </a:xfrm>
          <a:prstGeom prst="rect">
            <a:avLst/>
          </a:prstGeom>
          <a:noFill/>
          <a:ln>
            <a:noFill/>
          </a:ln>
        </p:spPr>
        <p:txBody>
          <a:bodyPr lIns="91425" tIns="45700" rIns="91425" bIns="45700" anchor="ctr" anchorCtr="0">
            <a:spAutoFit/>
          </a:bodyPr>
          <a:lstStyle/>
          <a:p>
            <a:pPr algn="ctr">
              <a:spcBef>
                <a:spcPts val="0"/>
              </a:spcBef>
              <a:buSzPct val="25000"/>
            </a:pPr>
            <a:r>
              <a:rPr lang="en-US" sz="1800" dirty="0">
                <a:solidFill>
                  <a:schemeClr val="tx1"/>
                </a:solidFill>
                <a:latin typeface="Calibri" panose="020F0502020204030204" pitchFamily="34" charset="0"/>
                <a:ea typeface="Souce Sans Pro"/>
                <a:cs typeface="Souce Sans Pro"/>
                <a:sym typeface="Souce Sans Pro"/>
              </a:rPr>
              <a:t>Deep Space </a:t>
            </a:r>
            <a:endParaRPr lang="en-US" sz="1800" dirty="0" smtClean="0">
              <a:solidFill>
                <a:schemeClr val="tx1"/>
              </a:solidFill>
              <a:latin typeface="Calibri" panose="020F0502020204030204" pitchFamily="34" charset="0"/>
              <a:ea typeface="Souce Sans Pro"/>
              <a:cs typeface="Souce Sans Pro"/>
              <a:sym typeface="Souce Sans Pro"/>
            </a:endParaRPr>
          </a:p>
          <a:p>
            <a:pPr algn="ctr">
              <a:spcBef>
                <a:spcPts val="0"/>
              </a:spcBef>
              <a:buSzPct val="25000"/>
            </a:pPr>
            <a:r>
              <a:rPr lang="en-US" sz="1800" dirty="0" smtClean="0">
                <a:solidFill>
                  <a:schemeClr val="tx1"/>
                </a:solidFill>
                <a:latin typeface="Calibri" panose="020F0502020204030204" pitchFamily="34" charset="0"/>
                <a:ea typeface="Souce Sans Pro"/>
                <a:cs typeface="Souce Sans Pro"/>
                <a:sym typeface="Souce Sans Pro"/>
              </a:rPr>
              <a:t>at </a:t>
            </a:r>
            <a:r>
              <a:rPr lang="en-US" sz="1800" dirty="0">
                <a:solidFill>
                  <a:schemeClr val="tx1"/>
                </a:solidFill>
                <a:latin typeface="Calibri" panose="020F0502020204030204" pitchFamily="34" charset="0"/>
                <a:ea typeface="Souce Sans Pro"/>
                <a:cs typeface="Souce Sans Pro"/>
                <a:sym typeface="Souce Sans Pro"/>
              </a:rPr>
              <a:t>Lagrange </a:t>
            </a:r>
            <a:r>
              <a:rPr lang="en-US" sz="1800" dirty="0" smtClean="0">
                <a:solidFill>
                  <a:schemeClr val="tx1"/>
                </a:solidFill>
                <a:latin typeface="Calibri" panose="020F0502020204030204" pitchFamily="34" charset="0"/>
                <a:ea typeface="Souce Sans Pro"/>
                <a:cs typeface="Souce Sans Pro"/>
                <a:sym typeface="Souce Sans Pro"/>
              </a:rPr>
              <a:t>1 Point</a:t>
            </a:r>
            <a:endParaRPr lang="en-US" sz="1800" dirty="0">
              <a:solidFill>
                <a:schemeClr val="tx1"/>
              </a:solidFill>
              <a:latin typeface="Calibri" panose="020F0502020204030204" pitchFamily="34" charset="0"/>
              <a:ea typeface="Souce Sans Pro"/>
              <a:cs typeface="Souce Sans Pro"/>
              <a:sym typeface="Souce Sans Pro"/>
            </a:endParaRPr>
          </a:p>
        </p:txBody>
      </p:sp>
      <p:pic>
        <p:nvPicPr>
          <p:cNvPr id="21" name="Shape 356"/>
          <p:cNvPicPr preferRelativeResize="0"/>
          <p:nvPr/>
        </p:nvPicPr>
        <p:blipFill rotWithShape="1">
          <a:blip r:embed="rId6">
            <a:alphaModFix/>
          </a:blip>
          <a:srcRect/>
          <a:stretch/>
        </p:blipFill>
        <p:spPr>
          <a:xfrm>
            <a:off x="6790964" y="2106525"/>
            <a:ext cx="1931272" cy="1689863"/>
          </a:xfrm>
          <a:prstGeom prst="rect">
            <a:avLst/>
          </a:prstGeom>
          <a:noFill/>
          <a:ln>
            <a:noFill/>
          </a:ln>
        </p:spPr>
      </p:pic>
      <p:sp>
        <p:nvSpPr>
          <p:cNvPr id="22" name="Shape 357"/>
          <p:cNvSpPr txBox="1"/>
          <p:nvPr/>
        </p:nvSpPr>
        <p:spPr>
          <a:xfrm>
            <a:off x="6339280" y="3920772"/>
            <a:ext cx="2734382" cy="1538842"/>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Arial" panose="020B0604020202020204" pitchFamily="34" charset="0"/>
                <a:sym typeface="Souce Sans Pro"/>
              </a:rPr>
              <a:t>Continuous </a:t>
            </a:r>
            <a:r>
              <a:rPr lang="en-US" sz="1400" dirty="0" smtClean="0">
                <a:solidFill>
                  <a:schemeClr val="tx1"/>
                </a:solidFill>
                <a:latin typeface="Calibri" panose="020F0502020204030204" pitchFamily="34" charset="0"/>
                <a:ea typeface="Souce Sans Pro"/>
                <a:cs typeface="Arial" panose="020B0604020202020204" pitchFamily="34" charset="0"/>
                <a:sym typeface="Souce Sans Pro"/>
              </a:rPr>
              <a:t>monitoring </a:t>
            </a:r>
          </a:p>
          <a:p>
            <a:pPr algn="ctr">
              <a:spcBef>
                <a:spcPts val="0"/>
              </a:spcBef>
              <a:spcAft>
                <a:spcPts val="600"/>
              </a:spcAft>
              <a:buSzPct val="25000"/>
            </a:pPr>
            <a:r>
              <a:rPr lang="en-US" sz="1400" dirty="0" smtClean="0">
                <a:solidFill>
                  <a:schemeClr val="tx1"/>
                </a:solidFill>
                <a:latin typeface="Calibri" panose="020F0502020204030204" pitchFamily="34" charset="0"/>
                <a:ea typeface="Souce Sans Pro"/>
                <a:cs typeface="Arial" panose="020B0604020202020204" pitchFamily="34" charset="0"/>
                <a:sym typeface="Souce Sans Pro"/>
              </a:rPr>
              <a:t>of the Sun</a:t>
            </a:r>
            <a:endParaRPr lang="en-US" sz="1400" b="0" dirty="0">
              <a:solidFill>
                <a:schemeClr val="tx1"/>
              </a:solidFill>
              <a:latin typeface="Calibri" panose="020F0502020204030204" pitchFamily="34" charset="0"/>
              <a:ea typeface="Souce Sans Pro"/>
              <a:cs typeface="Arial" panose="020B0604020202020204" pitchFamily="34" charset="0"/>
              <a:sym typeface="Souce Sans Pro"/>
            </a:endParaRP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Arial" panose="020B0604020202020204" pitchFamily="34" charset="0"/>
                <a:sym typeface="Souce Sans Pro"/>
              </a:rPr>
              <a:t>Uninterrupted view of the sun</a:t>
            </a:r>
          </a:p>
          <a:p>
            <a:pPr marL="169863" lvl="1" indent="-169863">
              <a:spcBef>
                <a:spcPts val="0"/>
              </a:spcBef>
              <a:spcAft>
                <a:spcPts val="600"/>
              </a:spcAft>
              <a:buClr>
                <a:srgbClr val="073763"/>
              </a:buClr>
              <a:buSzPct val="100000"/>
              <a:buFont typeface="Souce Sans Pro"/>
              <a:buChar char="•"/>
            </a:pPr>
            <a:r>
              <a:rPr lang="en-US" sz="1400" b="0" dirty="0" smtClean="0">
                <a:solidFill>
                  <a:schemeClr val="tx1"/>
                </a:solidFill>
                <a:latin typeface="Calibri" panose="020F0502020204030204" pitchFamily="34" charset="0"/>
                <a:ea typeface="Souce Sans Pro"/>
                <a:cs typeface="Arial" panose="020B0604020202020204" pitchFamily="34" charset="0"/>
                <a:sym typeface="Souce Sans Pro"/>
              </a:rPr>
              <a:t>Information </a:t>
            </a:r>
            <a:r>
              <a:rPr lang="en-US" sz="1400" b="0" dirty="0">
                <a:solidFill>
                  <a:schemeClr val="tx1"/>
                </a:solidFill>
                <a:latin typeface="Calibri" panose="020F0502020204030204" pitchFamily="34" charset="0"/>
                <a:ea typeface="Souce Sans Pro"/>
                <a:cs typeface="Arial" panose="020B0604020202020204" pitchFamily="34" charset="0"/>
                <a:sym typeface="Souce Sans Pro"/>
              </a:rPr>
              <a:t>is used for solar winds monitoring for Space Weather warnings</a:t>
            </a:r>
          </a:p>
        </p:txBody>
      </p:sp>
      <p:grpSp>
        <p:nvGrpSpPr>
          <p:cNvPr id="2" name="Group 1"/>
          <p:cNvGrpSpPr/>
          <p:nvPr/>
        </p:nvGrpSpPr>
        <p:grpSpPr>
          <a:xfrm>
            <a:off x="3518023" y="2053897"/>
            <a:ext cx="2170163" cy="1860867"/>
            <a:chOff x="3753301" y="2060395"/>
            <a:chExt cx="2170163" cy="1860867"/>
          </a:xfrm>
        </p:grpSpPr>
        <p:sp>
          <p:nvSpPr>
            <p:cNvPr id="14" name="Shape 344"/>
            <p:cNvSpPr/>
            <p:nvPr/>
          </p:nvSpPr>
          <p:spPr>
            <a:xfrm>
              <a:off x="3753301" y="2060395"/>
              <a:ext cx="2170163" cy="1553771"/>
            </a:xfrm>
            <a:prstGeom prst="ellipse">
              <a:avLst/>
            </a:prstGeom>
            <a:noFill/>
            <a:ln w="25400" cap="flat">
              <a:solidFill>
                <a:schemeClr val="dk1"/>
              </a:solidFill>
              <a:prstDash val="solid"/>
              <a:round/>
              <a:headEnd type="none" w="med" len="med"/>
              <a:tailEnd type="none" w="med" len="med"/>
            </a:ln>
          </p:spPr>
          <p:txBody>
            <a:bodyPr lIns="91425" tIns="45700" rIns="91425" bIns="45700" anchor="ctr" anchorCtr="0">
              <a:spAutoFit/>
            </a:bodyPr>
            <a:lstStyle/>
            <a:p>
              <a:endParaRPr sz="1400">
                <a:solidFill>
                  <a:prstClr val="black"/>
                </a:solidFill>
                <a:latin typeface="Arial Black"/>
                <a:ea typeface="Arial Black"/>
                <a:cs typeface="Arial Black"/>
                <a:sym typeface="Arial Black"/>
              </a:endParaRPr>
            </a:p>
          </p:txBody>
        </p:sp>
        <p:pic>
          <p:nvPicPr>
            <p:cNvPr id="15" name="Shape 346"/>
            <p:cNvPicPr preferRelativeResize="0"/>
            <p:nvPr/>
          </p:nvPicPr>
          <p:blipFill rotWithShape="1">
            <a:blip r:embed="rId7">
              <a:alphaModFix/>
            </a:blip>
            <a:srcRect/>
            <a:stretch/>
          </p:blipFill>
          <p:spPr>
            <a:xfrm>
              <a:off x="4735851" y="2611783"/>
              <a:ext cx="269260" cy="216880"/>
            </a:xfrm>
            <a:prstGeom prst="rect">
              <a:avLst/>
            </a:prstGeom>
            <a:noFill/>
            <a:ln>
              <a:noFill/>
            </a:ln>
          </p:spPr>
        </p:pic>
        <p:sp>
          <p:nvSpPr>
            <p:cNvPr id="16" name="Shape 347"/>
            <p:cNvSpPr/>
            <p:nvPr/>
          </p:nvSpPr>
          <p:spPr>
            <a:xfrm>
              <a:off x="4991942" y="2837281"/>
              <a:ext cx="453122" cy="584283"/>
            </a:xfrm>
            <a:custGeom>
              <a:avLst/>
              <a:gdLst/>
              <a:ahLst/>
              <a:cxnLst/>
              <a:rect l="0" t="0" r="0" b="0"/>
              <a:pathLst>
                <a:path w="423" h="414" extrusionOk="0">
                  <a:moveTo>
                    <a:pt x="0" y="0"/>
                  </a:moveTo>
                  <a:lnTo>
                    <a:pt x="423" y="414"/>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sp>
          <p:nvSpPr>
            <p:cNvPr id="17" name="Shape 348"/>
            <p:cNvSpPr/>
            <p:nvPr/>
          </p:nvSpPr>
          <p:spPr>
            <a:xfrm flipH="1">
              <a:off x="4294672" y="2833387"/>
              <a:ext cx="502353" cy="595613"/>
            </a:xfrm>
            <a:custGeom>
              <a:avLst/>
              <a:gdLst/>
              <a:ahLst/>
              <a:cxnLst/>
              <a:rect l="0" t="0" r="0" b="0"/>
              <a:pathLst>
                <a:path w="423" h="414" extrusionOk="0">
                  <a:moveTo>
                    <a:pt x="0" y="0"/>
                  </a:moveTo>
                  <a:lnTo>
                    <a:pt x="423" y="414"/>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pic>
          <p:nvPicPr>
            <p:cNvPr id="23" name="Shape 360"/>
            <p:cNvPicPr preferRelativeResize="0"/>
            <p:nvPr/>
          </p:nvPicPr>
          <p:blipFill rotWithShape="1">
            <a:blip r:embed="rId8">
              <a:alphaModFix/>
            </a:blip>
            <a:srcRect/>
            <a:stretch/>
          </p:blipFill>
          <p:spPr>
            <a:xfrm>
              <a:off x="4603105" y="3098938"/>
              <a:ext cx="407987" cy="822324"/>
            </a:xfrm>
            <a:prstGeom prst="rect">
              <a:avLst/>
            </a:prstGeom>
            <a:noFill/>
            <a:ln>
              <a:noFill/>
            </a:ln>
          </p:spPr>
        </p:pic>
        <p:pic>
          <p:nvPicPr>
            <p:cNvPr id="24" name="Shape 360"/>
            <p:cNvPicPr preferRelativeResize="0"/>
            <p:nvPr/>
          </p:nvPicPr>
          <p:blipFill rotWithShape="1">
            <a:blip r:embed="rId8">
              <a:alphaModFix/>
            </a:blip>
            <a:srcRect/>
            <a:stretch/>
          </p:blipFill>
          <p:spPr>
            <a:xfrm>
              <a:off x="5364067" y="2927021"/>
              <a:ext cx="407987" cy="822324"/>
            </a:xfrm>
            <a:prstGeom prst="rect">
              <a:avLst/>
            </a:prstGeom>
            <a:noFill/>
            <a:ln>
              <a:noFill/>
            </a:ln>
          </p:spPr>
        </p:pic>
        <p:pic>
          <p:nvPicPr>
            <p:cNvPr id="25" name="Shape 360"/>
            <p:cNvPicPr preferRelativeResize="0"/>
            <p:nvPr/>
          </p:nvPicPr>
          <p:blipFill rotWithShape="1">
            <a:blip r:embed="rId8">
              <a:alphaModFix/>
            </a:blip>
            <a:srcRect/>
            <a:stretch/>
          </p:blipFill>
          <p:spPr>
            <a:xfrm flipH="1">
              <a:off x="3974091" y="2960966"/>
              <a:ext cx="407987" cy="822324"/>
            </a:xfrm>
            <a:prstGeom prst="rect">
              <a:avLst/>
            </a:prstGeom>
            <a:noFill/>
            <a:ln>
              <a:noFill/>
            </a:ln>
          </p:spPr>
        </p:pic>
        <p:sp>
          <p:nvSpPr>
            <p:cNvPr id="27" name="Shape 351"/>
            <p:cNvSpPr txBox="1"/>
            <p:nvPr/>
          </p:nvSpPr>
          <p:spPr>
            <a:xfrm rot="2969347">
              <a:off x="4951492" y="2898154"/>
              <a:ext cx="874068" cy="276999"/>
            </a:xfrm>
            <a:prstGeom prst="rect">
              <a:avLst/>
            </a:prstGeom>
            <a:noFill/>
            <a:ln>
              <a:noFill/>
            </a:ln>
          </p:spPr>
          <p:txBody>
            <a:bodyPr lIns="0" tIns="91425" rIns="0" bIns="0" anchor="t" anchorCtr="0">
              <a:spAutoFit/>
            </a:bodyPr>
            <a:lstStyle/>
            <a:p>
              <a:pPr algn="ctr">
                <a:buSzPct val="25000"/>
              </a:pPr>
              <a:r>
                <a:rPr lang="en-US" sz="1200" b="1" dirty="0">
                  <a:solidFill>
                    <a:prstClr val="black"/>
                  </a:solidFill>
                  <a:latin typeface="Calibri"/>
                  <a:ea typeface="Calibri"/>
                  <a:cs typeface="Calibri"/>
                  <a:sym typeface="Calibri"/>
                </a:rPr>
                <a:t>22,300 Miles</a:t>
              </a:r>
            </a:p>
          </p:txBody>
        </p:sp>
      </p:grpSp>
    </p:spTree>
    <p:extLst>
      <p:ext uri="{BB962C8B-B14F-4D97-AF65-F5344CB8AC3E}">
        <p14:creationId xmlns:p14="http://schemas.microsoft.com/office/powerpoint/2010/main" val="117245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792162"/>
          </a:xfrm>
        </p:spPr>
        <p:txBody>
          <a:bodyPr/>
          <a:lstStyle/>
          <a:p>
            <a:r>
              <a:rPr lang="en-US" b="0" dirty="0" err="1" smtClean="0"/>
              <a:t>McIDAS</a:t>
            </a:r>
            <a:r>
              <a:rPr lang="en-US" b="0" dirty="0" smtClean="0"/>
              <a:t> Advantages in SAB</a:t>
            </a:r>
            <a:endParaRPr lang="en-US" b="0" dirty="0"/>
          </a:p>
        </p:txBody>
      </p:sp>
      <p:sp>
        <p:nvSpPr>
          <p:cNvPr id="7" name="Content Placeholder 6"/>
          <p:cNvSpPr>
            <a:spLocks noGrp="1"/>
          </p:cNvSpPr>
          <p:nvPr>
            <p:ph idx="1"/>
          </p:nvPr>
        </p:nvSpPr>
        <p:spPr>
          <a:xfrm>
            <a:off x="457200" y="1143000"/>
            <a:ext cx="6400800" cy="5410200"/>
          </a:xfrm>
        </p:spPr>
        <p:txBody>
          <a:bodyPr>
            <a:normAutofit/>
          </a:bodyPr>
          <a:lstStyle/>
          <a:p>
            <a:r>
              <a:rPr lang="en-US" sz="1800" dirty="0" smtClean="0"/>
              <a:t>Institutional knowledge - SAB </a:t>
            </a:r>
            <a:r>
              <a:rPr lang="en-US" sz="1800" dirty="0"/>
              <a:t>Analysts have great familiarity with </a:t>
            </a:r>
            <a:r>
              <a:rPr lang="en-US" sz="1800" dirty="0" err="1"/>
              <a:t>McIDAS</a:t>
            </a:r>
            <a:endParaRPr lang="en-US" sz="1800" dirty="0"/>
          </a:p>
          <a:p>
            <a:r>
              <a:rPr lang="en-US" sz="1800" dirty="0"/>
              <a:t>Ability to have near-global coverage at multiple domain scales and resolution (~980 frames) of quickly and routinely loaded </a:t>
            </a:r>
            <a:r>
              <a:rPr lang="en-US" sz="1800" dirty="0" smtClean="0"/>
              <a:t>(SPIDER) </a:t>
            </a:r>
            <a:r>
              <a:rPr lang="en-US" sz="1800" dirty="0"/>
              <a:t>imagery at the tap of a button (TU Hotkeys) to perform interrogation, manipulation and value-added analysis when every second counts for time sensitive and rapidly evolving natural and man-made hazards; such as volcanic eruptions, flash flooding, fires, etc. </a:t>
            </a:r>
            <a:endParaRPr lang="en-US" sz="1800" dirty="0" smtClean="0"/>
          </a:p>
          <a:p>
            <a:pPr lvl="1"/>
            <a:r>
              <a:rPr lang="en-US" sz="1800" dirty="0" smtClean="0"/>
              <a:t>This cannot be done presently with NAWIPS or HMS.  In fact, depending on  the area of concern up to 20 minutes is lost waiting for imagery to show up on these other systems </a:t>
            </a:r>
            <a:r>
              <a:rPr lang="en-US" sz="1800" dirty="0" err="1" smtClean="0"/>
              <a:t>vs</a:t>
            </a:r>
            <a:r>
              <a:rPr lang="en-US" sz="1800" dirty="0" smtClean="0"/>
              <a:t> </a:t>
            </a:r>
            <a:r>
              <a:rPr lang="en-US" sz="1800" dirty="0" err="1" smtClean="0"/>
              <a:t>McIDAS</a:t>
            </a:r>
            <a:endParaRPr lang="en-US" sz="1800" dirty="0" smtClean="0"/>
          </a:p>
          <a:p>
            <a:pPr lvl="1"/>
            <a:r>
              <a:rPr lang="en-US" sz="1800" dirty="0" smtClean="0"/>
              <a:t>HOWEVER, since the NWS is the primary user of many SAB products (e.g. volcanic ash and heavy precipitation), there are benefits for SAB to conduct PG on NAWIPS like, </a:t>
            </a:r>
            <a:r>
              <a:rPr lang="en-US" sz="1800" u="sng" dirty="0" smtClean="0"/>
              <a:t>quick overlays </a:t>
            </a:r>
            <a:r>
              <a:rPr lang="en-US" sz="1800" dirty="0" smtClean="0"/>
              <a:t>and seamless </a:t>
            </a:r>
            <a:r>
              <a:rPr lang="en-US" sz="1800" u="sng" dirty="0"/>
              <a:t>in-tool </a:t>
            </a:r>
            <a:r>
              <a:rPr lang="en-US" sz="1800" u="sng" dirty="0" smtClean="0"/>
              <a:t>distribution</a:t>
            </a:r>
            <a:r>
              <a:rPr lang="en-US" sz="1800" dirty="0" smtClean="0"/>
              <a:t>.  Fire uses HMS for analysis.  </a:t>
            </a:r>
          </a:p>
        </p:txBody>
      </p:sp>
      <p:pic>
        <p:nvPicPr>
          <p:cNvPr id="4" name="Picture 3" descr="http://www.ssec.wisc.edu/data/geo/east/latest_east_wv_fd.gif"/>
          <p:cNvPicPr>
            <a:picLocks noChangeAspect="1" noChangeArrowheads="1"/>
          </p:cNvPicPr>
          <p:nvPr/>
        </p:nvPicPr>
        <p:blipFill>
          <a:blip r:embed="rId3" cstate="print"/>
          <a:srcRect/>
          <a:stretch>
            <a:fillRect/>
          </a:stretch>
        </p:blipFill>
        <p:spPr bwMode="auto">
          <a:xfrm>
            <a:off x="6934200" y="1391297"/>
            <a:ext cx="2103120" cy="2193342"/>
          </a:xfrm>
          <a:prstGeom prst="rect">
            <a:avLst/>
          </a:prstGeom>
        </p:spPr>
        <p:style>
          <a:lnRef idx="0">
            <a:schemeClr val="dk1"/>
          </a:lnRef>
          <a:fillRef idx="3">
            <a:schemeClr val="dk1"/>
          </a:fillRef>
          <a:effectRef idx="3">
            <a:schemeClr val="dk1"/>
          </a:effectRef>
          <a:fontRef idx="minor">
            <a:schemeClr val="lt1"/>
          </a:fontRef>
        </p:style>
      </p:pic>
      <p:pic>
        <p:nvPicPr>
          <p:cNvPr id="6" name="Picture 5" descr="http://www.ssec.wisc.edu/data/geo/west/latest_west_wv_fd.gif"/>
          <p:cNvPicPr>
            <a:picLocks noChangeAspect="1" noChangeArrowheads="1"/>
          </p:cNvPicPr>
          <p:nvPr/>
        </p:nvPicPr>
        <p:blipFill>
          <a:blip r:embed="rId4" cstate="print"/>
          <a:srcRect/>
          <a:stretch>
            <a:fillRect/>
          </a:stretch>
        </p:blipFill>
        <p:spPr bwMode="auto">
          <a:xfrm>
            <a:off x="6938750" y="4134497"/>
            <a:ext cx="2103120" cy="2190103"/>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10619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792162"/>
          </a:xfrm>
        </p:spPr>
        <p:txBody>
          <a:bodyPr/>
          <a:lstStyle/>
          <a:p>
            <a:r>
              <a:rPr lang="en-US" b="0" dirty="0" err="1" smtClean="0"/>
              <a:t>McIDAS</a:t>
            </a:r>
            <a:r>
              <a:rPr lang="en-US" b="0" dirty="0" smtClean="0"/>
              <a:t> Challenges in SAB</a:t>
            </a:r>
          </a:p>
        </p:txBody>
      </p:sp>
      <p:sp>
        <p:nvSpPr>
          <p:cNvPr id="7" name="Content Placeholder 6"/>
          <p:cNvSpPr>
            <a:spLocks noGrp="1"/>
          </p:cNvSpPr>
          <p:nvPr>
            <p:ph idx="1"/>
          </p:nvPr>
        </p:nvSpPr>
        <p:spPr>
          <a:xfrm>
            <a:off x="457200" y="914400"/>
            <a:ext cx="8229600" cy="3352800"/>
          </a:xfrm>
        </p:spPr>
        <p:txBody>
          <a:bodyPr>
            <a:noAutofit/>
          </a:bodyPr>
          <a:lstStyle/>
          <a:p>
            <a:r>
              <a:rPr lang="en-US" sz="2200" dirty="0" smtClean="0"/>
              <a:t>Maintaining efficient access to servers for operations (SPIDER is in-house stop-gap measure).</a:t>
            </a:r>
          </a:p>
          <a:p>
            <a:pPr>
              <a:buFont typeface="Arial" charset="0"/>
              <a:buChar char="•"/>
            </a:pPr>
            <a:r>
              <a:rPr lang="en-US" sz="2200" dirty="0" smtClean="0"/>
              <a:t>Additional customer requirements for advanced data formats (GIS, KMZ)… writing own local code for NPP VIIRS, </a:t>
            </a:r>
            <a:r>
              <a:rPr lang="en-US" sz="2200" dirty="0" err="1" smtClean="0"/>
              <a:t>Windsat</a:t>
            </a:r>
            <a:r>
              <a:rPr lang="en-US" sz="2200" dirty="0" smtClean="0"/>
              <a:t>, others to convert them to AREA files as there are no local servers</a:t>
            </a:r>
          </a:p>
          <a:p>
            <a:pPr>
              <a:buFont typeface="Arial" charset="0"/>
              <a:buChar char="•"/>
            </a:pPr>
            <a:r>
              <a:rPr lang="en-US" sz="2200" dirty="0" smtClean="0"/>
              <a:t>Learning Curve with commands </a:t>
            </a:r>
          </a:p>
          <a:p>
            <a:pPr>
              <a:buFont typeface="Arial" charset="0"/>
              <a:buChar char="•"/>
            </a:pPr>
            <a:r>
              <a:rPr lang="en-US" sz="2200" dirty="0" smtClean="0"/>
              <a:t>Color Tables – 8 bit (default) – challenge with upcoming GOES-R</a:t>
            </a:r>
          </a:p>
        </p:txBody>
      </p:sp>
      <p:pic>
        <p:nvPicPr>
          <p:cNvPr id="6" name="Content Placeholder 3" descr="NHEM-IR-TALK.GIF"/>
          <p:cNvPicPr>
            <a:picLocks noChangeAspect="1"/>
          </p:cNvPicPr>
          <p:nvPr/>
        </p:nvPicPr>
        <p:blipFill>
          <a:blip r:embed="rId3" cstate="print"/>
          <a:stretch>
            <a:fillRect/>
          </a:stretch>
        </p:blipFill>
        <p:spPr>
          <a:xfrm>
            <a:off x="2133600" y="3886200"/>
            <a:ext cx="4953000" cy="2476500"/>
          </a:xfrm>
          <a:prstGeom prst="rect">
            <a:avLst/>
          </a:prstGeom>
        </p:spPr>
        <p:style>
          <a:lnRef idx="0">
            <a:schemeClr val="dk1"/>
          </a:lnRef>
          <a:fillRef idx="3">
            <a:schemeClr val="dk1"/>
          </a:fillRef>
          <a:effectRef idx="3">
            <a:schemeClr val="dk1"/>
          </a:effectRef>
          <a:fontRef idx="minor">
            <a:schemeClr val="lt1"/>
          </a:fontRef>
        </p:style>
      </p:pic>
      <p:sp>
        <p:nvSpPr>
          <p:cNvPr id="2" name="TextBox 1"/>
          <p:cNvSpPr txBox="1"/>
          <p:nvPr/>
        </p:nvSpPr>
        <p:spPr>
          <a:xfrm>
            <a:off x="3124200" y="6302992"/>
            <a:ext cx="2971800" cy="338554"/>
          </a:xfrm>
          <a:prstGeom prst="rect">
            <a:avLst/>
          </a:prstGeom>
          <a:noFill/>
        </p:spPr>
        <p:txBody>
          <a:bodyPr wrap="square" rtlCol="0">
            <a:spAutoFit/>
          </a:bodyPr>
          <a:lstStyle/>
          <a:p>
            <a:pPr algn="ctr"/>
            <a:r>
              <a:rPr lang="en-US" sz="1600" dirty="0"/>
              <a:t>North Hemi Composite - </a:t>
            </a:r>
            <a:r>
              <a:rPr lang="en-US" sz="1600" dirty="0" smtClean="0"/>
              <a:t>IR</a:t>
            </a:r>
            <a:endParaRPr lang="en-US" sz="1600" dirty="0"/>
          </a:p>
        </p:txBody>
      </p:sp>
    </p:spTree>
    <p:extLst>
      <p:ext uri="{BB962C8B-B14F-4D97-AF65-F5344CB8AC3E}">
        <p14:creationId xmlns:p14="http://schemas.microsoft.com/office/powerpoint/2010/main" val="322750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4600" y="108947"/>
            <a:ext cx="38100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t>SPider</a:t>
            </a:r>
            <a:endParaRPr lang="en-US" dirty="0"/>
          </a:p>
        </p:txBody>
      </p:sp>
      <p:sp>
        <p:nvSpPr>
          <p:cNvPr id="5" name="Content Placeholder 2"/>
          <p:cNvSpPr txBox="1">
            <a:spLocks/>
          </p:cNvSpPr>
          <p:nvPr/>
        </p:nvSpPr>
        <p:spPr>
          <a:xfrm>
            <a:off x="151140" y="914400"/>
            <a:ext cx="8839200" cy="25146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u="sng" dirty="0" smtClean="0">
                <a:solidFill>
                  <a:schemeClr val="tx1"/>
                </a:solidFill>
              </a:rPr>
              <a:t>S</a:t>
            </a:r>
            <a:r>
              <a:rPr lang="en-US" dirty="0" smtClean="0">
                <a:solidFill>
                  <a:schemeClr val="tx1"/>
                </a:solidFill>
              </a:rPr>
              <a:t>atellite </a:t>
            </a:r>
            <a:r>
              <a:rPr lang="en-US" b="1" u="sng" dirty="0" smtClean="0">
                <a:solidFill>
                  <a:schemeClr val="tx1"/>
                </a:solidFill>
              </a:rPr>
              <a:t>P</a:t>
            </a:r>
            <a:r>
              <a:rPr lang="en-US" dirty="0" smtClean="0">
                <a:solidFill>
                  <a:schemeClr val="tx1"/>
                </a:solidFill>
              </a:rPr>
              <a:t>roduct </a:t>
            </a:r>
            <a:r>
              <a:rPr lang="en-US" b="1" u="sng" dirty="0" smtClean="0">
                <a:solidFill>
                  <a:schemeClr val="tx1"/>
                </a:solidFill>
              </a:rPr>
              <a:t>I</a:t>
            </a:r>
            <a:r>
              <a:rPr lang="en-US" dirty="0" smtClean="0">
                <a:solidFill>
                  <a:schemeClr val="tx1"/>
                </a:solidFill>
              </a:rPr>
              <a:t>nformation </a:t>
            </a:r>
            <a:r>
              <a:rPr lang="en-US" b="1" u="sng" dirty="0" smtClean="0">
                <a:solidFill>
                  <a:schemeClr val="tx1"/>
                </a:solidFill>
              </a:rPr>
              <a:t>D</a:t>
            </a:r>
            <a:r>
              <a:rPr lang="en-US" dirty="0" smtClean="0">
                <a:solidFill>
                  <a:schemeClr val="tx1"/>
                </a:solidFill>
              </a:rPr>
              <a:t>istribution </a:t>
            </a:r>
            <a:r>
              <a:rPr lang="en-US" b="1" u="sng" dirty="0" err="1" smtClean="0">
                <a:solidFill>
                  <a:schemeClr val="tx1"/>
                </a:solidFill>
              </a:rPr>
              <a:t>E</a:t>
            </a:r>
            <a:r>
              <a:rPr lang="en-US" dirty="0" err="1" smtClean="0">
                <a:solidFill>
                  <a:schemeClr val="tx1"/>
                </a:solidFill>
              </a:rPr>
              <a:t>nvi</a:t>
            </a:r>
            <a:r>
              <a:rPr lang="en-US" b="1" u="sng" dirty="0" err="1" smtClean="0">
                <a:solidFill>
                  <a:schemeClr val="tx1"/>
                </a:solidFill>
              </a:rPr>
              <a:t>R</a:t>
            </a:r>
            <a:r>
              <a:rPr lang="en-US" dirty="0" err="1" smtClean="0">
                <a:solidFill>
                  <a:schemeClr val="tx1"/>
                </a:solidFill>
              </a:rPr>
              <a:t>onment</a:t>
            </a:r>
            <a:endParaRPr lang="en-US" dirty="0" smtClean="0">
              <a:solidFill>
                <a:schemeClr val="tx1"/>
              </a:solidFill>
            </a:endParaRPr>
          </a:p>
          <a:p>
            <a:r>
              <a:rPr lang="en-US" sz="2400" dirty="0" smtClean="0">
                <a:solidFill>
                  <a:schemeClr val="tx1"/>
                </a:solidFill>
              </a:rPr>
              <a:t>Expands on concepts of Core </a:t>
            </a:r>
            <a:r>
              <a:rPr lang="en-US" sz="2400" dirty="0" err="1" smtClean="0">
                <a:solidFill>
                  <a:schemeClr val="tx1"/>
                </a:solidFill>
              </a:rPr>
              <a:t>Mcidas</a:t>
            </a:r>
            <a:r>
              <a:rPr lang="en-US" sz="2400" dirty="0" smtClean="0">
                <a:solidFill>
                  <a:schemeClr val="tx1"/>
                </a:solidFill>
              </a:rPr>
              <a:t> commands concepts</a:t>
            </a:r>
          </a:p>
          <a:p>
            <a:pPr lvl="1"/>
            <a:r>
              <a:rPr lang="en-US" sz="2400" dirty="0" smtClean="0">
                <a:solidFill>
                  <a:schemeClr val="tx1"/>
                </a:solidFill>
              </a:rPr>
              <a:t> ADDE, DATALOC, DSSERVE, PT/GRD/IMGLIST, PT/GRD/IMGDISP, PT/GRD/IMGCOPY,  SKL, etc.</a:t>
            </a:r>
          </a:p>
          <a:p>
            <a:r>
              <a:rPr lang="en-US" sz="2400" dirty="0" smtClean="0">
                <a:solidFill>
                  <a:schemeClr val="tx1"/>
                </a:solidFill>
              </a:rPr>
              <a:t>Consists of two programs:  Spider Server (SPS) and Spider Client (SPC)</a:t>
            </a:r>
          </a:p>
          <a:p>
            <a:endParaRPr lang="en-US" dirty="0"/>
          </a:p>
        </p:txBody>
      </p:sp>
      <p:sp>
        <p:nvSpPr>
          <p:cNvPr id="6" name="TextBox 5"/>
          <p:cNvSpPr txBox="1"/>
          <p:nvPr/>
        </p:nvSpPr>
        <p:spPr>
          <a:xfrm>
            <a:off x="533400" y="3581400"/>
            <a:ext cx="8001000" cy="2031325"/>
          </a:xfrm>
          <a:prstGeom prst="rect">
            <a:avLst/>
          </a:prstGeom>
          <a:noFill/>
        </p:spPr>
        <p:txBody>
          <a:bodyPr wrap="square" rtlCol="0">
            <a:spAutoFit/>
          </a:bodyPr>
          <a:lstStyle/>
          <a:p>
            <a:r>
              <a:rPr lang="en-US" dirty="0" smtClean="0"/>
              <a:t>Benefits: </a:t>
            </a:r>
          </a:p>
          <a:p>
            <a:pPr lvl="1"/>
            <a:r>
              <a:rPr lang="en-US" dirty="0" smtClean="0"/>
              <a:t>--	Automatic loading without duplication of images</a:t>
            </a:r>
          </a:p>
          <a:p>
            <a:pPr lvl="1"/>
            <a:r>
              <a:rPr lang="en-US" dirty="0" smtClean="0"/>
              <a:t>--	Reduces task loading of server/workstations</a:t>
            </a:r>
          </a:p>
          <a:p>
            <a:pPr marL="1257300" lvl="2" indent="-342900">
              <a:buFont typeface="Arial" panose="020B0604020202020204" pitchFamily="34" charset="0"/>
              <a:buChar char="•"/>
            </a:pPr>
            <a:r>
              <a:rPr lang="en-US" dirty="0" smtClean="0"/>
              <a:t>Numerous pings to server but fewer downloads</a:t>
            </a:r>
          </a:p>
          <a:p>
            <a:pPr lvl="1"/>
            <a:r>
              <a:rPr lang="en-US" dirty="0" smtClean="0"/>
              <a:t>--	Run from command line environment (typically SKL) on all platforms</a:t>
            </a:r>
          </a:p>
          <a:p>
            <a:pPr marL="1257300" lvl="2" indent="-342900">
              <a:buFont typeface="Arial" panose="020B0604020202020204" pitchFamily="34" charset="0"/>
              <a:buChar char="•"/>
            </a:pPr>
            <a:r>
              <a:rPr lang="en-US" dirty="0" smtClean="0"/>
              <a:t>Leads to distribution system effectiveness</a:t>
            </a:r>
          </a:p>
          <a:p>
            <a:pPr lvl="1"/>
            <a:r>
              <a:rPr lang="en-US" dirty="0" smtClean="0"/>
              <a:t>--	Timely, based on user needed requirements (set to any refresh rate)</a:t>
            </a:r>
            <a:endParaRPr lang="en-US" dirty="0"/>
          </a:p>
        </p:txBody>
      </p:sp>
      <p:grpSp>
        <p:nvGrpSpPr>
          <p:cNvPr id="8" name="Group 35"/>
          <p:cNvGrpSpPr/>
          <p:nvPr/>
        </p:nvGrpSpPr>
        <p:grpSpPr>
          <a:xfrm>
            <a:off x="381000" y="219600"/>
            <a:ext cx="1524000" cy="685800"/>
            <a:chOff x="1447800" y="2895600"/>
            <a:chExt cx="3657600" cy="1676400"/>
          </a:xfrm>
          <a:scene3d>
            <a:camera prst="orthographicFront">
              <a:rot lat="0" lon="10799999" rev="0"/>
            </a:camera>
            <a:lightRig rig="threePt" dir="t"/>
          </a:scene3d>
        </p:grpSpPr>
        <p:grpSp>
          <p:nvGrpSpPr>
            <p:cNvPr id="9" name="Group 150"/>
            <p:cNvGrpSpPr/>
            <p:nvPr/>
          </p:nvGrpSpPr>
          <p:grpSpPr>
            <a:xfrm>
              <a:off x="1447800" y="2895600"/>
              <a:ext cx="3657600" cy="1524000"/>
              <a:chOff x="1447800" y="2895600"/>
              <a:chExt cx="3657600" cy="1524000"/>
            </a:xfrm>
          </p:grpSpPr>
          <p:cxnSp>
            <p:nvCxnSpPr>
              <p:cNvPr id="22" name="Straight Connector 21"/>
              <p:cNvCxnSpPr/>
              <p:nvPr/>
            </p:nvCxnSpPr>
            <p:spPr>
              <a:xfrm flipH="1" flipV="1">
                <a:off x="1981200" y="3962400"/>
                <a:ext cx="3810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9812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905000" y="3657600"/>
                <a:ext cx="533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905000" y="3352800"/>
                <a:ext cx="457200" cy="31322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sp>
            <p:nvSpPr>
              <p:cNvPr id="26" name="Cube 25"/>
              <p:cNvSpPr/>
              <p:nvPr/>
            </p:nvSpPr>
            <p:spPr>
              <a:xfrm>
                <a:off x="2286000" y="2895600"/>
                <a:ext cx="1905000" cy="1524000"/>
              </a:xfrm>
              <a:prstGeom prst="cube">
                <a:avLst>
                  <a:gd name="adj" fmla="val 14263"/>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smtClean="0">
                  <a:effectLst>
                    <a:outerShdw blurRad="38100" dist="38100" dir="2700000" algn="tl">
                      <a:srgbClr val="000000">
                        <a:alpha val="43137"/>
                      </a:srgbClr>
                    </a:outerShdw>
                  </a:effectLst>
                </a:endParaRPr>
              </a:p>
              <a:p>
                <a:pPr algn="ctr"/>
                <a:endParaRPr lang="en-US" sz="2400" b="1" dirty="0">
                  <a:effectLst>
                    <a:outerShdw blurRad="38100" dist="38100" dir="2700000" algn="tl">
                      <a:srgbClr val="000000">
                        <a:alpha val="43137"/>
                      </a:srgbClr>
                    </a:outerShdw>
                  </a:effectLst>
                </a:endParaRPr>
              </a:p>
            </p:txBody>
          </p:sp>
          <p:cxnSp>
            <p:nvCxnSpPr>
              <p:cNvPr id="27" name="Straight Connector 26"/>
              <p:cNvCxnSpPr/>
              <p:nvPr/>
            </p:nvCxnSpPr>
            <p:spPr>
              <a:xfrm flipH="1">
                <a:off x="4114800" y="3962400"/>
                <a:ext cx="381000" cy="80772"/>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386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114800" y="3657600"/>
                <a:ext cx="457200" cy="2286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114800" y="3352800"/>
                <a:ext cx="533400" cy="3810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4478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524000" y="3657600"/>
                <a:ext cx="3810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676400" y="3962400"/>
                <a:ext cx="3048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8288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46482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4572000" y="3657600"/>
                <a:ext cx="3048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4495800" y="3962400"/>
                <a:ext cx="2286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43434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grpSp>
        <p:grpSp>
          <p:nvGrpSpPr>
            <p:cNvPr id="10" name="Group 149"/>
            <p:cNvGrpSpPr/>
            <p:nvPr/>
          </p:nvGrpSpPr>
          <p:grpSpPr>
            <a:xfrm>
              <a:off x="2514600" y="3733800"/>
              <a:ext cx="990600" cy="838200"/>
              <a:chOff x="2514600" y="3733800"/>
              <a:chExt cx="990600" cy="838200"/>
            </a:xfrm>
          </p:grpSpPr>
          <p:sp>
            <p:nvSpPr>
              <p:cNvPr id="11" name="Cube 10"/>
              <p:cNvSpPr/>
              <p:nvPr/>
            </p:nvSpPr>
            <p:spPr>
              <a:xfrm>
                <a:off x="2514600" y="3733800"/>
                <a:ext cx="990600" cy="838200"/>
              </a:xfrm>
              <a:prstGeom prst="cube">
                <a:avLst>
                  <a:gd name="adj" fmla="val 11105"/>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p:cNvSpPr/>
              <p:nvPr/>
            </p:nvSpPr>
            <p:spPr>
              <a:xfrm>
                <a:off x="25908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7432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0480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2004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908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432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0480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2004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2819400"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0800000">
                <a:off x="2971801"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7826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5"/>
          <p:cNvSpPr>
            <a:spLocks noGrp="1"/>
          </p:cNvSpPr>
          <p:nvPr>
            <p:ph sz="half" idx="4294967295"/>
          </p:nvPr>
        </p:nvSpPr>
        <p:spPr>
          <a:xfrm>
            <a:off x="228600" y="1676400"/>
            <a:ext cx="4268788" cy="2286000"/>
          </a:xfrm>
          <a:prstGeom prst="rect">
            <a:avLst/>
          </a:prstGeom>
        </p:spPr>
        <p:txBody>
          <a:bodyPr>
            <a:normAutofit fontScale="55000" lnSpcReduction="20000"/>
          </a:bodyPr>
          <a:lstStyle/>
          <a:p>
            <a:r>
              <a:rPr lang="en-US" dirty="0" smtClean="0"/>
              <a:t>User </a:t>
            </a:r>
          </a:p>
          <a:p>
            <a:pPr lvl="1"/>
            <a:r>
              <a:rPr lang="en-US" sz="3200" dirty="0" smtClean="0"/>
              <a:t>Resides on Workstation</a:t>
            </a:r>
          </a:p>
          <a:p>
            <a:pPr lvl="1"/>
            <a:r>
              <a:rPr lang="en-US" sz="3200" dirty="0" smtClean="0"/>
              <a:t>Keeps Request File of user defined loop(s) specifications and polls it against the Server Availability File</a:t>
            </a:r>
          </a:p>
          <a:p>
            <a:pPr lvl="1"/>
            <a:r>
              <a:rPr lang="en-US" sz="3200" dirty="0" smtClean="0"/>
              <a:t>Pulls “area” files from server and loads it into predetermined frame</a:t>
            </a:r>
          </a:p>
        </p:txBody>
      </p:sp>
      <p:sp>
        <p:nvSpPr>
          <p:cNvPr id="5" name="Text Placeholder 78"/>
          <p:cNvSpPr txBox="1">
            <a:spLocks/>
          </p:cNvSpPr>
          <p:nvPr/>
        </p:nvSpPr>
        <p:spPr>
          <a:xfrm>
            <a:off x="4645025" y="1143000"/>
            <a:ext cx="404177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mtClean="0"/>
              <a:t>Spider Server (SPS)</a:t>
            </a:r>
            <a:endParaRPr lang="en-US" dirty="0"/>
          </a:p>
        </p:txBody>
      </p:sp>
      <p:sp>
        <p:nvSpPr>
          <p:cNvPr id="6" name="Text Placeholder 73"/>
          <p:cNvSpPr txBox="1">
            <a:spLocks/>
          </p:cNvSpPr>
          <p:nvPr/>
        </p:nvSpPr>
        <p:spPr>
          <a:xfrm>
            <a:off x="457200" y="1143000"/>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dirty="0" smtClean="0"/>
              <a:t>Spider Client (SPC) </a:t>
            </a:r>
            <a:endParaRPr lang="en-US" dirty="0"/>
          </a:p>
        </p:txBody>
      </p:sp>
      <p:sp>
        <p:nvSpPr>
          <p:cNvPr id="7" name="Content Placeholder 79"/>
          <p:cNvSpPr>
            <a:spLocks noGrp="1"/>
          </p:cNvSpPr>
          <p:nvPr>
            <p:ph sz="quarter" idx="4294967295"/>
          </p:nvPr>
        </p:nvSpPr>
        <p:spPr>
          <a:xfrm>
            <a:off x="4645025" y="1676400"/>
            <a:ext cx="4270375" cy="2133600"/>
          </a:xfrm>
          <a:prstGeom prst="rect">
            <a:avLst/>
          </a:prstGeom>
        </p:spPr>
        <p:txBody>
          <a:bodyPr>
            <a:normAutofit fontScale="62500" lnSpcReduction="20000"/>
          </a:bodyPr>
          <a:lstStyle/>
          <a:p>
            <a:r>
              <a:rPr lang="en-US" dirty="0" smtClean="0"/>
              <a:t>Host</a:t>
            </a:r>
          </a:p>
          <a:p>
            <a:pPr lvl="1"/>
            <a:r>
              <a:rPr lang="en-US" dirty="0" smtClean="0"/>
              <a:t>Resides on Server</a:t>
            </a:r>
          </a:p>
          <a:p>
            <a:pPr lvl="1"/>
            <a:r>
              <a:rPr lang="en-US" dirty="0" smtClean="0"/>
              <a:t>Integrated into “Area generator” that creates products on the server</a:t>
            </a:r>
          </a:p>
          <a:p>
            <a:pPr lvl="1"/>
            <a:r>
              <a:rPr lang="en-US" dirty="0" smtClean="0"/>
              <a:t>Keeps and up to date Availability List of these products</a:t>
            </a:r>
            <a:endParaRPr lang="en-US" dirty="0"/>
          </a:p>
        </p:txBody>
      </p:sp>
      <p:sp>
        <p:nvSpPr>
          <p:cNvPr id="8" name="Title 4"/>
          <p:cNvSpPr txBox="1">
            <a:spLocks/>
          </p:cNvSpPr>
          <p:nvPr/>
        </p:nvSpPr>
        <p:spPr>
          <a:xfrm>
            <a:off x="798840" y="152400"/>
            <a:ext cx="7543800" cy="9906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Two Types of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SPider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34" name="Group 66"/>
          <p:cNvGrpSpPr/>
          <p:nvPr/>
        </p:nvGrpSpPr>
        <p:grpSpPr>
          <a:xfrm>
            <a:off x="4572000" y="3886200"/>
            <a:ext cx="3657600" cy="1676400"/>
            <a:chOff x="2590800" y="3581400"/>
            <a:chExt cx="3657600" cy="1676400"/>
          </a:xfrm>
        </p:grpSpPr>
        <p:grpSp>
          <p:nvGrpSpPr>
            <p:cNvPr id="135" name="Group 150"/>
            <p:cNvGrpSpPr/>
            <p:nvPr/>
          </p:nvGrpSpPr>
          <p:grpSpPr>
            <a:xfrm>
              <a:off x="2590800" y="3581400"/>
              <a:ext cx="3657600" cy="1524000"/>
              <a:chOff x="1447800" y="2895600"/>
              <a:chExt cx="3657600" cy="1524000"/>
            </a:xfrm>
          </p:grpSpPr>
          <p:cxnSp>
            <p:nvCxnSpPr>
              <p:cNvPr id="148" name="Straight Connector 147"/>
              <p:cNvCxnSpPr/>
              <p:nvPr/>
            </p:nvCxnSpPr>
            <p:spPr>
              <a:xfrm flipH="1" flipV="1">
                <a:off x="1981200" y="3962400"/>
                <a:ext cx="3810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19812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flipV="1">
                <a:off x="1905000" y="3657600"/>
                <a:ext cx="533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flipV="1">
                <a:off x="1905000" y="3352800"/>
                <a:ext cx="457200" cy="31322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sp>
            <p:nvSpPr>
              <p:cNvPr id="152" name="Cube 151"/>
              <p:cNvSpPr/>
              <p:nvPr/>
            </p:nvSpPr>
            <p:spPr>
              <a:xfrm>
                <a:off x="2286000" y="2895600"/>
                <a:ext cx="1905000" cy="1524000"/>
              </a:xfrm>
              <a:prstGeom prst="cube">
                <a:avLst>
                  <a:gd name="adj" fmla="val 14263"/>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SPS</a:t>
                </a:r>
                <a:endParaRPr lang="en-US" dirty="0" smtClean="0"/>
              </a:p>
              <a:p>
                <a:pPr algn="ctr"/>
                <a:endParaRPr lang="en-US" dirty="0" smtClean="0"/>
              </a:p>
              <a:p>
                <a:pPr algn="ctr"/>
                <a:endParaRPr lang="en-US" dirty="0" smtClean="0"/>
              </a:p>
            </p:txBody>
          </p:sp>
          <p:cxnSp>
            <p:nvCxnSpPr>
              <p:cNvPr id="153" name="Straight Connector 152"/>
              <p:cNvCxnSpPr/>
              <p:nvPr/>
            </p:nvCxnSpPr>
            <p:spPr>
              <a:xfrm flipH="1">
                <a:off x="4114800" y="3962400"/>
                <a:ext cx="381000" cy="80772"/>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0386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114800" y="3657600"/>
                <a:ext cx="457200" cy="2286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4114800" y="3352800"/>
                <a:ext cx="533400" cy="3810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14478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524000" y="3657600"/>
                <a:ext cx="3810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1676400" y="3962400"/>
                <a:ext cx="3048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18288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flipV="1">
                <a:off x="46482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flipV="1">
                <a:off x="4572000" y="3657600"/>
                <a:ext cx="3048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4495800" y="3962400"/>
                <a:ext cx="2286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flipV="1">
                <a:off x="43434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grpSp>
        <p:grpSp>
          <p:nvGrpSpPr>
            <p:cNvPr id="136" name="Group 149"/>
            <p:cNvGrpSpPr/>
            <p:nvPr/>
          </p:nvGrpSpPr>
          <p:grpSpPr>
            <a:xfrm>
              <a:off x="3657600" y="4419600"/>
              <a:ext cx="990600" cy="838200"/>
              <a:chOff x="2514600" y="3733800"/>
              <a:chExt cx="990600" cy="838200"/>
            </a:xfrm>
          </p:grpSpPr>
          <p:sp>
            <p:nvSpPr>
              <p:cNvPr id="137" name="Cube 136"/>
              <p:cNvSpPr/>
              <p:nvPr/>
            </p:nvSpPr>
            <p:spPr>
              <a:xfrm>
                <a:off x="2514600" y="3733800"/>
                <a:ext cx="990600" cy="838200"/>
              </a:xfrm>
              <a:prstGeom prst="cube">
                <a:avLst>
                  <a:gd name="adj" fmla="val 11105"/>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8" name="Oval 137"/>
              <p:cNvSpPr/>
              <p:nvPr/>
            </p:nvSpPr>
            <p:spPr>
              <a:xfrm>
                <a:off x="25908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7432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0480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2004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5908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7432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30480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2004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p:cNvSpPr/>
              <p:nvPr/>
            </p:nvSpPr>
            <p:spPr>
              <a:xfrm rot="10800000">
                <a:off x="2819400"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p:nvSpPr>
            <p:spPr>
              <a:xfrm rot="10800000">
                <a:off x="2971801"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35"/>
          <p:cNvGrpSpPr/>
          <p:nvPr/>
        </p:nvGrpSpPr>
        <p:grpSpPr>
          <a:xfrm>
            <a:off x="762000" y="3886200"/>
            <a:ext cx="3657600" cy="1676400"/>
            <a:chOff x="1447800" y="2895600"/>
            <a:chExt cx="3657600" cy="1676400"/>
          </a:xfrm>
          <a:scene3d>
            <a:camera prst="orthographicFront">
              <a:rot lat="0" lon="10799999" rev="0"/>
            </a:camera>
            <a:lightRig rig="threePt" dir="t"/>
          </a:scene3d>
        </p:grpSpPr>
        <p:grpSp>
          <p:nvGrpSpPr>
            <p:cNvPr id="166" name="Group 150"/>
            <p:cNvGrpSpPr/>
            <p:nvPr/>
          </p:nvGrpSpPr>
          <p:grpSpPr>
            <a:xfrm>
              <a:off x="1447800" y="2895600"/>
              <a:ext cx="3657600" cy="1524000"/>
              <a:chOff x="1447800" y="2895600"/>
              <a:chExt cx="3657600" cy="1524000"/>
            </a:xfrm>
          </p:grpSpPr>
          <p:cxnSp>
            <p:nvCxnSpPr>
              <p:cNvPr id="179" name="Straight Connector 178"/>
              <p:cNvCxnSpPr/>
              <p:nvPr/>
            </p:nvCxnSpPr>
            <p:spPr>
              <a:xfrm flipH="1" flipV="1">
                <a:off x="1981200" y="3962400"/>
                <a:ext cx="3810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19812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flipV="1">
                <a:off x="1905000" y="3657600"/>
                <a:ext cx="533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1905000" y="3352800"/>
                <a:ext cx="457200" cy="31322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sp>
            <p:nvSpPr>
              <p:cNvPr id="183" name="Cube 182"/>
              <p:cNvSpPr/>
              <p:nvPr/>
            </p:nvSpPr>
            <p:spPr>
              <a:xfrm>
                <a:off x="2286000" y="2895600"/>
                <a:ext cx="1905000" cy="1524000"/>
              </a:xfrm>
              <a:prstGeom prst="cube">
                <a:avLst>
                  <a:gd name="adj" fmla="val 14263"/>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smtClean="0">
                  <a:effectLst>
                    <a:outerShdw blurRad="38100" dist="38100" dir="2700000" algn="tl">
                      <a:srgbClr val="000000">
                        <a:alpha val="43137"/>
                      </a:srgbClr>
                    </a:outerShdw>
                  </a:effectLst>
                </a:endParaRPr>
              </a:p>
              <a:p>
                <a:pPr algn="ctr"/>
                <a:endParaRPr lang="en-US" sz="2400" b="1" dirty="0">
                  <a:effectLst>
                    <a:outerShdw blurRad="38100" dist="38100" dir="2700000" algn="tl">
                      <a:srgbClr val="000000">
                        <a:alpha val="43137"/>
                      </a:srgbClr>
                    </a:outerShdw>
                  </a:effectLst>
                </a:endParaRPr>
              </a:p>
            </p:txBody>
          </p:sp>
          <p:cxnSp>
            <p:nvCxnSpPr>
              <p:cNvPr id="184" name="Straight Connector 183"/>
              <p:cNvCxnSpPr/>
              <p:nvPr/>
            </p:nvCxnSpPr>
            <p:spPr>
              <a:xfrm flipH="1">
                <a:off x="4114800" y="3962400"/>
                <a:ext cx="381000" cy="80772"/>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40386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114800" y="3657600"/>
                <a:ext cx="457200" cy="2286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4114800" y="3352800"/>
                <a:ext cx="533400" cy="3810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478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24000" y="3657600"/>
                <a:ext cx="3810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76400" y="3962400"/>
                <a:ext cx="3048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a:off x="18288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46482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flipV="1">
                <a:off x="4572000" y="3657600"/>
                <a:ext cx="3048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flipV="1">
                <a:off x="4495800" y="3962400"/>
                <a:ext cx="2286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flipV="1">
                <a:off x="43434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grpSp>
        <p:grpSp>
          <p:nvGrpSpPr>
            <p:cNvPr id="167" name="Group 149"/>
            <p:cNvGrpSpPr/>
            <p:nvPr/>
          </p:nvGrpSpPr>
          <p:grpSpPr>
            <a:xfrm>
              <a:off x="2514600" y="3733800"/>
              <a:ext cx="990600" cy="838200"/>
              <a:chOff x="2514600" y="3733800"/>
              <a:chExt cx="990600" cy="838200"/>
            </a:xfrm>
          </p:grpSpPr>
          <p:sp>
            <p:nvSpPr>
              <p:cNvPr id="168" name="Cube 167"/>
              <p:cNvSpPr/>
              <p:nvPr/>
            </p:nvSpPr>
            <p:spPr>
              <a:xfrm>
                <a:off x="2514600" y="3733800"/>
                <a:ext cx="990600" cy="838200"/>
              </a:xfrm>
              <a:prstGeom prst="cube">
                <a:avLst>
                  <a:gd name="adj" fmla="val 11105"/>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9" name="Oval 168"/>
              <p:cNvSpPr/>
              <p:nvPr/>
            </p:nvSpPr>
            <p:spPr>
              <a:xfrm>
                <a:off x="25908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27432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30480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32004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5908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7432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0480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2004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76"/>
              <p:cNvSpPr/>
              <p:nvPr/>
            </p:nvSpPr>
            <p:spPr>
              <a:xfrm rot="10800000">
                <a:off x="2819400"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177"/>
              <p:cNvSpPr/>
              <p:nvPr/>
            </p:nvSpPr>
            <p:spPr>
              <a:xfrm rot="10800000">
                <a:off x="2971801"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6" name="TextBox 195"/>
          <p:cNvSpPr txBox="1"/>
          <p:nvPr/>
        </p:nvSpPr>
        <p:spPr>
          <a:xfrm>
            <a:off x="2209800" y="4191000"/>
            <a:ext cx="1143000"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SPC</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704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b="0" dirty="0" smtClean="0"/>
              <a:t>Other Ad hoc </a:t>
            </a:r>
            <a:r>
              <a:rPr lang="en-US" b="0" dirty="0" err="1" smtClean="0"/>
              <a:t>McIDAS</a:t>
            </a:r>
            <a:r>
              <a:rPr lang="en-US" b="0" dirty="0" smtClean="0"/>
              <a:t> Usage at ESPC</a:t>
            </a:r>
            <a:endParaRPr lang="en-US" b="0" dirty="0"/>
          </a:p>
        </p:txBody>
      </p:sp>
      <p:sp>
        <p:nvSpPr>
          <p:cNvPr id="4" name="Content Placeholder 2"/>
          <p:cNvSpPr txBox="1">
            <a:spLocks noGrp="1"/>
          </p:cNvSpPr>
          <p:nvPr>
            <p:ph idx="1"/>
          </p:nvPr>
        </p:nvSpPr>
        <p:spPr>
          <a:xfrm>
            <a:off x="381000" y="1371600"/>
            <a:ext cx="8229600" cy="4953000"/>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pPr>
            <a:r>
              <a:rPr lang="en-US" sz="2000" dirty="0" smtClean="0"/>
              <a:t>Heavy usage of the local GINI server in </a:t>
            </a:r>
            <a:r>
              <a:rPr lang="en-US" sz="2000" dirty="0" err="1" smtClean="0"/>
              <a:t>McIDAS</a:t>
            </a:r>
            <a:r>
              <a:rPr lang="en-US" sz="2000" dirty="0" smtClean="0"/>
              <a:t> format for validation checks (image previews) for conversion of GOES-13 and GOES-15 data to NWS AWIPS</a:t>
            </a:r>
          </a:p>
          <a:p>
            <a:pPr lvl="0"/>
            <a:r>
              <a:rPr lang="en-US" sz="2000" dirty="0" smtClean="0"/>
              <a:t>Great reliance on GINIs during GOES-13 anomalies to confirm </a:t>
            </a:r>
            <a:r>
              <a:rPr lang="en-US" sz="2000" dirty="0"/>
              <a:t>the output images quickly and efficiently </a:t>
            </a:r>
            <a:r>
              <a:rPr lang="en-US" sz="2000" dirty="0" smtClean="0"/>
              <a:t>(Generated mock AWIPS </a:t>
            </a:r>
            <a:r>
              <a:rPr lang="en-US" sz="2000" dirty="0"/>
              <a:t>files </a:t>
            </a:r>
            <a:r>
              <a:rPr lang="en-US" sz="2000" dirty="0" smtClean="0"/>
              <a:t>to confirm changes </a:t>
            </a:r>
            <a:r>
              <a:rPr lang="en-US" sz="2000" dirty="0"/>
              <a:t>to use </a:t>
            </a:r>
            <a:r>
              <a:rPr lang="en-US" sz="2000" dirty="0" smtClean="0"/>
              <a:t>GOES-14).</a:t>
            </a:r>
          </a:p>
          <a:p>
            <a:pPr lvl="0"/>
            <a:r>
              <a:rPr lang="en-US" sz="2000" dirty="0" smtClean="0"/>
              <a:t>GINIs, </a:t>
            </a:r>
            <a:r>
              <a:rPr lang="en-US" sz="2000" dirty="0" err="1" smtClean="0"/>
              <a:t>remappers</a:t>
            </a:r>
            <a:r>
              <a:rPr lang="en-US" sz="2000" dirty="0" smtClean="0"/>
              <a:t>, and Level 2 products that utilize </a:t>
            </a:r>
            <a:r>
              <a:rPr lang="en-US" sz="2000" dirty="0" err="1" smtClean="0"/>
              <a:t>McIDAS</a:t>
            </a:r>
            <a:r>
              <a:rPr lang="en-US" sz="2000" dirty="0" smtClean="0"/>
              <a:t> were all used for: </a:t>
            </a:r>
          </a:p>
          <a:p>
            <a:pPr lvl="1"/>
            <a:r>
              <a:rPr lang="en-US" sz="2000" dirty="0" smtClean="0"/>
              <a:t>The GOES-13 rapid schedule</a:t>
            </a:r>
          </a:p>
          <a:p>
            <a:pPr lvl="1"/>
            <a:r>
              <a:rPr lang="en-US" sz="2000" dirty="0" smtClean="0"/>
              <a:t>The GOES-13 </a:t>
            </a:r>
            <a:r>
              <a:rPr lang="en-US" sz="2000" dirty="0"/>
              <a:t>optimized </a:t>
            </a:r>
            <a:r>
              <a:rPr lang="en-US" sz="2000" dirty="0" smtClean="0"/>
              <a:t>routine schedule </a:t>
            </a:r>
          </a:p>
          <a:p>
            <a:r>
              <a:rPr lang="en-US" sz="2000" dirty="0" err="1" smtClean="0"/>
              <a:t>McIDAS</a:t>
            </a:r>
            <a:r>
              <a:rPr lang="en-US" sz="2000" dirty="0" smtClean="0"/>
              <a:t>-X </a:t>
            </a:r>
            <a:r>
              <a:rPr lang="en-US" sz="2000" dirty="0"/>
              <a:t>client-side software to create all of the imagery </a:t>
            </a:r>
            <a:r>
              <a:rPr lang="en-US" sz="2000" dirty="0" smtClean="0"/>
              <a:t>on the </a:t>
            </a:r>
            <a:r>
              <a:rPr lang="en-US" sz="2000" dirty="0"/>
              <a:t>OSPO web page</a:t>
            </a:r>
            <a:r>
              <a:rPr lang="en-US" sz="2400" dirty="0"/>
              <a:t>.  </a:t>
            </a:r>
            <a:endParaRPr lang="en-US" sz="2400" dirty="0" smtClean="0"/>
          </a:p>
          <a:p>
            <a:r>
              <a:rPr lang="en-US" sz="2000" dirty="0" smtClean="0"/>
              <a:t>OSPO web </a:t>
            </a:r>
            <a:r>
              <a:rPr lang="en-US" sz="2000" dirty="0"/>
              <a:t>servers are currently being upgraded with the newest </a:t>
            </a:r>
            <a:r>
              <a:rPr lang="en-US" sz="2000" dirty="0" err="1"/>
              <a:t>McIDAS</a:t>
            </a:r>
            <a:r>
              <a:rPr lang="en-US" sz="2000" dirty="0"/>
              <a:t>-X as well as the prerequisite </a:t>
            </a:r>
            <a:r>
              <a:rPr lang="en-US" sz="2000" dirty="0" err="1"/>
              <a:t>Redhat</a:t>
            </a:r>
            <a:r>
              <a:rPr lang="en-US" sz="2400" dirty="0"/>
              <a:t> </a:t>
            </a:r>
            <a:r>
              <a:rPr lang="en-US" sz="2000" dirty="0"/>
              <a:t>update. </a:t>
            </a:r>
            <a:endParaRPr lang="en-US" sz="2000" dirty="0" smtClean="0"/>
          </a:p>
        </p:txBody>
      </p:sp>
    </p:spTree>
    <p:extLst>
      <p:ext uri="{BB962C8B-B14F-4D97-AF65-F5344CB8AC3E}">
        <p14:creationId xmlns:p14="http://schemas.microsoft.com/office/powerpoint/2010/main" val="52674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281" y="1219200"/>
            <a:ext cx="3857245" cy="318932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37" y="4572000"/>
            <a:ext cx="488632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1725" y="5761074"/>
            <a:ext cx="40957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427038"/>
            <a:ext cx="82296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AWIPS Composite Using </a:t>
            </a:r>
            <a:r>
              <a:rPr lang="en-US" sz="4000" dirty="0" err="1" smtClean="0"/>
              <a:t>McIDAS</a:t>
            </a:r>
            <a:r>
              <a:rPr lang="en-US" sz="4000" dirty="0" smtClean="0"/>
              <a:t> </a:t>
            </a:r>
            <a:endParaRPr lang="en-US" sz="4000" dirty="0"/>
          </a:p>
        </p:txBody>
      </p:sp>
    </p:spTree>
    <p:extLst>
      <p:ext uri="{BB962C8B-B14F-4D97-AF65-F5344CB8AC3E}">
        <p14:creationId xmlns:p14="http://schemas.microsoft.com/office/powerpoint/2010/main" val="382350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52400"/>
            <a:ext cx="8458201" cy="1828800"/>
          </a:xfrm>
        </p:spPr>
        <p:txBody>
          <a:bodyPr>
            <a:normAutofit/>
          </a:bodyPr>
          <a:lstStyle/>
          <a:p>
            <a:r>
              <a:rPr lang="en-US" b="0" dirty="0" smtClean="0"/>
              <a:t>AWIPS EAST Products</a:t>
            </a:r>
            <a:r>
              <a:rPr lang="en-US" dirty="0" smtClean="0"/>
              <a:t/>
            </a:r>
            <a:br>
              <a:rPr lang="en-US" dirty="0" smtClean="0"/>
            </a:br>
            <a:r>
              <a:rPr lang="es-ES" sz="1800" dirty="0" smtClean="0"/>
              <a:t>CONUS, </a:t>
            </a:r>
            <a:r>
              <a:rPr lang="es-ES" sz="1800" dirty="0" err="1" smtClean="0"/>
              <a:t>Super</a:t>
            </a:r>
            <a:r>
              <a:rPr lang="es-ES" sz="1800" dirty="0"/>
              <a:t> </a:t>
            </a:r>
            <a:r>
              <a:rPr lang="es-ES" sz="1800" dirty="0" err="1" smtClean="0"/>
              <a:t>National</a:t>
            </a:r>
            <a:r>
              <a:rPr lang="es-ES" sz="1800" dirty="0" smtClean="0"/>
              <a:t>, North </a:t>
            </a:r>
            <a:r>
              <a:rPr lang="es-ES" sz="1800" dirty="0" err="1" smtClean="0"/>
              <a:t>Hemisphere</a:t>
            </a:r>
            <a:r>
              <a:rPr lang="es-ES" sz="1800" dirty="0" smtClean="0"/>
              <a:t>, Puerto Rico </a:t>
            </a:r>
            <a:r>
              <a:rPr lang="es-ES" sz="1800" dirty="0" err="1" smtClean="0"/>
              <a:t>National</a:t>
            </a:r>
            <a:r>
              <a:rPr lang="es-ES" sz="1800" dirty="0" smtClean="0"/>
              <a:t>, Puerto Rico Regional</a:t>
            </a:r>
            <a:br>
              <a:rPr lang="es-ES" sz="1800" dirty="0" smtClean="0"/>
            </a:br>
            <a:r>
              <a:rPr lang="es-ES" sz="1800" dirty="0" err="1" smtClean="0"/>
              <a:t>Atlantic</a:t>
            </a:r>
            <a:r>
              <a:rPr lang="es-ES" sz="1800" dirty="0" smtClean="0"/>
              <a:t> </a:t>
            </a:r>
            <a:r>
              <a:rPr lang="es-ES" sz="1800" dirty="0" err="1" smtClean="0"/>
              <a:t>Sounder</a:t>
            </a:r>
            <a:r>
              <a:rPr lang="es-ES" sz="1800" dirty="0" smtClean="0"/>
              <a:t>, </a:t>
            </a:r>
            <a:r>
              <a:rPr lang="es-ES" sz="1800" dirty="0" err="1" smtClean="0"/>
              <a:t>Carribean</a:t>
            </a:r>
            <a:r>
              <a:rPr lang="es-ES" sz="1800" dirty="0" smtClean="0"/>
              <a:t> </a:t>
            </a:r>
            <a:r>
              <a:rPr lang="es-ES" sz="1800" dirty="0" err="1" smtClean="0"/>
              <a:t>Sounder</a:t>
            </a:r>
            <a:r>
              <a:rPr lang="es-ES" sz="1800" dirty="0" smtClean="0"/>
              <a:t>, </a:t>
            </a:r>
            <a:r>
              <a:rPr lang="es-ES" sz="1800" dirty="0" err="1" smtClean="0"/>
              <a:t>Gulf</a:t>
            </a:r>
            <a:r>
              <a:rPr lang="es-ES" sz="1800" dirty="0" smtClean="0"/>
              <a:t> of </a:t>
            </a:r>
            <a:r>
              <a:rPr lang="es-ES" sz="1800" dirty="0" err="1" smtClean="0"/>
              <a:t>Mexico</a:t>
            </a:r>
            <a:r>
              <a:rPr lang="es-ES" sz="1800" dirty="0" smtClean="0"/>
              <a:t> </a:t>
            </a:r>
            <a:r>
              <a:rPr lang="es-ES" sz="1800" dirty="0" err="1" smtClean="0"/>
              <a:t>Sounder</a:t>
            </a:r>
            <a:endParaRPr lang="en-US" sz="1800" dirty="0"/>
          </a:p>
        </p:txBody>
      </p:sp>
      <p:pic>
        <p:nvPicPr>
          <p:cNvPr id="614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07" y="2185160"/>
            <a:ext cx="217619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269" y="2175766"/>
            <a:ext cx="210873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816" y="2175766"/>
            <a:ext cx="228113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163762"/>
            <a:ext cx="1828802" cy="154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999" y="3962400"/>
            <a:ext cx="2854071"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6751" y="3991627"/>
            <a:ext cx="2820439" cy="187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4814" y="3959268"/>
            <a:ext cx="2804786" cy="185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2175766"/>
            <a:ext cx="1600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14" y="685800"/>
            <a:ext cx="8229600" cy="1143000"/>
          </a:xfrm>
        </p:spPr>
        <p:txBody>
          <a:bodyPr>
            <a:normAutofit fontScale="90000"/>
          </a:bodyPr>
          <a:lstStyle/>
          <a:p>
            <a:pPr marL="0" indent="0"/>
            <a:r>
              <a:rPr lang="en-US" dirty="0" smtClean="0"/>
              <a:t/>
            </a:r>
            <a:br>
              <a:rPr lang="en-US" dirty="0" smtClean="0"/>
            </a:br>
            <a:r>
              <a:rPr lang="en-US" b="0" dirty="0" smtClean="0"/>
              <a:t>AWIPS WEST Products</a:t>
            </a:r>
            <a:r>
              <a:rPr lang="en-US" dirty="0" smtClean="0"/>
              <a:t/>
            </a:r>
            <a:br>
              <a:rPr lang="en-US" dirty="0" smtClean="0"/>
            </a:br>
            <a:r>
              <a:rPr lang="en-US" sz="2200" dirty="0" smtClean="0"/>
              <a:t>Conus, Super National, North Hemisphere, Alaska Regional, </a:t>
            </a:r>
            <a:br>
              <a:rPr lang="en-US" sz="2200" dirty="0" smtClean="0"/>
            </a:br>
            <a:r>
              <a:rPr lang="en-US" sz="2200" dirty="0" smtClean="0"/>
              <a:t>Alaska National, Hawaii Regional, Hawaii National, Conus Sounder</a:t>
            </a:r>
            <a:r>
              <a:rPr lang="en-US" dirty="0"/>
              <a:t/>
            </a:r>
            <a:br>
              <a:rPr lang="en-US" dirty="0"/>
            </a:br>
            <a:r>
              <a:rPr lang="en-US" dirty="0"/>
              <a:t/>
            </a:r>
            <a:br>
              <a:rPr lang="en-US" dirty="0"/>
            </a:b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213927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956" y="2016690"/>
            <a:ext cx="2305601" cy="164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557" y="2016690"/>
            <a:ext cx="2500892" cy="164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449" y="2005208"/>
            <a:ext cx="1970863" cy="165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412" y="3570711"/>
            <a:ext cx="2126307" cy="149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012" y="3582514"/>
            <a:ext cx="2057400" cy="14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3619537"/>
            <a:ext cx="1935819" cy="144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1542" y="3664688"/>
            <a:ext cx="1784338" cy="144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5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1"/>
            <a:ext cx="8610600" cy="3962400"/>
          </a:xfrm>
        </p:spPr>
        <p:txBody>
          <a:bodyPr>
            <a:normAutofit/>
          </a:bodyPr>
          <a:lstStyle/>
          <a:p>
            <a:r>
              <a:rPr lang="en-US" sz="2400" dirty="0" smtClean="0"/>
              <a:t>SSEC </a:t>
            </a:r>
            <a:r>
              <a:rPr lang="en-US" sz="2400" dirty="0" err="1" smtClean="0"/>
              <a:t>McIDAS</a:t>
            </a:r>
            <a:r>
              <a:rPr lang="en-US" sz="2400" dirty="0" smtClean="0"/>
              <a:t>-X support to </a:t>
            </a:r>
            <a:r>
              <a:rPr lang="en-US" sz="2400" dirty="0"/>
              <a:t>end 2020</a:t>
            </a:r>
            <a:r>
              <a:rPr lang="en-US" sz="2400" dirty="0" smtClean="0"/>
              <a:t>? (answered- Thank you!)</a:t>
            </a:r>
          </a:p>
          <a:p>
            <a:r>
              <a:rPr lang="en-US" sz="2400" dirty="0" smtClean="0"/>
              <a:t>NAWIPS, AWIPS2, </a:t>
            </a:r>
            <a:r>
              <a:rPr lang="en-US" sz="2400" dirty="0" err="1" smtClean="0"/>
              <a:t>McIDAS</a:t>
            </a:r>
            <a:r>
              <a:rPr lang="en-US" sz="2400" dirty="0" smtClean="0"/>
              <a:t>-X, &amp; ENVI/IDL currently used in operations</a:t>
            </a:r>
          </a:p>
          <a:p>
            <a:r>
              <a:rPr lang="en-US" sz="2400" dirty="0" smtClean="0"/>
              <a:t>Increased use of AWIPS2 for some operations being explored.</a:t>
            </a:r>
          </a:p>
          <a:p>
            <a:r>
              <a:rPr lang="en-US" sz="2400" dirty="0"/>
              <a:t>Spider will use </a:t>
            </a:r>
            <a:r>
              <a:rPr lang="en-US" sz="2400" dirty="0" err="1" smtClean="0"/>
              <a:t>netCDF</a:t>
            </a:r>
            <a:r>
              <a:rPr lang="en-US" sz="2400" dirty="0" smtClean="0"/>
              <a:t> </a:t>
            </a:r>
            <a:r>
              <a:rPr lang="en-US" sz="2400" dirty="0"/>
              <a:t>files to display routine GOES-R imagery</a:t>
            </a:r>
            <a:r>
              <a:rPr lang="en-US" sz="2400" dirty="0" smtClean="0"/>
              <a:t>.</a:t>
            </a:r>
          </a:p>
          <a:p>
            <a:r>
              <a:rPr lang="en-US" sz="2400" dirty="0" smtClean="0"/>
              <a:t>Imagery file formats needed (HDF, </a:t>
            </a:r>
            <a:r>
              <a:rPr lang="en-US" sz="2400" dirty="0" err="1" smtClean="0"/>
              <a:t>geoTIFF</a:t>
            </a:r>
            <a:r>
              <a:rPr lang="en-US" sz="2400" dirty="0" smtClean="0"/>
              <a:t>, </a:t>
            </a:r>
            <a:r>
              <a:rPr lang="en-US" sz="2400" dirty="0" err="1" smtClean="0"/>
              <a:t>netCDF</a:t>
            </a:r>
            <a:r>
              <a:rPr lang="en-US" sz="2400" dirty="0" smtClean="0"/>
              <a:t>).</a:t>
            </a:r>
          </a:p>
          <a:p>
            <a:r>
              <a:rPr lang="en-US" sz="2400" dirty="0" err="1" smtClean="0"/>
              <a:t>McIDAS</a:t>
            </a:r>
            <a:r>
              <a:rPr lang="en-US" sz="2400" dirty="0" smtClean="0"/>
              <a:t>-V could be used for intense image interrogation, manipulation and value-added analysis. </a:t>
            </a:r>
          </a:p>
        </p:txBody>
      </p:sp>
      <p:sp>
        <p:nvSpPr>
          <p:cNvPr id="4" name="Title 1"/>
          <p:cNvSpPr>
            <a:spLocks noGrp="1"/>
          </p:cNvSpPr>
          <p:nvPr>
            <p:ph type="title"/>
          </p:nvPr>
        </p:nvSpPr>
        <p:spPr/>
        <p:txBody>
          <a:bodyPr>
            <a:normAutofit/>
          </a:bodyPr>
          <a:lstStyle/>
          <a:p>
            <a:r>
              <a:rPr lang="en-US" b="0" dirty="0" smtClean="0"/>
              <a:t>Future SAB Use of </a:t>
            </a:r>
            <a:r>
              <a:rPr lang="en-US" b="0" dirty="0" err="1" smtClean="0"/>
              <a:t>McIDAS</a:t>
            </a:r>
            <a:endParaRPr lang="en-US" b="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862" y="4883838"/>
            <a:ext cx="2072346" cy="16257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883838"/>
            <a:ext cx="1885949" cy="1625730"/>
          </a:xfrm>
          <a:prstGeom prst="rect">
            <a:avLst/>
          </a:prstGeom>
        </p:spPr>
      </p:pic>
    </p:spTree>
    <p:extLst>
      <p:ext uri="{BB962C8B-B14F-4D97-AF65-F5344CB8AC3E}">
        <p14:creationId xmlns:p14="http://schemas.microsoft.com/office/powerpoint/2010/main" val="105999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b="1" dirty="0" smtClean="0"/>
              <a:t>Data Distribution Update:</a:t>
            </a:r>
            <a:br>
              <a:rPr lang="en-US" b="1" dirty="0" smtClean="0"/>
            </a:br>
            <a:r>
              <a:rPr lang="en-US" b="1" dirty="0" smtClean="0"/>
              <a:t>Near real-time data access</a:t>
            </a:r>
            <a:br>
              <a:rPr lang="en-US" b="1" dirty="0" smtClean="0"/>
            </a:br>
            <a:r>
              <a:rPr lang="en-US" b="1" dirty="0" smtClean="0"/>
              <a:t>Product Distribution &amp; Access (PDA) </a:t>
            </a:r>
            <a:endParaRPr lang="en-US" b="1" dirty="0"/>
          </a:p>
        </p:txBody>
      </p:sp>
    </p:spTree>
    <p:extLst>
      <p:ext uri="{BB962C8B-B14F-4D97-AF65-F5344CB8AC3E}">
        <p14:creationId xmlns:p14="http://schemas.microsoft.com/office/powerpoint/2010/main" val="51999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81000"/>
            <a:ext cx="9144000" cy="609600"/>
          </a:xfrm>
        </p:spPr>
        <p:txBody>
          <a:bodyPr>
            <a:noAutofit/>
          </a:bodyPr>
          <a:lstStyle/>
          <a:p>
            <a:r>
              <a:rPr lang="en-US" sz="3400" dirty="0" smtClean="0"/>
              <a:t>OSPO’s Key Roles</a:t>
            </a:r>
            <a:endParaRPr lang="en-US" sz="3400" dirty="0"/>
          </a:p>
        </p:txBody>
      </p:sp>
      <p:sp>
        <p:nvSpPr>
          <p:cNvPr id="2" name="Content Placeholder 1"/>
          <p:cNvSpPr>
            <a:spLocks noGrp="1"/>
          </p:cNvSpPr>
          <p:nvPr>
            <p:ph sz="half" idx="1"/>
          </p:nvPr>
        </p:nvSpPr>
        <p:spPr>
          <a:xfrm>
            <a:off x="228600" y="1371600"/>
            <a:ext cx="5603885" cy="4433246"/>
          </a:xfrm>
        </p:spPr>
        <p:txBody>
          <a:bodyPr>
            <a:normAutofit/>
          </a:bodyPr>
          <a:lstStyle/>
          <a:p>
            <a:r>
              <a:rPr lang="en-US" sz="2600" dirty="0"/>
              <a:t>Ground System Command &amp; Control, Ingest, Generation, and Distribution</a:t>
            </a:r>
          </a:p>
          <a:p>
            <a:r>
              <a:rPr lang="en-US" sz="2600" dirty="0"/>
              <a:t>Pre-Launch and Post-Launch Testing</a:t>
            </a:r>
          </a:p>
          <a:p>
            <a:r>
              <a:rPr lang="en-US" sz="2600" dirty="0"/>
              <a:t>Operational Testing, Validation, and Verification</a:t>
            </a:r>
          </a:p>
          <a:p>
            <a:r>
              <a:rPr lang="en-US" sz="2600" dirty="0"/>
              <a:t>User Readiness for Broadcast Services and Product </a:t>
            </a:r>
            <a:r>
              <a:rPr lang="en-US" sz="2600" dirty="0" smtClean="0"/>
              <a:t>Delivery</a:t>
            </a:r>
          </a:p>
          <a:p>
            <a:r>
              <a:rPr lang="en-US" sz="2600" dirty="0" smtClean="0"/>
              <a:t>Long-Term </a:t>
            </a:r>
            <a:r>
              <a:rPr lang="en-US" sz="2600" dirty="0"/>
              <a:t>Continuity of Products and </a:t>
            </a:r>
            <a:r>
              <a:rPr lang="en-US" sz="2600" dirty="0" smtClean="0"/>
              <a:t>Services</a:t>
            </a:r>
            <a:endParaRPr lang="en-US" sz="2600" dirty="0"/>
          </a:p>
        </p:txBody>
      </p:sp>
      <p:pic>
        <p:nvPicPr>
          <p:cNvPr id="3074" name="Picture 2" descr="http://cdn.satellitetoday.com/wp-content/uploads/2015/02/dscn0702.jpg?_ga=1.105577539.159320572.14315311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3977640"/>
            <a:ext cx="2877591" cy="24231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SOF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19200"/>
            <a:ext cx="1471152"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457200" y="152400"/>
            <a:ext cx="8229600" cy="1143000"/>
          </a:xfrm>
        </p:spPr>
        <p:txBody>
          <a:bodyPr/>
          <a:lstStyle/>
          <a:p>
            <a:pPr eaLnBrk="1" hangingPunct="1"/>
            <a:r>
              <a:rPr lang="en-US" b="0" dirty="0" smtClean="0"/>
              <a:t>Data Access Services</a:t>
            </a:r>
          </a:p>
        </p:txBody>
      </p:sp>
      <p:sp>
        <p:nvSpPr>
          <p:cNvPr id="6" name="Content Placeholder 5"/>
          <p:cNvSpPr>
            <a:spLocks noGrp="1"/>
          </p:cNvSpPr>
          <p:nvPr>
            <p:ph idx="1"/>
          </p:nvPr>
        </p:nvSpPr>
        <p:spPr>
          <a:xfrm>
            <a:off x="381000" y="1371600"/>
            <a:ext cx="8534400" cy="5334000"/>
          </a:xfrm>
        </p:spPr>
        <p:txBody>
          <a:bodyPr>
            <a:normAutofit fontScale="85000" lnSpcReduction="20000"/>
          </a:bodyPr>
          <a:lstStyle/>
          <a:p>
            <a:r>
              <a:rPr lang="en-US" dirty="0" smtClean="0"/>
              <a:t>Current Access Services (in addition to Direct Broadcast)</a:t>
            </a:r>
          </a:p>
          <a:p>
            <a:pPr lvl="1"/>
            <a:r>
              <a:rPr lang="en-US" dirty="0" smtClean="0"/>
              <a:t>Data Distribution Service (DDS) – (s)FTP push/pull from secure accounts </a:t>
            </a:r>
            <a:r>
              <a:rPr lang="en-US" dirty="0" smtClean="0">
                <a:solidFill>
                  <a:srgbClr val="FF0000"/>
                </a:solidFill>
              </a:rPr>
              <a:t>*</a:t>
            </a:r>
          </a:p>
          <a:p>
            <a:pPr lvl="1"/>
            <a:r>
              <a:rPr lang="en-US" dirty="0" smtClean="0"/>
              <a:t>NWS Telecommunications Gateway</a:t>
            </a:r>
          </a:p>
          <a:p>
            <a:pPr lvl="1"/>
            <a:r>
              <a:rPr lang="en-US" dirty="0" smtClean="0"/>
              <a:t>GINI (GOES Ingest and NOAAPORT Interface) / NOAAPORT for Advanced Weather Interactive Processing System (AWIPS) display</a:t>
            </a:r>
          </a:p>
          <a:p>
            <a:pPr lvl="1"/>
            <a:r>
              <a:rPr lang="en-US" dirty="0" smtClean="0"/>
              <a:t>GEODIST – GOES, POES, and Derived Products; </a:t>
            </a:r>
            <a:r>
              <a:rPr lang="en-US" dirty="0" err="1" smtClean="0"/>
              <a:t>McIDAS</a:t>
            </a:r>
            <a:r>
              <a:rPr lang="en-US" dirty="0" smtClean="0"/>
              <a:t> </a:t>
            </a:r>
            <a:r>
              <a:rPr lang="en-US" dirty="0" smtClean="0">
                <a:solidFill>
                  <a:srgbClr val="FF0000"/>
                </a:solidFill>
              </a:rPr>
              <a:t>*</a:t>
            </a:r>
          </a:p>
          <a:p>
            <a:pPr lvl="1"/>
            <a:r>
              <a:rPr lang="en-US" dirty="0" smtClean="0"/>
              <a:t>Shared Processing DAPE Gateway – for military partners </a:t>
            </a:r>
            <a:r>
              <a:rPr lang="en-US" dirty="0" smtClean="0">
                <a:solidFill>
                  <a:srgbClr val="FF0000"/>
                </a:solidFill>
              </a:rPr>
              <a:t>*</a:t>
            </a:r>
          </a:p>
          <a:p>
            <a:pPr lvl="1"/>
            <a:r>
              <a:rPr lang="en-US" dirty="0" smtClean="0"/>
              <a:t>MODIS server – subset of products made by NASA </a:t>
            </a:r>
            <a:r>
              <a:rPr lang="en-US" dirty="0" smtClean="0">
                <a:solidFill>
                  <a:srgbClr val="FF0000"/>
                </a:solidFill>
              </a:rPr>
              <a:t>*</a:t>
            </a:r>
          </a:p>
          <a:p>
            <a:pPr lvl="1"/>
            <a:r>
              <a:rPr lang="en-US" dirty="0" smtClean="0"/>
              <a:t>Websites  - </a:t>
            </a:r>
            <a:r>
              <a:rPr lang="en-US" dirty="0" smtClean="0">
                <a:hlinkClick r:id="rId3"/>
              </a:rPr>
              <a:t>http://www.ospo.noaa.gov/</a:t>
            </a:r>
            <a:r>
              <a:rPr lang="en-US" dirty="0" smtClean="0"/>
              <a:t> </a:t>
            </a:r>
          </a:p>
          <a:p>
            <a:pPr lvl="1">
              <a:buNone/>
            </a:pPr>
            <a:r>
              <a:rPr lang="en-US" dirty="0" smtClean="0"/>
              <a:t>                                       </a:t>
            </a:r>
            <a:r>
              <a:rPr lang="en-US" sz="2400" b="1" i="1" dirty="0" smtClean="0">
                <a:solidFill>
                  <a:srgbClr val="FF0000"/>
                </a:solidFill>
              </a:rPr>
              <a:t>* Require Data Access Request</a:t>
            </a:r>
          </a:p>
          <a:p>
            <a:r>
              <a:rPr lang="en-US" dirty="0" smtClean="0"/>
              <a:t>Archival</a:t>
            </a:r>
          </a:p>
          <a:p>
            <a:pPr lvl="1"/>
            <a:r>
              <a:rPr lang="en-US" dirty="0" smtClean="0"/>
              <a:t>NCEI archive data products using CLASS</a:t>
            </a:r>
          </a:p>
          <a:p>
            <a:endParaRPr lang="en-US" dirty="0"/>
          </a:p>
        </p:txBody>
      </p:sp>
      <p:pic>
        <p:nvPicPr>
          <p:cNvPr id="8" name="Picture 74" descr="http://www.faqs.org/photo-dict/photofiles/list/8999/12280server_room.jpg"/>
          <p:cNvPicPr>
            <a:picLocks noChangeArrowheads="1"/>
          </p:cNvPicPr>
          <p:nvPr/>
        </p:nvPicPr>
        <p:blipFill>
          <a:blip r:embed="rId4" cstate="print"/>
          <a:srcRect/>
          <a:stretch>
            <a:fillRect/>
          </a:stretch>
        </p:blipFill>
        <p:spPr bwMode="auto">
          <a:xfrm>
            <a:off x="7470648" y="228600"/>
            <a:ext cx="1216152" cy="1042416"/>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50277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381000" y="76200"/>
            <a:ext cx="8382000" cy="762000"/>
          </a:xfrm>
        </p:spPr>
        <p:txBody>
          <a:bodyPr>
            <a:normAutofit/>
          </a:bodyPr>
          <a:lstStyle/>
          <a:p>
            <a:r>
              <a:rPr lang="en-US" b="0" dirty="0" smtClean="0"/>
              <a:t>Data Access &amp; Distribution Policy</a:t>
            </a:r>
          </a:p>
        </p:txBody>
      </p:sp>
      <p:sp>
        <p:nvSpPr>
          <p:cNvPr id="51" name="Content Placeholder 50"/>
          <p:cNvSpPr>
            <a:spLocks noGrp="1"/>
          </p:cNvSpPr>
          <p:nvPr>
            <p:ph idx="1"/>
          </p:nvPr>
        </p:nvSpPr>
        <p:spPr>
          <a:xfrm>
            <a:off x="533400" y="762000"/>
            <a:ext cx="8305800" cy="5105400"/>
          </a:xfrm>
        </p:spPr>
        <p:txBody>
          <a:bodyPr>
            <a:noAutofit/>
          </a:bodyPr>
          <a:lstStyle/>
          <a:p>
            <a:pPr>
              <a:defRPr/>
            </a:pPr>
            <a:r>
              <a:rPr lang="en-US" sz="2000" dirty="0" smtClean="0"/>
              <a:t>Full policy  and forms at </a:t>
            </a:r>
            <a:r>
              <a:rPr lang="en-US" sz="1600" dirty="0" smtClean="0">
                <a:solidFill>
                  <a:srgbClr val="3399FF"/>
                </a:solidFill>
              </a:rPr>
              <a:t>http://www.ospo.noaa.gov/Organization/About/access.html </a:t>
            </a:r>
          </a:p>
          <a:p>
            <a:pPr>
              <a:defRPr/>
            </a:pPr>
            <a:r>
              <a:rPr lang="en-US" sz="2000" dirty="0" smtClean="0"/>
              <a:t>Security requirement to know and document all users accessing operational data servers and what products they are receiving</a:t>
            </a:r>
          </a:p>
          <a:p>
            <a:pPr lvl="1">
              <a:defRPr/>
            </a:pPr>
            <a:r>
              <a:rPr lang="en-US" sz="1600" dirty="0" smtClean="0"/>
              <a:t>Users request data using a Data Access Request (DAR) form.</a:t>
            </a:r>
          </a:p>
          <a:p>
            <a:pPr>
              <a:defRPr/>
            </a:pPr>
            <a:r>
              <a:rPr lang="en-US" sz="2000" dirty="0" smtClean="0"/>
              <a:t>Ever increasing data volume requires prioritization of users to effectively manage</a:t>
            </a:r>
            <a:r>
              <a:rPr lang="en-US" sz="2000" dirty="0" smtClean="0">
                <a:solidFill>
                  <a:srgbClr val="FF0000"/>
                </a:solidFill>
              </a:rPr>
              <a:t> </a:t>
            </a:r>
            <a:r>
              <a:rPr lang="en-US" sz="2000" dirty="0" smtClean="0"/>
              <a:t>distribution resources and ensure effective system performance</a:t>
            </a:r>
          </a:p>
          <a:p>
            <a:r>
              <a:rPr lang="en-US" sz="2000" dirty="0" smtClean="0"/>
              <a:t>Higher priority access will be given to organizations with:</a:t>
            </a:r>
          </a:p>
          <a:p>
            <a:pPr lvl="1"/>
            <a:r>
              <a:rPr lang="en-US" sz="1600" dirty="0" smtClean="0"/>
              <a:t>Mission and statutory authority </a:t>
            </a:r>
          </a:p>
          <a:p>
            <a:pPr lvl="1"/>
            <a:r>
              <a:rPr lang="en-US" sz="1600" dirty="0" smtClean="0"/>
              <a:t>Signed NESDIS cooperative agreements or legislative authorities</a:t>
            </a:r>
          </a:p>
          <a:p>
            <a:pPr lvl="1"/>
            <a:r>
              <a:rPr lang="en-US" sz="1600" dirty="0" smtClean="0"/>
              <a:t>A demonstrated timeliness requirement for near-real time data to support operational user applications</a:t>
            </a:r>
          </a:p>
          <a:p>
            <a:pPr>
              <a:defRPr/>
            </a:pPr>
            <a:r>
              <a:rPr lang="en-US" sz="2000" dirty="0" smtClean="0"/>
              <a:t>If available and sufficient, users will be directed to sources of data external to NESDIS (e.g. CIMSS).   Also recommend alternatives for denied users</a:t>
            </a:r>
          </a:p>
          <a:p>
            <a:pPr>
              <a:buNone/>
              <a:defRPr/>
            </a:pPr>
            <a:endParaRPr lang="en-US" sz="2000" dirty="0" smtClean="0"/>
          </a:p>
          <a:p>
            <a:pPr>
              <a:defRPr/>
            </a:pPr>
            <a:endParaRPr lang="en-US" sz="2000" dirty="0" smtClean="0"/>
          </a:p>
          <a:p>
            <a:pPr>
              <a:defRPr/>
            </a:pPr>
            <a:endParaRPr lang="en-US" sz="2000" dirty="0"/>
          </a:p>
        </p:txBody>
      </p:sp>
      <p:pic>
        <p:nvPicPr>
          <p:cNvPr id="4" name="Picture 3" descr="CTP.jpg"/>
          <p:cNvPicPr>
            <a:picLocks noChangeAspect="1"/>
          </p:cNvPicPr>
          <p:nvPr/>
        </p:nvPicPr>
        <p:blipFill>
          <a:blip r:embed="rId3" cstate="print"/>
          <a:stretch>
            <a:fillRect/>
          </a:stretch>
        </p:blipFill>
        <p:spPr>
          <a:xfrm>
            <a:off x="1314372" y="4917744"/>
            <a:ext cx="2121828" cy="1591371"/>
          </a:xfrm>
          <a:prstGeom prst="rect">
            <a:avLst/>
          </a:prstGeom>
        </p:spPr>
        <p:style>
          <a:lnRef idx="0">
            <a:schemeClr val="dk1"/>
          </a:lnRef>
          <a:fillRef idx="3">
            <a:schemeClr val="dk1"/>
          </a:fillRef>
          <a:effectRef idx="3">
            <a:schemeClr val="dk1"/>
          </a:effectRef>
          <a:fontRef idx="minor">
            <a:schemeClr val="lt1"/>
          </a:fontRef>
        </p:style>
      </p:pic>
      <p:pic>
        <p:nvPicPr>
          <p:cNvPr id="5" name="Picture 4" descr="LI.jpg"/>
          <p:cNvPicPr>
            <a:picLocks noChangeAspect="1"/>
          </p:cNvPicPr>
          <p:nvPr/>
        </p:nvPicPr>
        <p:blipFill>
          <a:blip r:embed="rId4" cstate="print"/>
          <a:stretch>
            <a:fillRect/>
          </a:stretch>
        </p:blipFill>
        <p:spPr>
          <a:xfrm>
            <a:off x="5650572" y="4917744"/>
            <a:ext cx="2121828" cy="1591371"/>
          </a:xfrm>
          <a:prstGeom prst="rect">
            <a:avLst/>
          </a:prstGeom>
        </p:spPr>
        <p:style>
          <a:lnRef idx="0">
            <a:schemeClr val="dk1"/>
          </a:lnRef>
          <a:fillRef idx="3">
            <a:schemeClr val="dk1"/>
          </a:fillRef>
          <a:effectRef idx="3">
            <a:schemeClr val="dk1"/>
          </a:effectRef>
          <a:fontRef idx="minor">
            <a:schemeClr val="lt1"/>
          </a:fontRef>
        </p:style>
      </p:pic>
      <p:sp>
        <p:nvSpPr>
          <p:cNvPr id="6" name="TextBox 5"/>
          <p:cNvSpPr txBox="1"/>
          <p:nvPr/>
        </p:nvSpPr>
        <p:spPr>
          <a:xfrm>
            <a:off x="3399407" y="5257800"/>
            <a:ext cx="1064514" cy="923330"/>
          </a:xfrm>
          <a:prstGeom prst="rect">
            <a:avLst/>
          </a:prstGeom>
          <a:noFill/>
        </p:spPr>
        <p:txBody>
          <a:bodyPr wrap="square" rtlCol="0">
            <a:spAutoFit/>
          </a:bodyPr>
          <a:lstStyle/>
          <a:p>
            <a:r>
              <a:rPr lang="en-US" b="1" dirty="0" smtClean="0"/>
              <a:t>Cloud Top</a:t>
            </a:r>
          </a:p>
          <a:p>
            <a:r>
              <a:rPr lang="en-US" b="1" dirty="0" smtClean="0"/>
              <a:t>Pressure</a:t>
            </a:r>
            <a:endParaRPr lang="en-US" b="1" dirty="0"/>
          </a:p>
        </p:txBody>
      </p:sp>
      <p:sp>
        <p:nvSpPr>
          <p:cNvPr id="7" name="TextBox 6"/>
          <p:cNvSpPr txBox="1"/>
          <p:nvPr/>
        </p:nvSpPr>
        <p:spPr>
          <a:xfrm>
            <a:off x="7760628" y="5396300"/>
            <a:ext cx="849972" cy="646331"/>
          </a:xfrm>
          <a:prstGeom prst="rect">
            <a:avLst/>
          </a:prstGeom>
          <a:noFill/>
        </p:spPr>
        <p:txBody>
          <a:bodyPr wrap="square" rtlCol="0">
            <a:spAutoFit/>
          </a:bodyPr>
          <a:lstStyle/>
          <a:p>
            <a:r>
              <a:rPr lang="en-US" b="1" dirty="0" smtClean="0"/>
              <a:t>Lifted </a:t>
            </a:r>
          </a:p>
          <a:p>
            <a:r>
              <a:rPr lang="en-US" b="1" dirty="0" smtClean="0"/>
              <a:t>Index</a:t>
            </a:r>
            <a:endParaRPr lang="en-US" b="1" dirty="0"/>
          </a:p>
        </p:txBody>
      </p:sp>
    </p:spTree>
    <p:extLst>
      <p:ext uri="{BB962C8B-B14F-4D97-AF65-F5344CB8AC3E}">
        <p14:creationId xmlns:p14="http://schemas.microsoft.com/office/powerpoint/2010/main" val="49316867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09600"/>
          </a:xfrm>
        </p:spPr>
        <p:txBody>
          <a:bodyPr>
            <a:noAutofit/>
          </a:bodyPr>
          <a:lstStyle/>
          <a:p>
            <a:r>
              <a:rPr lang="en-US" sz="4000" b="0" dirty="0" smtClean="0"/>
              <a:t>Near Future Distribution with PDA</a:t>
            </a:r>
            <a:endParaRPr lang="en-US" sz="4000" b="0" dirty="0"/>
          </a:p>
        </p:txBody>
      </p:sp>
      <p:sp>
        <p:nvSpPr>
          <p:cNvPr id="3" name="Content Placeholder 2"/>
          <p:cNvSpPr>
            <a:spLocks noGrp="1"/>
          </p:cNvSpPr>
          <p:nvPr>
            <p:ph idx="1"/>
          </p:nvPr>
        </p:nvSpPr>
        <p:spPr>
          <a:xfrm>
            <a:off x="381000" y="1219200"/>
            <a:ext cx="8382000" cy="5105400"/>
          </a:xfrm>
        </p:spPr>
        <p:txBody>
          <a:bodyPr>
            <a:normAutofit fontScale="77500" lnSpcReduction="20000"/>
          </a:bodyPr>
          <a:lstStyle/>
          <a:p>
            <a:pPr marL="0" indent="0">
              <a:buNone/>
            </a:pPr>
            <a:r>
              <a:rPr lang="en-US" dirty="0" smtClean="0"/>
              <a:t>The purpose of the Production Distribution and Access (PDA) is to serve as the NESDIS enterprise distribution system for our near real-time users.</a:t>
            </a:r>
          </a:p>
          <a:p>
            <a:pPr marL="0" indent="0">
              <a:buNone/>
            </a:pPr>
            <a:endParaRPr lang="en-US" dirty="0" smtClean="0"/>
          </a:p>
          <a:p>
            <a:pPr marL="0" indent="0">
              <a:buNone/>
            </a:pPr>
            <a:endParaRPr lang="en-US" dirty="0" smtClean="0"/>
          </a:p>
          <a:p>
            <a:pPr marL="0" indent="0">
              <a:buNone/>
            </a:pPr>
            <a:r>
              <a:rPr lang="en-US" u="sng" dirty="0" smtClean="0"/>
              <a:t>PDA Distribution Service Improvements:</a:t>
            </a:r>
          </a:p>
          <a:p>
            <a:r>
              <a:rPr lang="en-US" dirty="0" smtClean="0"/>
              <a:t>Enhanced security controls / transfer protocols</a:t>
            </a:r>
          </a:p>
          <a:p>
            <a:r>
              <a:rPr lang="en-US" dirty="0" smtClean="0"/>
              <a:t>Provide our organization with far greater management control and system insight over data distribution.</a:t>
            </a:r>
          </a:p>
          <a:p>
            <a:r>
              <a:rPr lang="en-US" dirty="0"/>
              <a:t>Ability to handle large data </a:t>
            </a:r>
            <a:r>
              <a:rPr lang="en-US" dirty="0" smtClean="0"/>
              <a:t>volumes</a:t>
            </a:r>
          </a:p>
          <a:p>
            <a:r>
              <a:rPr lang="en-US" dirty="0"/>
              <a:t>In deference to NOAA security policies, PDA will set subscriptions for international and non-US government partners, as is done now on the DDS.  (PDA User Interface requires a government </a:t>
            </a:r>
            <a:r>
              <a:rPr lang="en-US" dirty="0" smtClean="0"/>
              <a:t>CAC or PIV </a:t>
            </a:r>
            <a:r>
              <a:rPr lang="en-US" dirty="0"/>
              <a:t>card.)</a:t>
            </a:r>
            <a:endParaRPr lang="en-US" dirty="0" smtClean="0"/>
          </a:p>
          <a:p>
            <a:endParaRPr lang="en-US" dirty="0" smtClean="0"/>
          </a:p>
          <a:p>
            <a:endParaRPr lang="en-US" dirty="0" smtClean="0"/>
          </a:p>
        </p:txBody>
      </p:sp>
    </p:spTree>
    <p:extLst>
      <p:ext uri="{BB962C8B-B14F-4D97-AF65-F5344CB8AC3E}">
        <p14:creationId xmlns:p14="http://schemas.microsoft.com/office/powerpoint/2010/main" val="108312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PDA supports near real-time users – prioritized according to most critical mission need first.</a:t>
            </a:r>
          </a:p>
          <a:p>
            <a:r>
              <a:rPr lang="en-US" sz="1800" dirty="0"/>
              <a:t>PDA operators can perform load shedding of the lowest priority users – this is a system management feature that guarantees resources for the </a:t>
            </a:r>
            <a:r>
              <a:rPr lang="en-US" sz="1800" dirty="0" smtClean="0"/>
              <a:t>highest priority </a:t>
            </a:r>
            <a:r>
              <a:rPr lang="en-US" sz="1800" dirty="0"/>
              <a:t>users if so needed.</a:t>
            </a:r>
          </a:p>
          <a:p>
            <a:r>
              <a:rPr lang="en-US" sz="1800" dirty="0"/>
              <a:t>The new ESPC network infrastructure is a high performance, horizontally scalable network; however, distribution time is governed by the slowest link speed between source and destination.</a:t>
            </a:r>
          </a:p>
          <a:p>
            <a:pPr marL="0" indent="0">
              <a:buNone/>
            </a:pPr>
            <a:endParaRPr lang="en-US" sz="1800" dirty="0"/>
          </a:p>
        </p:txBody>
      </p:sp>
      <p:sp>
        <p:nvSpPr>
          <p:cNvPr id="4" name="Title 3"/>
          <p:cNvSpPr>
            <a:spLocks noGrp="1"/>
          </p:cNvSpPr>
          <p:nvPr>
            <p:ph type="title"/>
          </p:nvPr>
        </p:nvSpPr>
        <p:spPr/>
        <p:txBody>
          <a:bodyPr>
            <a:normAutofit fontScale="90000"/>
          </a:bodyPr>
          <a:lstStyle/>
          <a:p>
            <a:r>
              <a:rPr lang="en-US" b="0" dirty="0" smtClean="0"/>
              <a:t>ESPC PDA Operations – </a:t>
            </a:r>
            <a:br>
              <a:rPr lang="en-US" b="0" dirty="0" smtClean="0"/>
            </a:br>
            <a:r>
              <a:rPr lang="en-US" b="0" dirty="0" smtClean="0"/>
              <a:t>User Prioritization</a:t>
            </a:r>
            <a:endParaRPr lang="en-US" b="0" dirty="0"/>
          </a:p>
        </p:txBody>
      </p:sp>
      <p:graphicFrame>
        <p:nvGraphicFramePr>
          <p:cNvPr id="6" name="Table 5"/>
          <p:cNvGraphicFramePr>
            <a:graphicFrameLocks noGrp="1"/>
          </p:cNvGraphicFramePr>
          <p:nvPr>
            <p:extLst>
              <p:ext uri="{D42A27DB-BD31-4B8C-83A1-F6EECF244321}">
                <p14:modId xmlns:p14="http://schemas.microsoft.com/office/powerpoint/2010/main" val="122125323"/>
              </p:ext>
            </p:extLst>
          </p:nvPr>
        </p:nvGraphicFramePr>
        <p:xfrm>
          <a:off x="727964" y="4267198"/>
          <a:ext cx="7688071" cy="2047001"/>
        </p:xfrm>
        <a:graphic>
          <a:graphicData uri="http://schemas.openxmlformats.org/drawingml/2006/table">
            <a:tbl>
              <a:tblPr firstRow="1"/>
              <a:tblGrid>
                <a:gridCol w="727866">
                  <a:extLst>
                    <a:ext uri="{9D8B030D-6E8A-4147-A177-3AD203B41FA5}">
                      <a16:colId xmlns:a16="http://schemas.microsoft.com/office/drawing/2014/main" val="20000"/>
                    </a:ext>
                  </a:extLst>
                </a:gridCol>
                <a:gridCol w="6960205">
                  <a:extLst>
                    <a:ext uri="{9D8B030D-6E8A-4147-A177-3AD203B41FA5}">
                      <a16:colId xmlns:a16="http://schemas.microsoft.com/office/drawing/2014/main" val="20001"/>
                    </a:ext>
                  </a:extLst>
                </a:gridCol>
              </a:tblGrid>
              <a:tr h="333800">
                <a:tc gridSpan="2">
                  <a:txBody>
                    <a:bodyPr/>
                    <a:lstStyle>
                      <a:lvl1pPr marL="0" algn="l" rtl="0" eaLnBrk="1" latinLnBrk="0" hangingPunct="1">
                        <a:defRPr kumimoji="0" b="1" kern="1200">
                          <a:solidFill>
                            <a:schemeClr val="lt1"/>
                          </a:solidFill>
                          <a:latin typeface="Times New Roman"/>
                        </a:defRPr>
                      </a:lvl1pPr>
                      <a:lvl2pPr marL="457200" algn="l" rtl="0" eaLnBrk="1" latinLnBrk="0" hangingPunct="1">
                        <a:defRPr kumimoji="0" b="1" kern="1200">
                          <a:solidFill>
                            <a:schemeClr val="lt1"/>
                          </a:solidFill>
                          <a:latin typeface="Times New Roman"/>
                        </a:defRPr>
                      </a:lvl2pPr>
                      <a:lvl3pPr marL="914400" algn="l" rtl="0" eaLnBrk="1" latinLnBrk="0" hangingPunct="1">
                        <a:defRPr kumimoji="0" b="1" kern="1200">
                          <a:solidFill>
                            <a:schemeClr val="lt1"/>
                          </a:solidFill>
                          <a:latin typeface="Times New Roman"/>
                        </a:defRPr>
                      </a:lvl3pPr>
                      <a:lvl4pPr marL="1371600" algn="l" rtl="0" eaLnBrk="1" latinLnBrk="0" hangingPunct="1">
                        <a:defRPr kumimoji="0" b="1" kern="1200">
                          <a:solidFill>
                            <a:schemeClr val="lt1"/>
                          </a:solidFill>
                          <a:latin typeface="Times New Roman"/>
                        </a:defRPr>
                      </a:lvl4pPr>
                      <a:lvl5pPr marL="1828800" algn="l" rtl="0" eaLnBrk="1" latinLnBrk="0" hangingPunct="1">
                        <a:defRPr kumimoji="0" b="1" kern="1200">
                          <a:solidFill>
                            <a:schemeClr val="lt1"/>
                          </a:solidFill>
                          <a:latin typeface="Times New Roman"/>
                        </a:defRPr>
                      </a:lvl5pPr>
                      <a:lvl6pPr marL="2286000" algn="l" rtl="0" eaLnBrk="1" latinLnBrk="0" hangingPunct="1">
                        <a:defRPr kumimoji="0" b="1" kern="1200">
                          <a:solidFill>
                            <a:schemeClr val="lt1"/>
                          </a:solidFill>
                          <a:latin typeface="Times New Roman"/>
                        </a:defRPr>
                      </a:lvl6pPr>
                      <a:lvl7pPr marL="2743200" algn="l" rtl="0" eaLnBrk="1" latinLnBrk="0" hangingPunct="1">
                        <a:defRPr kumimoji="0" b="1" kern="1200">
                          <a:solidFill>
                            <a:schemeClr val="lt1"/>
                          </a:solidFill>
                          <a:latin typeface="Times New Roman"/>
                        </a:defRPr>
                      </a:lvl7pPr>
                      <a:lvl8pPr marL="3200400" algn="l" rtl="0" eaLnBrk="1" latinLnBrk="0" hangingPunct="1">
                        <a:defRPr kumimoji="0" b="1" kern="1200">
                          <a:solidFill>
                            <a:schemeClr val="lt1"/>
                          </a:solidFill>
                          <a:latin typeface="Times New Roman"/>
                        </a:defRPr>
                      </a:lvl8pPr>
                      <a:lvl9pPr marL="3657600" algn="l" rtl="0" eaLnBrk="1" latinLnBrk="0" hangingPunct="1">
                        <a:defRPr kumimoji="0" b="1" kern="1200">
                          <a:solidFill>
                            <a:schemeClr val="lt1"/>
                          </a:solidFill>
                          <a:latin typeface="Times New Roman"/>
                        </a:defRPr>
                      </a:lvl9pPr>
                    </a:lstStyle>
                    <a:p>
                      <a:pPr algn="ctr" fontAlgn="ctr">
                        <a:lnSpc>
                          <a:spcPct val="120000"/>
                        </a:lnSpc>
                      </a:pPr>
                      <a:r>
                        <a:rPr lang="en-US" sz="1600" u="none" strike="noStrike" dirty="0">
                          <a:effectLst/>
                          <a:latin typeface="Calibri" panose="020F0502020204030204" pitchFamily="34" charset="0"/>
                        </a:rPr>
                        <a:t>Operational </a:t>
                      </a:r>
                      <a:r>
                        <a:rPr lang="en-US" sz="1600" u="none" strike="noStrike" dirty="0" smtClean="0">
                          <a:effectLst/>
                          <a:latin typeface="Calibri" panose="020F0502020204030204" pitchFamily="34" charset="0"/>
                        </a:rPr>
                        <a:t>Prioritization Approach </a:t>
                      </a:r>
                      <a:endParaRPr lang="en-US" sz="16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a:p>
                  </a:txBody>
                  <a:tcPr/>
                </a:tc>
                <a:extLst>
                  <a:ext uri="{0D108BD9-81ED-4DB2-BD59-A6C34878D82A}">
                    <a16:rowId xmlns:a16="http://schemas.microsoft.com/office/drawing/2014/main" val="10000"/>
                  </a:ext>
                </a:extLst>
              </a:tr>
              <a:tr h="293391">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ctr" fontAlgn="ctr">
                        <a:lnSpc>
                          <a:spcPct val="100000"/>
                        </a:lnSpc>
                      </a:pPr>
                      <a:r>
                        <a:rPr lang="en-US" sz="1400" u="none" strike="noStrike" dirty="0">
                          <a:effectLst/>
                          <a:latin typeface="Calibri" panose="020F0502020204030204" pitchFamily="34" charset="0"/>
                        </a:rPr>
                        <a:t>1</a:t>
                      </a:r>
                      <a:endParaRPr lang="en-US"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l" fontAlgn="b">
                        <a:lnSpc>
                          <a:spcPct val="120000"/>
                        </a:lnSpc>
                      </a:pPr>
                      <a:r>
                        <a:rPr lang="en-US" sz="1400" u="none" strike="noStrike" dirty="0" smtClean="0">
                          <a:effectLst/>
                          <a:latin typeface="Calibri" panose="020F0502020204030204" pitchFamily="34" charset="0"/>
                        </a:rPr>
                        <a:t> Life </a:t>
                      </a:r>
                      <a:r>
                        <a:rPr lang="en-US" sz="1400" u="none" strike="noStrike" dirty="0">
                          <a:effectLst/>
                          <a:latin typeface="Calibri" panose="020F0502020204030204" pitchFamily="34" charset="0"/>
                        </a:rPr>
                        <a:t>&amp; Property / National Interest Missions</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ysClr val="window" lastClr="FFFFFF">
                          <a:lumMod val="50000"/>
                        </a:sysClr>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293391">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ctr" fontAlgn="ctr">
                        <a:lnSpc>
                          <a:spcPct val="100000"/>
                        </a:lnSpc>
                      </a:pPr>
                      <a:r>
                        <a:rPr lang="en-US" sz="1400" u="none" strike="noStrike" dirty="0">
                          <a:effectLst/>
                          <a:latin typeface="Calibri" panose="020F0502020204030204" pitchFamily="34" charset="0"/>
                        </a:rPr>
                        <a:t>2</a:t>
                      </a:r>
                      <a:endParaRPr lang="en-US"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l" fontAlgn="b">
                        <a:lnSpc>
                          <a:spcPct val="120000"/>
                        </a:lnSpc>
                      </a:pPr>
                      <a:r>
                        <a:rPr lang="en-US" sz="1400" u="none" strike="noStrike" dirty="0" smtClean="0">
                          <a:effectLst/>
                          <a:latin typeface="Calibri" panose="020F0502020204030204" pitchFamily="34" charset="0"/>
                        </a:rPr>
                        <a:t> Int'l Agreement </a:t>
                      </a:r>
                      <a:r>
                        <a:rPr lang="en-US" sz="1400" u="none" strike="noStrike" dirty="0">
                          <a:effectLst/>
                          <a:latin typeface="Calibri" panose="020F0502020204030204" pitchFamily="34" charset="0"/>
                        </a:rPr>
                        <a:t>Missions / NRT NOAA-NASA </a:t>
                      </a:r>
                      <a:r>
                        <a:rPr lang="en-US" sz="1400" u="none" strike="noStrike" dirty="0" smtClean="0">
                          <a:effectLst/>
                          <a:latin typeface="Calibri" panose="020F0502020204030204" pitchFamily="34" charset="0"/>
                        </a:rPr>
                        <a:t>Environmental Missions</a:t>
                      </a:r>
                      <a:r>
                        <a:rPr lang="en-US" sz="1400" u="none" strike="noStrike" dirty="0">
                          <a:effectLst/>
                          <a:latin typeface="Calibri" panose="020F0502020204030204" pitchFamily="34" charset="0"/>
                        </a:rPr>
                        <a:t>/ Launch Support-Cal Val</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ysClr val="window" lastClr="FFFFFF">
                          <a:lumMod val="50000"/>
                        </a:sysClr>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93391">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ctr" fontAlgn="ctr">
                        <a:lnSpc>
                          <a:spcPct val="100000"/>
                        </a:lnSpc>
                      </a:pPr>
                      <a:r>
                        <a:rPr lang="en-US" sz="1400" u="none" strike="noStrike" dirty="0">
                          <a:effectLst/>
                          <a:latin typeface="Calibri" panose="020F0502020204030204" pitchFamily="34" charset="0"/>
                        </a:rPr>
                        <a:t>3</a:t>
                      </a:r>
                      <a:endParaRPr lang="en-US"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l" fontAlgn="b">
                        <a:lnSpc>
                          <a:spcPct val="120000"/>
                        </a:lnSpc>
                      </a:pPr>
                      <a:r>
                        <a:rPr lang="en-US" sz="1400" u="none" strike="noStrike" dirty="0" smtClean="0">
                          <a:effectLst/>
                          <a:latin typeface="Calibri" panose="020F0502020204030204" pitchFamily="34" charset="0"/>
                        </a:rPr>
                        <a:t> External </a:t>
                      </a:r>
                      <a:r>
                        <a:rPr lang="en-US" sz="1400" u="none" strike="noStrike" dirty="0">
                          <a:effectLst/>
                          <a:latin typeface="Calibri" panose="020F0502020204030204" pitchFamily="34" charset="0"/>
                        </a:rPr>
                        <a:t>Mission Support (i.e. AR) / Data Preservation/Archive</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ysClr val="window" lastClr="FFFFFF">
                          <a:lumMod val="50000"/>
                        </a:sysClr>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r h="246246">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ctr" fontAlgn="ctr">
                        <a:lnSpc>
                          <a:spcPct val="100000"/>
                        </a:lnSpc>
                      </a:pPr>
                      <a:r>
                        <a:rPr lang="en-US" sz="1400" u="none" strike="noStrike" dirty="0">
                          <a:effectLst/>
                          <a:latin typeface="Calibri" panose="020F0502020204030204" pitchFamily="34" charset="0"/>
                        </a:rPr>
                        <a:t>4</a:t>
                      </a:r>
                      <a:endParaRPr lang="en-US"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l" fontAlgn="ctr">
                        <a:lnSpc>
                          <a:spcPct val="100000"/>
                        </a:lnSpc>
                      </a:pPr>
                      <a:r>
                        <a:rPr lang="en-US" sz="1400" u="none" strike="noStrike" baseline="0" dirty="0" smtClean="0">
                          <a:effectLst/>
                          <a:latin typeface="Calibri" panose="020F0502020204030204" pitchFamily="34" charset="0"/>
                        </a:rPr>
                        <a:t> </a:t>
                      </a:r>
                      <a:r>
                        <a:rPr lang="en-US" sz="1400" u="none" strike="noStrike" dirty="0" smtClean="0">
                          <a:effectLst/>
                          <a:latin typeface="Calibri" panose="020F0502020204030204" pitchFamily="34" charset="0"/>
                        </a:rPr>
                        <a:t>Operations </a:t>
                      </a:r>
                      <a:r>
                        <a:rPr lang="en-US" sz="1400" u="none" strike="noStrike" dirty="0">
                          <a:effectLst/>
                          <a:latin typeface="Calibri" panose="020F0502020204030204" pitchFamily="34" charset="0"/>
                        </a:rPr>
                        <a:t>Test Support</a:t>
                      </a:r>
                      <a:endParaRPr lang="en-US" sz="1400" b="0" i="0" u="none" strike="noStrike" dirty="0">
                        <a:solidFill>
                          <a:srgbClr val="000000"/>
                        </a:solidFill>
                        <a:effectLst/>
                        <a:latin typeface="Calibri" panose="020F0502020204030204" pitchFamily="34" charset="0"/>
                      </a:endParaRPr>
                    </a:p>
                  </a:txBody>
                  <a:tcPr marL="9525" marR="9525" marT="9525" marB="0">
                    <a:lnL w="6350" cap="flat" cmpd="sng" algn="ctr">
                      <a:solidFill>
                        <a:sysClr val="window" lastClr="FFFFFF">
                          <a:lumMod val="50000"/>
                        </a:sysClr>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93391">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ctr" fontAlgn="ctr">
                        <a:lnSpc>
                          <a:spcPct val="100000"/>
                        </a:lnSpc>
                      </a:pPr>
                      <a:r>
                        <a:rPr lang="en-US" sz="1400" u="none" strike="noStrike" dirty="0">
                          <a:effectLst/>
                          <a:latin typeface="Calibri" panose="020F0502020204030204" pitchFamily="34" charset="0"/>
                        </a:rPr>
                        <a:t>5</a:t>
                      </a:r>
                      <a:endParaRPr lang="en-US"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EEECE1">
                        <a:lumMod val="75000"/>
                      </a:srgbClr>
                    </a:solidFill>
                  </a:tcPr>
                </a:tc>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l" fontAlgn="b">
                        <a:lnSpc>
                          <a:spcPct val="120000"/>
                        </a:lnSpc>
                      </a:pPr>
                      <a:r>
                        <a:rPr lang="en-US" sz="1400" u="none" strike="noStrike" dirty="0" smtClean="0">
                          <a:effectLst/>
                          <a:latin typeface="Calibri" panose="020F0502020204030204" pitchFamily="34" charset="0"/>
                        </a:rPr>
                        <a:t> Mission </a:t>
                      </a:r>
                      <a:r>
                        <a:rPr lang="en-US" sz="1400" u="none" strike="noStrike" dirty="0">
                          <a:effectLst/>
                          <a:latin typeface="Calibri" panose="020F0502020204030204" pitchFamily="34" charset="0"/>
                        </a:rPr>
                        <a:t>(</a:t>
                      </a:r>
                      <a:r>
                        <a:rPr lang="en-US" sz="1400" u="none" strike="noStrike" dirty="0" smtClean="0">
                          <a:effectLst/>
                          <a:latin typeface="Calibri" panose="020F0502020204030204" pitchFamily="34" charset="0"/>
                        </a:rPr>
                        <a:t>Development ) </a:t>
                      </a:r>
                      <a:r>
                        <a:rPr lang="en-US" sz="1400" u="none" strike="noStrike" dirty="0">
                          <a:effectLst/>
                          <a:latin typeface="Calibri" panose="020F0502020204030204" pitchFamily="34" charset="0"/>
                        </a:rPr>
                        <a:t>Test Support / Long </a:t>
                      </a:r>
                      <a:r>
                        <a:rPr lang="en-US" sz="1400" u="none" strike="noStrike" dirty="0" smtClean="0">
                          <a:effectLst/>
                          <a:latin typeface="Calibri" panose="020F0502020204030204" pitchFamily="34" charset="0"/>
                        </a:rPr>
                        <a:t>term Approved </a:t>
                      </a:r>
                      <a:r>
                        <a:rPr lang="en-US" sz="1400" u="none" strike="noStrike" dirty="0">
                          <a:effectLst/>
                          <a:latin typeface="Calibri" panose="020F0502020204030204" pitchFamily="34" charset="0"/>
                        </a:rPr>
                        <a:t>RT </a:t>
                      </a:r>
                      <a:r>
                        <a:rPr lang="en-US" sz="1400" u="none" strike="noStrike" dirty="0" smtClean="0">
                          <a:effectLst/>
                          <a:latin typeface="Calibri" panose="020F0502020204030204" pitchFamily="34" charset="0"/>
                        </a:rPr>
                        <a:t>Request</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ysClr val="window" lastClr="FFFFFF">
                          <a:lumMod val="50000"/>
                        </a:sysClr>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5"/>
                  </a:ext>
                </a:extLst>
              </a:tr>
              <a:tr h="293391">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ctr" fontAlgn="ctr">
                        <a:lnSpc>
                          <a:spcPct val="100000"/>
                        </a:lnSpc>
                      </a:pPr>
                      <a:r>
                        <a:rPr lang="en-US" sz="1400" u="none" strike="noStrike" dirty="0">
                          <a:effectLst/>
                          <a:latin typeface="Calibri" panose="020F0502020204030204" pitchFamily="34" charset="0"/>
                        </a:rPr>
                        <a:t>6</a:t>
                      </a:r>
                      <a:endParaRPr lang="en-US"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Times New Roman"/>
                        </a:defRPr>
                      </a:lvl1pPr>
                      <a:lvl2pPr marL="457200" algn="l" rtl="0" eaLnBrk="1" latinLnBrk="0" hangingPunct="1">
                        <a:defRPr kumimoji="0" kern="1200">
                          <a:solidFill>
                            <a:schemeClr val="dk1"/>
                          </a:solidFill>
                          <a:latin typeface="Times New Roman"/>
                        </a:defRPr>
                      </a:lvl2pPr>
                      <a:lvl3pPr marL="914400" algn="l" rtl="0" eaLnBrk="1" latinLnBrk="0" hangingPunct="1">
                        <a:defRPr kumimoji="0" kern="1200">
                          <a:solidFill>
                            <a:schemeClr val="dk1"/>
                          </a:solidFill>
                          <a:latin typeface="Times New Roman"/>
                        </a:defRPr>
                      </a:lvl3pPr>
                      <a:lvl4pPr marL="1371600" algn="l" rtl="0" eaLnBrk="1" latinLnBrk="0" hangingPunct="1">
                        <a:defRPr kumimoji="0" kern="1200">
                          <a:solidFill>
                            <a:schemeClr val="dk1"/>
                          </a:solidFill>
                          <a:latin typeface="Times New Roman"/>
                        </a:defRPr>
                      </a:lvl4pPr>
                      <a:lvl5pPr marL="1828800" algn="l" rtl="0" eaLnBrk="1" latinLnBrk="0" hangingPunct="1">
                        <a:defRPr kumimoji="0" kern="1200">
                          <a:solidFill>
                            <a:schemeClr val="dk1"/>
                          </a:solidFill>
                          <a:latin typeface="Times New Roman"/>
                        </a:defRPr>
                      </a:lvl5pPr>
                      <a:lvl6pPr marL="2286000" algn="l" rtl="0" eaLnBrk="1" latinLnBrk="0" hangingPunct="1">
                        <a:defRPr kumimoji="0" kern="1200">
                          <a:solidFill>
                            <a:schemeClr val="dk1"/>
                          </a:solidFill>
                          <a:latin typeface="Times New Roman"/>
                        </a:defRPr>
                      </a:lvl6pPr>
                      <a:lvl7pPr marL="2743200" algn="l" rtl="0" eaLnBrk="1" latinLnBrk="0" hangingPunct="1">
                        <a:defRPr kumimoji="0" kern="1200">
                          <a:solidFill>
                            <a:schemeClr val="dk1"/>
                          </a:solidFill>
                          <a:latin typeface="Times New Roman"/>
                        </a:defRPr>
                      </a:lvl7pPr>
                      <a:lvl8pPr marL="3200400" algn="l" rtl="0" eaLnBrk="1" latinLnBrk="0" hangingPunct="1">
                        <a:defRPr kumimoji="0" kern="1200">
                          <a:solidFill>
                            <a:schemeClr val="dk1"/>
                          </a:solidFill>
                          <a:latin typeface="Times New Roman"/>
                        </a:defRPr>
                      </a:lvl8pPr>
                      <a:lvl9pPr marL="3657600" algn="l" rtl="0" eaLnBrk="1" latinLnBrk="0" hangingPunct="1">
                        <a:defRPr kumimoji="0" kern="1200">
                          <a:solidFill>
                            <a:schemeClr val="dk1"/>
                          </a:solidFill>
                          <a:latin typeface="Times New Roman"/>
                        </a:defRPr>
                      </a:lvl9pPr>
                    </a:lstStyle>
                    <a:p>
                      <a:pPr algn="l" fontAlgn="b">
                        <a:lnSpc>
                          <a:spcPct val="120000"/>
                        </a:lnSpc>
                      </a:pPr>
                      <a:r>
                        <a:rPr lang="en-US" sz="1400" u="none" strike="noStrike" dirty="0" smtClean="0">
                          <a:effectLst/>
                          <a:latin typeface="Calibri" panose="020F0502020204030204" pitchFamily="34" charset="0"/>
                        </a:rPr>
                        <a:t> Prototype dataflow / </a:t>
                      </a:r>
                      <a:r>
                        <a:rPr lang="en-US" sz="1400" u="none" strike="noStrike" dirty="0">
                          <a:effectLst/>
                          <a:latin typeface="Calibri" panose="020F0502020204030204" pitchFamily="34" charset="0"/>
                        </a:rPr>
                        <a:t>t</a:t>
                      </a:r>
                      <a:r>
                        <a:rPr lang="en-US" sz="1400" u="none" strike="noStrike" dirty="0" smtClean="0">
                          <a:effectLst/>
                          <a:latin typeface="Calibri" panose="020F0502020204030204" pitchFamily="34" charset="0"/>
                        </a:rPr>
                        <a:t>emporary </a:t>
                      </a:r>
                      <a:r>
                        <a:rPr lang="en-US" sz="1400" u="none" strike="noStrike" dirty="0" err="1" smtClean="0">
                          <a:effectLst/>
                          <a:latin typeface="Calibri" panose="020F0502020204030204" pitchFamily="34" charset="0"/>
                        </a:rPr>
                        <a:t>dataflows</a:t>
                      </a:r>
                      <a:r>
                        <a:rPr lang="en-US" sz="1400" u="none" strike="noStrike" dirty="0" smtClean="0">
                          <a:effectLst/>
                          <a:latin typeface="Calibri" panose="020F0502020204030204" pitchFamily="34" charset="0"/>
                        </a:rPr>
                        <a:t> </a:t>
                      </a:r>
                      <a:r>
                        <a:rPr lang="en-US" sz="1400" u="none" strike="noStrike" dirty="0">
                          <a:effectLst/>
                          <a:latin typeface="Calibri" panose="020F0502020204030204" pitchFamily="34" charset="0"/>
                        </a:rPr>
                        <a:t>or </a:t>
                      </a:r>
                      <a:r>
                        <a:rPr lang="en-US" sz="1400" u="none" strike="noStrike" dirty="0" smtClean="0">
                          <a:effectLst/>
                          <a:latin typeface="Calibri" panose="020F0502020204030204" pitchFamily="34" charset="0"/>
                        </a:rPr>
                        <a:t>tests –</a:t>
                      </a:r>
                      <a:r>
                        <a:rPr lang="en-US" sz="1400" u="none" strike="noStrike" baseline="0" dirty="0" smtClean="0">
                          <a:effectLst/>
                          <a:latin typeface="Calibri" panose="020F0502020204030204" pitchFamily="34" charset="0"/>
                        </a:rPr>
                        <a:t> research to operations</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ysClr val="window" lastClr="FFFFFF">
                          <a:lumMod val="50000"/>
                        </a:sysClr>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6251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smtClean="0"/>
              <a:t>Data Access &amp; Distribution in PDA Era</a:t>
            </a:r>
            <a:br>
              <a:rPr lang="en-US" dirty="0" smtClean="0"/>
            </a:br>
            <a:endParaRPr lang="en-US" sz="36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825" y="5410200"/>
            <a:ext cx="1896821" cy="106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54662"/>
            <a:ext cx="1329117" cy="9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1066800"/>
            <a:ext cx="7413719" cy="512448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smtClean="0"/>
              <a:t>Legacy GOES data in GVAR</a:t>
            </a:r>
            <a:r>
              <a:rPr lang="en-US" sz="2400" dirty="0"/>
              <a:t> </a:t>
            </a:r>
            <a:r>
              <a:rPr lang="en-US" sz="2400" dirty="0" smtClean="0"/>
              <a:t>format will be on PDA.</a:t>
            </a:r>
          </a:p>
          <a:p>
            <a:pPr marL="285750" indent="-285750">
              <a:spcBef>
                <a:spcPts val="600"/>
              </a:spcBef>
              <a:buFont typeface="Arial" panose="020B0604020202020204" pitchFamily="34" charset="0"/>
              <a:buChar char="•"/>
            </a:pPr>
            <a:r>
              <a:rPr lang="en-US" sz="2400" dirty="0" err="1" smtClean="0"/>
              <a:t>McIDAS</a:t>
            </a:r>
            <a:r>
              <a:rPr lang="en-US" sz="2400" dirty="0" smtClean="0"/>
              <a:t> AREA files will remain on </a:t>
            </a:r>
            <a:r>
              <a:rPr lang="en-US" sz="2400" dirty="0" err="1" smtClean="0"/>
              <a:t>GeoDist</a:t>
            </a:r>
            <a:r>
              <a:rPr lang="en-US" sz="2400" dirty="0" smtClean="0"/>
              <a:t> servers for GOES 13 </a:t>
            </a:r>
            <a:r>
              <a:rPr lang="en-US" sz="2400" dirty="0"/>
              <a:t>&amp;</a:t>
            </a:r>
            <a:r>
              <a:rPr lang="en-US" sz="2400" dirty="0" smtClean="0"/>
              <a:t> 15.</a:t>
            </a:r>
          </a:p>
          <a:p>
            <a:pPr marL="285750" indent="-285750">
              <a:spcBef>
                <a:spcPts val="600"/>
              </a:spcBef>
              <a:buFont typeface="Arial" panose="020B0604020202020204" pitchFamily="34" charset="0"/>
              <a:buChar char="•"/>
            </a:pPr>
            <a:r>
              <a:rPr lang="en-US" sz="2400" dirty="0" smtClean="0"/>
              <a:t>Users will need to obtain GOES-R data via PDA.</a:t>
            </a:r>
          </a:p>
          <a:p>
            <a:pPr marL="342900" indent="-342900">
              <a:buFont typeface="Arial" panose="020B0604020202020204" pitchFamily="34" charset="0"/>
              <a:buChar char="•"/>
            </a:pPr>
            <a:r>
              <a:rPr lang="en-US" sz="2400" dirty="0"/>
              <a:t>GOES-R data will </a:t>
            </a:r>
            <a:r>
              <a:rPr lang="en-US" sz="2400" u="sng" dirty="0"/>
              <a:t>not</a:t>
            </a:r>
            <a:r>
              <a:rPr lang="en-US" sz="2400" dirty="0"/>
              <a:t> be on </a:t>
            </a:r>
            <a:r>
              <a:rPr lang="en-US" sz="2400" dirty="0" err="1"/>
              <a:t>GeoDist</a:t>
            </a:r>
            <a:r>
              <a:rPr lang="en-US" sz="2400" dirty="0"/>
              <a:t> servers and will </a:t>
            </a:r>
            <a:r>
              <a:rPr lang="en-US" sz="2400" u="sng" dirty="0"/>
              <a:t>not</a:t>
            </a:r>
            <a:r>
              <a:rPr lang="en-US" sz="2400" dirty="0"/>
              <a:t> be in </a:t>
            </a:r>
            <a:r>
              <a:rPr lang="en-US" sz="2400" dirty="0" err="1"/>
              <a:t>McIDAS</a:t>
            </a:r>
            <a:r>
              <a:rPr lang="en-US" sz="2400" dirty="0"/>
              <a:t> AREA file format </a:t>
            </a:r>
            <a:r>
              <a:rPr lang="en-US" sz="2400" u="sng" dirty="0"/>
              <a:t>nor</a:t>
            </a:r>
            <a:r>
              <a:rPr lang="en-US" sz="2400" dirty="0"/>
              <a:t> served on </a:t>
            </a:r>
            <a:r>
              <a:rPr lang="en-US" sz="2400" dirty="0" smtClean="0"/>
              <a:t>ADDE via ESPC</a:t>
            </a:r>
            <a:endParaRPr lang="en-US" sz="2400" dirty="0"/>
          </a:p>
          <a:p>
            <a:pPr marL="342900" indent="-342900">
              <a:buFont typeface="Arial" panose="020B0604020202020204" pitchFamily="34" charset="0"/>
              <a:buChar char="•"/>
            </a:pPr>
            <a:r>
              <a:rPr lang="en-US" sz="2400" dirty="0"/>
              <a:t>Newer versions of </a:t>
            </a:r>
            <a:r>
              <a:rPr lang="en-US" sz="2400" dirty="0" err="1"/>
              <a:t>McIDAS</a:t>
            </a:r>
            <a:r>
              <a:rPr lang="en-US" sz="2400" dirty="0"/>
              <a:t> </a:t>
            </a:r>
            <a:r>
              <a:rPr lang="en-US" sz="2400" u="sng" dirty="0"/>
              <a:t>will</a:t>
            </a:r>
            <a:r>
              <a:rPr lang="en-US" sz="2400" dirty="0"/>
              <a:t> allow users to read GOES-R data.</a:t>
            </a:r>
          </a:p>
          <a:p>
            <a:pPr marL="342900" indent="-342900">
              <a:buFont typeface="Arial" panose="020B0604020202020204" pitchFamily="34" charset="0"/>
              <a:buChar char="•"/>
            </a:pPr>
            <a:r>
              <a:rPr lang="en-US" sz="2400" dirty="0"/>
              <a:t>S-NPP/JPSS products will be </a:t>
            </a:r>
            <a:r>
              <a:rPr lang="en-US" sz="2400" dirty="0" smtClean="0"/>
              <a:t>generated by NDE 2.0 and provided via PDA</a:t>
            </a:r>
            <a:r>
              <a:rPr lang="en-US" sz="2400" dirty="0"/>
              <a:t>.</a:t>
            </a:r>
          </a:p>
          <a:p>
            <a:pPr marL="342900" indent="-342900">
              <a:buFont typeface="Arial" panose="020B0604020202020204" pitchFamily="34" charset="0"/>
              <a:buChar char="•"/>
            </a:pPr>
            <a:r>
              <a:rPr lang="en-US" sz="2400" dirty="0"/>
              <a:t>All distribution will use FTPS or SFTP </a:t>
            </a:r>
            <a:r>
              <a:rPr lang="en-US" sz="2400" dirty="0" smtClean="0"/>
              <a:t>protocols.</a:t>
            </a:r>
            <a:endParaRPr lang="en-US" sz="2400" dirty="0"/>
          </a:p>
          <a:p>
            <a:pPr marL="285750" indent="-285750">
              <a:spcBef>
                <a:spcPts val="600"/>
              </a:spcBef>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21703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01" y="764881"/>
            <a:ext cx="7872875" cy="555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txBox="1">
            <a:spLocks/>
          </p:cNvSpPr>
          <p:nvPr/>
        </p:nvSpPr>
        <p:spPr bwMode="auto">
          <a:xfrm>
            <a:off x="583509" y="231683"/>
            <a:ext cx="8229600" cy="504737"/>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2800" kern="1200">
                <a:solidFill>
                  <a:srgbClr val="263F78"/>
                </a:solidFill>
                <a:latin typeface="+mn-lt"/>
                <a:ea typeface="Calibri" pitchFamily="34" charset="0"/>
                <a:cs typeface="Calibri" pitchFamily="34" charset="0"/>
              </a:defRPr>
            </a:lvl1pPr>
            <a:lvl2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3600" b="0" dirty="0" smtClean="0">
                <a:solidFill>
                  <a:schemeClr val="tx1"/>
                </a:solidFill>
                <a:latin typeface="+mj-lt"/>
              </a:rPr>
              <a:t>Future ESPC Data Operations (To-Be State)</a:t>
            </a:r>
            <a:endParaRPr lang="en-US" sz="3600" b="0" dirty="0">
              <a:solidFill>
                <a:schemeClr val="tx1"/>
              </a:solidFill>
              <a:latin typeface="+mj-lt"/>
            </a:endParaRPr>
          </a:p>
        </p:txBody>
      </p:sp>
      <p:sp>
        <p:nvSpPr>
          <p:cNvPr id="2" name="Rectangle 1"/>
          <p:cNvSpPr/>
          <p:nvPr/>
        </p:nvSpPr>
        <p:spPr>
          <a:xfrm>
            <a:off x="6777245" y="1718810"/>
            <a:ext cx="720080" cy="1620180"/>
          </a:xfrm>
          <a:prstGeom prst="rect">
            <a:avLst/>
          </a:prstGeom>
          <a:ln w="38100">
            <a:solidFill>
              <a:srgbClr val="FFFF00"/>
            </a:solidFill>
          </a:ln>
        </p:spPr>
        <p:txBody>
          <a:bodyPr rtlCol="0" anchor="ctr">
            <a:spAutoFit/>
          </a:bodyPr>
          <a:lstStyle/>
          <a:p>
            <a:pPr algn="ctr"/>
            <a:endParaRPr lang="en-US" dirty="0">
              <a:solidFill>
                <a:srgbClr val="263F78"/>
              </a:solidFill>
            </a:endParaRPr>
          </a:p>
        </p:txBody>
      </p:sp>
      <p:sp>
        <p:nvSpPr>
          <p:cNvPr id="6" name="Rectangle 5"/>
          <p:cNvSpPr/>
          <p:nvPr/>
        </p:nvSpPr>
        <p:spPr>
          <a:xfrm>
            <a:off x="2006715" y="4795296"/>
            <a:ext cx="630070" cy="343894"/>
          </a:xfrm>
          <a:prstGeom prst="rect">
            <a:avLst/>
          </a:prstGeom>
          <a:ln w="38100">
            <a:solidFill>
              <a:srgbClr val="FFFF00"/>
            </a:solidFill>
          </a:ln>
        </p:spPr>
        <p:txBody>
          <a:bodyPr rtlCol="0" anchor="ctr">
            <a:spAutoFit/>
          </a:bodyPr>
          <a:lstStyle/>
          <a:p>
            <a:pPr algn="ctr"/>
            <a:endParaRPr lang="en-US" dirty="0">
              <a:solidFill>
                <a:srgbClr val="263F78"/>
              </a:solidFill>
            </a:endParaRPr>
          </a:p>
        </p:txBody>
      </p:sp>
    </p:spTree>
    <p:extLst>
      <p:ext uri="{BB962C8B-B14F-4D97-AF65-F5344CB8AC3E}">
        <p14:creationId xmlns:p14="http://schemas.microsoft.com/office/powerpoint/2010/main" val="84250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t>User Subscription Revalidation</a:t>
            </a:r>
            <a:endParaRPr lang="en-US" sz="4000" dirty="0"/>
          </a:p>
        </p:txBody>
      </p:sp>
      <p:sp>
        <p:nvSpPr>
          <p:cNvPr id="3" name="TextBox 2"/>
          <p:cNvSpPr txBox="1"/>
          <p:nvPr/>
        </p:nvSpPr>
        <p:spPr>
          <a:xfrm>
            <a:off x="957262" y="1524000"/>
            <a:ext cx="7653338" cy="417037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smtClean="0"/>
              <a:t>All users have been notified to revalidate </a:t>
            </a:r>
            <a:r>
              <a:rPr lang="en-US" sz="2400" dirty="0"/>
              <a:t>their </a:t>
            </a:r>
            <a:r>
              <a:rPr lang="en-US" sz="2400" dirty="0" smtClean="0"/>
              <a:t>subscriptions before the switch to PDA occurs.</a:t>
            </a:r>
          </a:p>
          <a:p>
            <a:pPr marL="742950" lvl="2" indent="-285750">
              <a:spcBef>
                <a:spcPts val="600"/>
              </a:spcBef>
              <a:buFont typeface="Courier New" panose="02070309020205020404" pitchFamily="49" charset="0"/>
              <a:buChar char="o"/>
            </a:pPr>
            <a:r>
              <a:rPr lang="en-US" dirty="0"/>
              <a:t>Data Access Request (DAR) Form is available at http://</a:t>
            </a:r>
            <a:r>
              <a:rPr lang="en-US" dirty="0" smtClean="0"/>
              <a:t>www.ospo.noaa.gov/Organization/About/access.html</a:t>
            </a:r>
            <a:endParaRPr lang="en-US" sz="2400" dirty="0" smtClean="0"/>
          </a:p>
          <a:p>
            <a:pPr marL="285750" indent="-285750">
              <a:spcBef>
                <a:spcPts val="600"/>
              </a:spcBef>
              <a:buFont typeface="Arial" panose="020B0604020202020204" pitchFamily="34" charset="0"/>
              <a:buChar char="•"/>
            </a:pPr>
            <a:r>
              <a:rPr lang="en-US" sz="2400" dirty="0" smtClean="0"/>
              <a:t>Users must complete and submit the new Data Access Request (DAR) form (Apr. 2016 version 15).</a:t>
            </a:r>
          </a:p>
          <a:p>
            <a:pPr marL="800100" lvl="1" indent="-342900">
              <a:spcBef>
                <a:spcPts val="600"/>
              </a:spcBef>
              <a:buFont typeface="Courier New" panose="02070309020205020404" pitchFamily="49" charset="0"/>
              <a:buChar char="o"/>
            </a:pPr>
            <a:r>
              <a:rPr lang="en-US" sz="2000" dirty="0" smtClean="0"/>
              <a:t>Exception for users involved with </a:t>
            </a:r>
            <a:r>
              <a:rPr lang="en-US" sz="2000" dirty="0" err="1" smtClean="0"/>
              <a:t>Solers</a:t>
            </a:r>
            <a:r>
              <a:rPr lang="en-US" sz="2000" dirty="0" smtClean="0"/>
              <a:t> integration</a:t>
            </a:r>
            <a:r>
              <a:rPr lang="en-US" sz="2000" dirty="0"/>
              <a:t> </a:t>
            </a:r>
            <a:r>
              <a:rPr lang="en-US" sz="2000" dirty="0" smtClean="0"/>
              <a:t>activities.</a:t>
            </a:r>
          </a:p>
          <a:p>
            <a:pPr marL="342900" indent="-342900">
              <a:spcBef>
                <a:spcPts val="600"/>
              </a:spcBef>
              <a:buFont typeface="Arial" panose="020B0604020202020204" pitchFamily="34" charset="0"/>
              <a:buChar char="•"/>
            </a:pPr>
            <a:r>
              <a:rPr lang="en-US" sz="2400" dirty="0" smtClean="0"/>
              <a:t>Subscribers who fail to revalidate will not be automatically moved over to PDA or removed from DDS.</a:t>
            </a:r>
            <a:endParaRPr lang="en-US" sz="2400" dirty="0"/>
          </a:p>
          <a:p>
            <a:pPr marL="800100" lvl="1" indent="-342900">
              <a:spcBef>
                <a:spcPts val="600"/>
              </a:spcBef>
              <a:buFont typeface="Courier New" panose="02070309020205020404" pitchFamily="49" charset="0"/>
              <a:buChar char="o"/>
            </a:pPr>
            <a:r>
              <a:rPr lang="en-US" sz="2000" dirty="0" smtClean="0"/>
              <a:t>As data gets moved off DDS and the DDS is subsequently turned off, users who do not revalidate will be without data.</a:t>
            </a:r>
          </a:p>
        </p:txBody>
      </p:sp>
    </p:spTree>
    <p:extLst>
      <p:ext uri="{BB962C8B-B14F-4D97-AF65-F5344CB8AC3E}">
        <p14:creationId xmlns:p14="http://schemas.microsoft.com/office/powerpoint/2010/main" val="93342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92162"/>
          </a:xfrm>
        </p:spPr>
        <p:txBody>
          <a:bodyPr/>
          <a:lstStyle/>
          <a:p>
            <a:r>
              <a:rPr lang="en-US" b="0" dirty="0" smtClean="0"/>
              <a:t>PDA Schedule</a:t>
            </a:r>
            <a:endParaRPr lang="en-US" b="0" dirty="0"/>
          </a:p>
        </p:txBody>
      </p:sp>
      <p:sp>
        <p:nvSpPr>
          <p:cNvPr id="3" name="Content Placeholder 2"/>
          <p:cNvSpPr>
            <a:spLocks noGrp="1"/>
          </p:cNvSpPr>
          <p:nvPr>
            <p:ph idx="1"/>
          </p:nvPr>
        </p:nvSpPr>
        <p:spPr>
          <a:xfrm>
            <a:off x="457200" y="914400"/>
            <a:ext cx="8229600" cy="5486400"/>
          </a:xfrm>
        </p:spPr>
        <p:txBody>
          <a:bodyPr>
            <a:normAutofit fontScale="85000" lnSpcReduction="20000"/>
          </a:bodyPr>
          <a:lstStyle/>
          <a:p>
            <a:r>
              <a:rPr lang="en-US" dirty="0" smtClean="0"/>
              <a:t>Internal readiness reviews:</a:t>
            </a:r>
          </a:p>
          <a:p>
            <a:pPr lvl="1"/>
            <a:r>
              <a:rPr lang="en-US" dirty="0" smtClean="0"/>
              <a:t>Operational Readiness Review (ORR) held Nov 15, 2016</a:t>
            </a:r>
          </a:p>
          <a:p>
            <a:pPr lvl="1"/>
            <a:r>
              <a:rPr lang="en-US" dirty="0"/>
              <a:t>JPSS Block 2.0 transition NET Jan 23, 2017</a:t>
            </a:r>
          </a:p>
          <a:p>
            <a:pPr lvl="1"/>
            <a:r>
              <a:rPr lang="en-US" dirty="0" smtClean="0"/>
              <a:t>Actual near real-time data flow is dependent upon the new JPSS ground system upgrade (TBD)</a:t>
            </a:r>
          </a:p>
          <a:p>
            <a:pPr lvl="1"/>
            <a:endParaRPr lang="en-US" sz="1400" dirty="0" smtClean="0"/>
          </a:p>
          <a:p>
            <a:r>
              <a:rPr lang="en-US" dirty="0" smtClean="0"/>
              <a:t>Existing users of S-NPP NDE system are being scheduled for integration.</a:t>
            </a:r>
          </a:p>
          <a:p>
            <a:endParaRPr lang="en-US" sz="1300" dirty="0" smtClean="0"/>
          </a:p>
          <a:p>
            <a:r>
              <a:rPr lang="en-US" dirty="0" smtClean="0"/>
              <a:t>Existing users with questions should contact:</a:t>
            </a:r>
          </a:p>
          <a:p>
            <a:pPr lvl="1"/>
            <a:r>
              <a:rPr lang="en-US" sz="2400" dirty="0" smtClean="0"/>
              <a:t>Donna McNamara (Data Access </a:t>
            </a:r>
            <a:r>
              <a:rPr lang="en-US" sz="2400" dirty="0"/>
              <a:t>Manager</a:t>
            </a:r>
            <a:r>
              <a:rPr lang="en-US" sz="2400" dirty="0" smtClean="0"/>
              <a:t>)   donna.mcnamara@noaa.gov</a:t>
            </a:r>
          </a:p>
          <a:p>
            <a:pPr lvl="1"/>
            <a:r>
              <a:rPr lang="en-US" sz="2400" dirty="0" smtClean="0"/>
              <a:t>Chris </a:t>
            </a:r>
            <a:r>
              <a:rPr lang="en-US" sz="2400" dirty="0" err="1" smtClean="0"/>
              <a:t>Sisko</a:t>
            </a:r>
            <a:r>
              <a:rPr lang="en-US" sz="2400" dirty="0" smtClean="0"/>
              <a:t> (JPSS Data Operations </a:t>
            </a:r>
            <a:r>
              <a:rPr lang="en-US" sz="2400" dirty="0"/>
              <a:t>Manager</a:t>
            </a:r>
            <a:r>
              <a:rPr lang="en-US" sz="2400" dirty="0" smtClean="0"/>
              <a:t>)   </a:t>
            </a:r>
            <a:r>
              <a:rPr lang="en-US" sz="2400" dirty="0"/>
              <a:t>chris.a.sisko@noaa.gov</a:t>
            </a:r>
            <a:endParaRPr lang="en-US" sz="2400" dirty="0" smtClean="0"/>
          </a:p>
          <a:p>
            <a:pPr lvl="1"/>
            <a:r>
              <a:rPr lang="en-US" sz="2400" dirty="0" smtClean="0"/>
              <a:t>Matt Seybold (GOES-R Data Operations </a:t>
            </a:r>
            <a:r>
              <a:rPr lang="en-US" sz="2400" dirty="0"/>
              <a:t>Manager) matthew.seybold@noaa.gov</a:t>
            </a:r>
            <a:endParaRPr lang="en-US" sz="2400" dirty="0" smtClean="0"/>
          </a:p>
          <a:p>
            <a:r>
              <a:rPr lang="en-US" sz="2800" dirty="0"/>
              <a:t>N</a:t>
            </a:r>
            <a:r>
              <a:rPr lang="en-US" sz="2800" dirty="0" smtClean="0"/>
              <a:t>ew users with questions should contact NESDIS Satellite User Services  </a:t>
            </a:r>
            <a:r>
              <a:rPr lang="en-US" sz="2800" dirty="0" smtClean="0">
                <a:solidFill>
                  <a:srgbClr val="FF0000"/>
                </a:solidFill>
              </a:rPr>
              <a:t>NESDIS.Data.Access@noaa.gov</a:t>
            </a:r>
          </a:p>
        </p:txBody>
      </p:sp>
    </p:spTree>
    <p:extLst>
      <p:ext uri="{BB962C8B-B14F-4D97-AF65-F5344CB8AC3E}">
        <p14:creationId xmlns:p14="http://schemas.microsoft.com/office/powerpoint/2010/main" val="358969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PDA User Training</a:t>
            </a:r>
            <a:endParaRPr lang="en-US" b="0" dirty="0"/>
          </a:p>
        </p:txBody>
      </p:sp>
      <p:sp>
        <p:nvSpPr>
          <p:cNvPr id="3" name="Content Placeholder 2"/>
          <p:cNvSpPr>
            <a:spLocks noGrp="1"/>
          </p:cNvSpPr>
          <p:nvPr>
            <p:ph idx="1"/>
          </p:nvPr>
        </p:nvSpPr>
        <p:spPr/>
        <p:txBody>
          <a:bodyPr/>
          <a:lstStyle/>
          <a:p>
            <a:r>
              <a:rPr lang="en-US" dirty="0" smtClean="0"/>
              <a:t>PDA user training will be made available to re-validated users in Dec 2016.</a:t>
            </a:r>
          </a:p>
          <a:p>
            <a:r>
              <a:rPr lang="en-US" dirty="0" smtClean="0"/>
              <a:t>A PDA external User’s Guide will be available as well.</a:t>
            </a:r>
          </a:p>
          <a:p>
            <a:r>
              <a:rPr lang="en-US" dirty="0" smtClean="0"/>
              <a:t>Training will be done locally in the Washington area as well as remotely via Webinar.</a:t>
            </a:r>
            <a:endParaRPr lang="en-US" dirty="0"/>
          </a:p>
        </p:txBody>
      </p:sp>
    </p:spTree>
    <p:extLst>
      <p:ext uri="{BB962C8B-B14F-4D97-AF65-F5344CB8AC3E}">
        <p14:creationId xmlns:p14="http://schemas.microsoft.com/office/powerpoint/2010/main" val="385559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2919595707"/>
              </p:ext>
            </p:extLst>
          </p:nvPr>
        </p:nvGraphicFramePr>
        <p:xfrm>
          <a:off x="381000" y="1219200"/>
          <a:ext cx="8330856" cy="4836160"/>
        </p:xfrm>
        <a:graphic>
          <a:graphicData uri="http://schemas.openxmlformats.org/drawingml/2006/table">
            <a:tbl>
              <a:tblPr>
                <a:tableStyleId>{69CF1AB2-1976-4502-BF36-3FF5EA218861}</a:tableStyleId>
              </a:tblPr>
              <a:tblGrid>
                <a:gridCol w="2082456">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370840">
                <a:tc>
                  <a:txBody>
                    <a:bodyPr/>
                    <a:lstStyle/>
                    <a:p>
                      <a:r>
                        <a:rPr lang="en-US" dirty="0" smtClean="0"/>
                        <a:t>24/7 Help Desk</a:t>
                      </a:r>
                      <a:endParaRPr lang="en-US" dirty="0"/>
                    </a:p>
                  </a:txBody>
                  <a:tcPr/>
                </a:tc>
                <a:tc>
                  <a:txBody>
                    <a:bodyPr/>
                    <a:lstStyle/>
                    <a:p>
                      <a:r>
                        <a:rPr lang="en-US" dirty="0" smtClean="0">
                          <a:hlinkClick r:id="rId3"/>
                        </a:rPr>
                        <a:t>ESPCOperations@noaa.gov</a:t>
                      </a:r>
                      <a:endParaRPr lang="en-US" dirty="0"/>
                    </a:p>
                  </a:txBody>
                  <a:tcPr/>
                </a:tc>
                <a:extLst>
                  <a:ext uri="{0D108BD9-81ED-4DB2-BD59-A6C34878D82A}">
                    <a16:rowId xmlns:a16="http://schemas.microsoft.com/office/drawing/2014/main" val="10000"/>
                  </a:ext>
                </a:extLst>
              </a:tr>
              <a:tr h="370840">
                <a:tc>
                  <a:txBody>
                    <a:bodyPr/>
                    <a:lstStyle/>
                    <a:p>
                      <a:r>
                        <a:rPr lang="en-US" dirty="0" smtClean="0"/>
                        <a:t>ESPC Messages</a:t>
                      </a:r>
                      <a:endParaRPr lang="en-US" dirty="0"/>
                    </a:p>
                  </a:txBody>
                  <a:tcPr/>
                </a:tc>
                <a:tc>
                  <a:txBody>
                    <a:bodyPr/>
                    <a:lstStyle/>
                    <a:p>
                      <a:r>
                        <a:rPr lang="en-US" dirty="0" smtClean="0">
                          <a:hlinkClick r:id="rId4"/>
                        </a:rPr>
                        <a:t>http://www.ssd.noaa.gov/PS/SATS/messages.html</a:t>
                      </a:r>
                      <a:endParaRPr lang="en-US" dirty="0"/>
                    </a:p>
                  </a:txBody>
                  <a:tcPr/>
                </a:tc>
                <a:extLst>
                  <a:ext uri="{0D108BD9-81ED-4DB2-BD59-A6C34878D82A}">
                    <a16:rowId xmlns:a16="http://schemas.microsoft.com/office/drawing/2014/main" val="10001"/>
                  </a:ext>
                </a:extLst>
              </a:tr>
              <a:tr h="370840">
                <a:tc>
                  <a:txBody>
                    <a:bodyPr/>
                    <a:lstStyle/>
                    <a:p>
                      <a:r>
                        <a:rPr lang="en-US" sz="1800" dirty="0" smtClean="0"/>
                        <a:t>WMO GTS Bulletins</a:t>
                      </a:r>
                      <a:endParaRPr lang="en-US" sz="18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Urgent:</a:t>
                      </a:r>
                      <a:r>
                        <a:rPr lang="en-US" sz="1800" baseline="0" dirty="0" smtClean="0"/>
                        <a:t> </a:t>
                      </a:r>
                      <a:r>
                        <a:rPr lang="en-US" sz="1600" dirty="0" smtClean="0">
                          <a:hlinkClick r:id="rId5"/>
                        </a:rPr>
                        <a:t>http://www.weather.gov/view/validProds.php?prod=ADM&amp;node=KNES</a:t>
                      </a:r>
                      <a:endParaRPr lang="en-US" sz="1600" dirty="0" smtClean="0"/>
                    </a:p>
                    <a:p>
                      <a:r>
                        <a:rPr lang="en-US" sz="1800" dirty="0" smtClean="0"/>
                        <a:t>Routine:</a:t>
                      </a:r>
                      <a:r>
                        <a:rPr lang="en-US" sz="1800" baseline="0" dirty="0" smtClean="0"/>
                        <a:t>  </a:t>
                      </a:r>
                      <a:r>
                        <a:rPr lang="en-US" sz="1600" dirty="0" smtClean="0">
                          <a:hlinkClick r:id="rId6"/>
                        </a:rPr>
                        <a:t>http://www.weather.gov/view/validProds.php?prod=ADA&amp;node=KNES</a:t>
                      </a:r>
                      <a:endParaRPr lang="en-US" sz="1600" dirty="0"/>
                    </a:p>
                  </a:txBody>
                  <a:tcPr/>
                </a:tc>
                <a:extLst>
                  <a:ext uri="{0D108BD9-81ED-4DB2-BD59-A6C34878D82A}">
                    <a16:rowId xmlns:a16="http://schemas.microsoft.com/office/drawing/2014/main" val="10002"/>
                  </a:ext>
                </a:extLst>
              </a:tr>
              <a:tr h="370840">
                <a:tc>
                  <a:txBody>
                    <a:bodyPr/>
                    <a:lstStyle/>
                    <a:p>
                      <a:r>
                        <a:rPr lang="en-US" dirty="0" smtClean="0"/>
                        <a:t>User</a:t>
                      </a:r>
                      <a:r>
                        <a:rPr lang="en-US" baseline="0" dirty="0" smtClean="0"/>
                        <a:t> Services</a:t>
                      </a:r>
                      <a:endParaRPr lang="en-US" dirty="0"/>
                    </a:p>
                  </a:txBody>
                  <a:tcPr/>
                </a:tc>
                <a:tc>
                  <a:txBody>
                    <a:bodyPr/>
                    <a:lstStyle/>
                    <a:p>
                      <a:r>
                        <a:rPr lang="en-US" dirty="0" smtClean="0">
                          <a:hlinkClick r:id="rId7"/>
                        </a:rPr>
                        <a:t>SPSD.UserServices@noaa.gov</a:t>
                      </a:r>
                      <a:endParaRPr lang="en-US" dirty="0"/>
                    </a:p>
                  </a:txBody>
                  <a:tcPr/>
                </a:tc>
                <a:extLst>
                  <a:ext uri="{0D108BD9-81ED-4DB2-BD59-A6C34878D82A}">
                    <a16:rowId xmlns:a16="http://schemas.microsoft.com/office/drawing/2014/main" val="10003"/>
                  </a:ext>
                </a:extLst>
              </a:tr>
              <a:tr h="370840">
                <a:tc>
                  <a:txBody>
                    <a:bodyPr/>
                    <a:lstStyle/>
                    <a:p>
                      <a:r>
                        <a:rPr lang="en-US" dirty="0" smtClean="0"/>
                        <a:t>Data Access</a:t>
                      </a:r>
                      <a:endParaRPr lang="en-US" dirty="0"/>
                    </a:p>
                  </a:txBody>
                  <a:tcPr/>
                </a:tc>
                <a:tc>
                  <a:txBody>
                    <a:bodyPr/>
                    <a:lstStyle/>
                    <a:p>
                      <a:r>
                        <a:rPr lang="en-US" dirty="0" smtClean="0">
                          <a:hlinkClick r:id="rId8"/>
                        </a:rPr>
                        <a:t>NESDIS.Data.Access@noaa.gov</a:t>
                      </a:r>
                      <a:endParaRPr lang="en-US" dirty="0"/>
                    </a:p>
                  </a:txBody>
                  <a:tcPr/>
                </a:tc>
                <a:extLst>
                  <a:ext uri="{0D108BD9-81ED-4DB2-BD59-A6C34878D82A}">
                    <a16:rowId xmlns:a16="http://schemas.microsoft.com/office/drawing/2014/main" val="10004"/>
                  </a:ext>
                </a:extLst>
              </a:tr>
              <a:tr h="370840">
                <a:tc>
                  <a:txBody>
                    <a:bodyPr/>
                    <a:lstStyle/>
                    <a:p>
                      <a:r>
                        <a:rPr lang="en-US" dirty="0" smtClean="0"/>
                        <a:t>Webmaster</a:t>
                      </a:r>
                      <a:endParaRPr lang="en-US" dirty="0"/>
                    </a:p>
                  </a:txBody>
                  <a:tcPr/>
                </a:tc>
                <a:tc>
                  <a:txBody>
                    <a:bodyPr/>
                    <a:lstStyle/>
                    <a:p>
                      <a:r>
                        <a:rPr lang="en-US" sz="1800" dirty="0" smtClean="0">
                          <a:hlinkClick r:id="rId9"/>
                        </a:rPr>
                        <a:t>SSDWebmaster@noaa.gov</a:t>
                      </a:r>
                      <a:endParaRPr lang="en-US" dirty="0"/>
                    </a:p>
                  </a:txBody>
                  <a:tcPr/>
                </a:tc>
                <a:extLst>
                  <a:ext uri="{0D108BD9-81ED-4DB2-BD59-A6C34878D82A}">
                    <a16:rowId xmlns:a16="http://schemas.microsoft.com/office/drawing/2014/main" val="10005"/>
                  </a:ext>
                </a:extLst>
              </a:tr>
              <a:tr h="370840">
                <a:tc>
                  <a:txBody>
                    <a:bodyPr/>
                    <a:lstStyle/>
                    <a:p>
                      <a:r>
                        <a:rPr lang="en-US" dirty="0" smtClean="0"/>
                        <a:t>Facebook</a:t>
                      </a:r>
                      <a:endParaRPr lang="en-US" dirty="0"/>
                    </a:p>
                  </a:txBody>
                  <a:tcPr/>
                </a:tc>
                <a:tc>
                  <a:txBody>
                    <a:bodyPr/>
                    <a:lstStyle/>
                    <a:p>
                      <a:r>
                        <a:rPr lang="en-US" sz="1800" dirty="0" smtClean="0">
                          <a:hlinkClick r:id="rId10"/>
                        </a:rPr>
                        <a:t>www.facebook.com/NOAANESDIS </a:t>
                      </a:r>
                      <a:endParaRPr lang="en-US" dirty="0"/>
                    </a:p>
                  </a:txBody>
                  <a:tcPr/>
                </a:tc>
                <a:extLst>
                  <a:ext uri="{0D108BD9-81ED-4DB2-BD59-A6C34878D82A}">
                    <a16:rowId xmlns:a16="http://schemas.microsoft.com/office/drawing/2014/main" val="10006"/>
                  </a:ext>
                </a:extLst>
              </a:tr>
              <a:tr h="370840">
                <a:tc>
                  <a:txBody>
                    <a:bodyPr/>
                    <a:lstStyle/>
                    <a:p>
                      <a:r>
                        <a:rPr lang="en-US" dirty="0" smtClean="0"/>
                        <a:t>Twitter</a:t>
                      </a:r>
                      <a:endParaRPr lang="en-US" dirty="0"/>
                    </a:p>
                  </a:txBody>
                  <a:tcPr/>
                </a:tc>
                <a:tc>
                  <a:txBody>
                    <a:bodyPr/>
                    <a:lstStyle/>
                    <a:p>
                      <a:r>
                        <a:rPr lang="en-US" sz="1800" dirty="0" smtClean="0">
                          <a:hlinkClick r:id="rId11"/>
                        </a:rPr>
                        <a:t>www.twitter.com/noaasatellites </a:t>
                      </a:r>
                      <a:endParaRPr lang="en-US" dirty="0"/>
                    </a:p>
                  </a:txBody>
                  <a:tcPr/>
                </a:tc>
                <a:extLst>
                  <a:ext uri="{0D108BD9-81ED-4DB2-BD59-A6C34878D82A}">
                    <a16:rowId xmlns:a16="http://schemas.microsoft.com/office/drawing/2014/main" val="10007"/>
                  </a:ext>
                </a:extLst>
              </a:tr>
              <a:tr h="370840">
                <a:tc>
                  <a:txBody>
                    <a:bodyPr/>
                    <a:lstStyle/>
                    <a:p>
                      <a:r>
                        <a:rPr lang="en-US" dirty="0" smtClean="0"/>
                        <a:t>Satellite Ops Status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12"/>
                        </a:rPr>
                        <a:t>http://www.oso.noaa.gov/daily-news/index.asp</a:t>
                      </a:r>
                      <a:endParaRPr lang="en-US" dirty="0" smtClean="0"/>
                    </a:p>
                  </a:txBody>
                  <a:tcPr/>
                </a:tc>
                <a:extLst>
                  <a:ext uri="{0D108BD9-81ED-4DB2-BD59-A6C34878D82A}">
                    <a16:rowId xmlns:a16="http://schemas.microsoft.com/office/drawing/2014/main" val="10008"/>
                  </a:ext>
                </a:extLst>
              </a:tr>
              <a:tr h="370840">
                <a:tc>
                  <a:txBody>
                    <a:bodyPr/>
                    <a:lstStyle/>
                    <a:p>
                      <a:r>
                        <a:rPr lang="en-US" dirty="0" smtClean="0"/>
                        <a:t>Press releases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13"/>
                        </a:rPr>
                        <a:t>http://www.nesdis.noaa.gov/news_archives/</a:t>
                      </a:r>
                      <a:endParaRPr lang="en-US" dirty="0" smtClean="0"/>
                    </a:p>
                  </a:txBody>
                  <a:tcPr/>
                </a:tc>
                <a:extLst>
                  <a:ext uri="{0D108BD9-81ED-4DB2-BD59-A6C34878D82A}">
                    <a16:rowId xmlns:a16="http://schemas.microsoft.com/office/drawing/2014/main" val="10009"/>
                  </a:ext>
                </a:extLst>
              </a:tr>
              <a:tr h="370840">
                <a:tc>
                  <a:txBody>
                    <a:bodyPr/>
                    <a:lstStyle/>
                    <a:p>
                      <a:r>
                        <a:rPr lang="en-US" dirty="0" smtClean="0"/>
                        <a:t>Web</a:t>
                      </a:r>
                      <a:endParaRPr lang="en-US" dirty="0"/>
                    </a:p>
                  </a:txBody>
                  <a:tcPr/>
                </a:tc>
                <a:tc>
                  <a:txBody>
                    <a:bodyPr/>
                    <a:lstStyle/>
                    <a:p>
                      <a:r>
                        <a:rPr lang="en-US" dirty="0" smtClean="0">
                          <a:hlinkClick r:id="rId14"/>
                        </a:rPr>
                        <a:t>www.ospo.noaa.gov</a:t>
                      </a:r>
                      <a:endParaRPr lang="en-US" dirty="0" smtClean="0"/>
                    </a:p>
                  </a:txBody>
                  <a:tcPr/>
                </a:tc>
                <a:extLst>
                  <a:ext uri="{0D108BD9-81ED-4DB2-BD59-A6C34878D82A}">
                    <a16:rowId xmlns:a16="http://schemas.microsoft.com/office/drawing/2014/main" val="10010"/>
                  </a:ext>
                </a:extLst>
              </a:tr>
            </a:tbl>
          </a:graphicData>
        </a:graphic>
      </p:graphicFrame>
      <p:sp>
        <p:nvSpPr>
          <p:cNvPr id="7" name="Title 6"/>
          <p:cNvSpPr>
            <a:spLocks noGrp="1"/>
          </p:cNvSpPr>
          <p:nvPr>
            <p:ph type="title"/>
          </p:nvPr>
        </p:nvSpPr>
        <p:spPr>
          <a:xfrm>
            <a:off x="0" y="350838"/>
            <a:ext cx="9296400" cy="487362"/>
          </a:xfrm>
        </p:spPr>
        <p:txBody>
          <a:bodyPr>
            <a:normAutofit fontScale="90000"/>
          </a:bodyPr>
          <a:lstStyle/>
          <a:p>
            <a:r>
              <a:rPr lang="en-US" sz="4000" dirty="0" smtClean="0"/>
              <a:t>ESPC Notifications, Status, and Contacts</a:t>
            </a:r>
            <a:endParaRPr lang="en-US" sz="4000" dirty="0"/>
          </a:p>
        </p:txBody>
      </p:sp>
    </p:spTree>
    <p:extLst>
      <p:ext uri="{BB962C8B-B14F-4D97-AF65-F5344CB8AC3E}">
        <p14:creationId xmlns:p14="http://schemas.microsoft.com/office/powerpoint/2010/main" val="21773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0" dirty="0"/>
              <a:t>OSPO </a:t>
            </a:r>
            <a:r>
              <a:rPr lang="en-US" b="0" dirty="0" smtClean="0"/>
              <a:t>Operational Facilities</a:t>
            </a:r>
            <a:endParaRPr lang="en-US" b="0" dirty="0"/>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068596"/>
            <a:ext cx="2719388" cy="181133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975" y="4059071"/>
            <a:ext cx="2717800" cy="183038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descr="NSOFmedEVE_small"/>
          <p:cNvPicPr>
            <a:picLocks noChangeArrowheads="1"/>
          </p:cNvPicPr>
          <p:nvPr/>
        </p:nvPicPr>
        <p:blipFill rotWithShape="1">
          <a:blip r:embed="rId5">
            <a:extLst>
              <a:ext uri="{28A0092B-C50C-407E-A947-70E740481C1C}">
                <a14:useLocalDpi xmlns:a14="http://schemas.microsoft.com/office/drawing/2010/main" val="0"/>
              </a:ext>
            </a:extLst>
          </a:blip>
          <a:srcRect t="1334"/>
          <a:stretch/>
        </p:blipFill>
        <p:spPr bwMode="auto">
          <a:xfrm>
            <a:off x="238125" y="1626245"/>
            <a:ext cx="3032125" cy="1984524"/>
          </a:xfrm>
          <a:prstGeom prst="rect">
            <a:avLst/>
          </a:prstGeom>
          <a:noFill/>
          <a:ln w="317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16"/>
          <p:cNvSpPr>
            <a:spLocks noChangeArrowheads="1"/>
          </p:cNvSpPr>
          <p:nvPr/>
        </p:nvSpPr>
        <p:spPr bwMode="auto">
          <a:xfrm>
            <a:off x="6248400" y="5854534"/>
            <a:ext cx="27193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000" dirty="0" smtClean="0">
                <a:solidFill>
                  <a:prstClr val="black"/>
                </a:solidFill>
                <a:latin typeface="Arial Black" pitchFamily="34" charset="0"/>
              </a:rPr>
              <a:t>Fairbanks, AK</a:t>
            </a:r>
          </a:p>
        </p:txBody>
      </p:sp>
      <p:sp>
        <p:nvSpPr>
          <p:cNvPr id="9" name="Rectangle 17"/>
          <p:cNvSpPr>
            <a:spLocks noChangeArrowheads="1"/>
          </p:cNvSpPr>
          <p:nvPr/>
        </p:nvSpPr>
        <p:spPr bwMode="auto">
          <a:xfrm>
            <a:off x="3228975" y="5864059"/>
            <a:ext cx="2717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dirty="0" smtClean="0">
                <a:solidFill>
                  <a:prstClr val="black"/>
                </a:solidFill>
                <a:latin typeface="Arial Black" pitchFamily="34" charset="0"/>
              </a:rPr>
              <a:t>Wallops, VA</a:t>
            </a:r>
          </a:p>
        </p:txBody>
      </p:sp>
      <p:sp>
        <p:nvSpPr>
          <p:cNvPr id="10" name="Rectangle 18"/>
          <p:cNvSpPr>
            <a:spLocks noChangeArrowheads="1"/>
          </p:cNvSpPr>
          <p:nvPr/>
        </p:nvSpPr>
        <p:spPr bwMode="auto">
          <a:xfrm>
            <a:off x="6078538" y="3602683"/>
            <a:ext cx="28892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dirty="0" smtClean="0">
                <a:solidFill>
                  <a:prstClr val="black"/>
                </a:solidFill>
                <a:latin typeface="Arial Black" pitchFamily="34" charset="0"/>
              </a:rPr>
              <a:t>College Park, MD</a:t>
            </a:r>
          </a:p>
        </p:txBody>
      </p:sp>
      <p:sp>
        <p:nvSpPr>
          <p:cNvPr id="11" name="Rectangle 19"/>
          <p:cNvSpPr>
            <a:spLocks noChangeArrowheads="1"/>
          </p:cNvSpPr>
          <p:nvPr/>
        </p:nvSpPr>
        <p:spPr bwMode="auto">
          <a:xfrm>
            <a:off x="238124" y="3579019"/>
            <a:ext cx="3032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b="0" dirty="0" smtClean="0">
                <a:solidFill>
                  <a:prstClr val="black"/>
                </a:solidFill>
                <a:latin typeface="Arial Black" pitchFamily="34" charset="0"/>
              </a:rPr>
              <a:t>Suitland, MD</a:t>
            </a:r>
          </a:p>
        </p:txBody>
      </p:sp>
      <p:pic>
        <p:nvPicPr>
          <p:cNvPr id="12" name="Picture 11" descr="Aerial Photo of NCWCP - February 2012.png"/>
          <p:cNvPicPr>
            <a:picLocks noChangeAspect="1"/>
          </p:cNvPicPr>
          <p:nvPr/>
        </p:nvPicPr>
        <p:blipFill rotWithShape="1">
          <a:blip r:embed="rId6"/>
          <a:srcRect t="1" b="2218"/>
          <a:stretch/>
        </p:blipFill>
        <p:spPr>
          <a:xfrm>
            <a:off x="6078538" y="1626245"/>
            <a:ext cx="2889250" cy="1952775"/>
          </a:xfrm>
          <a:prstGeom prst="rect">
            <a:avLst/>
          </a:prstGeom>
          <a:ln w="3175" cap="sq">
            <a:solidFill>
              <a:srgbClr val="000000"/>
            </a:solidFill>
            <a:prstDash val="solid"/>
            <a:miter lim="800000"/>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285" y="4072717"/>
            <a:ext cx="2715768" cy="1816742"/>
          </a:xfrm>
          <a:prstGeom prst="rect">
            <a:avLst/>
          </a:prstGeom>
          <a:ln w="3175">
            <a:solidFill>
              <a:schemeClr val="tx1"/>
            </a:solidFill>
          </a:ln>
          <a:effectLst>
            <a:outerShdw blurRad="50800" dist="38100" dir="2700000" algn="tl" rotWithShape="0">
              <a:prstClr val="black">
                <a:alpha val="40000"/>
              </a:prstClr>
            </a:outerShdw>
          </a:effectLst>
        </p:spPr>
      </p:pic>
      <p:sp>
        <p:nvSpPr>
          <p:cNvPr id="14" name="Rectangle 13"/>
          <p:cNvSpPr>
            <a:spLocks noChangeArrowheads="1"/>
          </p:cNvSpPr>
          <p:nvPr/>
        </p:nvSpPr>
        <p:spPr bwMode="auto">
          <a:xfrm>
            <a:off x="238125" y="5864059"/>
            <a:ext cx="2721928" cy="24622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1000" dirty="0">
                <a:solidFill>
                  <a:schemeClr val="tx1"/>
                </a:solidFill>
                <a:latin typeface="Arial Black" pitchFamily="34" charset="0"/>
              </a:rPr>
              <a:t>Fairmont, WV*</a:t>
            </a:r>
          </a:p>
        </p:txBody>
      </p:sp>
      <p:sp>
        <p:nvSpPr>
          <p:cNvPr id="15" name="TextBox 14"/>
          <p:cNvSpPr txBox="1"/>
          <p:nvPr/>
        </p:nvSpPr>
        <p:spPr>
          <a:xfrm>
            <a:off x="176418" y="6098699"/>
            <a:ext cx="2943434" cy="261610"/>
          </a:xfrm>
          <a:prstGeom prst="rect">
            <a:avLst/>
          </a:prstGeom>
          <a:noFill/>
        </p:spPr>
        <p:txBody>
          <a:bodyPr wrap="none">
            <a:spAutoFit/>
          </a:bodyPr>
          <a:lstStyle/>
          <a:p>
            <a:pPr fontAlgn="base">
              <a:spcBef>
                <a:spcPct val="0"/>
              </a:spcBef>
              <a:spcAft>
                <a:spcPct val="0"/>
              </a:spcAft>
              <a:defRPr/>
            </a:pPr>
            <a:r>
              <a:rPr lang="en-US" sz="1100" b="0" dirty="0">
                <a:solidFill>
                  <a:schemeClr val="tx1"/>
                </a:solidFill>
                <a:latin typeface="Arial" charset="0"/>
              </a:rPr>
              <a:t>* GOES-R and JPSS </a:t>
            </a:r>
            <a:r>
              <a:rPr lang="en-US" sz="1100" b="0" dirty="0" smtClean="0">
                <a:solidFill>
                  <a:schemeClr val="tx1"/>
                </a:solidFill>
                <a:latin typeface="Arial" charset="0"/>
              </a:rPr>
              <a:t>(New) Backup Facility</a:t>
            </a:r>
            <a:endParaRPr lang="en-US" sz="1100" b="0" dirty="0">
              <a:solidFill>
                <a:schemeClr val="tx1"/>
              </a:solidFill>
              <a:latin typeface="Arial" charset="0"/>
            </a:endParaRPr>
          </a:p>
        </p:txBody>
      </p:sp>
      <p:sp>
        <p:nvSpPr>
          <p:cNvPr id="21" name="TextBox 20"/>
          <p:cNvSpPr txBox="1"/>
          <p:nvPr/>
        </p:nvSpPr>
        <p:spPr>
          <a:xfrm>
            <a:off x="3335636" y="1763815"/>
            <a:ext cx="2676524" cy="1200329"/>
          </a:xfrm>
          <a:prstGeom prst="rect">
            <a:avLst/>
          </a:prstGeom>
          <a:noFill/>
        </p:spPr>
        <p:txBody>
          <a:bodyPr wrap="square" rtlCol="0">
            <a:spAutoFit/>
          </a:bodyPr>
          <a:lstStyle/>
          <a:p>
            <a:pPr algn="ctr"/>
            <a:r>
              <a:rPr lang="en-US" sz="1800" b="0" dirty="0" smtClean="0">
                <a:solidFill>
                  <a:schemeClr val="tx1"/>
                </a:solidFill>
                <a:latin typeface="Calibri" panose="020F0502020204030204" pitchFamily="34" charset="0"/>
              </a:rPr>
              <a:t>Over</a:t>
            </a:r>
            <a:r>
              <a:rPr lang="en-US" sz="1800" dirty="0" smtClean="0">
                <a:solidFill>
                  <a:schemeClr val="tx1"/>
                </a:solidFill>
                <a:latin typeface="Calibri" panose="020F0502020204030204" pitchFamily="34" charset="0"/>
              </a:rPr>
              <a:t> </a:t>
            </a:r>
            <a:r>
              <a:rPr lang="en-US" sz="1800" b="0" dirty="0">
                <a:solidFill>
                  <a:schemeClr val="tx1"/>
                </a:solidFill>
                <a:latin typeface="Calibri" panose="020F0502020204030204" pitchFamily="34" charset="0"/>
              </a:rPr>
              <a:t>500 staff supporting or operating the </a:t>
            </a:r>
            <a:r>
              <a:rPr lang="en-US" sz="1800" b="0" dirty="0" smtClean="0">
                <a:solidFill>
                  <a:schemeClr val="tx1"/>
                </a:solidFill>
                <a:latin typeface="Calibri" panose="020F0502020204030204" pitchFamily="34" charset="0"/>
              </a:rPr>
              <a:t>satellites, receptors, </a:t>
            </a:r>
            <a:r>
              <a:rPr lang="en-US" sz="1800" b="0" dirty="0">
                <a:solidFill>
                  <a:schemeClr val="tx1"/>
                </a:solidFill>
                <a:latin typeface="Calibri" panose="020F0502020204030204" pitchFamily="34" charset="0"/>
              </a:rPr>
              <a:t>and processing </a:t>
            </a:r>
            <a:r>
              <a:rPr lang="en-US" sz="1800" b="0" dirty="0" smtClean="0">
                <a:solidFill>
                  <a:schemeClr val="tx1"/>
                </a:solidFill>
                <a:latin typeface="Calibri" panose="020F0502020204030204" pitchFamily="34" charset="0"/>
              </a:rPr>
              <a:t>systems</a:t>
            </a:r>
            <a:endParaRPr lang="en-US" sz="1800" b="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42105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NOAA Satellite Conference</a:t>
            </a:r>
            <a:br>
              <a:rPr lang="en-US" dirty="0"/>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70" y="1905000"/>
            <a:ext cx="803592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4"/>
          <p:cNvSpPr txBox="1">
            <a:spLocks/>
          </p:cNvSpPr>
          <p:nvPr/>
        </p:nvSpPr>
        <p:spPr>
          <a:xfrm>
            <a:off x="0" y="3926541"/>
            <a:ext cx="9144000" cy="1910574"/>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solidFill>
                  <a:schemeClr val="tx1"/>
                </a:solidFill>
              </a:rPr>
              <a:t>July </a:t>
            </a:r>
            <a:r>
              <a:rPr lang="en-US" dirty="0">
                <a:solidFill>
                  <a:schemeClr val="tx1"/>
                </a:solidFill>
              </a:rPr>
              <a:t>17-21, </a:t>
            </a:r>
            <a:r>
              <a:rPr lang="en-US" dirty="0" smtClean="0">
                <a:solidFill>
                  <a:schemeClr val="tx1"/>
                </a:solidFill>
              </a:rPr>
              <a:t>2017</a:t>
            </a:r>
          </a:p>
          <a:p>
            <a:pPr marL="0" indent="0" algn="ctr">
              <a:buNone/>
            </a:pPr>
            <a:r>
              <a:rPr lang="en-US" dirty="0" smtClean="0">
                <a:solidFill>
                  <a:schemeClr val="tx1"/>
                </a:solidFill>
              </a:rPr>
              <a:t>New </a:t>
            </a:r>
            <a:r>
              <a:rPr lang="en-US" dirty="0">
                <a:solidFill>
                  <a:schemeClr val="tx1"/>
                </a:solidFill>
              </a:rPr>
              <a:t>York City, New York</a:t>
            </a:r>
          </a:p>
        </p:txBody>
      </p:sp>
    </p:spTree>
    <p:extLst>
      <p:ext uri="{BB962C8B-B14F-4D97-AF65-F5344CB8AC3E}">
        <p14:creationId xmlns:p14="http://schemas.microsoft.com/office/powerpoint/2010/main" val="52088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lgn="ctr">
              <a:buNone/>
            </a:pPr>
            <a:r>
              <a:rPr lang="en-US" dirty="0" smtClean="0"/>
              <a:t>Questions?</a:t>
            </a:r>
            <a:endParaRPr lang="en-US" dirty="0"/>
          </a:p>
        </p:txBody>
      </p:sp>
    </p:spTree>
    <p:extLst>
      <p:ext uri="{BB962C8B-B14F-4D97-AF65-F5344CB8AC3E}">
        <p14:creationId xmlns:p14="http://schemas.microsoft.com/office/powerpoint/2010/main" val="65097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948" y="188640"/>
            <a:ext cx="8229600" cy="353272"/>
          </a:xfrm>
        </p:spPr>
        <p:txBody>
          <a:bodyPr>
            <a:normAutofit fontScale="90000"/>
          </a:bodyPr>
          <a:lstStyle/>
          <a:p>
            <a:r>
              <a:rPr lang="en-US" b="0" dirty="0" smtClean="0"/>
              <a:t>Nominal Satellite Data Flow</a:t>
            </a:r>
            <a:endParaRPr lang="en-US" b="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11" y="677833"/>
            <a:ext cx="8296689" cy="584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idx="4294967295"/>
          </p:nvPr>
        </p:nvSpPr>
        <p:spPr>
          <a:xfrm>
            <a:off x="76200" y="152400"/>
            <a:ext cx="9067800" cy="792162"/>
          </a:xfrm>
        </p:spPr>
        <p:txBody>
          <a:bodyPr>
            <a:noAutofit/>
          </a:bodyPr>
          <a:lstStyle/>
          <a:p>
            <a:pPr eaLnBrk="1" hangingPunct="1"/>
            <a:r>
              <a:rPr lang="en-US" sz="3600" dirty="0" smtClean="0"/>
              <a:t>OSPO’s Satellite Products and Services Division</a:t>
            </a:r>
          </a:p>
        </p:txBody>
      </p:sp>
      <p:sp>
        <p:nvSpPr>
          <p:cNvPr id="27652" name="Rectangle 3"/>
          <p:cNvSpPr>
            <a:spLocks/>
          </p:cNvSpPr>
          <p:nvPr/>
        </p:nvSpPr>
        <p:spPr bwMode="auto">
          <a:xfrm>
            <a:off x="304800" y="1219200"/>
            <a:ext cx="4267200" cy="4876800"/>
          </a:xfrm>
          <a:prstGeom prst="rect">
            <a:avLst/>
          </a:prstGeom>
          <a:noFill/>
          <a:ln w="9525">
            <a:noFill/>
            <a:miter lim="800000"/>
            <a:headEnd/>
            <a:tailEnd/>
          </a:ln>
        </p:spPr>
        <p:txBody>
          <a:bodyPr/>
          <a:lstStyle/>
          <a:p>
            <a:pPr marL="342900" indent="-342900">
              <a:spcBef>
                <a:spcPts val="400"/>
              </a:spcBef>
              <a:buFont typeface="Arial" panose="020B0604020202020204" pitchFamily="34" charset="0"/>
              <a:buChar char="•"/>
            </a:pPr>
            <a:r>
              <a:rPr lang="en-US" sz="2000" dirty="0" smtClean="0"/>
              <a:t>Provides 24x7 interpretive analyses of satellite data</a:t>
            </a:r>
          </a:p>
          <a:p>
            <a:pPr marL="800100" lvl="1" indent="-342900">
              <a:spcBef>
                <a:spcPts val="400"/>
              </a:spcBef>
              <a:buFont typeface="Calibri" panose="020F0502020204030204" pitchFamily="34" charset="0"/>
              <a:buChar char="-"/>
            </a:pPr>
            <a:r>
              <a:rPr lang="en-US" dirty="0" smtClean="0"/>
              <a:t>Atmospheric temp/moisture</a:t>
            </a:r>
          </a:p>
          <a:p>
            <a:pPr marL="800100" lvl="1" indent="-342900">
              <a:spcBef>
                <a:spcPts val="400"/>
              </a:spcBef>
              <a:buFont typeface="Calibri" panose="020F0502020204030204" pitchFamily="34" charset="0"/>
              <a:buChar char="-"/>
            </a:pPr>
            <a:r>
              <a:rPr lang="en-US" dirty="0" smtClean="0"/>
              <a:t>Hurricane intensity &amp; position</a:t>
            </a:r>
          </a:p>
          <a:p>
            <a:pPr marL="800100" lvl="1" indent="-342900">
              <a:spcBef>
                <a:spcPts val="400"/>
              </a:spcBef>
              <a:buFont typeface="Calibri" panose="020F0502020204030204" pitchFamily="34" charset="0"/>
              <a:buChar char="-"/>
            </a:pPr>
            <a:r>
              <a:rPr lang="en-US" dirty="0" smtClean="0"/>
              <a:t>Volcanic Ash</a:t>
            </a:r>
          </a:p>
          <a:p>
            <a:pPr marL="800100" lvl="1" indent="-342900">
              <a:spcBef>
                <a:spcPts val="400"/>
              </a:spcBef>
              <a:buFont typeface="Calibri" panose="020F0502020204030204" pitchFamily="34" charset="0"/>
              <a:buChar char="-"/>
            </a:pPr>
            <a:r>
              <a:rPr lang="en-US" dirty="0" smtClean="0"/>
              <a:t>Fire and Smoke</a:t>
            </a:r>
          </a:p>
          <a:p>
            <a:pPr marL="800100" lvl="1" indent="-342900">
              <a:spcBef>
                <a:spcPts val="400"/>
              </a:spcBef>
              <a:buFont typeface="Calibri" panose="020F0502020204030204" pitchFamily="34" charset="0"/>
              <a:buChar char="-"/>
            </a:pPr>
            <a:r>
              <a:rPr lang="en-US" dirty="0" smtClean="0"/>
              <a:t>Oil Spills</a:t>
            </a:r>
          </a:p>
          <a:p>
            <a:pPr marL="800100" lvl="1" indent="-342900">
              <a:spcBef>
                <a:spcPts val="400"/>
              </a:spcBef>
              <a:buFont typeface="Calibri" panose="020F0502020204030204" pitchFamily="34" charset="0"/>
              <a:buChar char="-"/>
            </a:pPr>
            <a:r>
              <a:rPr lang="en-US" dirty="0" smtClean="0"/>
              <a:t>Significant Precipitation (20x7)</a:t>
            </a:r>
          </a:p>
          <a:p>
            <a:pPr marL="342900" indent="-342900">
              <a:spcBef>
                <a:spcPts val="400"/>
              </a:spcBef>
              <a:buFont typeface="Arial" panose="020B0604020202020204" pitchFamily="34" charset="0"/>
              <a:buChar char="•"/>
            </a:pPr>
            <a:r>
              <a:rPr lang="en-US" sz="2000" dirty="0" smtClean="0"/>
              <a:t>Manages automated environmental products</a:t>
            </a:r>
          </a:p>
          <a:p>
            <a:pPr marL="342900" indent="-342900">
              <a:spcBef>
                <a:spcPts val="400"/>
              </a:spcBef>
              <a:buFont typeface="Arial" panose="020B0604020202020204" pitchFamily="34" charset="0"/>
              <a:buChar char="•"/>
            </a:pPr>
            <a:r>
              <a:rPr lang="en-US" sz="2000" dirty="0" smtClean="0"/>
              <a:t>Collaborates with partners to support transition of research products into operations</a:t>
            </a:r>
          </a:p>
        </p:txBody>
      </p:sp>
      <p:pic>
        <p:nvPicPr>
          <p:cNvPr id="27653" name="Picture 9" descr="Cover Art"/>
          <p:cNvPicPr>
            <a:picLocks noChangeAspect="1" noChangeArrowheads="1"/>
          </p:cNvPicPr>
          <p:nvPr/>
        </p:nvPicPr>
        <p:blipFill>
          <a:blip r:embed="rId3" cstate="print"/>
          <a:srcRect/>
          <a:stretch>
            <a:fillRect/>
          </a:stretch>
        </p:blipFill>
        <p:spPr bwMode="auto">
          <a:xfrm>
            <a:off x="4724400" y="1219200"/>
            <a:ext cx="4152900" cy="4368800"/>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04548578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3" cstate="print"/>
          <a:srcRect/>
          <a:stretch>
            <a:fillRect/>
          </a:stretch>
        </p:blipFill>
        <p:spPr bwMode="auto">
          <a:xfrm>
            <a:off x="7162800" y="4038600"/>
            <a:ext cx="1225550" cy="1481137"/>
          </a:xfrm>
          <a:prstGeom prst="rect">
            <a:avLst/>
          </a:prstGeom>
          <a:noFill/>
          <a:ln w="9525">
            <a:noFill/>
            <a:miter lim="800000"/>
            <a:headEnd/>
            <a:tailEnd/>
          </a:ln>
          <a:effectLst/>
        </p:spPr>
      </p:pic>
      <p:sp>
        <p:nvSpPr>
          <p:cNvPr id="229378" name="Rectangle 4"/>
          <p:cNvSpPr>
            <a:spLocks noGrp="1" noChangeArrowheads="1"/>
          </p:cNvSpPr>
          <p:nvPr>
            <p:ph type="title" idx="4294967295"/>
          </p:nvPr>
        </p:nvSpPr>
        <p:spPr>
          <a:xfrm>
            <a:off x="457200" y="76200"/>
            <a:ext cx="8229600" cy="792162"/>
          </a:xfrm>
        </p:spPr>
        <p:txBody>
          <a:bodyPr lIns="92075" tIns="46038" rIns="92075" bIns="46038"/>
          <a:lstStyle/>
          <a:p>
            <a:pPr algn="ctr"/>
            <a:r>
              <a:rPr lang="en-US" sz="4000" dirty="0" smtClean="0"/>
              <a:t>Direct Service Operations</a:t>
            </a:r>
          </a:p>
        </p:txBody>
      </p:sp>
      <p:sp>
        <p:nvSpPr>
          <p:cNvPr id="229380" name="Text Box 6"/>
          <p:cNvSpPr txBox="1">
            <a:spLocks noChangeArrowheads="1"/>
          </p:cNvSpPr>
          <p:nvPr/>
        </p:nvSpPr>
        <p:spPr bwMode="auto">
          <a:xfrm>
            <a:off x="533400" y="838200"/>
            <a:ext cx="8153400" cy="5820055"/>
          </a:xfrm>
          <a:prstGeom prst="rect">
            <a:avLst/>
          </a:prstGeom>
          <a:noFill/>
          <a:ln w="9525">
            <a:noFill/>
            <a:miter lim="800000"/>
            <a:headEnd/>
            <a:tailEnd/>
          </a:ln>
        </p:spPr>
        <p:txBody>
          <a:bodyPr wrap="square">
            <a:spAutoFit/>
          </a:bodyPr>
          <a:lstStyle/>
          <a:p>
            <a:pPr marL="228600" indent="-228600">
              <a:lnSpc>
                <a:spcPct val="90000"/>
              </a:lnSpc>
              <a:spcBef>
                <a:spcPct val="50000"/>
              </a:spcBef>
            </a:pPr>
            <a:r>
              <a:rPr lang="en-US" sz="2000" b="1" dirty="0"/>
              <a:t>Emergency Managers Weather Information Network (EMWIN):</a:t>
            </a:r>
            <a:r>
              <a:rPr lang="en-US" sz="2000" dirty="0"/>
              <a:t> </a:t>
            </a:r>
          </a:p>
          <a:p>
            <a:pPr marL="228600" indent="-228600">
              <a:lnSpc>
                <a:spcPct val="90000"/>
              </a:lnSpc>
              <a:spcBef>
                <a:spcPct val="20000"/>
              </a:spcBef>
              <a:buClr>
                <a:srgbClr val="333399"/>
              </a:buClr>
              <a:buFont typeface="Arial" pitchFamily="34" charset="0"/>
              <a:buChar char="•"/>
            </a:pPr>
            <a:r>
              <a:rPr lang="en-US" sz="1600" dirty="0"/>
              <a:t>NOAA satellites relay critical information to users across the country.</a:t>
            </a:r>
            <a:r>
              <a:rPr lang="en-US" sz="1400" dirty="0"/>
              <a:t> </a:t>
            </a:r>
          </a:p>
          <a:p>
            <a:pPr marL="514350" lvl="1">
              <a:lnSpc>
                <a:spcPct val="90000"/>
              </a:lnSpc>
              <a:spcBef>
                <a:spcPct val="20000"/>
              </a:spcBef>
              <a:buClr>
                <a:srgbClr val="333399"/>
              </a:buClr>
            </a:pPr>
            <a:r>
              <a:rPr lang="en-US" sz="1600" dirty="0" smtClean="0">
                <a:hlinkClick r:id="rId4"/>
              </a:rPr>
              <a:t>http</a:t>
            </a:r>
            <a:r>
              <a:rPr lang="en-US" sz="1600" dirty="0">
                <a:hlinkClick r:id="rId4"/>
              </a:rPr>
              <a:t>://www.weather.gov/emwin/index.htm</a:t>
            </a:r>
            <a:r>
              <a:rPr lang="en-US" sz="1600" dirty="0"/>
              <a:t> </a:t>
            </a:r>
          </a:p>
          <a:p>
            <a:pPr marL="971550" lvl="2">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a:t>Low Resolution Image Transmission (LRIT):</a:t>
            </a:r>
          </a:p>
          <a:p>
            <a:pPr marL="228600" indent="-228600">
              <a:lnSpc>
                <a:spcPct val="90000"/>
              </a:lnSpc>
              <a:spcBef>
                <a:spcPct val="20000"/>
              </a:spcBef>
              <a:buClr>
                <a:srgbClr val="333399"/>
              </a:buClr>
              <a:buFont typeface="Arial" pitchFamily="34" charset="0"/>
              <a:buChar char="•"/>
            </a:pPr>
            <a:r>
              <a:rPr lang="en-US" sz="1600" dirty="0"/>
              <a:t>NOAA satellites are used to relay satellite and weather products to users in remote </a:t>
            </a:r>
            <a:endParaRPr lang="en-US" sz="1600" dirty="0" smtClean="0"/>
          </a:p>
          <a:p>
            <a:pPr marL="228600" indent="-228600">
              <a:lnSpc>
                <a:spcPct val="90000"/>
              </a:lnSpc>
              <a:spcBef>
                <a:spcPct val="20000"/>
              </a:spcBef>
              <a:buClr>
                <a:srgbClr val="333399"/>
              </a:buClr>
            </a:pPr>
            <a:r>
              <a:rPr lang="en-US" sz="1600" dirty="0" smtClean="0"/>
              <a:t>	locations</a:t>
            </a:r>
            <a:r>
              <a:rPr lang="en-US" sz="1600" dirty="0"/>
              <a:t>, that do not have</a:t>
            </a:r>
            <a:r>
              <a:rPr lang="en-US" sz="1600" b="1" dirty="0">
                <a:solidFill>
                  <a:schemeClr val="bg1"/>
                </a:solidFill>
              </a:rPr>
              <a:t> </a:t>
            </a:r>
            <a:r>
              <a:rPr lang="en-US" sz="1600" dirty="0"/>
              <a:t>landlines or internet connections</a:t>
            </a:r>
            <a:r>
              <a:rPr lang="en-US" sz="1400" dirty="0"/>
              <a:t>.</a:t>
            </a:r>
          </a:p>
          <a:p>
            <a:pPr marL="514350" lvl="1">
              <a:lnSpc>
                <a:spcPct val="90000"/>
              </a:lnSpc>
              <a:spcBef>
                <a:spcPct val="20000"/>
              </a:spcBef>
              <a:buClr>
                <a:srgbClr val="333399"/>
              </a:buClr>
            </a:pPr>
            <a:r>
              <a:rPr lang="en-US" sz="1600" dirty="0">
                <a:hlinkClick r:id="rId5"/>
              </a:rPr>
              <a:t>http://www.noaasis.noaa.gov/LRIT/</a:t>
            </a:r>
            <a:r>
              <a:rPr lang="en-US" sz="1600" b="1" dirty="0"/>
              <a:t> </a:t>
            </a:r>
          </a:p>
          <a:p>
            <a:pPr marL="514350" lvl="1">
              <a:lnSpc>
                <a:spcPct val="90000"/>
              </a:lnSpc>
              <a:spcBef>
                <a:spcPct val="20000"/>
              </a:spcBef>
              <a:buClr>
                <a:srgbClr val="333399"/>
              </a:buClr>
            </a:pPr>
            <a:endParaRPr lang="en-US" sz="800" b="1" dirty="0"/>
          </a:p>
          <a:p>
            <a:pPr marL="228600" indent="-228600">
              <a:lnSpc>
                <a:spcPct val="90000"/>
              </a:lnSpc>
              <a:spcBef>
                <a:spcPct val="20000"/>
              </a:spcBef>
              <a:buClr>
                <a:srgbClr val="333399"/>
              </a:buClr>
            </a:pPr>
            <a:r>
              <a:rPr lang="en-US" sz="2000" b="1" dirty="0" smtClean="0"/>
              <a:t>Data </a:t>
            </a:r>
            <a:r>
              <a:rPr lang="en-US" sz="2000" b="1" dirty="0"/>
              <a:t>Collection:</a:t>
            </a:r>
          </a:p>
          <a:p>
            <a:pPr marL="228600" indent="-228600">
              <a:lnSpc>
                <a:spcPct val="90000"/>
              </a:lnSpc>
              <a:spcBef>
                <a:spcPct val="20000"/>
              </a:spcBef>
              <a:buClr>
                <a:srgbClr val="333399"/>
              </a:buClr>
              <a:buFont typeface="Arial" pitchFamily="34" charset="0"/>
              <a:buChar char="•"/>
            </a:pPr>
            <a:r>
              <a:rPr lang="en-US" sz="1600" dirty="0"/>
              <a:t>NOAA satellites are used to collect and relay scientific data from around the globe.</a:t>
            </a:r>
          </a:p>
          <a:p>
            <a:pPr marL="514350" lvl="1">
              <a:lnSpc>
                <a:spcPct val="90000"/>
              </a:lnSpc>
              <a:spcBef>
                <a:spcPct val="20000"/>
              </a:spcBef>
              <a:buClr>
                <a:srgbClr val="333399"/>
              </a:buClr>
            </a:pPr>
            <a:r>
              <a:rPr lang="en-US" sz="1600" dirty="0">
                <a:hlinkClick r:id="rId6"/>
              </a:rPr>
              <a:t>http://www.noaasis.noaa.gov/DCS/</a:t>
            </a:r>
            <a:r>
              <a:rPr lang="en-US" sz="1600" dirty="0"/>
              <a:t>      </a:t>
            </a:r>
            <a:r>
              <a:rPr lang="en-US" sz="1600" dirty="0">
                <a:hlinkClick r:id="rId7"/>
              </a:rPr>
              <a:t>http://www.noaasis.noaa.gov/ARGOS/</a:t>
            </a:r>
            <a:r>
              <a:rPr lang="en-US" sz="1600" dirty="0"/>
              <a:t> </a:t>
            </a:r>
            <a:r>
              <a:rPr lang="en-US" sz="1400" dirty="0"/>
              <a:t> </a:t>
            </a:r>
          </a:p>
          <a:p>
            <a:pPr marL="514350" lvl="1">
              <a:lnSpc>
                <a:spcPct val="90000"/>
              </a:lnSpc>
              <a:spcBef>
                <a:spcPct val="20000"/>
              </a:spcBef>
              <a:buClr>
                <a:srgbClr val="333399"/>
              </a:buClr>
              <a:buFont typeface="Arial" pitchFamily="34" charset="0"/>
              <a:buChar char="•"/>
            </a:pPr>
            <a:endParaRPr lang="en-US" sz="800" dirty="0" smtClean="0"/>
          </a:p>
          <a:p>
            <a:pPr marL="228600" indent="-228600">
              <a:lnSpc>
                <a:spcPct val="90000"/>
              </a:lnSpc>
              <a:spcBef>
                <a:spcPct val="20000"/>
              </a:spcBef>
              <a:buClr>
                <a:srgbClr val="333399"/>
              </a:buClr>
            </a:pPr>
            <a:r>
              <a:rPr lang="en-US" sz="2000" b="1" dirty="0" smtClean="0"/>
              <a:t>Search </a:t>
            </a:r>
            <a:r>
              <a:rPr lang="en-US" sz="2000" b="1" dirty="0"/>
              <a:t>and </a:t>
            </a:r>
            <a:r>
              <a:rPr lang="en-US" sz="2000" b="1" dirty="0" smtClean="0"/>
              <a:t>Rescue Satellite Aid Tracking (SARSAT):</a:t>
            </a:r>
            <a:endParaRPr lang="en-US" sz="2000" b="1" dirty="0"/>
          </a:p>
          <a:p>
            <a:pPr marL="228600" indent="-228600">
              <a:lnSpc>
                <a:spcPct val="90000"/>
              </a:lnSpc>
              <a:spcBef>
                <a:spcPct val="20000"/>
              </a:spcBef>
              <a:buClr>
                <a:srgbClr val="333399"/>
              </a:buClr>
              <a:buFont typeface="Arial" pitchFamily="34" charset="0"/>
              <a:buChar char="•"/>
            </a:pPr>
            <a:r>
              <a:rPr lang="en-US" sz="1600" dirty="0"/>
              <a:t>NOAA satellites are used to relay distress alerts from aviators, </a:t>
            </a:r>
            <a:r>
              <a:rPr lang="en-US" sz="1600" dirty="0" smtClean="0"/>
              <a:t>mariners and </a:t>
            </a:r>
          </a:p>
          <a:p>
            <a:pPr marL="228600" indent="-228600">
              <a:lnSpc>
                <a:spcPct val="90000"/>
              </a:lnSpc>
              <a:spcBef>
                <a:spcPct val="20000"/>
              </a:spcBef>
              <a:buClr>
                <a:srgbClr val="333399"/>
              </a:buClr>
            </a:pPr>
            <a:r>
              <a:rPr lang="en-US" sz="1600" dirty="0" smtClean="0"/>
              <a:t>	land-based users (</a:t>
            </a:r>
            <a:r>
              <a:rPr lang="en-US" sz="1600" dirty="0" smtClean="0">
                <a:hlinkClick r:id="rId8"/>
              </a:rPr>
              <a:t>http</a:t>
            </a:r>
            <a:r>
              <a:rPr lang="en-US" sz="1600" dirty="0">
                <a:hlinkClick r:id="rId8"/>
              </a:rPr>
              <a:t>://</a:t>
            </a:r>
            <a:r>
              <a:rPr lang="en-US" sz="1600" dirty="0" smtClean="0">
                <a:hlinkClick r:id="rId8"/>
              </a:rPr>
              <a:t>www.sarsat.noaa.gov/</a:t>
            </a:r>
            <a:r>
              <a:rPr lang="en-US" sz="1600" dirty="0" smtClean="0"/>
              <a:t>  </a:t>
            </a:r>
          </a:p>
          <a:p>
            <a:pPr marL="228600" lvl="1" indent="-228600">
              <a:lnSpc>
                <a:spcPct val="90000"/>
              </a:lnSpc>
              <a:spcBef>
                <a:spcPct val="20000"/>
              </a:spcBef>
              <a:buClr>
                <a:srgbClr val="333399"/>
              </a:buClr>
            </a:pPr>
            <a:endParaRPr lang="en-US" sz="800" dirty="0" smtClean="0"/>
          </a:p>
          <a:p>
            <a:pPr marL="228600" indent="-228600">
              <a:lnSpc>
                <a:spcPct val="90000"/>
              </a:lnSpc>
              <a:spcBef>
                <a:spcPct val="20000"/>
              </a:spcBef>
              <a:buClr>
                <a:srgbClr val="333399"/>
              </a:buClr>
            </a:pPr>
            <a:r>
              <a:rPr lang="en-US" sz="2000" b="1" dirty="0" err="1" smtClean="0"/>
              <a:t>Geonetcast</a:t>
            </a:r>
            <a:r>
              <a:rPr lang="en-US" sz="2000" b="1" dirty="0" smtClean="0"/>
              <a:t> Americas:</a:t>
            </a:r>
          </a:p>
          <a:p>
            <a:pPr marL="228600" indent="-228600">
              <a:lnSpc>
                <a:spcPct val="90000"/>
              </a:lnSpc>
              <a:spcBef>
                <a:spcPct val="20000"/>
              </a:spcBef>
              <a:buClr>
                <a:srgbClr val="333399"/>
              </a:buClr>
              <a:buFont typeface="Arial" pitchFamily="34" charset="0"/>
              <a:buChar char="•"/>
            </a:pPr>
            <a:r>
              <a:rPr lang="en-US" sz="1600" dirty="0" smtClean="0"/>
              <a:t>Data from NOAA for diverse societal benefits - agriculture, energy, health, climate, </a:t>
            </a:r>
          </a:p>
          <a:p>
            <a:pPr marL="228600" indent="-228600">
              <a:lnSpc>
                <a:spcPct val="90000"/>
              </a:lnSpc>
              <a:spcBef>
                <a:spcPct val="20000"/>
              </a:spcBef>
              <a:buClr>
                <a:srgbClr val="333399"/>
              </a:buClr>
            </a:pPr>
            <a:r>
              <a:rPr lang="en-US" sz="1600" dirty="0" smtClean="0"/>
              <a:t>	weather, disaster mitigation, biodiversity, water resources, and ecosystems.</a:t>
            </a:r>
            <a:r>
              <a:rPr lang="en-US" dirty="0" smtClean="0"/>
              <a:t> </a:t>
            </a:r>
            <a:endParaRPr lang="en-US" sz="1400" dirty="0" smtClean="0"/>
          </a:p>
          <a:p>
            <a:pPr marL="514350" lvl="1">
              <a:lnSpc>
                <a:spcPct val="90000"/>
              </a:lnSpc>
              <a:spcBef>
                <a:spcPct val="20000"/>
              </a:spcBef>
              <a:buClr>
                <a:srgbClr val="333399"/>
              </a:buClr>
            </a:pPr>
            <a:r>
              <a:rPr lang="en-US" sz="1600" dirty="0" smtClean="0">
                <a:hlinkClick r:id="rId9"/>
              </a:rPr>
              <a:t>http://www.geonetcastamericas.noaa.gov/index.html</a:t>
            </a:r>
            <a:r>
              <a:rPr lang="en-US" sz="1600" dirty="0" smtClean="0"/>
              <a:t> </a:t>
            </a:r>
          </a:p>
          <a:p>
            <a:pPr marL="514350" lvl="1">
              <a:lnSpc>
                <a:spcPct val="90000"/>
              </a:lnSpc>
              <a:spcBef>
                <a:spcPct val="20000"/>
              </a:spcBef>
              <a:buClr>
                <a:srgbClr val="333399"/>
              </a:buClr>
            </a:pPr>
            <a:endParaRPr lang="en-US" sz="1600" dirty="0"/>
          </a:p>
        </p:txBody>
      </p:sp>
      <p:pic>
        <p:nvPicPr>
          <p:cNvPr id="229382" name="Picture 8" descr="buoy1"/>
          <p:cNvPicPr>
            <a:picLocks noChangeAspect="1" noChangeArrowheads="1"/>
          </p:cNvPicPr>
          <p:nvPr/>
        </p:nvPicPr>
        <p:blipFill>
          <a:blip r:embed="rId10" cstate="email"/>
          <a:srcRect/>
          <a:stretch>
            <a:fillRect/>
          </a:stretch>
        </p:blipFill>
        <p:spPr bwMode="auto">
          <a:xfrm>
            <a:off x="7848600" y="2971800"/>
            <a:ext cx="1063625" cy="119221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3" name="Picture 9" descr="lrit"/>
          <p:cNvPicPr>
            <a:picLocks noChangeAspect="1" noChangeArrowheads="1"/>
          </p:cNvPicPr>
          <p:nvPr/>
        </p:nvPicPr>
        <p:blipFill>
          <a:blip r:embed="rId11" cstate="email"/>
          <a:srcRect/>
          <a:stretch>
            <a:fillRect/>
          </a:stretch>
        </p:blipFill>
        <p:spPr bwMode="auto">
          <a:xfrm>
            <a:off x="7772400" y="1981200"/>
            <a:ext cx="1295400" cy="11430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4" name="Picture 10" descr="uscwa"/>
          <p:cNvPicPr>
            <a:picLocks noChangeAspect="1" noChangeArrowheads="1"/>
          </p:cNvPicPr>
          <p:nvPr/>
        </p:nvPicPr>
        <p:blipFill>
          <a:blip r:embed="rId12" cstate="email"/>
          <a:srcRect/>
          <a:stretch>
            <a:fillRect/>
          </a:stretch>
        </p:blipFill>
        <p:spPr bwMode="auto">
          <a:xfrm>
            <a:off x="7315200" y="884237"/>
            <a:ext cx="1497012" cy="102076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11" descr="Map of world showing coverage of all GEONETCast contributors"/>
          <p:cNvPicPr>
            <a:picLocks noChangeAspect="1" noChangeArrowheads="1"/>
          </p:cNvPicPr>
          <p:nvPr/>
        </p:nvPicPr>
        <p:blipFill>
          <a:blip r:embed="rId13" cstate="email"/>
          <a:srcRect/>
          <a:stretch>
            <a:fillRect/>
          </a:stretch>
        </p:blipFill>
        <p:spPr bwMode="auto">
          <a:xfrm>
            <a:off x="7696200" y="5532438"/>
            <a:ext cx="1295400" cy="868362"/>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6092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22244</TotalTime>
  <Words>6453</Words>
  <Application>Microsoft Office PowerPoint</Application>
  <PresentationFormat>On-screen Show (4:3)</PresentationFormat>
  <Paragraphs>784</Paragraphs>
  <Slides>61</Slides>
  <Notes>56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ＭＳ Ｐゴシック</vt:lpstr>
      <vt:lpstr>ＭＳ Ｐゴシック</vt:lpstr>
      <vt:lpstr>Arial</vt:lpstr>
      <vt:lpstr>Arial Black</vt:lpstr>
      <vt:lpstr>Calibri</vt:lpstr>
      <vt:lpstr>Courier New</vt:lpstr>
      <vt:lpstr>Haettenschweiler</vt:lpstr>
      <vt:lpstr>Souce Sans Pro</vt:lpstr>
      <vt:lpstr>Symbol</vt:lpstr>
      <vt:lpstr>Times New Roman</vt:lpstr>
      <vt:lpstr>Office Theme</vt:lpstr>
      <vt:lpstr>PowerPoint Presentation</vt:lpstr>
      <vt:lpstr>Presentation Outline</vt:lpstr>
      <vt:lpstr>NESDIS Office of Satellite and Product Operations (OSPO)</vt:lpstr>
      <vt:lpstr>Three Observation Vantage Points</vt:lpstr>
      <vt:lpstr>OSPO’s Key Roles</vt:lpstr>
      <vt:lpstr>OSPO Operational Facilities</vt:lpstr>
      <vt:lpstr>Nominal Satellite Data Flow</vt:lpstr>
      <vt:lpstr>OSPO’s Satellite Products and Services Division</vt:lpstr>
      <vt:lpstr>Direct Service Operations</vt:lpstr>
      <vt:lpstr>GEO Status</vt:lpstr>
      <vt:lpstr>GOES Status (November 2016)         http://www.oso.noaa.gov/goesstatus</vt:lpstr>
      <vt:lpstr>GOES Flyout Schedule</vt:lpstr>
      <vt:lpstr>GOES-R Update</vt:lpstr>
      <vt:lpstr>GOES Constellation</vt:lpstr>
      <vt:lpstr>GOES Constellation</vt:lpstr>
      <vt:lpstr>POES Status</vt:lpstr>
      <vt:lpstr>PowerPoint Presentation</vt:lpstr>
      <vt:lpstr>POES AVHRR Channel Switching </vt:lpstr>
      <vt:lpstr>S-NPP Status (Nov 2016)</vt:lpstr>
      <vt:lpstr>Key Points: Suomi-NPP and JPSS-1</vt:lpstr>
      <vt:lpstr>SNPP &amp; JPSS-1 Concurrent Operations at OSPO</vt:lpstr>
      <vt:lpstr>LEO Flyout Schedule</vt:lpstr>
      <vt:lpstr>PowerPoint Presentation</vt:lpstr>
      <vt:lpstr>Space Weather Observations  Deep Space Climate Observatory (DSCOVR) </vt:lpstr>
      <vt:lpstr>Indian Ocean Data Coverage (IODC) - Mission Update</vt:lpstr>
      <vt:lpstr>Meteosat-7 Transition Plans</vt:lpstr>
      <vt:lpstr>Meteosat-8 Transition Metosat-10 Active</vt:lpstr>
      <vt:lpstr>Proposed Meteosat-8 IODC Services – Image Data</vt:lpstr>
      <vt:lpstr>PowerPoint Presentation</vt:lpstr>
      <vt:lpstr>Himawari-8 Update </vt:lpstr>
      <vt:lpstr>Specific Products Generated at NESDIS/ESPC from Himawari-8 Data</vt:lpstr>
      <vt:lpstr>Himawari-8 Full Disk IR</vt:lpstr>
      <vt:lpstr>Additional Updates</vt:lpstr>
      <vt:lpstr>McIDAS at ESPC</vt:lpstr>
      <vt:lpstr>McIDAS Data Delivery Summary</vt:lpstr>
      <vt:lpstr>McIDAS &amp; ESPC Applications</vt:lpstr>
      <vt:lpstr>McIDAS Systems at ESPC</vt:lpstr>
      <vt:lpstr>McIDAS at ESPC</vt:lpstr>
      <vt:lpstr>SAB Use of McIDAS</vt:lpstr>
      <vt:lpstr>McIDAS Advantages in SAB</vt:lpstr>
      <vt:lpstr>McIDAS Challenges in SAB</vt:lpstr>
      <vt:lpstr>PowerPoint Presentation</vt:lpstr>
      <vt:lpstr>PowerPoint Presentation</vt:lpstr>
      <vt:lpstr>Other Ad hoc McIDAS Usage at ESPC</vt:lpstr>
      <vt:lpstr>PowerPoint Presentation</vt:lpstr>
      <vt:lpstr>AWIPS EAST Products CONUS, Super National, North Hemisphere, Puerto Rico National, Puerto Rico Regional Atlantic Sounder, Carribean Sounder, Gulf of Mexico Sounder</vt:lpstr>
      <vt:lpstr> AWIPS WEST Products Conus, Super National, North Hemisphere, Alaska Regional,  Alaska National, Hawaii Regional, Hawaii National, Conus Sounder  </vt:lpstr>
      <vt:lpstr>Future SAB Use of McIDAS</vt:lpstr>
      <vt:lpstr>Data Distribution Update: Near real-time data access Product Distribution &amp; Access (PDA) </vt:lpstr>
      <vt:lpstr>Data Access Services</vt:lpstr>
      <vt:lpstr>Data Access &amp; Distribution Policy</vt:lpstr>
      <vt:lpstr>Near Future Distribution with PDA</vt:lpstr>
      <vt:lpstr>ESPC PDA Operations –  User Prioritization</vt:lpstr>
      <vt:lpstr>Data Access &amp; Distribution in PDA Era </vt:lpstr>
      <vt:lpstr>PowerPoint Presentation</vt:lpstr>
      <vt:lpstr>User Subscription Revalidation</vt:lpstr>
      <vt:lpstr>PDA Schedule</vt:lpstr>
      <vt:lpstr>PDA User Training</vt:lpstr>
      <vt:lpstr>ESPC Notifications, Status, and Contacts</vt:lpstr>
      <vt:lpstr>NOAA Satellite Conference </vt:lpstr>
      <vt:lpstr>Thank you!</vt:lpstr>
    </vt:vector>
  </TitlesOfParts>
  <Company>NOAA/NESDIS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Satellite Operations</dc:title>
  <dc:creator>Matthew Seybold</dc:creator>
  <dc:description>Title Slide Background and Banner were designed by TeddyPavlis@gmail.com</dc:description>
  <cp:lastModifiedBy>mcuser</cp:lastModifiedBy>
  <cp:revision>943</cp:revision>
  <cp:lastPrinted>2016-06-23T13:56:47Z</cp:lastPrinted>
  <dcterms:created xsi:type="dcterms:W3CDTF">2012-04-30T12:43:33Z</dcterms:created>
  <dcterms:modified xsi:type="dcterms:W3CDTF">2016-11-16T17:52:47Z</dcterms:modified>
</cp:coreProperties>
</file>