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72" r:id="rId4"/>
    <p:sldId id="264" r:id="rId5"/>
    <p:sldId id="265" r:id="rId6"/>
    <p:sldId id="278" r:id="rId7"/>
    <p:sldId id="267" r:id="rId8"/>
    <p:sldId id="268" r:id="rId9"/>
    <p:sldId id="260" r:id="rId10"/>
    <p:sldId id="269" r:id="rId11"/>
    <p:sldId id="270" r:id="rId12"/>
    <p:sldId id="271" r:id="rId13"/>
    <p:sldId id="273" r:id="rId14"/>
    <p:sldId id="262" r:id="rId15"/>
    <p:sldId id="266" r:id="rId16"/>
    <p:sldId id="263" r:id="rId17"/>
    <p:sldId id="274" r:id="rId18"/>
    <p:sldId id="277" r:id="rId19"/>
    <p:sldId id="275" r:id="rId2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68" d="100"/>
          <a:sy n="68" d="100"/>
        </p:scale>
        <p:origin x="-488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printerSettings" Target="printerSettings/printerSettings1.bin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2" cstate="print"/>
          <a:srcRect t="33333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1AEA8-7D7A-BB4C-8D48-6E6DF3D66C0A}" type="datetimeFigureOut">
              <a:rPr lang="en-US" smtClean="0"/>
              <a:t>11/9/16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B9ABC-0F5C-C648-99C6-C438E046BE16}" type="slidenum">
              <a:rPr lang="en-US" smtClean="0"/>
              <a:t>‹#›</a:t>
            </a:fld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17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07888"/>
            <a:ext cx="7772400" cy="1470025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1AEA8-7D7A-BB4C-8D48-6E6DF3D66C0A}" type="datetimeFigureOut">
              <a:rPr lang="en-US" smtClean="0"/>
              <a:t>11/9/16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B9ABC-0F5C-C648-99C6-C438E046BE1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1AEA8-7D7A-BB4C-8D48-6E6DF3D66C0A}" type="datetimeFigureOut">
              <a:rPr lang="en-US" smtClean="0"/>
              <a:t>11/9/16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B9ABC-0F5C-C648-99C6-C438E046BE1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1AEA8-7D7A-BB4C-8D48-6E6DF3D66C0A}" type="datetimeFigureOut">
              <a:rPr lang="en-US" smtClean="0"/>
              <a:t>11/9/16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B9ABC-0F5C-C648-99C6-C438E046BE16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79248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962525"/>
            <a:ext cx="7885113" cy="1362075"/>
          </a:xfrm>
        </p:spPr>
        <p:txBody>
          <a:bodyPr anchor="t"/>
          <a:lstStyle>
            <a:lvl1pPr algn="l">
              <a:defRPr sz="3200" b="0" i="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3462338"/>
            <a:ext cx="7885113" cy="1500187"/>
          </a:xfrm>
        </p:spPr>
        <p:txBody>
          <a:bodyPr anchor="b">
            <a:normAutofit/>
          </a:bodyPr>
          <a:lstStyle>
            <a:lvl1pPr marL="0" indent="0">
              <a:buNone/>
              <a:defRPr sz="170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1AEA8-7D7A-BB4C-8D48-6E6DF3D66C0A}" type="datetimeFigureOut">
              <a:rPr lang="en-US" smtClean="0"/>
              <a:t>11/9/16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B9ABC-0F5C-C648-99C6-C438E046BE1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3733800" cy="4114800"/>
          </a:xfrm>
        </p:spPr>
        <p:txBody>
          <a:bodyPr/>
          <a:lstStyle>
            <a:lvl5pPr>
              <a:defRPr/>
            </a:lvl5pPr>
            <a:lvl6pPr>
              <a:buClr>
                <a:schemeClr val="tx2"/>
              </a:buClr>
              <a:buFont typeface="Arial" pitchFamily="34" charset="0"/>
              <a:buChar char="•"/>
              <a:defRPr/>
            </a:lvl6pPr>
            <a:lvl7pPr>
              <a:buClr>
                <a:schemeClr val="tx2"/>
              </a:buClr>
              <a:buFont typeface="Arial" pitchFamily="34" charset="0"/>
              <a:buChar char="•"/>
              <a:defRPr/>
            </a:lvl7pPr>
            <a:lvl8pPr>
              <a:buClr>
                <a:schemeClr val="tx2"/>
              </a:buClr>
              <a:buFont typeface="Arial" pitchFamily="34" charset="0"/>
              <a:buChar char="•"/>
              <a:defRPr/>
            </a:lvl8pPr>
            <a:lvl9pPr>
              <a:buClr>
                <a:schemeClr val="tx2"/>
              </a:buCl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1600200"/>
            <a:ext cx="3733800" cy="41148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1AEA8-7D7A-BB4C-8D48-6E6DF3D66C0A}" type="datetimeFigureOut">
              <a:rPr lang="en-US" smtClean="0"/>
              <a:t>11/9/16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B9ABC-0F5C-C648-99C6-C438E046BE1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1AEA8-7D7A-BB4C-8D48-6E6DF3D66C0A}" type="datetimeFigureOut">
              <a:rPr lang="en-US" smtClean="0"/>
              <a:t>11/9/16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B9ABC-0F5C-C648-99C6-C438E046BE1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1AEA8-7D7A-BB4C-8D48-6E6DF3D66C0A}" type="datetimeFigureOut">
              <a:rPr lang="en-US" smtClean="0"/>
              <a:t>11/9/16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B9ABC-0F5C-C648-99C6-C438E046BE1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1AEA8-7D7A-BB4C-8D48-6E6DF3D66C0A}" type="datetimeFigureOut">
              <a:rPr lang="en-US" smtClean="0"/>
              <a:t>11/9/16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B9ABC-0F5C-C648-99C6-C438E046BE1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962400" y="1447800"/>
            <a:ext cx="4648200" cy="4267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2648" y="2547891"/>
            <a:ext cx="2971800" cy="3167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1AEA8-7D7A-BB4C-8D48-6E6DF3D66C0A}" type="datetimeFigureOut">
              <a:rPr lang="en-US" smtClean="0"/>
              <a:t>11/9/16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B9ABC-0F5C-C648-99C6-C438E046BE1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orizo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57344" y="1447800"/>
            <a:ext cx="3419856" cy="3474720"/>
          </a:xfrm>
          <a:custGeom>
            <a:avLst/>
            <a:gdLst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74450 w 3419856"/>
              <a:gd name="connsiteY9" fmla="*/ 3429000 h 3429000"/>
              <a:gd name="connsiteX10" fmla="*/ 21806 w 3419856"/>
              <a:gd name="connsiteY10" fmla="*/ 3407194 h 3429000"/>
              <a:gd name="connsiteX11" fmla="*/ 0 w 3419856"/>
              <a:gd name="connsiteY11" fmla="*/ 3354550 h 3429000"/>
              <a:gd name="connsiteX12" fmla="*/ 0 w 3419856"/>
              <a:gd name="connsiteY12" fmla="*/ 74450 h 3429000"/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21806 w 3419856"/>
              <a:gd name="connsiteY9" fmla="*/ 3407194 h 3429000"/>
              <a:gd name="connsiteX10" fmla="*/ 0 w 3419856"/>
              <a:gd name="connsiteY10" fmla="*/ 3354550 h 3429000"/>
              <a:gd name="connsiteX11" fmla="*/ 0 w 3419856"/>
              <a:gd name="connsiteY11" fmla="*/ 74450 h 3429000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8026"/>
              <a:gd name="connsiteY0" fmla="*/ 74450 h 3910007"/>
              <a:gd name="connsiteX1" fmla="*/ 21806 w 3968026"/>
              <a:gd name="connsiteY1" fmla="*/ 21806 h 3910007"/>
              <a:gd name="connsiteX2" fmla="*/ 74450 w 3968026"/>
              <a:gd name="connsiteY2" fmla="*/ 0 h 3910007"/>
              <a:gd name="connsiteX3" fmla="*/ 3345406 w 3968026"/>
              <a:gd name="connsiteY3" fmla="*/ 0 h 3910007"/>
              <a:gd name="connsiteX4" fmla="*/ 3398050 w 3968026"/>
              <a:gd name="connsiteY4" fmla="*/ 21806 h 3910007"/>
              <a:gd name="connsiteX5" fmla="*/ 3419856 w 3968026"/>
              <a:gd name="connsiteY5" fmla="*/ 74450 h 3910007"/>
              <a:gd name="connsiteX6" fmla="*/ 3419856 w 3968026"/>
              <a:gd name="connsiteY6" fmla="*/ 3354550 h 3910007"/>
              <a:gd name="connsiteX7" fmla="*/ 3398050 w 3968026"/>
              <a:gd name="connsiteY7" fmla="*/ 3407194 h 3910007"/>
              <a:gd name="connsiteX8" fmla="*/ 0 w 3968026"/>
              <a:gd name="connsiteY8" fmla="*/ 3354550 h 3910007"/>
              <a:gd name="connsiteX9" fmla="*/ 0 w 3968026"/>
              <a:gd name="connsiteY9" fmla="*/ 74450 h 3910007"/>
              <a:gd name="connsiteX0" fmla="*/ 0 w 3419856"/>
              <a:gd name="connsiteY0" fmla="*/ 74450 h 3901233"/>
              <a:gd name="connsiteX1" fmla="*/ 21806 w 3419856"/>
              <a:gd name="connsiteY1" fmla="*/ 21806 h 3901233"/>
              <a:gd name="connsiteX2" fmla="*/ 74450 w 3419856"/>
              <a:gd name="connsiteY2" fmla="*/ 0 h 3901233"/>
              <a:gd name="connsiteX3" fmla="*/ 3345406 w 3419856"/>
              <a:gd name="connsiteY3" fmla="*/ 0 h 3901233"/>
              <a:gd name="connsiteX4" fmla="*/ 3398050 w 3419856"/>
              <a:gd name="connsiteY4" fmla="*/ 21806 h 3901233"/>
              <a:gd name="connsiteX5" fmla="*/ 3419856 w 3419856"/>
              <a:gd name="connsiteY5" fmla="*/ 74450 h 3901233"/>
              <a:gd name="connsiteX6" fmla="*/ 3419856 w 3419856"/>
              <a:gd name="connsiteY6" fmla="*/ 3354550 h 3901233"/>
              <a:gd name="connsiteX7" fmla="*/ 0 w 3419856"/>
              <a:gd name="connsiteY7" fmla="*/ 3354550 h 3901233"/>
              <a:gd name="connsiteX8" fmla="*/ 0 w 3419856"/>
              <a:gd name="connsiteY8" fmla="*/ 74450 h 3901233"/>
              <a:gd name="connsiteX0" fmla="*/ 0 w 3419856"/>
              <a:gd name="connsiteY0" fmla="*/ 74450 h 3354550"/>
              <a:gd name="connsiteX1" fmla="*/ 21806 w 3419856"/>
              <a:gd name="connsiteY1" fmla="*/ 21806 h 3354550"/>
              <a:gd name="connsiteX2" fmla="*/ 74450 w 3419856"/>
              <a:gd name="connsiteY2" fmla="*/ 0 h 3354550"/>
              <a:gd name="connsiteX3" fmla="*/ 3345406 w 3419856"/>
              <a:gd name="connsiteY3" fmla="*/ 0 h 3354550"/>
              <a:gd name="connsiteX4" fmla="*/ 3398050 w 3419856"/>
              <a:gd name="connsiteY4" fmla="*/ 21806 h 3354550"/>
              <a:gd name="connsiteX5" fmla="*/ 3419856 w 3419856"/>
              <a:gd name="connsiteY5" fmla="*/ 74450 h 3354550"/>
              <a:gd name="connsiteX6" fmla="*/ 3419856 w 3419856"/>
              <a:gd name="connsiteY6" fmla="*/ 3354550 h 3354550"/>
              <a:gd name="connsiteX7" fmla="*/ 0 w 3419856"/>
              <a:gd name="connsiteY7" fmla="*/ 3354550 h 3354550"/>
              <a:gd name="connsiteX8" fmla="*/ 0 w 3419856"/>
              <a:gd name="connsiteY8" fmla="*/ 74450 h 335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19856" h="3354550">
                <a:moveTo>
                  <a:pt x="0" y="74450"/>
                </a:moveTo>
                <a:cubicBezTo>
                  <a:pt x="0" y="54705"/>
                  <a:pt x="7844" y="35768"/>
                  <a:pt x="21806" y="21806"/>
                </a:cubicBezTo>
                <a:cubicBezTo>
                  <a:pt x="35768" y="7844"/>
                  <a:pt x="54705" y="0"/>
                  <a:pt x="74450" y="0"/>
                </a:cubicBezTo>
                <a:lnTo>
                  <a:pt x="3345406" y="0"/>
                </a:lnTo>
                <a:cubicBezTo>
                  <a:pt x="3365151" y="0"/>
                  <a:pt x="3384088" y="7844"/>
                  <a:pt x="3398050" y="21806"/>
                </a:cubicBezTo>
                <a:cubicBezTo>
                  <a:pt x="3412012" y="35768"/>
                  <a:pt x="3419856" y="54705"/>
                  <a:pt x="3419856" y="74450"/>
                </a:cubicBezTo>
                <a:lnTo>
                  <a:pt x="3419856" y="3354550"/>
                </a:lnTo>
                <a:lnTo>
                  <a:pt x="0" y="3354550"/>
                </a:lnTo>
                <a:lnTo>
                  <a:pt x="0" y="7445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ctr">
              <a:buNone/>
              <a:defRPr sz="2000" baseline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547890"/>
            <a:ext cx="2971800" cy="2405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1AEA8-7D7A-BB4C-8D48-6E6DF3D66C0A}" type="datetimeFigureOut">
              <a:rPr lang="en-US" smtClean="0"/>
              <a:t>11/9/16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B9ABC-0F5C-C648-99C6-C438E046BE1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7924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15000" y="6356350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trike="noStrike" spc="60" baseline="0">
                <a:solidFill>
                  <a:schemeClr val="tx1"/>
                </a:solidFill>
              </a:defRPr>
            </a:lvl1pPr>
          </a:lstStyle>
          <a:p>
            <a:fld id="{C661AEA8-7D7A-BB4C-8D48-6E6DF3D66C0A}" type="datetimeFigureOut">
              <a:rPr lang="en-US" smtClean="0"/>
              <a:t>11/9/16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spc="60" baseline="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43800" y="6356350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aseline="0">
                <a:solidFill>
                  <a:schemeClr val="tx1"/>
                </a:solidFill>
              </a:defRPr>
            </a:lvl1pPr>
          </a:lstStyle>
          <a:p>
            <a:fld id="{DE4B9ABC-0F5C-C648-99C6-C438E046BE16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3000" kern="1200" cap="all" spc="5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jpg"/><Relationship Id="rId3" Type="http://schemas.openxmlformats.org/officeDocument/2006/relationships/image" Target="../media/image18.gi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gif"/><Relationship Id="rId3" Type="http://schemas.openxmlformats.org/officeDocument/2006/relationships/image" Target="../media/image20.gi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4" Type="http://schemas.openxmlformats.org/officeDocument/2006/relationships/image" Target="../media/image22.gif"/><Relationship Id="rId5" Type="http://schemas.openxmlformats.org/officeDocument/2006/relationships/image" Target="../media/image23.gif"/><Relationship Id="rId6" Type="http://schemas.openxmlformats.org/officeDocument/2006/relationships/image" Target="../media/image24.gif"/><Relationship Id="rId7" Type="http://schemas.openxmlformats.org/officeDocument/2006/relationships/image" Target="../media/image25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4" Type="http://schemas.openxmlformats.org/officeDocument/2006/relationships/image" Target="../media/image6.gi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gi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gif"/><Relationship Id="rId3" Type="http://schemas.openxmlformats.org/officeDocument/2006/relationships/image" Target="../media/image8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4" Type="http://schemas.openxmlformats.org/officeDocument/2006/relationships/image" Target="../media/image11.gif"/><Relationship Id="rId5" Type="http://schemas.openxmlformats.org/officeDocument/2006/relationships/image" Target="../media/image12.gi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gi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gi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4" Type="http://schemas.openxmlformats.org/officeDocument/2006/relationships/image" Target="../media/image17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inimal-aircraft.jpg"/>
          <p:cNvPicPr>
            <a:picLocks noChangeAspect="1"/>
          </p:cNvPicPr>
          <p:nvPr/>
        </p:nvPicPr>
        <p:blipFill>
          <a:blip r:embed="rId2">
            <a:alphaModFix amt="6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29145" y="3832201"/>
            <a:ext cx="3772454" cy="1752600"/>
          </a:xfrm>
        </p:spPr>
        <p:txBody>
          <a:bodyPr>
            <a:normAutofit/>
          </a:bodyPr>
          <a:lstStyle/>
          <a:p>
            <a:pPr algn="l">
              <a:lnSpc>
                <a:spcPct val="70000"/>
              </a:lnSpc>
            </a:pPr>
            <a:r>
              <a:rPr lang="en-US" sz="1600" dirty="0" smtClean="0"/>
              <a:t>Amanda Terborg</a:t>
            </a:r>
          </a:p>
          <a:p>
            <a:pPr algn="l">
              <a:lnSpc>
                <a:spcPct val="70000"/>
              </a:lnSpc>
            </a:pPr>
            <a:r>
              <a:rPr lang="en-US" sz="1600" dirty="0" smtClean="0"/>
              <a:t>UW CIMSS/Aviation Weather Center</a:t>
            </a:r>
          </a:p>
          <a:p>
            <a:pPr algn="l">
              <a:lnSpc>
                <a:spcPct val="70000"/>
              </a:lnSpc>
            </a:pPr>
            <a:r>
              <a:rPr lang="en-US" sz="1600" dirty="0" smtClean="0"/>
              <a:t>2016 MUG Meeting – Madison, WI</a:t>
            </a:r>
          </a:p>
          <a:p>
            <a:pPr algn="l">
              <a:lnSpc>
                <a:spcPct val="70000"/>
              </a:lnSpc>
            </a:pPr>
            <a:r>
              <a:rPr lang="en-US" sz="1600" dirty="0" smtClean="0"/>
              <a:t>15-16 November 2016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29145" y="2007888"/>
            <a:ext cx="3772453" cy="1470025"/>
          </a:xfrm>
        </p:spPr>
        <p:txBody>
          <a:bodyPr/>
          <a:lstStyle/>
          <a:p>
            <a:pPr algn="l"/>
            <a:r>
              <a:rPr lang="en-US" cap="none" dirty="0" smtClean="0"/>
              <a:t>M</a:t>
            </a:r>
            <a:r>
              <a:rPr lang="en-US" sz="2400" cap="none" dirty="0" smtClean="0"/>
              <a:t>C</a:t>
            </a:r>
            <a:r>
              <a:rPr lang="en-US" cap="none" dirty="0" smtClean="0"/>
              <a:t>IDAS </a:t>
            </a:r>
            <a:r>
              <a:rPr lang="en-US" sz="2400" cap="none" dirty="0" smtClean="0"/>
              <a:t>AND THE </a:t>
            </a:r>
            <a:r>
              <a:rPr lang="en-US" cap="none" dirty="0" smtClean="0"/>
              <a:t>A</a:t>
            </a:r>
            <a:r>
              <a:rPr lang="en-US" sz="2400" cap="none" dirty="0" smtClean="0"/>
              <a:t>VIATION</a:t>
            </a:r>
            <a:r>
              <a:rPr lang="en-US" cap="none" dirty="0" smtClean="0"/>
              <a:t> W</a:t>
            </a:r>
            <a:r>
              <a:rPr lang="en-US" sz="2400" cap="none" dirty="0" smtClean="0"/>
              <a:t>EATHER</a:t>
            </a:r>
            <a:r>
              <a:rPr lang="en-US" cap="none" dirty="0" smtClean="0"/>
              <a:t> C</a:t>
            </a:r>
            <a:r>
              <a:rPr lang="en-US" sz="2400" cap="none" dirty="0" smtClean="0"/>
              <a:t>ENTER</a:t>
            </a:r>
            <a:endParaRPr lang="en-US" sz="2400" cap="none" dirty="0"/>
          </a:p>
        </p:txBody>
      </p:sp>
    </p:spTree>
    <p:extLst>
      <p:ext uri="{BB962C8B-B14F-4D97-AF65-F5344CB8AC3E}">
        <p14:creationId xmlns:p14="http://schemas.microsoft.com/office/powerpoint/2010/main" val="331466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minimal-aircraft.jpg"/>
          <p:cNvPicPr>
            <a:picLocks noChangeAspect="1"/>
          </p:cNvPicPr>
          <p:nvPr/>
        </p:nvPicPr>
        <p:blipFill>
          <a:blip r:embed="rId2">
            <a:alphaModFix amt="6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09600" y="153119"/>
            <a:ext cx="79248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tx2"/>
                </a:solidFill>
              </a:rPr>
              <a:t>So, use DIST instead:</a:t>
            </a:r>
            <a:endParaRPr lang="en-US" dirty="0">
              <a:solidFill>
                <a:schemeClr val="tx2"/>
              </a:solidFill>
            </a:endParaRPr>
          </a:p>
          <a:p>
            <a:endParaRPr lang="en-US" b="1" dirty="0"/>
          </a:p>
          <a:p>
            <a:r>
              <a:rPr lang="en-US" dirty="0"/>
              <a:t>.TIMEOUT 10 IMGREMAP (CIN1) (C6A) MER=YES </a:t>
            </a:r>
            <a:r>
              <a:rPr lang="en-US" dirty="0" smtClean="0"/>
              <a:t>DIST</a:t>
            </a:r>
            <a:r>
              <a:rPr lang="en-US" dirty="0"/>
              <a:t>=7500 DEV=</a:t>
            </a:r>
            <a:r>
              <a:rPr lang="en-US" dirty="0" smtClean="0"/>
              <a:t>NNN</a:t>
            </a:r>
          </a:p>
          <a:p>
            <a:endParaRPr lang="en-US" b="1" dirty="0"/>
          </a:p>
          <a:p>
            <a:r>
              <a:rPr lang="en-US" b="1" dirty="0" smtClean="0">
                <a:solidFill>
                  <a:srgbClr val="DC9E1F"/>
                </a:solidFill>
              </a:rPr>
              <a:t>That works fine for the most part, but…</a:t>
            </a:r>
            <a:endParaRPr lang="en-US" b="1" dirty="0">
              <a:solidFill>
                <a:srgbClr val="DC9E1F"/>
              </a:solidFill>
            </a:endParaRPr>
          </a:p>
        </p:txBody>
      </p:sp>
      <p:pic>
        <p:nvPicPr>
          <p:cNvPr id="2" name="Picture 1" descr="remug_1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157" y="1992634"/>
            <a:ext cx="7145720" cy="4734647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1027157" y="2483633"/>
            <a:ext cx="2278410" cy="1101761"/>
          </a:xfrm>
          <a:prstGeom prst="ellipse">
            <a:avLst/>
          </a:prstGeom>
          <a:noFill/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9382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inimal-aircraft.jpg"/>
          <p:cNvPicPr>
            <a:picLocks noChangeAspect="1"/>
          </p:cNvPicPr>
          <p:nvPr/>
        </p:nvPicPr>
        <p:blipFill>
          <a:blip r:embed="rId2">
            <a:alphaModFix amt="6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09600" y="274638"/>
            <a:ext cx="7924800" cy="109228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kern="1200" cap="all" spc="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b="1" dirty="0" smtClean="0"/>
              <a:t>G</a:t>
            </a:r>
            <a:r>
              <a:rPr lang="en-US" sz="2400" b="1" dirty="0" smtClean="0"/>
              <a:t>lobal</a:t>
            </a:r>
            <a:r>
              <a:rPr lang="en-US" b="1" dirty="0" smtClean="0"/>
              <a:t> </a:t>
            </a:r>
            <a:r>
              <a:rPr lang="en-US" sz="2400" b="1" dirty="0" smtClean="0"/>
              <a:t>mosaics – for international forecasting</a:t>
            </a:r>
            <a:endParaRPr lang="en-US" sz="2400" b="1" dirty="0"/>
          </a:p>
        </p:txBody>
      </p:sp>
      <p:sp>
        <p:nvSpPr>
          <p:cNvPr id="3" name="Rectangle 2"/>
          <p:cNvSpPr/>
          <p:nvPr/>
        </p:nvSpPr>
        <p:spPr>
          <a:xfrm>
            <a:off x="609600" y="1460294"/>
            <a:ext cx="79248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tx2"/>
                </a:solidFill>
              </a:rPr>
              <a:t>The second issue seems to involve reprojecting a global mosaic. AWC remaps from a 10km rectilinear to a 14km </a:t>
            </a:r>
            <a:r>
              <a:rPr lang="en-US" b="1" dirty="0" err="1" smtClean="0">
                <a:solidFill>
                  <a:schemeClr val="tx2"/>
                </a:solidFill>
              </a:rPr>
              <a:t>mercator</a:t>
            </a:r>
            <a:r>
              <a:rPr lang="en-US" b="1" dirty="0" smtClean="0">
                <a:solidFill>
                  <a:schemeClr val="tx2"/>
                </a:solidFill>
              </a:rPr>
              <a:t>:</a:t>
            </a:r>
            <a:endParaRPr lang="en-US" dirty="0">
              <a:solidFill>
                <a:schemeClr val="tx2"/>
              </a:solidFill>
            </a:endParaRPr>
          </a:p>
          <a:p>
            <a:endParaRPr lang="en-US" b="1" dirty="0"/>
          </a:p>
          <a:p>
            <a:r>
              <a:rPr lang="en-US" dirty="0"/>
              <a:t>.IMGREMAP (C1) (C2A) PRO=MERC RES=14 LATLON=5 110 -</a:t>
            </a:r>
          </a:p>
          <a:p>
            <a:r>
              <a:rPr lang="en-US" dirty="0"/>
              <a:t>     SIZE=1550 2852 DEV=</a:t>
            </a:r>
            <a:r>
              <a:rPr lang="en-US" dirty="0" smtClean="0"/>
              <a:t>NNN</a:t>
            </a:r>
          </a:p>
          <a:p>
            <a:endParaRPr lang="en-US" b="1" dirty="0"/>
          </a:p>
          <a:p>
            <a:r>
              <a:rPr lang="en-US" b="1" dirty="0">
                <a:solidFill>
                  <a:srgbClr val="DC9E1F"/>
                </a:solidFill>
              </a:rPr>
              <a:t>Where </a:t>
            </a:r>
            <a:r>
              <a:rPr lang="en-US" b="1" dirty="0" smtClean="0">
                <a:solidFill>
                  <a:srgbClr val="DC9E1F"/>
                </a:solidFill>
              </a:rPr>
              <a:t>C1 is the rectilinear and C2 is the </a:t>
            </a:r>
            <a:r>
              <a:rPr lang="en-US" b="1" dirty="0" err="1" smtClean="0">
                <a:solidFill>
                  <a:srgbClr val="DC9E1F"/>
                </a:solidFill>
              </a:rPr>
              <a:t>mercator</a:t>
            </a:r>
            <a:r>
              <a:rPr lang="en-US" b="1" dirty="0" smtClean="0">
                <a:solidFill>
                  <a:srgbClr val="DC9E1F"/>
                </a:solidFill>
              </a:rPr>
              <a:t>. In the old </a:t>
            </a:r>
            <a:r>
              <a:rPr lang="en-US" b="1" dirty="0" err="1" smtClean="0">
                <a:solidFill>
                  <a:srgbClr val="DC9E1F"/>
                </a:solidFill>
              </a:rPr>
              <a:t>imgremap</a:t>
            </a:r>
            <a:r>
              <a:rPr lang="en-US" b="1" dirty="0" smtClean="0">
                <a:solidFill>
                  <a:srgbClr val="DC9E1F"/>
                </a:solidFill>
              </a:rPr>
              <a:t> command this seemed to work fine. With the </a:t>
            </a:r>
            <a:r>
              <a:rPr lang="en-US" b="1" dirty="0" smtClean="0">
                <a:solidFill>
                  <a:srgbClr val="DC9E1F"/>
                </a:solidFill>
              </a:rPr>
              <a:t>updated version</a:t>
            </a:r>
            <a:r>
              <a:rPr lang="en-US" b="1" dirty="0" smtClean="0">
                <a:solidFill>
                  <a:srgbClr val="DC9E1F"/>
                </a:solidFill>
              </a:rPr>
              <a:t> </a:t>
            </a:r>
            <a:r>
              <a:rPr lang="en-US" b="1" dirty="0" smtClean="0">
                <a:solidFill>
                  <a:srgbClr val="DC9E1F"/>
                </a:solidFill>
              </a:rPr>
              <a:t>there is a gap…</a:t>
            </a:r>
            <a:endParaRPr lang="en-US" b="1" dirty="0">
              <a:solidFill>
                <a:srgbClr val="DC9E1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13754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20161107_1415world2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 descr="20161107_1415world2NEW.gi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748" b="28931"/>
          <a:stretch/>
        </p:blipFill>
        <p:spPr>
          <a:xfrm>
            <a:off x="989807" y="1699328"/>
            <a:ext cx="8161201" cy="4873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3744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inimal-aircraft.jpg"/>
          <p:cNvPicPr>
            <a:picLocks noChangeAspect="1"/>
          </p:cNvPicPr>
          <p:nvPr/>
        </p:nvPicPr>
        <p:blipFill>
          <a:blip r:embed="rId2">
            <a:alphaModFix amt="6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AWIPS-2 and N-</a:t>
            </a:r>
            <a:r>
              <a:rPr lang="en-US" dirty="0" smtClean="0"/>
              <a:t>AWIPS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AWC mosaic imagery and GOES-R data visualization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15513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inimal-aircraft.jpg"/>
          <p:cNvPicPr>
            <a:picLocks noChangeAspect="1"/>
          </p:cNvPicPr>
          <p:nvPr/>
        </p:nvPicPr>
        <p:blipFill>
          <a:blip r:embed="rId2">
            <a:alphaModFix amt="6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AWIPS-2 </a:t>
            </a:r>
            <a:r>
              <a:rPr lang="en-US" sz="2400" b="1" dirty="0" smtClean="0"/>
              <a:t>and</a:t>
            </a:r>
            <a:r>
              <a:rPr lang="en-US" b="1" dirty="0" smtClean="0"/>
              <a:t> N-AWIPS </a:t>
            </a:r>
            <a:r>
              <a:rPr lang="en-US" sz="2400" b="1" dirty="0" smtClean="0"/>
              <a:t>visualization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09600" y="1600199"/>
            <a:ext cx="7924800" cy="4282087"/>
          </a:xfrm>
        </p:spPr>
        <p:txBody>
          <a:bodyPr>
            <a:normAutofit/>
          </a:bodyPr>
          <a:lstStyle/>
          <a:p>
            <a:r>
              <a:rPr lang="en-US" dirty="0" smtClean="0"/>
              <a:t>Worked with </a:t>
            </a:r>
            <a:r>
              <a:rPr lang="en-US" dirty="0" err="1" smtClean="0"/>
              <a:t>SPoRT</a:t>
            </a:r>
            <a:r>
              <a:rPr lang="en-US" dirty="0" smtClean="0"/>
              <a:t> to use </a:t>
            </a:r>
            <a:r>
              <a:rPr lang="en-US" dirty="0" err="1" smtClean="0"/>
              <a:t>awipaput</a:t>
            </a:r>
            <a:r>
              <a:rPr lang="en-US" dirty="0" smtClean="0"/>
              <a:t> function in XRD for AWIPS-2</a:t>
            </a:r>
          </a:p>
          <a:p>
            <a:pPr lvl="1"/>
            <a:r>
              <a:rPr lang="en-US" dirty="0" smtClean="0">
                <a:solidFill>
                  <a:srgbClr val="DC9E1F"/>
                </a:solidFill>
                <a:sym typeface="Wingdings"/>
              </a:rPr>
              <a:t>As AWC transitions to AWIPS-2, we need </a:t>
            </a:r>
            <a:r>
              <a:rPr lang="en-US" dirty="0" err="1" smtClean="0">
                <a:solidFill>
                  <a:srgbClr val="DC9E1F"/>
                </a:solidFill>
                <a:sym typeface="Wingdings"/>
              </a:rPr>
              <a:t>netcdfs</a:t>
            </a:r>
            <a:endParaRPr lang="en-US" dirty="0" smtClean="0">
              <a:solidFill>
                <a:srgbClr val="DC9E1F"/>
              </a:solidFill>
              <a:sym typeface="Wingdings"/>
            </a:endParaRPr>
          </a:p>
          <a:p>
            <a:pPr lvl="1"/>
            <a:r>
              <a:rPr lang="en-US" dirty="0" smtClean="0">
                <a:solidFill>
                  <a:srgbClr val="DC9E1F"/>
                </a:solidFill>
                <a:sym typeface="Wingdings"/>
              </a:rPr>
              <a:t>Using </a:t>
            </a:r>
            <a:r>
              <a:rPr lang="en-US" dirty="0" err="1" smtClean="0">
                <a:solidFill>
                  <a:srgbClr val="DC9E1F"/>
                </a:solidFill>
                <a:sym typeface="Wingdings"/>
              </a:rPr>
              <a:t>awipaput</a:t>
            </a:r>
            <a:r>
              <a:rPr lang="en-US" dirty="0" smtClean="0">
                <a:solidFill>
                  <a:srgbClr val="DC9E1F"/>
                </a:solidFill>
                <a:sym typeface="Wingdings"/>
              </a:rPr>
              <a:t> with </a:t>
            </a:r>
            <a:r>
              <a:rPr lang="en-US" dirty="0" err="1" smtClean="0">
                <a:solidFill>
                  <a:srgbClr val="DC9E1F"/>
                </a:solidFill>
                <a:sym typeface="Wingdings"/>
              </a:rPr>
              <a:t>ncatted</a:t>
            </a:r>
            <a:r>
              <a:rPr lang="en-US" dirty="0" smtClean="0">
                <a:solidFill>
                  <a:srgbClr val="DC9E1F"/>
                </a:solidFill>
                <a:sym typeface="Wingdings"/>
              </a:rPr>
              <a:t> allows addition of needed variables for AWIPS-2 compliant </a:t>
            </a:r>
            <a:r>
              <a:rPr lang="en-US" dirty="0" err="1" smtClean="0">
                <a:solidFill>
                  <a:srgbClr val="DC9E1F"/>
                </a:solidFill>
                <a:sym typeface="Wingdings"/>
              </a:rPr>
              <a:t>netcdfs</a:t>
            </a:r>
            <a:r>
              <a:rPr lang="en-US" dirty="0" smtClean="0">
                <a:solidFill>
                  <a:srgbClr val="DC9E1F"/>
                </a:solidFill>
                <a:sym typeface="Wingdings"/>
              </a:rPr>
              <a:t>… </a:t>
            </a:r>
            <a:r>
              <a:rPr lang="en-US" dirty="0" err="1" smtClean="0">
                <a:solidFill>
                  <a:srgbClr val="DC9E1F"/>
                </a:solidFill>
                <a:sym typeface="Wingdings"/>
              </a:rPr>
              <a:t>depictorName</a:t>
            </a:r>
            <a:r>
              <a:rPr lang="en-US" dirty="0" smtClean="0">
                <a:solidFill>
                  <a:srgbClr val="DC9E1F"/>
                </a:solidFill>
                <a:sym typeface="Wingdings"/>
              </a:rPr>
              <a:t>, channel, &amp; </a:t>
            </a:r>
            <a:r>
              <a:rPr lang="en-US" dirty="0" err="1" smtClean="0">
                <a:solidFill>
                  <a:srgbClr val="DC9E1F"/>
                </a:solidFill>
                <a:sym typeface="Wingdings"/>
              </a:rPr>
              <a:t>satelliteName</a:t>
            </a:r>
            <a:endParaRPr lang="en-US" dirty="0" smtClean="0">
              <a:solidFill>
                <a:srgbClr val="DC9E1F"/>
              </a:solidFill>
              <a:sym typeface="Wingdings"/>
            </a:endParaRPr>
          </a:p>
          <a:p>
            <a:r>
              <a:rPr lang="en-US" dirty="0">
                <a:solidFill>
                  <a:srgbClr val="FFFFFF"/>
                </a:solidFill>
                <a:sym typeface="Wingdings"/>
              </a:rPr>
              <a:t>GOES-R data </a:t>
            </a:r>
            <a:r>
              <a:rPr lang="en-US" dirty="0" smtClean="0">
                <a:solidFill>
                  <a:srgbClr val="FFFFFF"/>
                </a:solidFill>
                <a:sym typeface="Wingdings"/>
              </a:rPr>
              <a:t>visualization  N-AWIPS</a:t>
            </a:r>
            <a:endParaRPr lang="en-US" dirty="0" smtClean="0">
              <a:solidFill>
                <a:schemeClr val="tx2"/>
              </a:solidFill>
              <a:sym typeface="Wingdings"/>
            </a:endParaRPr>
          </a:p>
          <a:p>
            <a:pPr lvl="1"/>
            <a:r>
              <a:rPr lang="en-US" dirty="0" smtClean="0">
                <a:solidFill>
                  <a:schemeClr val="tx2"/>
                </a:solidFill>
                <a:sym typeface="Wingdings"/>
              </a:rPr>
              <a:t>With 2016.2, simulated GOES-R </a:t>
            </a:r>
            <a:r>
              <a:rPr lang="en-US" dirty="0" err="1" smtClean="0">
                <a:solidFill>
                  <a:schemeClr val="tx2"/>
                </a:solidFill>
                <a:sym typeface="Wingdings"/>
              </a:rPr>
              <a:t>netcdfs</a:t>
            </a:r>
            <a:r>
              <a:rPr lang="en-US" dirty="0" smtClean="0">
                <a:solidFill>
                  <a:schemeClr val="tx2"/>
                </a:solidFill>
                <a:sym typeface="Wingdings"/>
              </a:rPr>
              <a:t> can be converted to area files</a:t>
            </a:r>
          </a:p>
          <a:p>
            <a:pPr lvl="1"/>
            <a:r>
              <a:rPr lang="en-US" dirty="0" smtClean="0">
                <a:solidFill>
                  <a:schemeClr val="tx2"/>
                </a:solidFill>
                <a:sym typeface="Wingdings"/>
              </a:rPr>
              <a:t>These areas can then be visualized in N-AWIPS…</a:t>
            </a:r>
          </a:p>
          <a:p>
            <a:pPr lvl="1"/>
            <a:r>
              <a:rPr lang="en-US" dirty="0" smtClean="0">
                <a:solidFill>
                  <a:schemeClr val="tx2"/>
                </a:solidFill>
                <a:sym typeface="Wingdings"/>
              </a:rPr>
              <a:t>…with one issue  N-AWIPS/</a:t>
            </a:r>
            <a:r>
              <a:rPr lang="en-US" dirty="0" err="1" smtClean="0">
                <a:solidFill>
                  <a:schemeClr val="tx2"/>
                </a:solidFill>
                <a:sym typeface="Wingdings"/>
              </a:rPr>
              <a:t>gempak</a:t>
            </a:r>
            <a:r>
              <a:rPr lang="en-US" dirty="0" smtClean="0">
                <a:solidFill>
                  <a:schemeClr val="tx2"/>
                </a:solidFill>
                <a:sym typeface="Wingdings"/>
              </a:rPr>
              <a:t> cannot read the *ABIN* navigation so files need to be remapped into another projection/navigation</a:t>
            </a:r>
          </a:p>
        </p:txBody>
      </p:sp>
    </p:spTree>
    <p:extLst>
      <p:ext uri="{BB962C8B-B14F-4D97-AF65-F5344CB8AC3E}">
        <p14:creationId xmlns:p14="http://schemas.microsoft.com/office/powerpoint/2010/main" val="16934365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minimal-aircraft.jpg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pic>
        <p:nvPicPr>
          <p:cNvPr id="7" name="Picture 6" descr="unnamed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457" y="1334970"/>
            <a:ext cx="7313799" cy="4846014"/>
          </a:xfrm>
          <a:prstGeom prst="rect">
            <a:avLst/>
          </a:prstGeom>
        </p:spPr>
      </p:pic>
      <p:sp>
        <p:nvSpPr>
          <p:cNvPr id="8" name="Title 3"/>
          <p:cNvSpPr>
            <a:spLocks noGrp="1"/>
          </p:cNvSpPr>
          <p:nvPr>
            <p:ph type="title"/>
          </p:nvPr>
        </p:nvSpPr>
        <p:spPr>
          <a:xfrm>
            <a:off x="779462" y="70229"/>
            <a:ext cx="7581901" cy="1227393"/>
          </a:xfrm>
        </p:spPr>
        <p:txBody>
          <a:bodyPr/>
          <a:lstStyle/>
          <a:p>
            <a:r>
              <a:rPr lang="en-US" b="1" dirty="0" smtClean="0"/>
              <a:t>GOES-R </a:t>
            </a:r>
            <a:r>
              <a:rPr lang="en-US" sz="2400" b="1" dirty="0" smtClean="0"/>
              <a:t>data visualization</a:t>
            </a:r>
            <a:endParaRPr lang="en-US" b="1" dirty="0"/>
          </a:p>
        </p:txBody>
      </p:sp>
      <p:sp>
        <p:nvSpPr>
          <p:cNvPr id="9" name="Title 3"/>
          <p:cNvSpPr txBox="1">
            <a:spLocks/>
          </p:cNvSpPr>
          <p:nvPr/>
        </p:nvSpPr>
        <p:spPr>
          <a:xfrm>
            <a:off x="5826761" y="6106288"/>
            <a:ext cx="3317239" cy="61369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200" dirty="0" smtClean="0">
                <a:solidFill>
                  <a:schemeClr val="tx2"/>
                </a:solidFill>
              </a:rPr>
              <a:t>N-AWIPS style…</a:t>
            </a:r>
            <a:endParaRPr lang="en-US" sz="3200" dirty="0">
              <a:solidFill>
                <a:schemeClr val="tx2"/>
              </a:solidFill>
            </a:endParaRPr>
          </a:p>
        </p:txBody>
      </p:sp>
      <p:pic>
        <p:nvPicPr>
          <p:cNvPr id="10" name="Picture 9" descr="unnamed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267" y="1334970"/>
            <a:ext cx="7014990" cy="4846014"/>
          </a:xfrm>
          <a:prstGeom prst="rect">
            <a:avLst/>
          </a:prstGeom>
        </p:spPr>
      </p:pic>
      <p:pic>
        <p:nvPicPr>
          <p:cNvPr id="11" name="Picture 10" descr="unnamed.gi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71" r="24059"/>
          <a:stretch/>
        </p:blipFill>
        <p:spPr>
          <a:xfrm>
            <a:off x="5222885" y="1334969"/>
            <a:ext cx="3786353" cy="4846013"/>
          </a:xfrm>
          <a:prstGeom prst="rect">
            <a:avLst/>
          </a:prstGeom>
        </p:spPr>
      </p:pic>
      <p:pic>
        <p:nvPicPr>
          <p:cNvPr id="12" name="Picture 11" descr="unnamed.gif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40" r="24960"/>
          <a:stretch/>
        </p:blipFill>
        <p:spPr>
          <a:xfrm>
            <a:off x="4793338" y="1334969"/>
            <a:ext cx="3618272" cy="4846015"/>
          </a:xfrm>
          <a:prstGeom prst="rect">
            <a:avLst/>
          </a:prstGeom>
        </p:spPr>
      </p:pic>
      <p:pic>
        <p:nvPicPr>
          <p:cNvPr id="14" name="Picture 13" descr="unnamed.gif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0" r="26945"/>
          <a:stretch/>
        </p:blipFill>
        <p:spPr>
          <a:xfrm>
            <a:off x="4347595" y="1334968"/>
            <a:ext cx="3221402" cy="4846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6636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inimal-aircraft.jpg"/>
          <p:cNvPicPr>
            <a:picLocks noChangeAspect="1"/>
          </p:cNvPicPr>
          <p:nvPr/>
        </p:nvPicPr>
        <p:blipFill>
          <a:blip r:embed="rId2">
            <a:alphaModFix amt="6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/>
              <a:t>M</a:t>
            </a:r>
            <a:r>
              <a:rPr lang="en-US" sz="2400" b="1" dirty="0" err="1" smtClean="0"/>
              <a:t>c</a:t>
            </a:r>
            <a:r>
              <a:rPr lang="en-US" b="1" dirty="0" err="1" smtClean="0"/>
              <a:t>IDAS</a:t>
            </a:r>
            <a:r>
              <a:rPr lang="en-US" b="1" dirty="0" smtClean="0"/>
              <a:t>-V </a:t>
            </a:r>
            <a:r>
              <a:rPr lang="en-US" sz="2400" b="1" dirty="0" smtClean="0"/>
              <a:t>concepts at the </a:t>
            </a:r>
            <a:r>
              <a:rPr lang="en-US" b="1" dirty="0" smtClean="0"/>
              <a:t>AWC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09600" y="1600199"/>
            <a:ext cx="7924800" cy="4282087"/>
          </a:xfrm>
        </p:spPr>
        <p:txBody>
          <a:bodyPr>
            <a:normAutofit/>
          </a:bodyPr>
          <a:lstStyle/>
          <a:p>
            <a:r>
              <a:rPr lang="en-US" dirty="0" smtClean="0"/>
              <a:t>Not the primary processing system (utilize </a:t>
            </a:r>
            <a:r>
              <a:rPr lang="en-US" dirty="0" err="1" smtClean="0"/>
              <a:t>McIDAS</a:t>
            </a:r>
            <a:r>
              <a:rPr lang="en-US" dirty="0" smtClean="0"/>
              <a:t>-X), but still has been useful</a:t>
            </a:r>
            <a:endParaRPr lang="en-US" dirty="0" smtClean="0">
              <a:sym typeface="Wingdings"/>
            </a:endParaRPr>
          </a:p>
          <a:p>
            <a:r>
              <a:rPr lang="en-US" dirty="0">
                <a:solidFill>
                  <a:srgbClr val="FFFFFF"/>
                </a:solidFill>
                <a:sym typeface="Wingdings"/>
              </a:rPr>
              <a:t>GOES-R data </a:t>
            </a:r>
            <a:r>
              <a:rPr lang="en-US" dirty="0" smtClean="0">
                <a:solidFill>
                  <a:srgbClr val="FFFFFF"/>
                </a:solidFill>
                <a:sym typeface="Wingdings"/>
              </a:rPr>
              <a:t>visualization  color bars</a:t>
            </a:r>
            <a:endParaRPr lang="en-US" dirty="0" smtClean="0">
              <a:solidFill>
                <a:schemeClr val="tx2"/>
              </a:solidFill>
              <a:sym typeface="Wingdings"/>
            </a:endParaRPr>
          </a:p>
          <a:p>
            <a:pPr lvl="1"/>
            <a:r>
              <a:rPr lang="en-US" dirty="0" smtClean="0">
                <a:solidFill>
                  <a:schemeClr val="tx2"/>
                </a:solidFill>
                <a:sym typeface="Wingdings"/>
              </a:rPr>
              <a:t>Squashing an AWIPS-2 1024+ color scale into 96 colors for N-AWIPS  great color scale editing tool in </a:t>
            </a:r>
            <a:r>
              <a:rPr lang="en-US" dirty="0" err="1" smtClean="0">
                <a:solidFill>
                  <a:schemeClr val="tx2"/>
                </a:solidFill>
                <a:sym typeface="Wingdings"/>
              </a:rPr>
              <a:t>McIDAS</a:t>
            </a:r>
            <a:r>
              <a:rPr lang="en-US" dirty="0" smtClean="0">
                <a:solidFill>
                  <a:schemeClr val="tx2"/>
                </a:solidFill>
                <a:sym typeface="Wingdings"/>
              </a:rPr>
              <a:t>-V</a:t>
            </a:r>
          </a:p>
          <a:p>
            <a:pPr lvl="1"/>
            <a:r>
              <a:rPr lang="en-US" dirty="0" smtClean="0">
                <a:solidFill>
                  <a:schemeClr val="tx2"/>
                </a:solidFill>
                <a:sym typeface="Wingdings"/>
              </a:rPr>
              <a:t>Used to build </a:t>
            </a:r>
            <a:r>
              <a:rPr lang="en-US" dirty="0" err="1" smtClean="0">
                <a:solidFill>
                  <a:schemeClr val="tx2"/>
                </a:solidFill>
                <a:sym typeface="Wingdings"/>
              </a:rPr>
              <a:t>colorbars</a:t>
            </a:r>
            <a:r>
              <a:rPr lang="en-US" dirty="0" smtClean="0">
                <a:solidFill>
                  <a:schemeClr val="tx2"/>
                </a:solidFill>
                <a:sym typeface="Wingdings"/>
              </a:rPr>
              <a:t> for other future capability GOES-R data</a:t>
            </a:r>
          </a:p>
          <a:p>
            <a:r>
              <a:rPr lang="en-US" dirty="0" smtClean="0"/>
              <a:t>Recommended as a training tool for data visualization to WMO training group</a:t>
            </a:r>
          </a:p>
          <a:p>
            <a:pPr lvl="1"/>
            <a:r>
              <a:rPr lang="en-US" dirty="0" smtClean="0">
                <a:solidFill>
                  <a:srgbClr val="DC9E1F"/>
                </a:solidFill>
                <a:sym typeface="Wingdings"/>
              </a:rPr>
              <a:t>WMO in Curacao  South American and Caribbean countries are using it</a:t>
            </a:r>
          </a:p>
          <a:p>
            <a:pPr lvl="1"/>
            <a:r>
              <a:rPr lang="en-US" dirty="0" smtClean="0">
                <a:solidFill>
                  <a:srgbClr val="DC9E1F"/>
                </a:solidFill>
                <a:sym typeface="Wingdings"/>
              </a:rPr>
              <a:t>Plug in built for </a:t>
            </a:r>
            <a:r>
              <a:rPr lang="en-US" dirty="0" err="1" smtClean="0">
                <a:solidFill>
                  <a:srgbClr val="DC9E1F"/>
                </a:solidFill>
                <a:sym typeface="Wingdings"/>
              </a:rPr>
              <a:t>Geonetcast</a:t>
            </a:r>
            <a:r>
              <a:rPr lang="en-US" dirty="0" smtClean="0">
                <a:solidFill>
                  <a:srgbClr val="DC9E1F"/>
                </a:solidFill>
                <a:sym typeface="Wingdings"/>
              </a:rPr>
              <a:t>-A data visualization</a:t>
            </a:r>
          </a:p>
        </p:txBody>
      </p:sp>
    </p:spTree>
    <p:extLst>
      <p:ext uri="{BB962C8B-B14F-4D97-AF65-F5344CB8AC3E}">
        <p14:creationId xmlns:p14="http://schemas.microsoft.com/office/powerpoint/2010/main" val="15706895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/>
              <a:t>M</a:t>
            </a:r>
            <a:r>
              <a:rPr lang="en-US" sz="3200" b="1" dirty="0" err="1"/>
              <a:t>c</a:t>
            </a:r>
            <a:r>
              <a:rPr lang="en-US" b="1" dirty="0" err="1"/>
              <a:t>IDAS</a:t>
            </a:r>
            <a:r>
              <a:rPr lang="en-US" b="1" dirty="0"/>
              <a:t>-V </a:t>
            </a:r>
            <a:r>
              <a:rPr lang="en-US" sz="3200" b="1" dirty="0"/>
              <a:t>concepts at the </a:t>
            </a:r>
            <a:r>
              <a:rPr lang="en-US" b="1" dirty="0"/>
              <a:t>AWC</a:t>
            </a:r>
            <a:endParaRPr lang="en-US" dirty="0"/>
          </a:p>
        </p:txBody>
      </p:sp>
      <p:pic>
        <p:nvPicPr>
          <p:cNvPr id="7" name="Picture 6" descr="Screen Shot 2016-10-31 at 1.42.3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332" y="1566246"/>
            <a:ext cx="7724661" cy="5291754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3118811" y="2875785"/>
            <a:ext cx="1045829" cy="466848"/>
          </a:xfrm>
          <a:prstGeom prst="ellipse">
            <a:avLst/>
          </a:prstGeom>
          <a:noFill/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7024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/>
              <a:t>M</a:t>
            </a:r>
            <a:r>
              <a:rPr lang="en-US" sz="3200" b="1" dirty="0" err="1"/>
              <a:t>c</a:t>
            </a:r>
            <a:r>
              <a:rPr lang="en-US" b="1" dirty="0" err="1"/>
              <a:t>IDAS</a:t>
            </a:r>
            <a:r>
              <a:rPr lang="en-US" b="1" dirty="0"/>
              <a:t>-V </a:t>
            </a:r>
            <a:r>
              <a:rPr lang="en-US" sz="3200" b="1" dirty="0"/>
              <a:t>concepts at the </a:t>
            </a:r>
            <a:r>
              <a:rPr lang="en-US" b="1" dirty="0"/>
              <a:t>AWC</a:t>
            </a:r>
            <a:endParaRPr lang="en-US" dirty="0"/>
          </a:p>
        </p:txBody>
      </p:sp>
      <p:pic>
        <p:nvPicPr>
          <p:cNvPr id="5" name="Picture 4" descr="Screen Shot 2016-10-31 at 1.43.5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332" y="1566246"/>
            <a:ext cx="7724661" cy="5291754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857352" y="2801089"/>
            <a:ext cx="1045829" cy="466848"/>
          </a:xfrm>
          <a:prstGeom prst="ellipse">
            <a:avLst/>
          </a:prstGeom>
          <a:noFill/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9713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inimal-aircraft.jpg"/>
          <p:cNvPicPr>
            <a:picLocks noChangeAspect="1"/>
          </p:cNvPicPr>
          <p:nvPr/>
        </p:nvPicPr>
        <p:blipFill>
          <a:blip r:embed="rId2">
            <a:alphaModFix amt="6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Thanks for listening!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24919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inimal-aircraft.jpg"/>
          <p:cNvPicPr>
            <a:picLocks noChangeAspect="1"/>
          </p:cNvPicPr>
          <p:nvPr/>
        </p:nvPicPr>
        <p:blipFill>
          <a:blip r:embed="rId2">
            <a:alphaModFix amt="6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/>
              <a:t>M</a:t>
            </a:r>
            <a:r>
              <a:rPr lang="en-US" sz="2400" b="1" dirty="0" err="1" smtClean="0"/>
              <a:t>c</a:t>
            </a:r>
            <a:r>
              <a:rPr lang="en-US" b="1" dirty="0" err="1" smtClean="0"/>
              <a:t>IDAS</a:t>
            </a:r>
            <a:r>
              <a:rPr lang="en-US" b="1" dirty="0" smtClean="0"/>
              <a:t>-X </a:t>
            </a:r>
            <a:r>
              <a:rPr lang="en-US" sz="2400" b="1" dirty="0" smtClean="0"/>
              <a:t>concepts at the </a:t>
            </a:r>
            <a:r>
              <a:rPr lang="en-US" b="1" dirty="0" smtClean="0"/>
              <a:t>AWC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09600" y="1600199"/>
            <a:ext cx="7924800" cy="491700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chemeClr val="tx2"/>
                </a:solidFill>
              </a:rPr>
              <a:t>From the 2015 meeting:</a:t>
            </a:r>
          </a:p>
          <a:p>
            <a:r>
              <a:rPr lang="en-US" dirty="0" smtClean="0"/>
              <a:t>VIS/IR combination for ceiling and visibility </a:t>
            </a:r>
            <a:r>
              <a:rPr lang="en-US" dirty="0" smtClean="0">
                <a:sym typeface="Wingdings"/>
              </a:rPr>
              <a:t> continuous day/night image</a:t>
            </a:r>
          </a:p>
          <a:p>
            <a:r>
              <a:rPr lang="en-US" dirty="0" smtClean="0"/>
              <a:t>Global mosaics </a:t>
            </a:r>
            <a:r>
              <a:rPr lang="en-US" dirty="0" smtClean="0">
                <a:sym typeface="Wingdings"/>
              </a:rPr>
              <a:t> GEO/LEO composites</a:t>
            </a:r>
          </a:p>
          <a:p>
            <a:pPr lvl="1"/>
            <a:r>
              <a:rPr lang="en-US" dirty="0" smtClean="0">
                <a:solidFill>
                  <a:srgbClr val="DC9E1F"/>
                </a:solidFill>
                <a:sym typeface="Wingdings"/>
              </a:rPr>
              <a:t>Issue with the change to the </a:t>
            </a:r>
            <a:r>
              <a:rPr lang="en-US" dirty="0" err="1" smtClean="0">
                <a:solidFill>
                  <a:srgbClr val="DC9E1F"/>
                </a:solidFill>
                <a:sym typeface="Wingdings"/>
              </a:rPr>
              <a:t>imgremap</a:t>
            </a:r>
            <a:r>
              <a:rPr lang="en-US" dirty="0" smtClean="0">
                <a:solidFill>
                  <a:srgbClr val="DC9E1F"/>
                </a:solidFill>
                <a:sym typeface="Wingdings"/>
              </a:rPr>
              <a:t> command in 2015.1…</a:t>
            </a:r>
          </a:p>
          <a:p>
            <a:r>
              <a:rPr lang="en-US" dirty="0" smtClean="0">
                <a:sym typeface="Wingdings"/>
              </a:rPr>
              <a:t>Other band differences/derived products  Convective, volcanic ash, SSTs, etc.</a:t>
            </a:r>
          </a:p>
          <a:p>
            <a:pPr marL="0" indent="0">
              <a:buNone/>
            </a:pPr>
            <a:r>
              <a:rPr lang="en-US" b="1" dirty="0" smtClean="0">
                <a:solidFill>
                  <a:srgbClr val="DC9E1F"/>
                </a:solidFill>
                <a:sym typeface="Wingdings"/>
              </a:rPr>
              <a:t>New items/concepts: </a:t>
            </a:r>
          </a:p>
          <a:p>
            <a:r>
              <a:rPr lang="en-US" dirty="0">
                <a:solidFill>
                  <a:srgbClr val="FFFFFF"/>
                </a:solidFill>
                <a:sym typeface="Wingdings"/>
              </a:rPr>
              <a:t>Converting areas to AWIPS-2 compliant </a:t>
            </a:r>
            <a:r>
              <a:rPr lang="en-US" dirty="0" err="1">
                <a:solidFill>
                  <a:srgbClr val="FFFFFF"/>
                </a:solidFill>
                <a:sym typeface="Wingdings"/>
              </a:rPr>
              <a:t>netcdfs</a:t>
            </a:r>
            <a:r>
              <a:rPr lang="en-US" dirty="0">
                <a:solidFill>
                  <a:srgbClr val="FFFFFF"/>
                </a:solidFill>
                <a:sym typeface="Wingdings"/>
              </a:rPr>
              <a:t>  </a:t>
            </a:r>
            <a:r>
              <a:rPr lang="en-US" dirty="0" err="1">
                <a:solidFill>
                  <a:srgbClr val="FFFFFF"/>
                </a:solidFill>
                <a:sym typeface="Wingdings"/>
              </a:rPr>
              <a:t>awipaput</a:t>
            </a:r>
            <a:r>
              <a:rPr lang="en-US" dirty="0">
                <a:solidFill>
                  <a:srgbClr val="FFFFFF"/>
                </a:solidFill>
                <a:sym typeface="Wingdings"/>
              </a:rPr>
              <a:t> utility in XRD (CIRA)</a:t>
            </a:r>
          </a:p>
          <a:p>
            <a:r>
              <a:rPr lang="en-US" dirty="0" smtClean="0">
                <a:solidFill>
                  <a:srgbClr val="FFFFFF"/>
                </a:solidFill>
                <a:sym typeface="Wingdings"/>
              </a:rPr>
              <a:t>GOES</a:t>
            </a:r>
            <a:r>
              <a:rPr lang="en-US" dirty="0" smtClean="0">
                <a:solidFill>
                  <a:srgbClr val="FFFFFF"/>
                </a:solidFill>
                <a:sym typeface="Wingdings"/>
              </a:rPr>
              <a:t>-R data visualization   ABI and derived imagery</a:t>
            </a:r>
          </a:p>
          <a:p>
            <a:pPr lvl="1"/>
            <a:r>
              <a:rPr lang="en-US" dirty="0" smtClean="0">
                <a:solidFill>
                  <a:schemeClr val="tx2"/>
                </a:solidFill>
                <a:sym typeface="Wingdings"/>
              </a:rPr>
              <a:t>From PDA and GRB</a:t>
            </a:r>
          </a:p>
          <a:p>
            <a:pPr lvl="1"/>
            <a:r>
              <a:rPr lang="en-US" dirty="0" smtClean="0">
                <a:solidFill>
                  <a:schemeClr val="tx2"/>
                </a:solidFill>
                <a:sym typeface="Wingdings"/>
              </a:rPr>
              <a:t>“ABIN” navigation and N-AWIPS</a:t>
            </a:r>
          </a:p>
        </p:txBody>
      </p:sp>
    </p:spTree>
    <p:extLst>
      <p:ext uri="{BB962C8B-B14F-4D97-AF65-F5344CB8AC3E}">
        <p14:creationId xmlns:p14="http://schemas.microsoft.com/office/powerpoint/2010/main" val="7637535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inimal-aircraft.jpg"/>
          <p:cNvPicPr>
            <a:picLocks noChangeAspect="1"/>
          </p:cNvPicPr>
          <p:nvPr/>
        </p:nvPicPr>
        <p:blipFill>
          <a:blip r:embed="rId2">
            <a:alphaModFix amt="6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mosaics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AWC concepts and noted issues with </a:t>
            </a:r>
            <a:r>
              <a:rPr lang="en-US" dirty="0" err="1" smtClean="0"/>
              <a:t>imgremap</a:t>
            </a:r>
            <a:r>
              <a:rPr lang="en-US" dirty="0" smtClean="0"/>
              <a:t> in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59068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vfw6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435" y="1366925"/>
            <a:ext cx="6959667" cy="5219750"/>
          </a:xfrm>
          <a:prstGeom prst="rect">
            <a:avLst/>
          </a:prstGeom>
        </p:spPr>
      </p:pic>
      <p:pic>
        <p:nvPicPr>
          <p:cNvPr id="7" name="Picture 6" descr="vfw7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436" y="1366925"/>
            <a:ext cx="6959666" cy="5219750"/>
          </a:xfrm>
          <a:prstGeom prst="rect">
            <a:avLst/>
          </a:prstGeom>
        </p:spPr>
      </p:pic>
      <p:pic>
        <p:nvPicPr>
          <p:cNvPr id="8" name="Picture 7" descr="vfw8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436" y="1366925"/>
            <a:ext cx="6959666" cy="5219750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609600" y="274638"/>
            <a:ext cx="7924800" cy="109228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kern="1200" cap="all" spc="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b="1" dirty="0" smtClean="0"/>
              <a:t>V</a:t>
            </a:r>
            <a:r>
              <a:rPr lang="en-US" sz="2400" b="1" dirty="0" smtClean="0"/>
              <a:t>isible</a:t>
            </a:r>
            <a:r>
              <a:rPr lang="en-US" b="1" dirty="0" smtClean="0"/>
              <a:t>/i</a:t>
            </a:r>
            <a:r>
              <a:rPr lang="en-US" sz="2400" b="1" dirty="0" smtClean="0"/>
              <a:t>nfrared</a:t>
            </a:r>
            <a:r>
              <a:rPr lang="en-US" b="1" dirty="0" smtClean="0"/>
              <a:t> </a:t>
            </a:r>
            <a:r>
              <a:rPr lang="en-US" sz="2400" b="1" dirty="0" smtClean="0"/>
              <a:t>mosaic – continuous coverage from day to night, locally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41849204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609600" y="274638"/>
            <a:ext cx="7924800" cy="109228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kern="1200" cap="all" spc="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b="1" dirty="0" smtClean="0"/>
              <a:t>V</a:t>
            </a:r>
            <a:r>
              <a:rPr lang="en-US" sz="2400" b="1" dirty="0" smtClean="0"/>
              <a:t>isible</a:t>
            </a:r>
            <a:r>
              <a:rPr lang="en-US" b="1" dirty="0" smtClean="0"/>
              <a:t>/i</a:t>
            </a:r>
            <a:r>
              <a:rPr lang="en-US" sz="2400" b="1" dirty="0" smtClean="0"/>
              <a:t>nfrared</a:t>
            </a:r>
            <a:r>
              <a:rPr lang="en-US" b="1" dirty="0" smtClean="0"/>
              <a:t> </a:t>
            </a:r>
            <a:r>
              <a:rPr lang="en-US" sz="2400" b="1" dirty="0" smtClean="0"/>
              <a:t>mosaic – continuous coverage from day to night, globally</a:t>
            </a:r>
            <a:endParaRPr lang="en-US" sz="2400" b="1" dirty="0"/>
          </a:p>
        </p:txBody>
      </p:sp>
      <p:pic>
        <p:nvPicPr>
          <p:cNvPr id="3" name="Picture 2" descr="fogj1.gi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512"/>
          <a:stretch/>
        </p:blipFill>
        <p:spPr>
          <a:xfrm>
            <a:off x="130275" y="1858132"/>
            <a:ext cx="5419025" cy="4868091"/>
          </a:xfrm>
          <a:prstGeom prst="rect">
            <a:avLst/>
          </a:prstGeom>
        </p:spPr>
      </p:pic>
      <p:pic>
        <p:nvPicPr>
          <p:cNvPr id="4" name="Picture 3" descr="fogj2.gi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324"/>
          <a:stretch/>
        </p:blipFill>
        <p:spPr>
          <a:xfrm>
            <a:off x="3588436" y="1270553"/>
            <a:ext cx="5419025" cy="4915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2498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609600" y="274638"/>
            <a:ext cx="7924800" cy="109228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kern="1200" cap="all" spc="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b="1" dirty="0" smtClean="0"/>
              <a:t>O</a:t>
            </a:r>
            <a:r>
              <a:rPr lang="en-US" sz="2400" b="1" dirty="0" smtClean="0"/>
              <a:t>ther mosaics – north hemi, polar views, derived products, </a:t>
            </a:r>
            <a:r>
              <a:rPr lang="en-US" sz="2400" b="1" dirty="0" err="1" smtClean="0"/>
              <a:t>etc</a:t>
            </a:r>
            <a:endParaRPr lang="en-US" sz="24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7437" y="1020876"/>
            <a:ext cx="5895904" cy="3918570"/>
          </a:xfrm>
          <a:prstGeom prst="rect">
            <a:avLst/>
          </a:prstGeom>
        </p:spPr>
      </p:pic>
      <p:pic>
        <p:nvPicPr>
          <p:cNvPr id="5" name="Picture 4" descr="nhir.gi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364"/>
          <a:stretch/>
        </p:blipFill>
        <p:spPr>
          <a:xfrm>
            <a:off x="930637" y="3234224"/>
            <a:ext cx="8128000" cy="3513495"/>
          </a:xfrm>
          <a:prstGeom prst="rect">
            <a:avLst/>
          </a:prstGeom>
        </p:spPr>
      </p:pic>
      <p:pic>
        <p:nvPicPr>
          <p:cNvPr id="6" name="Picture 5" descr="ash.gi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43" r="20170"/>
          <a:stretch/>
        </p:blipFill>
        <p:spPr>
          <a:xfrm>
            <a:off x="0" y="1404273"/>
            <a:ext cx="4895543" cy="5434515"/>
          </a:xfrm>
          <a:prstGeom prst="rect">
            <a:avLst/>
          </a:prstGeom>
        </p:spPr>
      </p:pic>
      <p:pic>
        <p:nvPicPr>
          <p:cNvPr id="7" name="Picture 6" descr="trpclir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8429" y="1404273"/>
            <a:ext cx="6790208" cy="5092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7588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609600" y="274638"/>
            <a:ext cx="7924800" cy="109228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kern="1200" cap="all" spc="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b="1" dirty="0" smtClean="0"/>
              <a:t>G</a:t>
            </a:r>
            <a:r>
              <a:rPr lang="en-US" sz="2400" b="1" dirty="0" smtClean="0"/>
              <a:t>lobal</a:t>
            </a:r>
            <a:r>
              <a:rPr lang="en-US" b="1" dirty="0" smtClean="0"/>
              <a:t> </a:t>
            </a:r>
            <a:r>
              <a:rPr lang="en-US" sz="2400" b="1" dirty="0" smtClean="0"/>
              <a:t>mosaics – for international forecasting</a:t>
            </a:r>
            <a:endParaRPr lang="en-US" sz="2400" b="1" dirty="0"/>
          </a:p>
        </p:txBody>
      </p:sp>
      <p:pic>
        <p:nvPicPr>
          <p:cNvPr id="6" name="Picture 5" descr="worldim.gi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390"/>
          <a:stretch/>
        </p:blipFill>
        <p:spPr>
          <a:xfrm>
            <a:off x="880013" y="2536185"/>
            <a:ext cx="8128000" cy="41824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049" y="2312725"/>
            <a:ext cx="8128000" cy="4182925"/>
          </a:xfrm>
          <a:prstGeom prst="rect">
            <a:avLst/>
          </a:prstGeom>
        </p:spPr>
      </p:pic>
      <p:pic>
        <p:nvPicPr>
          <p:cNvPr id="8" name="Picture 7" descr="vis2.gi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004"/>
          <a:stretch/>
        </p:blipFill>
        <p:spPr>
          <a:xfrm>
            <a:off x="436237" y="1396080"/>
            <a:ext cx="8128000" cy="4876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0321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minimal-aircraft.jpg"/>
          <p:cNvPicPr>
            <a:picLocks noChangeAspect="1"/>
          </p:cNvPicPr>
          <p:nvPr/>
        </p:nvPicPr>
        <p:blipFill>
          <a:blip r:embed="rId2">
            <a:alphaModFix amt="6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09600" y="274638"/>
            <a:ext cx="7924800" cy="109228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kern="1200" cap="all" spc="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b="1" dirty="0" smtClean="0"/>
              <a:t>G</a:t>
            </a:r>
            <a:r>
              <a:rPr lang="en-US" sz="2400" b="1" dirty="0" smtClean="0"/>
              <a:t>lobal</a:t>
            </a:r>
            <a:r>
              <a:rPr lang="en-US" b="1" dirty="0" smtClean="0"/>
              <a:t> </a:t>
            </a:r>
            <a:r>
              <a:rPr lang="en-US" sz="2400" b="1" dirty="0" smtClean="0"/>
              <a:t>mosaics – for international forecasting</a:t>
            </a:r>
            <a:endParaRPr lang="en-US" sz="2400" b="1" dirty="0"/>
          </a:p>
        </p:txBody>
      </p:sp>
      <p:sp>
        <p:nvSpPr>
          <p:cNvPr id="3" name="Rectangle 2"/>
          <p:cNvSpPr/>
          <p:nvPr/>
        </p:nvSpPr>
        <p:spPr>
          <a:xfrm>
            <a:off x="609600" y="1460294"/>
            <a:ext cx="7924800" cy="45243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tx2"/>
                </a:solidFill>
              </a:rPr>
              <a:t>Two issues noted with </a:t>
            </a:r>
            <a:r>
              <a:rPr lang="en-US" b="1" dirty="0">
                <a:solidFill>
                  <a:schemeClr val="tx2"/>
                </a:solidFill>
              </a:rPr>
              <a:t>2014 to 2015 version and </a:t>
            </a:r>
            <a:r>
              <a:rPr lang="en-US" b="1" dirty="0" err="1">
                <a:solidFill>
                  <a:schemeClr val="tx2"/>
                </a:solidFill>
              </a:rPr>
              <a:t>imgremap</a:t>
            </a:r>
            <a:r>
              <a:rPr lang="en-US" b="1" dirty="0">
                <a:solidFill>
                  <a:schemeClr val="tx2"/>
                </a:solidFill>
              </a:rPr>
              <a:t> command. </a:t>
            </a:r>
            <a:r>
              <a:rPr lang="en-US" b="1" dirty="0" smtClean="0">
                <a:solidFill>
                  <a:schemeClr val="tx2"/>
                </a:solidFill>
              </a:rPr>
              <a:t>First, to </a:t>
            </a:r>
            <a:r>
              <a:rPr lang="en-US" b="1" dirty="0">
                <a:solidFill>
                  <a:schemeClr val="tx2"/>
                </a:solidFill>
              </a:rPr>
              <a:t>generate mosaics, AWC uses this command to remap a base image:</a:t>
            </a:r>
            <a:endParaRPr lang="en-US" dirty="0">
              <a:solidFill>
                <a:schemeClr val="tx2"/>
              </a:solidFill>
            </a:endParaRPr>
          </a:p>
          <a:p>
            <a:endParaRPr lang="en-US" b="1" dirty="0"/>
          </a:p>
          <a:p>
            <a:r>
              <a:rPr lang="en-US" dirty="0"/>
              <a:t>.TIMEOUT 10 IMGREMAP (C2) (C6A) PRO=RECT LATLON=0 180 RES=05 -</a:t>
            </a:r>
          </a:p>
          <a:p>
            <a:r>
              <a:rPr lang="en-US" dirty="0"/>
              <a:t>    SIZE=4001 8008 DEV=NNN</a:t>
            </a:r>
          </a:p>
          <a:p>
            <a:endParaRPr lang="en-US" b="1" dirty="0"/>
          </a:p>
          <a:p>
            <a:r>
              <a:rPr lang="en-US" b="1" dirty="0">
                <a:solidFill>
                  <a:srgbClr val="DC9E1F"/>
                </a:solidFill>
              </a:rPr>
              <a:t>Where C2 is a GE north hemisphere image and C6 is the base mosaic. Then this command is looped to remap all other international satellites on top:</a:t>
            </a:r>
          </a:p>
          <a:p>
            <a:endParaRPr lang="en-US" b="1" dirty="0"/>
          </a:p>
          <a:p>
            <a:r>
              <a:rPr lang="en-US" dirty="0"/>
              <a:t>.TIMEOUT 10 IMGREMAP (CIN1) (C6A) MER=YES HTS=10. (DTEST) DEV=NNN</a:t>
            </a:r>
          </a:p>
          <a:p>
            <a:endParaRPr lang="en-US" b="1" dirty="0"/>
          </a:p>
          <a:p>
            <a:r>
              <a:rPr lang="en-US" b="1" dirty="0">
                <a:solidFill>
                  <a:srgbClr val="DC9E1F"/>
                </a:solidFill>
              </a:rPr>
              <a:t>Where CIN1 is each satellite name and  C6A is the </a:t>
            </a:r>
            <a:r>
              <a:rPr lang="en-US" b="1" dirty="0" err="1">
                <a:solidFill>
                  <a:srgbClr val="DC9E1F"/>
                </a:solidFill>
              </a:rPr>
              <a:t>basemap</a:t>
            </a:r>
            <a:r>
              <a:rPr lang="en-US" b="1" dirty="0">
                <a:solidFill>
                  <a:srgbClr val="DC9E1F"/>
                </a:solidFill>
              </a:rPr>
              <a:t>. DTEST is a limb cutoff value (we use 1.5 for GEOs). In this case it is a  </a:t>
            </a:r>
            <a:r>
              <a:rPr lang="en-US" b="1" dirty="0" smtClean="0">
                <a:solidFill>
                  <a:srgbClr val="DC9E1F"/>
                </a:solidFill>
              </a:rPr>
              <a:t>edge cutoff </a:t>
            </a:r>
            <a:r>
              <a:rPr lang="en-US" b="1" dirty="0">
                <a:solidFill>
                  <a:srgbClr val="DC9E1F"/>
                </a:solidFill>
              </a:rPr>
              <a:t>of </a:t>
            </a:r>
            <a:r>
              <a:rPr lang="en-US" b="1" dirty="0" smtClean="0">
                <a:solidFill>
                  <a:srgbClr val="DC9E1F"/>
                </a:solidFill>
              </a:rPr>
              <a:t>1.5  or a 70 degree </a:t>
            </a:r>
            <a:r>
              <a:rPr lang="en-US" b="1" dirty="0" err="1" smtClean="0">
                <a:solidFill>
                  <a:srgbClr val="DC9E1F"/>
                </a:solidFill>
              </a:rPr>
              <a:t>cuttoff</a:t>
            </a:r>
            <a:r>
              <a:rPr lang="en-US" b="1" dirty="0" smtClean="0">
                <a:solidFill>
                  <a:srgbClr val="DC9E1F"/>
                </a:solidFill>
              </a:rPr>
              <a:t> using </a:t>
            </a:r>
            <a:r>
              <a:rPr lang="en-US" b="1" dirty="0">
                <a:solidFill>
                  <a:srgbClr val="DC9E1F"/>
                </a:solidFill>
              </a:rPr>
              <a:t>the HTS </a:t>
            </a:r>
            <a:r>
              <a:rPr lang="en-US" b="1" dirty="0" smtClean="0">
                <a:solidFill>
                  <a:srgbClr val="DC9E1F"/>
                </a:solidFill>
              </a:rPr>
              <a:t>keyword </a:t>
            </a:r>
            <a:r>
              <a:rPr lang="en-US" b="1" dirty="0">
                <a:solidFill>
                  <a:srgbClr val="DC9E1F"/>
                </a:solidFill>
              </a:rPr>
              <a:t>the </a:t>
            </a:r>
            <a:r>
              <a:rPr lang="en-US" b="1" dirty="0" err="1">
                <a:solidFill>
                  <a:srgbClr val="DC9E1F"/>
                </a:solidFill>
              </a:rPr>
              <a:t>imgremap</a:t>
            </a:r>
            <a:r>
              <a:rPr lang="en-US" b="1" dirty="0">
                <a:solidFill>
                  <a:srgbClr val="DC9E1F"/>
                </a:solidFill>
              </a:rPr>
              <a:t> command</a:t>
            </a:r>
            <a:r>
              <a:rPr lang="en-US" b="1" dirty="0" smtClean="0">
                <a:solidFill>
                  <a:srgbClr val="DC9E1F"/>
                </a:solidFill>
              </a:rPr>
              <a:t>.</a:t>
            </a:r>
          </a:p>
          <a:p>
            <a:endParaRPr lang="en-US" b="1" dirty="0">
              <a:solidFill>
                <a:srgbClr val="DC9E1F"/>
              </a:solidFill>
            </a:endParaRPr>
          </a:p>
          <a:p>
            <a:r>
              <a:rPr lang="en-US" b="1" dirty="0" smtClean="0">
                <a:solidFill>
                  <a:srgbClr val="DC9E1F"/>
                </a:solidFill>
              </a:rPr>
              <a:t>With the new </a:t>
            </a:r>
            <a:r>
              <a:rPr lang="en-US" b="1" dirty="0" err="1" smtClean="0">
                <a:solidFill>
                  <a:srgbClr val="DC9E1F"/>
                </a:solidFill>
              </a:rPr>
              <a:t>imgremap</a:t>
            </a:r>
            <a:r>
              <a:rPr lang="en-US" b="1" dirty="0" smtClean="0">
                <a:solidFill>
                  <a:srgbClr val="DC9E1F"/>
                </a:solidFill>
              </a:rPr>
              <a:t> command, HTS works but leaves lots of white space…</a:t>
            </a:r>
            <a:endParaRPr lang="en-US" b="1" dirty="0">
              <a:solidFill>
                <a:srgbClr val="DC9E1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81427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inimal-aircraft.jpg"/>
          <p:cNvPicPr>
            <a:picLocks noChangeAspect="1"/>
          </p:cNvPicPr>
          <p:nvPr/>
        </p:nvPicPr>
        <p:blipFill>
          <a:blip r:embed="rId2">
            <a:alphaModFix amt="6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unnamed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58000"/>
          </a:xfrm>
          <a:prstGeom prst="rect">
            <a:avLst/>
          </a:prstGeom>
        </p:spPr>
      </p:pic>
      <p:pic>
        <p:nvPicPr>
          <p:cNvPr id="6" name="Picture 5" descr="unnamed.gi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483" b="40206"/>
          <a:stretch/>
        </p:blipFill>
        <p:spPr>
          <a:xfrm>
            <a:off x="964124" y="2427608"/>
            <a:ext cx="8179876" cy="4097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8018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Horizon">
  <a:themeElements>
    <a:clrScheme name="Horizon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Horizon">
      <a:majorFont>
        <a:latin typeface="Arial Narrow"/>
        <a:ea typeface=""/>
        <a:cs typeface=""/>
        <a:font script="Jpan" typeface="ＭＳ ゴシック"/>
        <a:font script="Hang" typeface="HY얕은샘물M"/>
        <a:font script="Hans" typeface="华文新魏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ＭＳ ゴシック"/>
        <a:font script="Hang" typeface="HY얕은샘물M"/>
        <a:font script="Hans" typeface="华文新魏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40000"/>
              </a:schemeClr>
            </a:gs>
            <a:gs pos="31000">
              <a:schemeClr val="phClr">
                <a:tint val="100000"/>
                <a:shade val="90000"/>
                <a:alpha val="100000"/>
              </a:schemeClr>
            </a:gs>
            <a:gs pos="100000">
              <a:schemeClr val="phClr">
                <a:tint val="100000"/>
                <a:shade val="80000"/>
                <a:alpha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80000"/>
              </a:schemeClr>
            </a:gs>
            <a:gs pos="41000">
              <a:schemeClr val="phClr">
                <a:tint val="100000"/>
                <a:shade val="100000"/>
                <a:alpha val="100000"/>
                <a:satMod val="150000"/>
              </a:schemeClr>
            </a:gs>
            <a:gs pos="100000">
              <a:schemeClr val="phClr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Horizon.thmx</Template>
  <TotalTime>1632</TotalTime>
  <Words>749</Words>
  <Application>Microsoft Macintosh PowerPoint</Application>
  <PresentationFormat>On-screen Show (4:3)</PresentationFormat>
  <Paragraphs>71</Paragraphs>
  <Slides>19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Horizon</vt:lpstr>
      <vt:lpstr>MCIDAS AND THE AVIATION WEATHER CENTER</vt:lpstr>
      <vt:lpstr>McIDAS-X concepts at the AWC</vt:lpstr>
      <vt:lpstr>mosaics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AWIPS-2 and N-AWIPS</vt:lpstr>
      <vt:lpstr>AWIPS-2 and N-AWIPS visualization</vt:lpstr>
      <vt:lpstr>GOES-R data visualization</vt:lpstr>
      <vt:lpstr>McIDAS-V concepts at the AWC</vt:lpstr>
      <vt:lpstr>McIDAS-V concepts at the AWC</vt:lpstr>
      <vt:lpstr>McIDAS-V concepts at the AWC</vt:lpstr>
      <vt:lpstr>Questions?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MCIDAS-X AND THE AVIATION WEATHER CENTER</dc:title>
  <dc:creator>Amanda Terborg</dc:creator>
  <cp:lastModifiedBy>Amanda Terborg</cp:lastModifiedBy>
  <cp:revision>30</cp:revision>
  <dcterms:created xsi:type="dcterms:W3CDTF">2016-10-31T16:10:52Z</dcterms:created>
  <dcterms:modified xsi:type="dcterms:W3CDTF">2016-11-09T15:40:31Z</dcterms:modified>
</cp:coreProperties>
</file>