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65" r:id="rId2"/>
    <p:sldId id="256" r:id="rId3"/>
    <p:sldId id="257" r:id="rId4"/>
    <p:sldId id="264" r:id="rId5"/>
    <p:sldId id="258" r:id="rId6"/>
    <p:sldId id="259" r:id="rId7"/>
    <p:sldId id="260" r:id="rId8"/>
    <p:sldId id="266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8"/>
    <p:restoredTop sz="94690"/>
  </p:normalViewPr>
  <p:slideViewPr>
    <p:cSldViewPr snapToGrid="0" snapToObjects="1" showGuides="1">
      <p:cViewPr>
        <p:scale>
          <a:sx n="84" d="100"/>
          <a:sy n="84" d="100"/>
        </p:scale>
        <p:origin x="20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56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1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2016-November-16: 2016 McIDAS Users' Group Meeting</a:t>
            </a: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3E7FCD"/>
              </a:gs>
              <a:gs pos="100000">
                <a:srgbClr val="96C0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g@ssec.wisc.edu)" TargetMode="External"/><Relationship Id="rId4" Type="http://schemas.openxmlformats.org/officeDocument/2006/relationships/hyperlink" Target="mailto:mac@ssec.wisc.edu" TargetMode="External"/><Relationship Id="rId5" Type="http://schemas.openxmlformats.org/officeDocument/2006/relationships/hyperlink" Target="mailto:mug@ssec.wisc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1801241"/>
            <a:ext cx="8586216" cy="1470024"/>
          </a:xfrm>
        </p:spPr>
        <p:txBody>
          <a:bodyPr/>
          <a:lstStyle/>
          <a:p>
            <a:r>
              <a:rPr lang="en-US" dirty="0" err="1" smtClean="0"/>
              <a:t>McIDAS</a:t>
            </a:r>
            <a:r>
              <a:rPr lang="en-US" dirty="0" smtClean="0"/>
              <a:t> Advisory Committee (MAC) Update and Group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8488" y="5561334"/>
            <a:ext cx="6135623" cy="1039368"/>
          </a:xfrm>
        </p:spPr>
        <p:txBody>
          <a:bodyPr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McIDAS</a:t>
            </a:r>
            <a:r>
              <a:rPr lang="en-US" sz="2000" dirty="0" smtClean="0">
                <a:solidFill>
                  <a:schemeClr val="tx1"/>
                </a:solidFill>
              </a:rPr>
              <a:t> Users Group (MUG) Meeting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May 22-23, 2018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Madison, Wisconsin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0632" y="3881350"/>
            <a:ext cx="38026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rgbClr val="0C0C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 Co-Chairs:</a:t>
            </a:r>
          </a:p>
          <a:p>
            <a:pPr algn="ctr"/>
            <a:r>
              <a:rPr lang="en-US" sz="2800" dirty="0" smtClean="0">
                <a:solidFill>
                  <a:srgbClr val="0C0C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Kristopher </a:t>
            </a:r>
            <a:r>
              <a:rPr lang="en-US" sz="2800" dirty="0" err="1">
                <a:solidFill>
                  <a:srgbClr val="0C0C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Bedka</a:t>
            </a:r>
            <a:r>
              <a:rPr lang="en-US" sz="2800" dirty="0">
                <a:solidFill>
                  <a:srgbClr val="0C0C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(NASA)</a:t>
            </a:r>
          </a:p>
          <a:p>
            <a:pPr algn="ctr"/>
            <a:r>
              <a:rPr lang="en-US" sz="2800" dirty="0" smtClean="0">
                <a:solidFill>
                  <a:srgbClr val="0C0C0C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Jason </a:t>
            </a:r>
            <a:r>
              <a:rPr lang="en-US" sz="2800" dirty="0">
                <a:solidFill>
                  <a:srgbClr val="0C0C0C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Taylor (</a:t>
            </a:r>
            <a:r>
              <a:rPr lang="en-US" sz="2800" dirty="0" smtClean="0">
                <a:solidFill>
                  <a:srgbClr val="0C0C0C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NOAA</a:t>
            </a:r>
            <a:r>
              <a:rPr lang="en-US" sz="2800" dirty="0" smtClean="0">
                <a:solidFill>
                  <a:srgbClr val="0C0C0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0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199" y="-22939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McIDAS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Advisory Committee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209861" y="763706"/>
            <a:ext cx="8476938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•"/>
            </a:pPr>
            <a:r>
              <a:rPr lang="en-US" sz="2400" dirty="0" smtClean="0">
                <a:solidFill>
                  <a:srgbClr val="0C0C0C"/>
                </a:solidFill>
              </a:rPr>
              <a:t>A group of well-established </a:t>
            </a:r>
            <a:r>
              <a:rPr lang="en-US" sz="2400" dirty="0" err="1" smtClean="0">
                <a:solidFill>
                  <a:srgbClr val="0C0C0C"/>
                </a:solidFill>
              </a:rPr>
              <a:t>McIDAS</a:t>
            </a:r>
            <a:r>
              <a:rPr lang="en-US" sz="2400" dirty="0" smtClean="0">
                <a:solidFill>
                  <a:srgbClr val="0C0C0C"/>
                </a:solidFill>
              </a:rPr>
              <a:t> users</a:t>
            </a: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 that periodically discusses current issues from their respective sites and offers guidance for future </a:t>
            </a:r>
            <a:r>
              <a:rPr lang="en-US" sz="2400" b="0" i="0" u="none" strike="noStrike" cap="none" dirty="0" err="1" smtClean="0">
                <a:solidFill>
                  <a:srgbClr val="0C0C0C"/>
                </a:solidFill>
                <a:sym typeface="Calibri"/>
              </a:rPr>
              <a:t>McIDAS</a:t>
            </a: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-X and -V development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•"/>
            </a:pPr>
            <a:endParaRPr lang="en-US" sz="2400" b="0" i="0" u="none" strike="noStrike" cap="none" dirty="0" smtClean="0">
              <a:solidFill>
                <a:srgbClr val="0C0C0C"/>
              </a:solidFill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2016-2018 MAC Primary Representatives:</a:t>
            </a:r>
            <a:endParaRPr lang="en-US" sz="2400" b="0" i="0" u="none" strike="noStrike" cap="none" dirty="0">
              <a:solidFill>
                <a:srgbClr val="0C0C0C"/>
              </a:solidFill>
              <a:sym typeface="Calibri"/>
            </a:endParaRPr>
          </a:p>
          <a:p>
            <a:pPr lvl="1" indent="-285750">
              <a:spcBef>
                <a:spcPts val="520"/>
              </a:spcBef>
              <a:buClr>
                <a:srgbClr val="0C0C0C"/>
              </a:buClr>
            </a:pP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Co-Chairs</a:t>
            </a: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:  </a:t>
            </a: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Jason </a:t>
            </a: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Taylor (NOAA/OSPO</a:t>
            </a:r>
            <a:r>
              <a:rPr lang="en-US" sz="2400" dirty="0">
                <a:solidFill>
                  <a:srgbClr val="0C0C0C"/>
                </a:solidFill>
              </a:rPr>
              <a:t>) &amp; Kristopher </a:t>
            </a:r>
            <a:r>
              <a:rPr lang="en-US" sz="2400" dirty="0" err="1">
                <a:solidFill>
                  <a:srgbClr val="0C0C0C"/>
                </a:solidFill>
              </a:rPr>
              <a:t>Bedka</a:t>
            </a:r>
            <a:r>
              <a:rPr lang="en-US" sz="2400" dirty="0">
                <a:solidFill>
                  <a:srgbClr val="0C0C0C"/>
                </a:solidFill>
              </a:rPr>
              <a:t> (NASA </a:t>
            </a:r>
            <a:r>
              <a:rPr lang="en-US" sz="2400" dirty="0" err="1">
                <a:solidFill>
                  <a:srgbClr val="0C0C0C"/>
                </a:solidFill>
              </a:rPr>
              <a:t>LaRC</a:t>
            </a:r>
            <a:r>
              <a:rPr lang="en-US" sz="2400" dirty="0" smtClean="0">
                <a:solidFill>
                  <a:srgbClr val="0C0C0C"/>
                </a:solidFill>
              </a:rPr>
              <a:t>)</a:t>
            </a:r>
          </a:p>
          <a:p>
            <a:pPr lvl="1" indent="-285750">
              <a:spcBef>
                <a:spcPts val="520"/>
              </a:spcBef>
              <a:buClr>
                <a:srgbClr val="0C0C0C"/>
              </a:buClr>
            </a:pPr>
            <a:r>
              <a:rPr lang="en-US" sz="2400" dirty="0" smtClean="0">
                <a:solidFill>
                  <a:srgbClr val="0C0C0C"/>
                </a:solidFill>
              </a:rPr>
              <a:t>Amanda </a:t>
            </a:r>
            <a:r>
              <a:rPr lang="en-US" sz="2400" dirty="0" err="1" smtClean="0">
                <a:solidFill>
                  <a:srgbClr val="0C0C0C"/>
                </a:solidFill>
              </a:rPr>
              <a:t>Terborg</a:t>
            </a:r>
            <a:r>
              <a:rPr lang="en-US" sz="2400" dirty="0" smtClean="0">
                <a:solidFill>
                  <a:srgbClr val="0C0C0C"/>
                </a:solidFill>
              </a:rPr>
              <a:t> (CIRA -&gt; Aviation </a:t>
            </a:r>
            <a:r>
              <a:rPr lang="en-US" sz="2400" dirty="0" smtClean="0">
                <a:solidFill>
                  <a:srgbClr val="0C0C0C"/>
                </a:solidFill>
              </a:rPr>
              <a:t>Weather Center)</a:t>
            </a:r>
            <a:endParaRPr lang="en-US" sz="2400" dirty="0">
              <a:solidFill>
                <a:srgbClr val="0C0C0C"/>
              </a:solidFill>
            </a:endParaRP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Mat </a:t>
            </a:r>
            <a:r>
              <a:rPr lang="en-US" sz="2400" b="0" i="0" u="none" strike="noStrike" cap="none" dirty="0" err="1" smtClean="0">
                <a:solidFill>
                  <a:srgbClr val="0C0C0C"/>
                </a:solidFill>
                <a:sym typeface="Calibri"/>
              </a:rPr>
              <a:t>Gunshor</a:t>
            </a: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 </a:t>
            </a: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(CIMSS)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Don </a:t>
            </a:r>
            <a:r>
              <a:rPr lang="en-US" sz="2400" b="0" i="0" u="none" strike="noStrike" cap="none" dirty="0" err="1">
                <a:solidFill>
                  <a:srgbClr val="0C0C0C"/>
                </a:solidFill>
                <a:sym typeface="Calibri"/>
              </a:rPr>
              <a:t>Hillger</a:t>
            </a: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 </a:t>
            </a: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(NOAA/STAR)</a:t>
            </a:r>
            <a:endParaRPr lang="en-US" sz="2400" b="0" i="0" u="none" strike="noStrike" cap="none" dirty="0">
              <a:solidFill>
                <a:srgbClr val="0C0C0C"/>
              </a:solidFill>
              <a:sym typeface="Calibri"/>
            </a:endParaRP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Dave Watson (CIRA)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Peter </a:t>
            </a:r>
            <a:r>
              <a:rPr lang="en-US" sz="2400" b="0" i="0" u="none" strike="noStrike" cap="none" dirty="0" err="1">
                <a:solidFill>
                  <a:srgbClr val="0C0C0C"/>
                </a:solidFill>
                <a:sym typeface="Calibri"/>
              </a:rPr>
              <a:t>Miu</a:t>
            </a: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 (EUMETSAT)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Tom </a:t>
            </a:r>
            <a:r>
              <a:rPr lang="en-US" sz="2400" b="0" i="0" u="none" strike="noStrike" cap="none" dirty="0" err="1">
                <a:solidFill>
                  <a:srgbClr val="0C0C0C"/>
                </a:solidFill>
                <a:sym typeface="Calibri"/>
              </a:rPr>
              <a:t>Yoksas</a:t>
            </a:r>
            <a:r>
              <a:rPr lang="en-US" sz="2400" b="0" i="0" u="none" strike="noStrike" cap="none" dirty="0">
                <a:solidFill>
                  <a:srgbClr val="0C0C0C"/>
                </a:solidFill>
                <a:sym typeface="Calibri"/>
              </a:rPr>
              <a:t>  (</a:t>
            </a:r>
            <a:r>
              <a:rPr lang="en-US" sz="2400" b="0" i="0" u="none" strike="noStrike" cap="none" dirty="0" err="1">
                <a:solidFill>
                  <a:srgbClr val="0C0C0C"/>
                </a:solidFill>
                <a:sym typeface="Calibri"/>
              </a:rPr>
              <a:t>Unidata</a:t>
            </a:r>
            <a:r>
              <a:rPr lang="en-US" sz="2400" b="0" i="0" u="none" strike="noStrike" cap="none" dirty="0" smtClean="0">
                <a:solidFill>
                  <a:srgbClr val="0C0C0C"/>
                </a:solidFill>
                <a:sym typeface="Calibri"/>
              </a:rPr>
              <a:t>)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Arial"/>
              <a:buChar char="–"/>
            </a:pPr>
            <a:r>
              <a:rPr lang="en-US" sz="2400" dirty="0" smtClean="0">
                <a:solidFill>
                  <a:srgbClr val="0C0C0C"/>
                </a:solidFill>
              </a:rPr>
              <a:t>Bonnie Morgan (NOAA/OSPO)</a:t>
            </a:r>
            <a:endParaRPr lang="en-US" sz="2400" b="0" i="0" u="none" strike="noStrike" cap="none" dirty="0">
              <a:solidFill>
                <a:srgbClr val="0C0C0C"/>
              </a:solidFill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rgbClr val="0C0C0C"/>
              </a:solidFill>
              <a:sym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4176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Yuan Ho (UNIDATA)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/>
              <a:t>John Paquette (NOAA/OSPO)</a:t>
            </a:r>
            <a:endParaRPr lang="en-US" sz="24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Kathryn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sym typeface="Calibri"/>
              </a:rPr>
              <a:t>Mozer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en-US" sz="2400" dirty="0"/>
              <a:t>(NOAA/OSPO</a:t>
            </a:r>
            <a:r>
              <a:rPr lang="en-US" sz="2400" dirty="0" smtClean="0"/>
              <a:t>)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/>
              <a:t>Clay Davenport (NOAA/OSPO)</a:t>
            </a:r>
          </a:p>
          <a:p>
            <a:pPr indent="-342900">
              <a:spcBef>
                <a:spcPts val="0"/>
              </a:spcBef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Rabi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sym typeface="Calibri"/>
              </a:rPr>
              <a:t>Polikanda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en-US" sz="2400" dirty="0"/>
              <a:t>(</a:t>
            </a:r>
            <a:r>
              <a:rPr lang="en-US" sz="2400" dirty="0" smtClean="0"/>
              <a:t>SSAI/NASA Langley</a:t>
            </a:r>
            <a:r>
              <a:rPr lang="en-US" sz="2400" dirty="0" smtClean="0"/>
              <a:t>)</a:t>
            </a:r>
            <a:endParaRPr lang="en-US" sz="2400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Doug 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Calibri"/>
              </a:rPr>
              <a:t>Spangenberg (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SSAI/NASA Langley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sym typeface="Calibri"/>
              </a:rPr>
              <a:t>)</a:t>
            </a:r>
            <a:endParaRPr lang="en-US" sz="24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/>
              <a:t>Deb </a:t>
            </a:r>
            <a:r>
              <a:rPr lang="en-US" sz="2400" dirty="0" err="1"/>
              <a:t>Molenar</a:t>
            </a:r>
            <a:r>
              <a:rPr lang="en-US" sz="2400" dirty="0"/>
              <a:t> (NOAA/CIRA</a:t>
            </a:r>
            <a:r>
              <a:rPr lang="en-US" sz="2400" dirty="0" smtClean="0"/>
              <a:t>)</a:t>
            </a: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/>
              <a:t>Dave </a:t>
            </a:r>
            <a:r>
              <a:rPr lang="en-US" sz="2400" dirty="0" err="1" smtClean="0"/>
              <a:t>Santek</a:t>
            </a:r>
            <a:r>
              <a:rPr lang="en-US" sz="2400" dirty="0" smtClean="0"/>
              <a:t> (SSEC/</a:t>
            </a:r>
            <a:r>
              <a:rPr lang="en-US" sz="2400" dirty="0" err="1" smtClean="0"/>
              <a:t>McIDAS</a:t>
            </a:r>
            <a:r>
              <a:rPr lang="en-US" sz="2400" dirty="0" smtClean="0"/>
              <a:t>)</a:t>
            </a: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dirty="0" smtClean="0"/>
              <a:t>Becky Shaffer (SSEC/</a:t>
            </a:r>
            <a:r>
              <a:rPr lang="en-US" sz="2400" dirty="0" err="1" smtClean="0"/>
              <a:t>McIDAS</a:t>
            </a:r>
            <a:r>
              <a:rPr lang="en-US" sz="2400" dirty="0" smtClean="0"/>
              <a:t>)</a:t>
            </a:r>
          </a:p>
          <a:p>
            <a:pPr lvl="0" indent="-342900">
              <a:spcBef>
                <a:spcPts val="520"/>
              </a:spcBef>
            </a:pPr>
            <a:r>
              <a:rPr lang="en-US" sz="2400" dirty="0" err="1"/>
              <a:t>Joleen</a:t>
            </a:r>
            <a:r>
              <a:rPr lang="en-US" sz="2400" dirty="0"/>
              <a:t> </a:t>
            </a:r>
            <a:r>
              <a:rPr lang="en-US" sz="2400" dirty="0" err="1"/>
              <a:t>Feltz</a:t>
            </a:r>
            <a:r>
              <a:rPr lang="en-US" sz="2400" dirty="0"/>
              <a:t> (SSEC/CIMSS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3570" y="79767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mtClean="0"/>
              <a:t>Other Representatives </a:t>
            </a:r>
            <a:r>
              <a:rPr lang="en-US" dirty="0" smtClean="0"/>
              <a:t>&amp; Alternates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sym typeface="Calibri"/>
              </a:rPr>
              <a:t>Jason Taylor (MAC co-chair 2015-2018) te</a:t>
            </a:r>
            <a:r>
              <a:rPr lang="en-US" sz="2800" dirty="0" smtClean="0"/>
              <a:t>rm has ended, nominations for </a:t>
            </a:r>
            <a:r>
              <a:rPr lang="en-US" sz="2800" dirty="0" smtClean="0"/>
              <a:t>replacement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2400" b="0" i="0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>
                <a:solidFill>
                  <a:srgbClr val="0C0C0C"/>
                </a:solidFill>
              </a:rPr>
              <a:t>Kristopher Bedka (MAC co-chair </a:t>
            </a:r>
            <a:r>
              <a:rPr lang="en-US" sz="2800" dirty="0" smtClean="0">
                <a:solidFill>
                  <a:srgbClr val="0C0C0C"/>
                </a:solidFill>
              </a:rPr>
              <a:t>2017-2018</a:t>
            </a:r>
            <a:r>
              <a:rPr lang="en-US" sz="2800" dirty="0" smtClean="0">
                <a:solidFill>
                  <a:srgbClr val="0C0C0C"/>
                </a:solidFill>
              </a:rPr>
              <a:t>), ending his term at the end 2018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2800" dirty="0" smtClean="0">
              <a:solidFill>
                <a:srgbClr val="0C0C0C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>
                <a:solidFill>
                  <a:srgbClr val="0C0C0C"/>
                </a:solidFill>
              </a:rPr>
              <a:t>Bonnie Morgan (reassigned) to be replaced as NOAA voting member</a:t>
            </a:r>
            <a:r>
              <a:rPr lang="en-US" sz="2800" dirty="0" smtClean="0">
                <a:solidFill>
                  <a:srgbClr val="0C0C0C"/>
                </a:solidFill>
              </a:rPr>
              <a:t>.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2800" dirty="0">
              <a:solidFill>
                <a:srgbClr val="0C0C0C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>
                <a:solidFill>
                  <a:srgbClr val="0C0C0C"/>
                </a:solidFill>
              </a:rPr>
              <a:t>Other </a:t>
            </a:r>
            <a:r>
              <a:rPr lang="en-US" sz="2800" dirty="0" smtClean="0">
                <a:solidFill>
                  <a:srgbClr val="0C0C0C"/>
                </a:solidFill>
              </a:rPr>
              <a:t>changes???</a:t>
            </a:r>
            <a:endParaRPr lang="en-US" sz="2800" dirty="0">
              <a:solidFill>
                <a:srgbClr val="0C0C0C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800" b="0" i="0" u="none" strike="noStrike" cap="none" dirty="0" smtClean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Changes for 2018-2019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221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  <a:sym typeface="Trebuchet MS"/>
              </a:rPr>
              <a:t>The MAC needs your input!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to the McIDAS help desk first:  </a:t>
            </a:r>
            <a:r>
              <a:rPr lang="en-US" sz="28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mug@ssec.wisc.edu</a:t>
            </a:r>
          </a:p>
          <a:p>
            <a:pPr marL="0" marR="0" lvl="0" indent="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-342900">
              <a:lnSpc>
                <a:spcPct val="80000"/>
              </a:lnSpc>
              <a:spcBef>
                <a:spcPts val="518"/>
              </a:spcBef>
              <a:buSzPct val="99615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there is a topic which requires a fuller conversation and/or you feel would be relevant to the larger McIDAS Users Group community contact the MAC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co-chairs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add an agenda item to the next meeting: 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email the list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4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mac@ssec.wisc.edu</a:t>
            </a:r>
          </a:p>
          <a:p>
            <a:pPr marL="0" marR="0" lvl="0" indent="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tracking purposes, </a:t>
            </a:r>
            <a:r>
              <a:rPr lang="en-US" sz="2800" dirty="0" smtClean="0"/>
              <a:t>adding a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help desk: 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mug@ssec.wisc.edu</a:t>
            </a:r>
            <a:r>
              <a:rPr lang="en-US" sz="2800" dirty="0"/>
              <a:t> </a:t>
            </a:r>
            <a:r>
              <a:rPr lang="en-US" sz="2800" dirty="0" smtClean="0"/>
              <a:t>is advisable.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18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5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225631" y="1600200"/>
            <a:ext cx="846116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McIDAS Advisory Committee (MAC) occasionally sends short meeting summaries via the MUG mailing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 email messages cover topics discussed at MAC meetings.  These are not official McIDAS program group news releases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MAC is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advisory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Final program direction is determined by McIDAS Administration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 Topics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2017-2018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154379" y="1417637"/>
            <a:ext cx="8930244" cy="51660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/>
              <a:t>Future requirements for </a:t>
            </a:r>
            <a:r>
              <a:rPr lang="en-US" sz="2800" dirty="0" smtClean="0"/>
              <a:t>NOAA National </a:t>
            </a:r>
            <a:r>
              <a:rPr lang="en-US" sz="2800" dirty="0" smtClean="0"/>
              <a:t>Centers for </a:t>
            </a:r>
            <a:r>
              <a:rPr lang="en-US" sz="2800" dirty="0" err="1" smtClean="0"/>
              <a:t>McIDAS</a:t>
            </a:r>
            <a:r>
              <a:rPr lang="en-US" sz="2800" dirty="0" smtClean="0"/>
              <a:t> suite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sym typeface="Calibri"/>
              </a:rPr>
              <a:t>PDA/Data Distribution Updates</a:t>
            </a:r>
            <a:endParaRPr lang="en-US" sz="28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sym typeface="Calibri"/>
              </a:rPr>
              <a:t>GOES-16 ADDE Efficiency and Speed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/>
              <a:t>GLM Access and Data Display in </a:t>
            </a:r>
            <a:r>
              <a:rPr lang="en-US" sz="2800" dirty="0" err="1" smtClean="0"/>
              <a:t>McIDAS</a:t>
            </a:r>
            <a:r>
              <a:rPr lang="en-US" sz="2800" dirty="0" smtClean="0"/>
              <a:t>-X and </a:t>
            </a:r>
            <a:r>
              <a:rPr lang="en-US" sz="2800" dirty="0" err="1" smtClean="0"/>
              <a:t>McIDAS</a:t>
            </a:r>
            <a:r>
              <a:rPr lang="en-US" sz="2800" dirty="0" smtClean="0"/>
              <a:t>-V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sym typeface="Calibri"/>
              </a:rPr>
              <a:t>Multi-banded transfer capability to Himawari-8 and -9 data servers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/>
              <a:t>INSAT-3D calibration</a:t>
            </a:r>
            <a:endParaRPr lang="en-US" sz="28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 smtClean="0"/>
              <a:t>Publication </a:t>
            </a:r>
            <a:r>
              <a:rPr lang="en-US" sz="2800" dirty="0" smtClean="0"/>
              <a:t>Quality </a:t>
            </a:r>
            <a:r>
              <a:rPr lang="en-US" sz="2800" dirty="0" smtClean="0"/>
              <a:t>Graphics</a:t>
            </a:r>
            <a:r>
              <a:rPr lang="en-US" sz="2800" dirty="0" smtClean="0"/>
              <a:t>: Current status, user needs, “nice to haves”</a:t>
            </a:r>
            <a:endParaRPr lang="en-US" sz="28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11828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MAC Open Discussion </a:t>
            </a:r>
            <a:r>
              <a:rPr lang="en-US" sz="4000" dirty="0" smtClean="0"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ea typeface="ＭＳ Ｐゴシック" charset="0"/>
                <a:cs typeface="ＭＳ Ｐゴシック" charset="0"/>
              </a:rPr>
            </a:br>
            <a:endParaRPr lang="en-US" sz="4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038161"/>
            <a:ext cx="8692738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Does the </a:t>
            </a:r>
            <a:r>
              <a:rPr lang="en-US" sz="1800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McIDAS</a:t>
            </a:r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Development Team and Management need the MAC?</a:t>
            </a:r>
          </a:p>
          <a:p>
            <a:pPr eaLnBrk="1" hangingPunct="1"/>
            <a:endParaRPr lang="en-US" sz="80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eaLnBrk="1" hangingPunct="1"/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Kris Bedka is resigning from his post as co-chair, Jason Taylor’s time as co-chair is ending in 2018.   Need 2 new chairs, any volunteers?</a:t>
            </a:r>
          </a:p>
          <a:p>
            <a:pPr marL="0" indent="0" eaLnBrk="1" hangingPunct="1">
              <a:buNone/>
            </a:pPr>
            <a:endParaRPr lang="en-US" sz="1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eaLnBrk="1" hangingPunct="1"/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Does </a:t>
            </a:r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the McIDAS Suite work well for your purposes?</a:t>
            </a:r>
          </a:p>
          <a:p>
            <a:pPr marL="0" indent="0" eaLnBrk="1" hangingPunct="1">
              <a:buNone/>
            </a:pPr>
            <a:endParaRPr lang="en-US" sz="10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How </a:t>
            </a:r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could it perform better</a:t>
            </a:r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?</a:t>
            </a:r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</a:t>
            </a:r>
            <a:r>
              <a:rPr lang="en-US" sz="1800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What do you want that </a:t>
            </a:r>
            <a:r>
              <a:rPr lang="en-US" sz="180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you’re not currently getting?</a:t>
            </a:r>
          </a:p>
          <a:p>
            <a:endParaRPr lang="en-US" sz="100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>
              <a:spcBef>
                <a:spcPts val="0"/>
              </a:spcBef>
            </a:pPr>
            <a:r>
              <a:rPr lang="en-US" sz="1800" dirty="0" smtClean="0"/>
              <a:t>In </a:t>
            </a:r>
            <a:r>
              <a:rPr lang="en-US" sz="1800" dirty="0"/>
              <a:t>the next year, what tools do you expect you will use most from the </a:t>
            </a:r>
            <a:r>
              <a:rPr lang="en-US" sz="1800" dirty="0" err="1"/>
              <a:t>McIDAS</a:t>
            </a:r>
            <a:r>
              <a:rPr lang="en-US" sz="1800" dirty="0"/>
              <a:t> suite?</a:t>
            </a:r>
          </a:p>
          <a:p>
            <a:pPr marL="203200" indent="0">
              <a:spcBef>
                <a:spcPts val="0"/>
              </a:spcBef>
              <a:buNone/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Are </a:t>
            </a:r>
            <a:r>
              <a:rPr lang="en-US" sz="1800" dirty="0"/>
              <a:t>there suggestions, concerns or accolades that can guide advisory committee discussions over the next year?</a:t>
            </a:r>
          </a:p>
          <a:p>
            <a:pPr marL="203200" indent="0">
              <a:spcBef>
                <a:spcPts val="0"/>
              </a:spcBef>
              <a:buNone/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Suggestions </a:t>
            </a:r>
            <a:r>
              <a:rPr lang="en-US" sz="1800" dirty="0"/>
              <a:t>to improve </a:t>
            </a:r>
            <a:r>
              <a:rPr lang="en-US" sz="1800" dirty="0" err="1"/>
              <a:t>McIDAS</a:t>
            </a:r>
            <a:r>
              <a:rPr lang="en-US" sz="1800" dirty="0"/>
              <a:t> Advisory Committee communications with the </a:t>
            </a:r>
            <a:r>
              <a:rPr lang="en-US" sz="1800" dirty="0" err="1"/>
              <a:t>McIDAS</a:t>
            </a:r>
            <a:r>
              <a:rPr lang="en-US" sz="1800" dirty="0"/>
              <a:t> User’s Group</a:t>
            </a:r>
            <a:r>
              <a:rPr lang="en-US" sz="1800" dirty="0" smtClean="0"/>
              <a:t>?</a:t>
            </a:r>
            <a:endParaRPr lang="en-US" sz="180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eaLnBrk="1" hangingPunct="1"/>
            <a:endParaRPr lang="en-US" sz="180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6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B8D8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4243</TotalTime>
  <Words>536</Words>
  <Application>Microsoft Macintosh PowerPoint</Application>
  <PresentationFormat>On-screen Show (4:3)</PresentationFormat>
  <Paragraphs>84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ＭＳ Ｐゴシック</vt:lpstr>
      <vt:lpstr>Noto Sans Symbols</vt:lpstr>
      <vt:lpstr>Trebuchet MS</vt:lpstr>
      <vt:lpstr>Arial</vt:lpstr>
      <vt:lpstr>Office Theme</vt:lpstr>
      <vt:lpstr>McIDAS Advisory Committee (MAC) Update and Group Discussion</vt:lpstr>
      <vt:lpstr>McIDAS Advisory Committee</vt:lpstr>
      <vt:lpstr>Other Representatives &amp; Alternates</vt:lpstr>
      <vt:lpstr>Changes for 2018-2019</vt:lpstr>
      <vt:lpstr>The MAC needs your input!</vt:lpstr>
      <vt:lpstr>Communication</vt:lpstr>
      <vt:lpstr>MAC Discussion Topics 2017-2018</vt:lpstr>
      <vt:lpstr>MAC Open Discussion  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Advisory Committee</dc:title>
  <dc:creator>Jason Taylor</dc:creator>
  <cp:lastModifiedBy>Kristopher Bedka</cp:lastModifiedBy>
  <cp:revision>56</cp:revision>
  <dcterms:modified xsi:type="dcterms:W3CDTF">2018-05-22T21:56:26Z</dcterms:modified>
</cp:coreProperties>
</file>