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0"/>
  </p:notesMasterIdLst>
  <p:handoutMasterIdLst>
    <p:handoutMasterId r:id="rId61"/>
  </p:handoutMasterIdLst>
  <p:sldIdLst>
    <p:sldId id="278" r:id="rId2"/>
    <p:sldId id="548" r:id="rId3"/>
    <p:sldId id="597" r:id="rId4"/>
    <p:sldId id="594" r:id="rId5"/>
    <p:sldId id="598" r:id="rId6"/>
    <p:sldId id="593" r:id="rId7"/>
    <p:sldId id="595" r:id="rId8"/>
    <p:sldId id="600" r:id="rId9"/>
    <p:sldId id="553" r:id="rId10"/>
    <p:sldId id="465" r:id="rId11"/>
    <p:sldId id="632" r:id="rId12"/>
    <p:sldId id="634" r:id="rId13"/>
    <p:sldId id="478" r:id="rId14"/>
    <p:sldId id="571" r:id="rId15"/>
    <p:sldId id="599" r:id="rId16"/>
    <p:sldId id="617" r:id="rId17"/>
    <p:sldId id="618" r:id="rId18"/>
    <p:sldId id="621" r:id="rId19"/>
    <p:sldId id="620" r:id="rId20"/>
    <p:sldId id="619" r:id="rId21"/>
    <p:sldId id="489" r:id="rId22"/>
    <p:sldId id="487" r:id="rId23"/>
    <p:sldId id="630" r:id="rId24"/>
    <p:sldId id="631" r:id="rId25"/>
    <p:sldId id="568" r:id="rId26"/>
    <p:sldId id="500" r:id="rId27"/>
    <p:sldId id="459" r:id="rId28"/>
    <p:sldId id="540" r:id="rId29"/>
    <p:sldId id="538" r:id="rId30"/>
    <p:sldId id="624" r:id="rId31"/>
    <p:sldId id="625" r:id="rId32"/>
    <p:sldId id="626" r:id="rId33"/>
    <p:sldId id="627" r:id="rId34"/>
    <p:sldId id="537" r:id="rId35"/>
    <p:sldId id="539" r:id="rId36"/>
    <p:sldId id="575" r:id="rId37"/>
    <p:sldId id="576" r:id="rId38"/>
    <p:sldId id="578" r:id="rId39"/>
    <p:sldId id="628" r:id="rId40"/>
    <p:sldId id="581" r:id="rId41"/>
    <p:sldId id="582" r:id="rId42"/>
    <p:sldId id="583" r:id="rId43"/>
    <p:sldId id="584" r:id="rId44"/>
    <p:sldId id="585" r:id="rId45"/>
    <p:sldId id="586" r:id="rId46"/>
    <p:sldId id="579" r:id="rId47"/>
    <p:sldId id="606" r:id="rId48"/>
    <p:sldId id="616" r:id="rId49"/>
    <p:sldId id="580" r:id="rId50"/>
    <p:sldId id="635" r:id="rId51"/>
    <p:sldId id="636" r:id="rId52"/>
    <p:sldId id="637" r:id="rId53"/>
    <p:sldId id="638" r:id="rId54"/>
    <p:sldId id="587" r:id="rId55"/>
    <p:sldId id="436" r:id="rId56"/>
    <p:sldId id="577" r:id="rId57"/>
    <p:sldId id="524" r:id="rId58"/>
    <p:sldId id="458"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Donahue"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FF99"/>
    <a:srgbClr val="E2E2E2"/>
    <a:srgbClr val="2168A0"/>
    <a:srgbClr val="216DA0"/>
    <a:srgbClr val="3399FF"/>
    <a:srgbClr val="DAE5FE"/>
    <a:srgbClr val="006600"/>
    <a:srgbClr val="008000"/>
    <a:srgbClr val="5AA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0295" autoAdjust="0"/>
  </p:normalViewPr>
  <p:slideViewPr>
    <p:cSldViewPr>
      <p:cViewPr varScale="1">
        <p:scale>
          <a:sx n="58" d="100"/>
          <a:sy n="58" d="100"/>
        </p:scale>
        <p:origin x="156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5526"/>
    </p:cViewPr>
  </p:sorterViewPr>
  <p:notesViewPr>
    <p:cSldViewPr>
      <p:cViewPr varScale="1">
        <p:scale>
          <a:sx n="54" d="100"/>
          <a:sy n="54" d="100"/>
        </p:scale>
        <p:origin x="287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5/20/2018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5/20/2018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Title Slide Background and Banner were designed by TeddyPavlis@gmail.com</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Shape 1883"/>
          <p:cNvSpPr txBox="1">
            <a:spLocks noGrp="1"/>
          </p:cNvSpPr>
          <p:nvPr>
            <p:ph type="sldNum" idx="12"/>
          </p:nvPr>
        </p:nvSpPr>
        <p:spPr>
          <a:xfrm>
            <a:off x="3956553"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a:t>
            </a:fld>
            <a:endParaRPr sz="1200">
              <a:solidFill>
                <a:srgbClr val="000000"/>
              </a:solidFill>
              <a:latin typeface="Arial"/>
              <a:ea typeface="Arial"/>
              <a:cs typeface="Arial"/>
              <a:sym typeface="Arial"/>
            </a:endParaRPr>
          </a:p>
        </p:txBody>
      </p:sp>
      <p:sp>
        <p:nvSpPr>
          <p:cNvPr id="1884" name="Shape 1884"/>
          <p:cNvSpPr/>
          <p:nvPr/>
        </p:nvSpPr>
        <p:spPr>
          <a:xfrm>
            <a:off x="4045826" y="2"/>
            <a:ext cx="3094424" cy="469649"/>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5" name="Shape 1885"/>
          <p:cNvSpPr/>
          <p:nvPr/>
        </p:nvSpPr>
        <p:spPr>
          <a:xfrm>
            <a:off x="4045826" y="8965536"/>
            <a:ext cx="3094424" cy="472896"/>
          </a:xfrm>
          <a:prstGeom prst="rect">
            <a:avLst/>
          </a:prstGeom>
          <a:noFill/>
          <a:ln>
            <a:noFill/>
          </a:ln>
        </p:spPr>
        <p:txBody>
          <a:bodyPr spcFirstLastPara="1" wrap="square" lIns="19650" tIns="0" rIns="19650" bIns="0" anchor="b" anchorCtr="0">
            <a:noAutofit/>
          </a:bodyPr>
          <a:lstStyle/>
          <a:p>
            <a:pPr marL="0" marR="0" lvl="0" indent="0" algn="r" rtl="0">
              <a:spcBef>
                <a:spcPts val="0"/>
              </a:spcBef>
              <a:spcAft>
                <a:spcPts val="0"/>
              </a:spcAft>
              <a:buNone/>
            </a:pPr>
            <a:r>
              <a:rPr lang="en-US" sz="1000" i="1">
                <a:solidFill>
                  <a:srgbClr val="000000"/>
                </a:solidFill>
                <a:latin typeface="Times New Roman"/>
                <a:ea typeface="Times New Roman"/>
                <a:cs typeface="Times New Roman"/>
                <a:sym typeface="Times New Roman"/>
              </a:rPr>
              <a:t>1</a:t>
            </a:r>
            <a:endParaRPr/>
          </a:p>
        </p:txBody>
      </p:sp>
      <p:sp>
        <p:nvSpPr>
          <p:cNvPr id="1886" name="Shape 1886"/>
          <p:cNvSpPr/>
          <p:nvPr/>
        </p:nvSpPr>
        <p:spPr>
          <a:xfrm>
            <a:off x="4" y="8965536"/>
            <a:ext cx="3094425" cy="472896"/>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7" name="Shape 1887"/>
          <p:cNvSpPr/>
          <p:nvPr/>
        </p:nvSpPr>
        <p:spPr>
          <a:xfrm>
            <a:off x="4" y="2"/>
            <a:ext cx="3094425" cy="469649"/>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8" name="Shape 1888"/>
          <p:cNvSpPr>
            <a:spLocks noGrp="1" noRot="1" noChangeAspect="1"/>
          </p:cNvSpPr>
          <p:nvPr>
            <p:ph type="sldImg" idx="2"/>
          </p:nvPr>
        </p:nvSpPr>
        <p:spPr>
          <a:xfrm>
            <a:off x="1217613" y="711200"/>
            <a:ext cx="4705350" cy="35290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889" name="Shape 1889"/>
          <p:cNvSpPr txBox="1">
            <a:spLocks noGrp="1"/>
          </p:cNvSpPr>
          <p:nvPr>
            <p:ph type="body" idx="1"/>
          </p:nvPr>
        </p:nvSpPr>
        <p:spPr>
          <a:xfrm>
            <a:off x="949743" y="4481955"/>
            <a:ext cx="5239106" cy="3979806"/>
          </a:xfrm>
          <a:prstGeom prst="rect">
            <a:avLst/>
          </a:prstGeom>
          <a:noFill/>
          <a:ln>
            <a:noFill/>
          </a:ln>
        </p:spPr>
        <p:txBody>
          <a:bodyPr spcFirstLastPara="1" wrap="square" lIns="88500" tIns="47525" rIns="88500" bIns="47525" anchor="t" anchorCtr="0">
            <a:noAutofit/>
          </a:bodyPr>
          <a:lstStyle/>
          <a:p>
            <a:pPr marL="0" marR="0" lvl="0" indent="0" algn="l" rtl="0">
              <a:lnSpc>
                <a:spcPct val="69000"/>
              </a:lnSpc>
              <a:spcBef>
                <a:spcPts val="0"/>
              </a:spcBef>
              <a:spcAft>
                <a:spcPts val="0"/>
              </a:spcAft>
              <a:buNone/>
            </a:pPr>
            <a:endParaRPr dirty="0"/>
          </a:p>
        </p:txBody>
      </p:sp>
    </p:spTree>
    <p:extLst>
      <p:ext uri="{BB962C8B-B14F-4D97-AF65-F5344CB8AC3E}">
        <p14:creationId xmlns:p14="http://schemas.microsoft.com/office/powerpoint/2010/main" val="345263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Shape 1902"/>
          <p:cNvSpPr txBox="1">
            <a:spLocks noGrp="1"/>
          </p:cNvSpPr>
          <p:nvPr>
            <p:ph type="sldNum" idx="12"/>
          </p:nvPr>
        </p:nvSpPr>
        <p:spPr>
          <a:xfrm>
            <a:off x="3956553"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a:t>
            </a:fld>
            <a:endParaRPr sz="1200">
              <a:solidFill>
                <a:srgbClr val="000000"/>
              </a:solidFill>
              <a:latin typeface="Arial"/>
              <a:ea typeface="Arial"/>
              <a:cs typeface="Arial"/>
              <a:sym typeface="Arial"/>
            </a:endParaRPr>
          </a:p>
        </p:txBody>
      </p:sp>
      <p:sp>
        <p:nvSpPr>
          <p:cNvPr id="1903" name="Shape 1903"/>
          <p:cNvSpPr/>
          <p:nvPr/>
        </p:nvSpPr>
        <p:spPr>
          <a:xfrm>
            <a:off x="4076600" y="2"/>
            <a:ext cx="3117979" cy="465797"/>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4" name="Shape 1904"/>
          <p:cNvSpPr/>
          <p:nvPr/>
        </p:nvSpPr>
        <p:spPr>
          <a:xfrm>
            <a:off x="4076600" y="8892046"/>
            <a:ext cx="3117979" cy="469018"/>
          </a:xfrm>
          <a:prstGeom prst="rect">
            <a:avLst/>
          </a:prstGeom>
          <a:noFill/>
          <a:ln>
            <a:noFill/>
          </a:ln>
        </p:spPr>
        <p:txBody>
          <a:bodyPr spcFirstLastPara="1" wrap="square" lIns="19475" tIns="0" rIns="19475" bIns="0" anchor="b" anchorCtr="0">
            <a:noAutofit/>
          </a:bodyPr>
          <a:lstStyle/>
          <a:p>
            <a:pPr marL="0" marR="0" lvl="0" indent="0" algn="r" rtl="0">
              <a:spcBef>
                <a:spcPts val="0"/>
              </a:spcBef>
              <a:spcAft>
                <a:spcPts val="0"/>
              </a:spcAft>
              <a:buNone/>
            </a:pPr>
            <a:r>
              <a:rPr lang="en-US" sz="1000" i="1">
                <a:solidFill>
                  <a:srgbClr val="000000"/>
                </a:solidFill>
                <a:latin typeface="Times New Roman"/>
                <a:ea typeface="Times New Roman"/>
                <a:cs typeface="Times New Roman"/>
                <a:sym typeface="Times New Roman"/>
              </a:rPr>
              <a:t>1</a:t>
            </a:r>
            <a:endParaRPr/>
          </a:p>
        </p:txBody>
      </p:sp>
      <p:sp>
        <p:nvSpPr>
          <p:cNvPr id="1905" name="Shape 1905"/>
          <p:cNvSpPr/>
          <p:nvPr/>
        </p:nvSpPr>
        <p:spPr>
          <a:xfrm>
            <a:off x="0" y="8892046"/>
            <a:ext cx="3117980" cy="469018"/>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6" name="Shape 1906"/>
          <p:cNvSpPr/>
          <p:nvPr/>
        </p:nvSpPr>
        <p:spPr>
          <a:xfrm>
            <a:off x="0" y="2"/>
            <a:ext cx="3117980" cy="465797"/>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7" name="Shape 1907"/>
          <p:cNvSpPr>
            <a:spLocks noGrp="1" noRot="1" noChangeAspect="1"/>
          </p:cNvSpPr>
          <p:nvPr>
            <p:ph type="sldImg" idx="2"/>
          </p:nvPr>
        </p:nvSpPr>
        <p:spPr>
          <a:xfrm>
            <a:off x="1268413" y="704850"/>
            <a:ext cx="4667250" cy="35004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908" name="Shape 1908"/>
          <p:cNvSpPr txBox="1">
            <a:spLocks noGrp="1"/>
          </p:cNvSpPr>
          <p:nvPr>
            <p:ph type="body" idx="1"/>
          </p:nvPr>
        </p:nvSpPr>
        <p:spPr>
          <a:xfrm>
            <a:off x="956981" y="4445216"/>
            <a:ext cx="5278987" cy="3947184"/>
          </a:xfrm>
          <a:prstGeom prst="rect">
            <a:avLst/>
          </a:prstGeom>
          <a:noFill/>
          <a:ln>
            <a:noFill/>
          </a:ln>
        </p:spPr>
        <p:txBody>
          <a:bodyPr spcFirstLastPara="1" wrap="square" lIns="87675" tIns="47075" rIns="87675" bIns="47075" anchor="t" anchorCtr="0">
            <a:noAutofit/>
          </a:bodyPr>
          <a:lstStyle/>
          <a:p>
            <a:pPr marL="0" marR="0" lvl="0" indent="0" algn="l" rtl="0">
              <a:lnSpc>
                <a:spcPct val="90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003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600" dirty="0">
                <a:sym typeface="Symbol" pitchFamily="18" charset="2"/>
              </a:rPr>
              <a:t>Here is the </a:t>
            </a:r>
            <a:r>
              <a:rPr lang="en-US" sz="1600" dirty="0" err="1">
                <a:sym typeface="Symbol" pitchFamily="18" charset="2"/>
              </a:rPr>
              <a:t>Flyout</a:t>
            </a:r>
            <a:r>
              <a:rPr lang="en-US" sz="1600" dirty="0">
                <a:sym typeface="Symbol" pitchFamily="18" charset="2"/>
              </a:rPr>
              <a:t> Schedule</a:t>
            </a:r>
            <a:r>
              <a:rPr lang="en-US" sz="1600" baseline="0" dirty="0">
                <a:sym typeface="Symbol" pitchFamily="18" charset="2"/>
              </a:rPr>
              <a:t> showing the continuity of the GOES Mission. </a:t>
            </a:r>
          </a:p>
          <a:p>
            <a:pPr marL="342900" lvl="0" indent="-342900">
              <a:buFont typeface="Arial" panose="020B0604020202020204" pitchFamily="34" charset="0"/>
              <a:buChar char="•"/>
            </a:pPr>
            <a:r>
              <a:rPr lang="en-US" sz="1600" baseline="0" dirty="0">
                <a:sym typeface="Symbol" pitchFamily="18" charset="2"/>
              </a:rPr>
              <a:t>GOES-R is the next generation of GOES satellites that will provide a major improvement in quality, quantity, and timeliness of data collected. </a:t>
            </a:r>
            <a:endParaRPr lang="en-US" sz="1600" dirty="0">
              <a:sym typeface="Symbol" pitchFamily="18" charset="2"/>
            </a:endParaRPr>
          </a:p>
          <a:p>
            <a:pPr>
              <a:defRPr/>
            </a:pPr>
            <a:endParaRPr lang="en-US" sz="900" dirty="0">
              <a:sym typeface="Symbol" pitchFamily="18" charset="2"/>
            </a:endParaRPr>
          </a:p>
          <a:p>
            <a:pPr>
              <a:defRPr/>
            </a:pPr>
            <a:endParaRPr lang="en-US" dirty="0"/>
          </a:p>
        </p:txBody>
      </p:sp>
      <p:sp>
        <p:nvSpPr>
          <p:cNvPr id="101380" name="Slide Number Placeholder 3"/>
          <p:cNvSpPr>
            <a:spLocks noGrp="1"/>
          </p:cNvSpPr>
          <p:nvPr>
            <p:ph type="sldNum" sz="quarter" idx="5"/>
          </p:nvPr>
        </p:nvSpPr>
        <p:spPr>
          <a:noFill/>
        </p:spPr>
        <p:txBody>
          <a:bodyPr/>
          <a:lstStyle/>
          <a:p>
            <a:pPr defTabSz="923697"/>
            <a:fld id="{EA4E29A8-D399-4702-B76A-5A01B395C147}" type="slidenum">
              <a:rPr lang="en-US" smtClean="0">
                <a:latin typeface="Arial" pitchFamily="34" charset="0"/>
                <a:ea typeface="ＭＳ Ｐゴシック"/>
                <a:cs typeface="ＭＳ Ｐゴシック"/>
              </a:rPr>
              <a:pPr defTabSz="923697"/>
              <a:t>13</a:t>
            </a:fld>
            <a:endParaRPr lang="en-US" dirty="0">
              <a:latin typeface="Arial" pitchFamily="34" charset="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spcBef>
                <a:spcPts val="600"/>
              </a:spcBef>
              <a:buFont typeface="Arial" panose="020B0604020202020204" pitchFamily="34" charset="0"/>
              <a:buChar char="•"/>
            </a:pPr>
            <a:r>
              <a:rPr lang="en-US" sz="2400" dirty="0"/>
              <a:t>After launch, the</a:t>
            </a:r>
            <a:r>
              <a:rPr lang="en-US" sz="2400" baseline="0" dirty="0"/>
              <a:t> </a:t>
            </a:r>
            <a:r>
              <a:rPr lang="en-US" sz="2400" dirty="0"/>
              <a:t>plan is to maintain the current GOES constellation until a decision is made regarding GOES-R positioning.</a:t>
            </a:r>
          </a:p>
          <a:p>
            <a:pPr marL="800100" lvl="1" indent="-342900">
              <a:spcBef>
                <a:spcPts val="600"/>
              </a:spcBef>
              <a:buFont typeface="Courier New" panose="02070309020205020404" pitchFamily="49" charset="0"/>
              <a:buChar char="o"/>
            </a:pPr>
            <a:r>
              <a:rPr lang="en-US" sz="2000" dirty="0"/>
              <a:t>OSPO will continue to keep a standby satellite at 105w as backup to GOES-East and GOES-West.</a:t>
            </a:r>
            <a:endParaRPr lang="en-US" dirty="0"/>
          </a:p>
          <a:p>
            <a:pPr marL="171450" indent="-171450">
              <a:buFont typeface="Arial" panose="020B0604020202020204" pitchFamily="34" charset="0"/>
              <a:buChar char="•"/>
            </a:pPr>
            <a:r>
              <a:rPr lang="en-US" dirty="0"/>
              <a:t>GOES-R  (after settling</a:t>
            </a:r>
            <a:r>
              <a:rPr lang="en-US" baseline="0" dirty="0"/>
              <a:t> in at 89.5 degrees West position) will have a no effect on GOES-13/15 operations.</a:t>
            </a:r>
          </a:p>
          <a:p>
            <a:pPr marL="628650" lvl="1" indent="-171450">
              <a:buFont typeface="Courier New" panose="02070309020205020404" pitchFamily="49" charset="0"/>
              <a:buChar char="o"/>
            </a:pPr>
            <a:r>
              <a:rPr lang="en-US" baseline="0" dirty="0"/>
              <a:t>GOES Maintenance schedules will remain intact for legacy satellites.</a:t>
            </a:r>
          </a:p>
          <a:p>
            <a:pPr marL="342900" indent="-342900">
              <a:spcBef>
                <a:spcPts val="600"/>
              </a:spcBef>
              <a:buFont typeface="Arial" panose="020B0604020202020204" pitchFamily="34" charset="0"/>
              <a:buChar char="•"/>
            </a:pPr>
            <a:r>
              <a:rPr lang="en-US" sz="2400" dirty="0"/>
              <a:t>The decision on positioning of GOES-R will depend on a number of factors:</a:t>
            </a:r>
          </a:p>
          <a:p>
            <a:pPr marL="800100" lvl="1" indent="-342900">
              <a:spcBef>
                <a:spcPts val="600"/>
              </a:spcBef>
              <a:buFont typeface="Courier New" panose="02070309020205020404" pitchFamily="49" charset="0"/>
              <a:buChar char="o"/>
            </a:pPr>
            <a:r>
              <a:rPr lang="en-US" sz="2000" dirty="0"/>
              <a:t>The overall health of the entire GOES constellation and the needs of the user community.</a:t>
            </a:r>
          </a:p>
          <a:p>
            <a:pPr marL="628650" lvl="1" indent="-171450">
              <a:buFont typeface="Courier New" panose="02070309020205020404" pitchFamily="49" charset="0"/>
              <a:buChar char="o"/>
            </a:pPr>
            <a:r>
              <a:rPr lang="en-US" sz="2000" dirty="0"/>
              <a:t>Keep</a:t>
            </a:r>
            <a:r>
              <a:rPr lang="en-US" sz="2000" baseline="0" dirty="0"/>
              <a:t> in mind, </a:t>
            </a:r>
            <a:r>
              <a:rPr lang="en-US" sz="2000" dirty="0"/>
              <a:t>GOES-13</a:t>
            </a:r>
            <a:r>
              <a:rPr lang="en-US" sz="2000" baseline="0" dirty="0"/>
              <a:t> turned 10 years old this year and has existing issues (i.e. Sounder issue).</a:t>
            </a:r>
          </a:p>
          <a:p>
            <a:pPr marL="628650" lvl="1" indent="-171450">
              <a:buFont typeface="Courier New" panose="02070309020205020404" pitchFamily="49" charset="0"/>
              <a:buChar char="o"/>
            </a:pPr>
            <a:r>
              <a:rPr lang="en-US" sz="2000" baseline="0" dirty="0"/>
              <a:t>GOES-15 has only one healthy Star Tracker (ST1 &amp; ST2 out). This and other considerations will factor into any decision.</a:t>
            </a:r>
          </a:p>
          <a:p>
            <a:pPr marL="628650" lvl="1" indent="-171450">
              <a:buFont typeface="Courier New" panose="02070309020205020404" pitchFamily="49" charset="0"/>
              <a:buChar char="o"/>
            </a:pPr>
            <a:r>
              <a:rPr lang="en-US" sz="2000" baseline="0" dirty="0"/>
              <a:t>Various other scenarios could come into play to influence GOES-R positioning and the fate of one of the spare satellites.</a:t>
            </a:r>
          </a:p>
          <a:p>
            <a:pPr marL="628650" lvl="1" indent="-171450">
              <a:buFont typeface="Courier New" panose="02070309020205020404" pitchFamily="49" charset="0"/>
              <a:buChar char="o"/>
            </a:pPr>
            <a:endParaRPr lang="en-US" baseline="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dirty="0"/>
          </a:p>
        </p:txBody>
      </p:sp>
    </p:spTree>
    <p:extLst>
      <p:ext uri="{BB962C8B-B14F-4D97-AF65-F5344CB8AC3E}">
        <p14:creationId xmlns:p14="http://schemas.microsoft.com/office/powerpoint/2010/main" val="10529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Here’s another</a:t>
            </a:r>
            <a:r>
              <a:rPr lang="en-US" sz="1200" b="0" i="0" kern="1200" baseline="0" dirty="0">
                <a:solidFill>
                  <a:schemeClr val="tx1"/>
                </a:solidFill>
                <a:effectLst/>
                <a:latin typeface="+mn-lt"/>
                <a:ea typeface="+mn-ea"/>
                <a:cs typeface="+mn-cs"/>
              </a:rPr>
              <a:t> depiction of the GOES Constellation coverage.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GOES is the primary source of data for short </a:t>
            </a:r>
            <a:r>
              <a:rPr lang="en-US" sz="2000" dirty="0"/>
              <a:t>term </a:t>
            </a:r>
            <a:r>
              <a:rPr lang="en-US" sz="2000" dirty="0">
                <a:solidFill>
                  <a:schemeClr val="tx1"/>
                </a:solidFill>
              </a:rPr>
              <a:t>forecasting, especially of severe weather such as tropical storms.</a:t>
            </a:r>
            <a:endParaRPr lang="en-US" sz="1200" b="0" i="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GOES-R checkout location at 89.5 degrees West provides coverage of the entire Atlantic Ocean and even the fringe of the Western edge of the African continent.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Atlantic Ocean is fully covered for tropical monitoring purposes.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15</a:t>
            </a:fld>
            <a:endParaRPr lang="en-US" dirty="0"/>
          </a:p>
        </p:txBody>
      </p:sp>
    </p:spTree>
    <p:extLst>
      <p:ext uri="{BB962C8B-B14F-4D97-AF65-F5344CB8AC3E}">
        <p14:creationId xmlns:p14="http://schemas.microsoft.com/office/powerpoint/2010/main" val="420914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Vertical blue line is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No</a:t>
            </a:r>
            <a:r>
              <a:rPr lang="en-US" sz="1200" b="0" i="0" kern="1200" baseline="0" dirty="0">
                <a:solidFill>
                  <a:schemeClr val="tx1"/>
                </a:solidFill>
                <a:effectLst/>
                <a:latin typeface="+mn-lt"/>
                <a:ea typeface="+mn-ea"/>
                <a:cs typeface="+mn-cs"/>
              </a:rPr>
              <a:t> products have received full maturity </a:t>
            </a:r>
            <a:r>
              <a:rPr lang="en-US" sz="1200" b="0" i="0" kern="1200" baseline="0" dirty="0" err="1">
                <a:solidFill>
                  <a:schemeClr val="tx1"/>
                </a:solidFill>
                <a:effectLst/>
                <a:latin typeface="+mn-lt"/>
                <a:ea typeface="+mn-ea"/>
                <a:cs typeface="+mn-cs"/>
              </a:rPr>
              <a:t>qual</a:t>
            </a:r>
            <a:r>
              <a:rPr lang="en-US" sz="1200" b="0" i="0" kern="1200" baseline="0" dirty="0">
                <a:solidFill>
                  <a:schemeClr val="tx1"/>
                </a:solidFill>
                <a:effectLst/>
                <a:latin typeface="+mn-lt"/>
                <a:ea typeface="+mn-ea"/>
                <a:cs typeface="+mn-cs"/>
              </a:rPr>
              <a:t> yet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16</a:t>
            </a:fld>
            <a:endParaRPr lang="en-US" dirty="0"/>
          </a:p>
        </p:txBody>
      </p:sp>
    </p:spTree>
    <p:extLst>
      <p:ext uri="{BB962C8B-B14F-4D97-AF65-F5344CB8AC3E}">
        <p14:creationId xmlns:p14="http://schemas.microsoft.com/office/powerpoint/2010/main" val="372975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CMIs expected</a:t>
            </a:r>
            <a:r>
              <a:rPr lang="en-US" baseline="0" dirty="0"/>
              <a:t> to reach full maturity on 6/1</a:t>
            </a:r>
          </a:p>
          <a:p>
            <a:r>
              <a:rPr lang="en-US" baseline="0" dirty="0"/>
              <a:t>All remaining level 2s are provisional by 6/15, full in November (except snow)</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17</a:t>
            </a:fld>
            <a:endParaRPr lang="en-US" dirty="0"/>
          </a:p>
        </p:txBody>
      </p:sp>
    </p:spTree>
    <p:extLst>
      <p:ext uri="{BB962C8B-B14F-4D97-AF65-F5344CB8AC3E}">
        <p14:creationId xmlns:p14="http://schemas.microsoft.com/office/powerpoint/2010/main" val="239473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18</a:t>
            </a:fld>
            <a:endParaRPr lang="en-US" dirty="0"/>
          </a:p>
        </p:txBody>
      </p:sp>
    </p:spTree>
    <p:extLst>
      <p:ext uri="{BB962C8B-B14F-4D97-AF65-F5344CB8AC3E}">
        <p14:creationId xmlns:p14="http://schemas.microsoft.com/office/powerpoint/2010/main" val="355125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a:t>
            </a:r>
            <a:r>
              <a:rPr lang="en-US" baseline="0" dirty="0"/>
              <a:t> plans have ~3 week overlap between g15 and g17 in final position</a:t>
            </a:r>
          </a:p>
          <a:p>
            <a:r>
              <a:rPr lang="en-US" baseline="0" dirty="0"/>
              <a:t>DoD/NWS pushing for ~3 months…if accommodated, would delay the turnoff of g15 into Jan/Feb 19</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19</a:t>
            </a:fld>
            <a:endParaRPr lang="en-US" dirty="0"/>
          </a:p>
        </p:txBody>
      </p:sp>
    </p:spTree>
    <p:extLst>
      <p:ext uri="{BB962C8B-B14F-4D97-AF65-F5344CB8AC3E}">
        <p14:creationId xmlns:p14="http://schemas.microsoft.com/office/powerpoint/2010/main" val="1812885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Here is a depiction</a:t>
            </a:r>
            <a:r>
              <a:rPr lang="en-US" sz="1600" baseline="0" dirty="0"/>
              <a:t> of the </a:t>
            </a:r>
            <a:r>
              <a:rPr lang="en-US" sz="1600" dirty="0"/>
              <a:t>Low</a:t>
            </a:r>
            <a:r>
              <a:rPr lang="en-US" sz="1600" baseline="0" dirty="0"/>
              <a:t> Earth Orbit </a:t>
            </a:r>
            <a:r>
              <a:rPr lang="en-US" sz="1600" baseline="0" dirty="0" err="1"/>
              <a:t>Flyout</a:t>
            </a:r>
            <a:r>
              <a:rPr lang="en-US" sz="1600" baseline="0" dirty="0"/>
              <a:t> Schedule.</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Times New Roman" panose="02020603050405020304" pitchFamily="18" charset="0"/>
              </a:rPr>
              <a:t>S-NPP is a risk reduction mission for JPSS-1</a:t>
            </a:r>
            <a:r>
              <a:rPr lang="en-US" sz="1600" baseline="0" dirty="0">
                <a:cs typeface="Times New Roman" panose="02020603050405020304" pitchFamily="18" charset="0"/>
              </a:rPr>
              <a:t> and p</a:t>
            </a:r>
            <a:r>
              <a:rPr lang="en-US" sz="1600" dirty="0">
                <a:cs typeface="Times New Roman" panose="02020603050405020304" pitchFamily="18" charset="0"/>
              </a:rPr>
              <a:t>rovides data continuity for NASA EOS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Highest priority is to launch the follow-on polar satellite</a:t>
            </a:r>
            <a:r>
              <a:rPr lang="en-US" sz="1600" baseline="0" dirty="0"/>
              <a:t> Joint Polar Satellite System </a:t>
            </a:r>
            <a:r>
              <a:rPr lang="en-US" sz="1600" dirty="0"/>
              <a:t>(JPSS-1/NOAA-20) with </a:t>
            </a:r>
            <a:r>
              <a:rPr lang="en-US" sz="1600" baseline="0" dirty="0">
                <a:solidFill>
                  <a:srgbClr val="FF0000"/>
                </a:solidFill>
              </a:rPr>
              <a:t>launch expected Mid-March 2017 while JPSS-2 launch readiness is planned for 4</a:t>
            </a:r>
            <a:r>
              <a:rPr lang="en-US" sz="1600" baseline="30000" dirty="0">
                <a:solidFill>
                  <a:srgbClr val="FF0000"/>
                </a:solidFill>
              </a:rPr>
              <a:t>th</a:t>
            </a:r>
            <a:r>
              <a:rPr lang="en-US" sz="1600" baseline="0" dirty="0">
                <a:solidFill>
                  <a:srgbClr val="FF0000"/>
                </a:solidFill>
              </a:rPr>
              <a:t> quarter FY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The JPSS will succeed NOAA's POES satellites and ground systems by leveraging investments made in NOAA POES, NASA's Earth Observing System (EOS), and the SNPP to maintain continuity of global, operational, space-based observations.</a:t>
            </a:r>
            <a:endParaRPr lang="en-US" sz="160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21</a:t>
            </a:fld>
            <a:endParaRPr lang="en-US" dirty="0"/>
          </a:p>
        </p:txBody>
      </p:sp>
    </p:spTree>
    <p:extLst>
      <p:ext uri="{BB962C8B-B14F-4D97-AF65-F5344CB8AC3E}">
        <p14:creationId xmlns:p14="http://schemas.microsoft.com/office/powerpoint/2010/main" val="211232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Here’s</a:t>
            </a:r>
            <a:r>
              <a:rPr lang="en-US" sz="1600" baseline="0" dirty="0"/>
              <a:t> a depiction of POES stoplight chart showing the status of payload instruments and spacecraft subsystems.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OSPO still flies legacy POES.  Not only does</a:t>
            </a:r>
            <a:r>
              <a:rPr lang="en-US" sz="1600" baseline="0" dirty="0"/>
              <a:t> POES support the </a:t>
            </a:r>
            <a:r>
              <a:rPr lang="en-US" sz="1600" dirty="0"/>
              <a:t>weather mission, but POES also supports SARSAT (rescue) and ARGOS (data collection)</a:t>
            </a:r>
            <a:r>
              <a:rPr lang="en-US" sz="1600" baseline="0" dirty="0"/>
              <a:t> missions.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latin typeface="Calibri" pitchFamily="34" charset="0"/>
              </a:rPr>
              <a:t>Some</a:t>
            </a:r>
            <a:r>
              <a:rPr lang="en-US" sz="1600" baseline="0" dirty="0">
                <a:solidFill>
                  <a:schemeClr val="tx1"/>
                </a:solidFill>
                <a:latin typeface="Calibri" pitchFamily="34" charset="0"/>
              </a:rPr>
              <a:t> i</a:t>
            </a:r>
            <a:r>
              <a:rPr lang="en-US" sz="1600" dirty="0">
                <a:solidFill>
                  <a:schemeClr val="tx1"/>
                </a:solidFill>
                <a:latin typeface="Calibri" pitchFamily="34" charset="0"/>
              </a:rPr>
              <a:t>ssues affecting certain POES satellites are</a:t>
            </a:r>
            <a:r>
              <a:rPr lang="en-US" sz="1600" baseline="0" dirty="0">
                <a:solidFill>
                  <a:schemeClr val="tx1"/>
                </a:solidFill>
                <a:latin typeface="Calibri" pitchFamily="34" charset="0"/>
              </a:rPr>
              <a:t> mitigated though use of fellow POES satellites.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tx1"/>
                </a:solidFill>
                <a:latin typeface="Calibri" pitchFamily="34" charset="0"/>
              </a:rPr>
              <a:t>For time’s sake, I won’t go through all the specific issues (please reference the web link).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(4/26/2016), the instrument group announced that channel-8 on </a:t>
            </a:r>
            <a:r>
              <a:rPr lang="en-US" sz="1200" dirty="0" err="1">
                <a:effectLst/>
              </a:rPr>
              <a:t>Metop</a:t>
            </a:r>
            <a:r>
              <a:rPr lang="en-US" sz="1200" dirty="0">
                <a:effectLst/>
              </a:rPr>
              <a:t>-A AMSU-A1 has gone red.  Recall; Channels 7 and 8 have been bad for a long time back (December 2014?) and since then we (NOAA) have taken out channels 7 and 8 from ATOVS application for </a:t>
            </a:r>
            <a:r>
              <a:rPr lang="en-US" sz="1200" dirty="0" err="1">
                <a:effectLst/>
              </a:rPr>
              <a:t>Metop</a:t>
            </a:r>
            <a:r>
              <a:rPr lang="en-US" sz="1200" dirty="0">
                <a:effectLst/>
              </a:rPr>
              <a:t>-A.  After substituting these channels ATOVS products are fine in terms of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AMSU-A channel 15 became unusable starting with sensing time at 00:53:00 UTC, October 17, 2016. The anomaly causes degradation to the MIRS (Microwave Integrated Retrieval System) </a:t>
            </a: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products. Users were notified about the degradation while OSPO was working with STAR to develop a possible mitigation for the anomaly. On October 21, a solution was tested and implemented to mitigate the impact of the AMSU-A channel-15 anomaly. The MHS (Microwave Humidity Sounder) channel-1, which has the same frequency (89GHz) as AMSU-A channel-15, is now used to replace AMSU-A channel-15 in the MIRS </a:t>
            </a: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retrievals. The impact assessment indicates that the mitigation solution has restored the MIRS retrieval quality.</a:t>
            </a:r>
          </a:p>
        </p:txBody>
      </p:sp>
      <p:sp>
        <p:nvSpPr>
          <p:cNvPr id="4" name="Slide Number Placeholder 3"/>
          <p:cNvSpPr>
            <a:spLocks noGrp="1"/>
          </p:cNvSpPr>
          <p:nvPr>
            <p:ph type="sldNum" sz="quarter" idx="10"/>
          </p:nvPr>
        </p:nvSpPr>
        <p:spPr/>
        <p:txBody>
          <a:bodyPr/>
          <a:lstStyle/>
          <a:p>
            <a:fld id="{1F388DBB-B7EC-4EA0-8A0F-916237568FD6}"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Shape 1816"/>
          <p:cNvSpPr txBox="1">
            <a:spLocks noGrp="1"/>
          </p:cNvSpPr>
          <p:nvPr>
            <p:ph type="body" idx="1"/>
          </p:nvPr>
        </p:nvSpPr>
        <p:spPr>
          <a:xfrm>
            <a:off x="698500" y="4409758"/>
            <a:ext cx="5588000" cy="4177665"/>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7" name="Shape 1817"/>
          <p:cNvSpPr>
            <a:spLocks noGrp="1" noRot="1" noChangeAspect="1"/>
          </p:cNvSpPr>
          <p:nvPr>
            <p:ph type="sldImg" idx="2"/>
          </p:nvPr>
        </p:nvSpPr>
        <p:spPr>
          <a:xfrm>
            <a:off x="1171575" y="695325"/>
            <a:ext cx="4641850" cy="3481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28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Shape 1838"/>
          <p:cNvSpPr txBox="1">
            <a:spLocks noGrp="1"/>
          </p:cNvSpPr>
          <p:nvPr>
            <p:ph type="body" idx="1"/>
          </p:nvPr>
        </p:nvSpPr>
        <p:spPr>
          <a:xfrm>
            <a:off x="698500" y="4409758"/>
            <a:ext cx="5588000" cy="4177665"/>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9" name="Shape 1839"/>
          <p:cNvSpPr>
            <a:spLocks noGrp="1" noRot="1" noChangeAspect="1"/>
          </p:cNvSpPr>
          <p:nvPr>
            <p:ph type="sldImg" idx="2"/>
          </p:nvPr>
        </p:nvSpPr>
        <p:spPr>
          <a:xfrm>
            <a:off x="1171575" y="695325"/>
            <a:ext cx="4641850" cy="3481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64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a:t>NOAA will operate two satellites within the same environment.</a:t>
            </a:r>
            <a:endParaRPr lang="en-US" sz="2400" dirty="0"/>
          </a:p>
          <a:p>
            <a:pPr marL="285750" indent="-285750">
              <a:buFont typeface="Arial" panose="020B0604020202020204" pitchFamily="34" charset="0"/>
              <a:buChar char="•"/>
            </a:pPr>
            <a:r>
              <a:rPr lang="en-US" sz="2400" dirty="0"/>
              <a:t>The JPSS-1 mission profile is substantially similar to S-NPP as JPSS-1 will lead S-NPP by ½ orbit (i.e. ~51 min.)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S-NPP northern contact will often coincide with JPSS-1 southern contact.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Once JPSS-1 is launched scheduling or commanding for the POES satellites will not change</a:t>
            </a:r>
            <a:r>
              <a:rPr lang="en-US" sz="1200" b="0" i="0" kern="1200" baseline="0" dirty="0">
                <a:solidFill>
                  <a:schemeClr val="tx1"/>
                </a:solidFill>
                <a:effectLst/>
                <a:latin typeface="+mn-lt"/>
                <a:ea typeface="+mn-ea"/>
                <a:cs typeface="+mn-cs"/>
              </a:rPr>
              <a:t> as</a:t>
            </a:r>
            <a:r>
              <a:rPr lang="en-US" sz="1200" b="0" i="0" kern="1200" dirty="0">
                <a:solidFill>
                  <a:schemeClr val="tx1"/>
                </a:solidFill>
                <a:effectLst/>
                <a:latin typeface="+mn-lt"/>
                <a:ea typeface="+mn-ea"/>
                <a:cs typeface="+mn-cs"/>
              </a:rPr>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Dedicated antennas at SVL (north pole) and MCM (south pole).  POES antennas are at FBK and WAL.</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25</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Jason-3 satellite is continuing the long term climate data record on the primary ground track previously occupied by </a:t>
            </a:r>
            <a:r>
              <a:rPr lang="en-US" dirty="0" err="1"/>
              <a:t>Topex</a:t>
            </a:r>
            <a:r>
              <a:rPr lang="en-US" dirty="0"/>
              <a:t>, Jason-1, and Jason-2. </a:t>
            </a:r>
          </a:p>
          <a:p>
            <a:pPr marL="171450" indent="-171450">
              <a:buFont typeface="Arial" panose="020B0604020202020204" pitchFamily="34" charset="0"/>
              <a:buChar char="•"/>
            </a:pPr>
            <a:r>
              <a:rPr lang="en-US" dirty="0"/>
              <a:t>The new Jason-2 interleaved orbit is the same interleaved orbit used by </a:t>
            </a:r>
            <a:r>
              <a:rPr lang="en-US" dirty="0" err="1"/>
              <a:t>Topex</a:t>
            </a:r>
            <a:r>
              <a:rPr lang="en-US" dirty="0"/>
              <a:t> from 2002-2005 and Jason-1 from 2009-2012.</a:t>
            </a:r>
          </a:p>
        </p:txBody>
      </p:sp>
      <p:sp>
        <p:nvSpPr>
          <p:cNvPr id="4" name="Slide Number Placeholder 3"/>
          <p:cNvSpPr>
            <a:spLocks noGrp="1"/>
          </p:cNvSpPr>
          <p:nvPr>
            <p:ph type="sldNum" sz="quarter" idx="10"/>
          </p:nvPr>
        </p:nvSpPr>
        <p:spPr/>
        <p:txBody>
          <a:bodyPr/>
          <a:lstStyle/>
          <a:p>
            <a:fld id="{1F388DBB-B7EC-4EA0-8A0F-916237568FD6}" type="slidenum">
              <a:rPr lang="en-US" smtClean="0"/>
              <a:pPr/>
              <a:t>26</a:t>
            </a:fld>
            <a:endParaRPr lang="en-US" dirty="0"/>
          </a:p>
        </p:txBody>
      </p:sp>
    </p:spTree>
    <p:extLst>
      <p:ext uri="{BB962C8B-B14F-4D97-AF65-F5344CB8AC3E}">
        <p14:creationId xmlns:p14="http://schemas.microsoft.com/office/powerpoint/2010/main" val="3403981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DSCOVR and GOES-R will work together to help better predict and monitor geomagnetic storms.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GOES-R Solar Ultraviolet Imager (SUVI) </a:t>
            </a:r>
            <a:r>
              <a:rPr lang="en-US" sz="1200" b="1" i="0" kern="1200" dirty="0">
                <a:solidFill>
                  <a:schemeClr val="tx1"/>
                </a:solidFill>
                <a:effectLst/>
                <a:latin typeface="+mn-lt"/>
                <a:ea typeface="+mn-ea"/>
                <a:cs typeface="+mn-cs"/>
              </a:rPr>
              <a:t>telescope</a:t>
            </a:r>
            <a:r>
              <a:rPr lang="en-US" sz="1200" b="0" i="0" kern="1200" dirty="0">
                <a:solidFill>
                  <a:schemeClr val="tx1"/>
                </a:solidFill>
                <a:effectLst/>
                <a:latin typeface="+mn-lt"/>
                <a:ea typeface="+mn-ea"/>
                <a:cs typeface="+mn-cs"/>
              </a:rPr>
              <a:t> will monitor the sun in the extreme ultraviolet wavelength range</a:t>
            </a:r>
            <a:r>
              <a:rPr lang="en-US" sz="1200" b="0" i="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GOES-R X-Ray Spectrometer will locate and measure the size of solar flares.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27</a:t>
            </a:fld>
            <a:endParaRPr lang="en-US" dirty="0"/>
          </a:p>
        </p:txBody>
      </p:sp>
    </p:spTree>
    <p:extLst>
      <p:ext uri="{BB962C8B-B14F-4D97-AF65-F5344CB8AC3E}">
        <p14:creationId xmlns:p14="http://schemas.microsoft.com/office/powerpoint/2010/main" val="120091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28</a:t>
            </a:fld>
            <a:endParaRPr lang="en-US" dirty="0"/>
          </a:p>
        </p:txBody>
      </p:sp>
    </p:spTree>
    <p:extLst>
      <p:ext uri="{BB962C8B-B14F-4D97-AF65-F5344CB8AC3E}">
        <p14:creationId xmlns:p14="http://schemas.microsoft.com/office/powerpoint/2010/main" val="1498566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Transfer of data from STAR to the ESPC PDA will begin sometime in mid 2017.</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extLst>
      <p:ext uri="{BB962C8B-B14F-4D97-AF65-F5344CB8AC3E}">
        <p14:creationId xmlns:p14="http://schemas.microsoft.com/office/powerpoint/2010/main" val="3008503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JMA</a:t>
            </a:r>
            <a:r>
              <a:rPr lang="en-US" sz="1200" b="0" i="0" kern="1200" baseline="0" dirty="0">
                <a:solidFill>
                  <a:schemeClr val="tx1"/>
                </a:solidFill>
                <a:effectLst/>
                <a:latin typeface="+mn-lt"/>
                <a:ea typeface="+mn-ea"/>
                <a:cs typeface="+mn-cs"/>
              </a:rPr>
              <a:t> transitioned to Himawari-8 as the primary operational satellite on July 7, 2015.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Parallel ops for MTSAT-2 and Himawari-8 was run until Dec 4, 2015 (then MTSAT-2  was turned off)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OSPO successfully mitigated the coverage gap for MTSAT-2 data users with sub-sampled H-8 data in </a:t>
            </a:r>
            <a:r>
              <a:rPr lang="en-US" sz="1200" b="0" i="0" kern="1200" baseline="0" dirty="0" err="1">
                <a:solidFill>
                  <a:schemeClr val="tx1"/>
                </a:solidFill>
                <a:effectLst/>
                <a:latin typeface="+mn-lt"/>
                <a:ea typeface="+mn-ea"/>
                <a:cs typeface="+mn-cs"/>
              </a:rPr>
              <a:t>McIDAS</a:t>
            </a:r>
            <a:r>
              <a:rPr lang="en-US" sz="1200" b="0" i="0" kern="1200" baseline="0" dirty="0">
                <a:solidFill>
                  <a:schemeClr val="tx1"/>
                </a:solidFill>
                <a:effectLst/>
                <a:latin typeface="+mn-lt"/>
                <a:ea typeface="+mn-ea"/>
                <a:cs typeface="+mn-cs"/>
              </a:rPr>
              <a:t>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Data access to H-8 imagery made available through the GEODIST system.</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34</a:t>
            </a:fld>
            <a:endParaRPr lang="en-US" dirty="0"/>
          </a:p>
        </p:txBody>
      </p:sp>
    </p:spTree>
    <p:extLst>
      <p:ext uri="{BB962C8B-B14F-4D97-AF65-F5344CB8AC3E}">
        <p14:creationId xmlns:p14="http://schemas.microsoft.com/office/powerpoint/2010/main" val="243774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Transfer of data from STAR to the ESPC PDA will begin sometime in mid 2017.</a:t>
            </a:r>
          </a:p>
          <a:p>
            <a:pPr marL="171450" indent="-171450">
              <a:buFont typeface="Arial" panose="020B0604020202020204" pitchFamily="34" charset="0"/>
              <a:buChar char="•"/>
            </a:pPr>
            <a:r>
              <a:rPr lang="en-US" dirty="0"/>
              <a:t>Himawari-9 launched successfully on Nov 2, 2016.</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Himawari-8/9 AHI instrument is nearly identical to the</a:t>
            </a:r>
            <a:r>
              <a:rPr lang="en-US" sz="1200" b="0" i="0" kern="1200" baseline="0" dirty="0">
                <a:solidFill>
                  <a:schemeClr val="tx1"/>
                </a:solidFill>
                <a:effectLst/>
                <a:latin typeface="+mn-lt"/>
                <a:ea typeface="+mn-ea"/>
                <a:cs typeface="+mn-cs"/>
              </a:rPr>
              <a:t> ABI </a:t>
            </a:r>
            <a:r>
              <a:rPr lang="en-US" sz="1200" b="0" i="0" kern="1200" dirty="0">
                <a:solidFill>
                  <a:schemeClr val="tx1"/>
                </a:solidFill>
                <a:effectLst/>
                <a:latin typeface="+mn-lt"/>
                <a:ea typeface="+mn-ea"/>
                <a:cs typeface="+mn-cs"/>
              </a:rPr>
              <a:t>instrument on GOES-R — so similar imagery will be routinely available once GOES-R becomes operational in 2017.</a:t>
            </a: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initial function test, it will be put on standby until it will succeed the observation from </a:t>
            </a:r>
            <a:r>
              <a:rPr lang="en-US" sz="1200" b="0" i="0" u="none" strike="noStrike" kern="1200" dirty="0">
                <a:solidFill>
                  <a:schemeClr val="tx1"/>
                </a:solidFill>
                <a:effectLst/>
                <a:latin typeface="+mn-lt"/>
                <a:ea typeface="+mn-ea"/>
                <a:cs typeface="+mn-cs"/>
              </a:rPr>
              <a:t>H-8 ~</a:t>
            </a:r>
            <a:r>
              <a:rPr lang="en-US" sz="1200" b="0" i="0" kern="1200" dirty="0">
                <a:solidFill>
                  <a:schemeClr val="tx1"/>
                </a:solidFill>
                <a:effectLst/>
                <a:latin typeface="+mn-lt"/>
                <a:ea typeface="+mn-ea"/>
                <a:cs typeface="+mn-cs"/>
              </a:rPr>
              <a:t> 2022</a:t>
            </a:r>
            <a:endParaRPr lang="en-US"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35</a:t>
            </a:fld>
            <a:endParaRPr lang="en-US" dirty="0"/>
          </a:p>
        </p:txBody>
      </p:sp>
    </p:spTree>
    <p:extLst>
      <p:ext uri="{BB962C8B-B14F-4D97-AF65-F5344CB8AC3E}">
        <p14:creationId xmlns:p14="http://schemas.microsoft.com/office/powerpoint/2010/main" val="375926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solidFill>
                  <a:schemeClr val="tx1"/>
                </a:solidFill>
              </a:rPr>
              <a:t>The NESDIS</a:t>
            </a:r>
            <a:r>
              <a:rPr lang="en-US" sz="1600" baseline="0" dirty="0">
                <a:solidFill>
                  <a:schemeClr val="tx1"/>
                </a:solidFill>
              </a:rPr>
              <a:t> Office of Satellite and Product Operations (OSPO) currently commands and controls nations 18 environmental satellites (listed are various types).</a:t>
            </a: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3</a:t>
            </a:fld>
            <a:endParaRPr lang="en-US" dirty="0"/>
          </a:p>
        </p:txBody>
      </p:sp>
    </p:spTree>
    <p:extLst>
      <p:ext uri="{BB962C8B-B14F-4D97-AF65-F5344CB8AC3E}">
        <p14:creationId xmlns:p14="http://schemas.microsoft.com/office/powerpoint/2010/main" val="255813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a:t>Here</a:t>
            </a:r>
            <a:r>
              <a:rPr lang="en-US" baseline="0" dirty="0"/>
              <a:t> a summary of </a:t>
            </a:r>
            <a:r>
              <a:rPr lang="en-US" baseline="0" dirty="0" err="1"/>
              <a:t>McIDAS</a:t>
            </a:r>
            <a:r>
              <a:rPr lang="en-US" baseline="0" dirty="0"/>
              <a:t> Data Delivery at ESPC.</a:t>
            </a:r>
          </a:p>
          <a:p>
            <a:pPr marL="171450" indent="-171450">
              <a:buFont typeface="Arial" panose="020B0604020202020204" pitchFamily="34" charset="0"/>
              <a:buChar char="•"/>
            </a:pPr>
            <a:r>
              <a:rPr lang="en-US" baseline="0" dirty="0"/>
              <a:t>GEODIST is used to serve most data.</a:t>
            </a:r>
          </a:p>
          <a:p>
            <a:pPr marL="171450" indent="-171450">
              <a:buFont typeface="Arial" panose="020B0604020202020204" pitchFamily="34" charset="0"/>
              <a:buChar char="•"/>
            </a:pPr>
            <a:r>
              <a:rPr lang="en-US" baseline="0" dirty="0" err="1"/>
              <a:t>Satespone</a:t>
            </a:r>
            <a:r>
              <a:rPr lang="en-US" baseline="0" dirty="0"/>
              <a:t> is a non operational server that also stores selected data that is publically accessible.</a:t>
            </a:r>
          </a:p>
          <a:p>
            <a:pPr marL="171450" indent="-171450">
              <a:buFont typeface="Arial" panose="020B0604020202020204" pitchFamily="34" charset="0"/>
              <a:buChar char="•"/>
            </a:pPr>
            <a:r>
              <a:rPr lang="en-US" baseline="0" dirty="0"/>
              <a:t>Family of Services provides surface, ship, and RAOB data.</a:t>
            </a:r>
            <a:endParaRPr lang="en-US" dirty="0"/>
          </a:p>
        </p:txBody>
      </p:sp>
      <p:sp>
        <p:nvSpPr>
          <p:cNvPr id="143364" name="Slide Number Placeholder 3"/>
          <p:cNvSpPr>
            <a:spLocks noGrp="1"/>
          </p:cNvSpPr>
          <p:nvPr>
            <p:ph type="sldNum" sz="quarter" idx="5"/>
          </p:nvPr>
        </p:nvSpPr>
        <p:spPr>
          <a:noFill/>
        </p:spPr>
        <p:txBody>
          <a:bodyPr/>
          <a:lstStyle/>
          <a:p>
            <a:pPr defTabSz="930057"/>
            <a:fld id="{662E2155-AAFF-4D32-80CE-C44E8AF215AB}" type="slidenum">
              <a:rPr lang="en-US" smtClean="0">
                <a:cs typeface="Arial" pitchFamily="34" charset="0"/>
              </a:rPr>
              <a:pPr defTabSz="930057"/>
              <a:t>37</a:t>
            </a:fld>
            <a:endParaRPr lang="en-US" dirty="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ESPC</a:t>
            </a:r>
            <a:r>
              <a:rPr lang="en-US" sz="1200" baseline="0" dirty="0"/>
              <a:t> has o</a:t>
            </a:r>
            <a:r>
              <a:rPr lang="en-US" sz="1200" dirty="0"/>
              <a:t>ver 50 applications that use</a:t>
            </a:r>
            <a:r>
              <a:rPr lang="en-US" sz="1200" baseline="0" dirty="0"/>
              <a:t> some form of </a:t>
            </a:r>
            <a:r>
              <a:rPr lang="en-US" sz="1200" baseline="0" dirty="0" err="1"/>
              <a:t>McIDAS</a:t>
            </a:r>
            <a:r>
              <a:rPr lang="en-US" sz="1200" baseline="0" dirty="0"/>
              <a:t>.</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38</a:t>
            </a:fld>
            <a:endParaRPr lang="en-US" dirty="0"/>
          </a:p>
        </p:txBody>
      </p:sp>
    </p:spTree>
    <p:extLst>
      <p:ext uri="{BB962C8B-B14F-4D97-AF65-F5344CB8AC3E}">
        <p14:creationId xmlns:p14="http://schemas.microsoft.com/office/powerpoint/2010/main" val="836855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marL="171450" indent="-171450" eaLnBrk="1" hangingPunct="1">
              <a:buFont typeface="Arial" panose="020B0604020202020204" pitchFamily="34" charset="0"/>
              <a:buChar char="•"/>
            </a:pPr>
            <a:r>
              <a:rPr lang="en-US" sz="1200" b="0" i="0" kern="1200" dirty="0">
                <a:solidFill>
                  <a:schemeClr val="tx1"/>
                </a:solidFill>
                <a:effectLst/>
                <a:latin typeface="+mn-lt"/>
                <a:ea typeface="+mn-ea"/>
                <a:cs typeface="+mn-cs"/>
              </a:rPr>
              <a:t>Overall</a:t>
            </a:r>
            <a:r>
              <a:rPr lang="en-US" sz="1200" b="0" i="0" kern="1200" baseline="0" dirty="0">
                <a:solidFill>
                  <a:schemeClr val="tx1"/>
                </a:solidFill>
                <a:effectLst/>
                <a:latin typeface="+mn-lt"/>
                <a:ea typeface="+mn-ea"/>
                <a:cs typeface="+mn-cs"/>
              </a:rPr>
              <a:t> there are more than</a:t>
            </a:r>
            <a:r>
              <a:rPr lang="en-US" sz="1200" b="0" i="0" kern="1200" dirty="0">
                <a:solidFill>
                  <a:schemeClr val="tx1"/>
                </a:solidFill>
                <a:effectLst/>
                <a:latin typeface="+mn-lt"/>
                <a:ea typeface="+mn-ea"/>
                <a:cs typeface="+mn-cs"/>
              </a:rPr>
              <a:t> 20 SSEC Data </a:t>
            </a:r>
            <a:r>
              <a:rPr lang="en-US" sz="1200" b="0" i="0" kern="1200" dirty="0" err="1">
                <a:solidFill>
                  <a:schemeClr val="tx1"/>
                </a:solidFill>
                <a:effectLst/>
                <a:latin typeface="+mn-lt"/>
                <a:ea typeface="+mn-ea"/>
                <a:cs typeface="+mn-cs"/>
              </a:rPr>
              <a:t>Ingestors</a:t>
            </a:r>
            <a:r>
              <a:rPr lang="en-US" sz="1200" b="0" i="0" kern="1200" dirty="0">
                <a:solidFill>
                  <a:schemeClr val="tx1"/>
                </a:solidFill>
                <a:effectLst/>
                <a:latin typeface="+mn-lt"/>
                <a:ea typeface="+mn-ea"/>
                <a:cs typeface="+mn-cs"/>
              </a:rPr>
              <a:t> (SDIs) are located at NSOF and Wallops.</a:t>
            </a:r>
          </a:p>
          <a:p>
            <a:pPr marL="171450" indent="-171450" eaLnBrk="1" hangingPunct="1">
              <a:buFont typeface="Arial" panose="020B0604020202020204" pitchFamily="34" charset="0"/>
              <a:buChar char="•"/>
            </a:pPr>
            <a:r>
              <a:rPr lang="en-US" sz="1200" b="0" i="0" kern="1200" dirty="0">
                <a:solidFill>
                  <a:schemeClr val="tx1"/>
                </a:solidFill>
                <a:effectLst/>
                <a:latin typeface="+mn-lt"/>
                <a:ea typeface="+mn-ea"/>
                <a:cs typeface="+mn-cs"/>
              </a:rPr>
              <a:t>OPSO’s Satellite Analysis</a:t>
            </a:r>
            <a:r>
              <a:rPr lang="en-US" sz="1200" b="0" i="0" kern="1200" baseline="0" dirty="0">
                <a:solidFill>
                  <a:schemeClr val="tx1"/>
                </a:solidFill>
                <a:effectLst/>
                <a:latin typeface="+mn-lt"/>
                <a:ea typeface="+mn-ea"/>
                <a:cs typeface="+mn-cs"/>
              </a:rPr>
              <a:t> Branch uses </a:t>
            </a:r>
            <a:r>
              <a:rPr lang="en-US" sz="1200" b="0" i="0" kern="1200" baseline="0" dirty="0" err="1">
                <a:solidFill>
                  <a:schemeClr val="tx1"/>
                </a:solidFill>
                <a:effectLst/>
                <a:latin typeface="+mn-lt"/>
                <a:ea typeface="+mn-ea"/>
                <a:cs typeface="+mn-cs"/>
              </a:rPr>
              <a:t>McIDAS</a:t>
            </a:r>
            <a:r>
              <a:rPr lang="en-US" sz="1200" b="0" i="0" kern="1200" baseline="0" dirty="0">
                <a:solidFill>
                  <a:schemeClr val="tx1"/>
                </a:solidFill>
                <a:effectLst/>
                <a:latin typeface="+mn-lt"/>
                <a:ea typeface="+mn-ea"/>
                <a:cs typeface="+mn-cs"/>
              </a:rPr>
              <a:t>-X for real-time analysis and incorporates many “home grown” batch programs.</a:t>
            </a:r>
            <a:endParaRPr lang="en-US" b="0" dirty="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39</a:t>
            </a:fld>
            <a:endParaRPr lang="en-US"/>
          </a:p>
        </p:txBody>
      </p:sp>
    </p:spTree>
    <p:extLst>
      <p:ext uri="{BB962C8B-B14F-4D97-AF65-F5344CB8AC3E}">
        <p14:creationId xmlns:p14="http://schemas.microsoft.com/office/powerpoint/2010/main" val="2624669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ESPC has a standing, annual contract with SSEC for </a:t>
            </a:r>
            <a:r>
              <a:rPr lang="en-US" dirty="0" err="1"/>
              <a:t>McIDAS</a:t>
            </a:r>
            <a:r>
              <a:rPr lang="en-US" dirty="0"/>
              <a:t> Support and ongoing development</a:t>
            </a:r>
          </a:p>
          <a:p>
            <a:pPr marL="171450" indent="-171450">
              <a:buFont typeface="Arial" panose="020B0604020202020204" pitchFamily="34" charset="0"/>
              <a:buChar char="•"/>
            </a:pPr>
            <a:r>
              <a:rPr lang="en-US" dirty="0"/>
              <a:t>ESPC representatives on the </a:t>
            </a:r>
            <a:r>
              <a:rPr lang="en-US" dirty="0" err="1"/>
              <a:t>McIDAS</a:t>
            </a:r>
            <a:r>
              <a:rPr lang="en-US" dirty="0"/>
              <a:t> Advisory Committee (MAC)</a:t>
            </a:r>
            <a:r>
              <a:rPr lang="en-US" baseline="0" dirty="0"/>
              <a:t> are </a:t>
            </a:r>
            <a:r>
              <a:rPr lang="en-US" dirty="0"/>
              <a:t>Jason Taylor and Bonnie Morgan with Kathryn </a:t>
            </a:r>
            <a:r>
              <a:rPr lang="en-US" dirty="0" err="1"/>
              <a:t>Mozer</a:t>
            </a:r>
            <a:r>
              <a:rPr lang="en-US" dirty="0"/>
              <a:t> (Alternate)</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40</a:t>
            </a:fld>
            <a:endParaRPr lang="en-US" dirty="0"/>
          </a:p>
        </p:txBody>
      </p:sp>
    </p:spTree>
    <p:extLst>
      <p:ext uri="{BB962C8B-B14F-4D97-AF65-F5344CB8AC3E}">
        <p14:creationId xmlns:p14="http://schemas.microsoft.com/office/powerpoint/2010/main" val="1818369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SAB</a:t>
            </a:r>
            <a:r>
              <a:rPr lang="en-US" baseline="0" dirty="0"/>
              <a:t> uses </a:t>
            </a:r>
            <a:r>
              <a:rPr lang="en-US" baseline="0" dirty="0" err="1"/>
              <a:t>McIDAS</a:t>
            </a:r>
            <a:r>
              <a:rPr lang="en-US" baseline="0" dirty="0"/>
              <a:t>-X operational to monitor Heavy Precipitation, Volcanic Ash, Fire/Smoke/Dust, Marine Pollution, Tropical Cyclones.</a:t>
            </a:r>
          </a:p>
          <a:p>
            <a:pPr marL="171450" indent="-171450">
              <a:buFont typeface="Arial" panose="020B0604020202020204" pitchFamily="34" charset="0"/>
              <a:buChar char="•"/>
            </a:pPr>
            <a:r>
              <a:rPr lang="en-US" baseline="0" dirty="0"/>
              <a:t>ADDE protocol used to display ~100 imagery loops in support of operations.</a:t>
            </a:r>
          </a:p>
          <a:p>
            <a:pPr marL="171450" indent="-171450">
              <a:buFont typeface="Arial" panose="020B0604020202020204" pitchFamily="34" charset="0"/>
              <a:buChar char="•"/>
            </a:pPr>
            <a:r>
              <a:rPr lang="en-US" baseline="0" dirty="0" err="1"/>
              <a:t>McIDAS</a:t>
            </a:r>
            <a:r>
              <a:rPr lang="en-US" baseline="0" dirty="0"/>
              <a:t> AREA files support OSPO website imagery displaying functionality.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are several advantages for SAB in using </a:t>
            </a:r>
            <a:r>
              <a:rPr lang="en-US" baseline="0" dirty="0" err="1"/>
              <a:t>McIDAS</a:t>
            </a:r>
            <a:r>
              <a:rPr lang="en-US" baseline="0" dirty="0"/>
              <a:t>. </a:t>
            </a:r>
          </a:p>
          <a:p>
            <a:pPr marL="171450" indent="-171450">
              <a:buFont typeface="Arial" panose="020B0604020202020204" pitchFamily="34" charset="0"/>
              <a:buChar char="•"/>
            </a:pPr>
            <a:r>
              <a:rPr lang="en-US" baseline="0" dirty="0"/>
              <a:t>Some advantages are existing institutional knowledge, near global coverage ability, data manipulation functions, and faster image loading compared to other applications.</a:t>
            </a:r>
            <a:endParaRPr lang="en-US" dirty="0"/>
          </a:p>
          <a:p>
            <a:pPr marL="171450" indent="-171450">
              <a:buFont typeface="Arial" panose="020B0604020202020204" pitchFamily="34" charset="0"/>
              <a:buChar char="•"/>
            </a:pPr>
            <a:r>
              <a:rPr lang="en-US" dirty="0"/>
              <a:t>SAB</a:t>
            </a:r>
            <a:r>
              <a:rPr lang="en-US" baseline="0" dirty="0"/>
              <a:t> analyst also like the advantage of using </a:t>
            </a:r>
            <a:r>
              <a:rPr lang="en-US" baseline="0" dirty="0" err="1"/>
              <a:t>McIDAS</a:t>
            </a:r>
            <a:r>
              <a:rPr lang="en-US" baseline="0" dirty="0"/>
              <a:t> vs other systems for its ability of toggle quickly between VIS and IR.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42</a:t>
            </a:fld>
            <a:endParaRPr lang="en-US" dirty="0"/>
          </a:p>
        </p:txBody>
      </p:sp>
    </p:spTree>
    <p:extLst>
      <p:ext uri="{BB962C8B-B14F-4D97-AF65-F5344CB8AC3E}">
        <p14:creationId xmlns:p14="http://schemas.microsoft.com/office/powerpoint/2010/main" val="1134103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171450" indent="-171450" eaLnBrk="1" hangingPunct="1">
              <a:buFont typeface="Arial" panose="020B0604020202020204" pitchFamily="34" charset="0"/>
              <a:buChar char="•"/>
              <a:defRPr/>
            </a:pPr>
            <a:r>
              <a:rPr lang="en-US" dirty="0"/>
              <a:t>There are</a:t>
            </a:r>
            <a:r>
              <a:rPr lang="en-US" baseline="0" dirty="0"/>
              <a:t> a couple of challenges: efficient access to servers for operations (in-house methods fill gap), file conversion difficulty, learning curve for new analysts.</a:t>
            </a:r>
            <a:endParaRPr lang="en-US" dirty="0"/>
          </a:p>
        </p:txBody>
      </p:sp>
      <p:sp>
        <p:nvSpPr>
          <p:cNvPr id="13316" name="Slide Number Placeholder 3"/>
          <p:cNvSpPr>
            <a:spLocks noGrp="1"/>
          </p:cNvSpPr>
          <p:nvPr>
            <p:ph type="sldNum" sz="quarter" idx="5"/>
          </p:nvPr>
        </p:nvSpPr>
        <p:spPr>
          <a:noFill/>
        </p:spPr>
        <p:txBody>
          <a:bodyPr/>
          <a:lstStyle/>
          <a:p>
            <a:fld id="{88A8F77E-4E61-4D4A-8DAF-8A14A7E69091}" type="slidenum">
              <a:rPr lang="en-US" smtClean="0"/>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ESPC uses SPIDER (in-house stop-gap measure) to help</a:t>
            </a:r>
            <a:r>
              <a:rPr lang="en-US" sz="1200" baseline="0" dirty="0"/>
              <a:t> maintain efficient access to ADDE servers.</a:t>
            </a:r>
            <a:endParaRPr lang="en-US" dirty="0"/>
          </a:p>
          <a:p>
            <a:pPr marL="171450" indent="-171450">
              <a:buFont typeface="Arial" panose="020B0604020202020204" pitchFamily="34" charset="0"/>
              <a:buChar char="•"/>
            </a:pPr>
            <a:r>
              <a:rPr lang="en-US" dirty="0"/>
              <a:t>Running Spider from SKL, allows for the updating</a:t>
            </a:r>
            <a:r>
              <a:rPr lang="en-US" baseline="0" dirty="0"/>
              <a:t> of</a:t>
            </a:r>
            <a:r>
              <a:rPr lang="en-US" dirty="0"/>
              <a:t> loops.</a:t>
            </a:r>
          </a:p>
          <a:p>
            <a:pPr marL="171450" indent="-171450">
              <a:buFont typeface="Arial" panose="020B0604020202020204" pitchFamily="34" charset="0"/>
              <a:buChar char="•"/>
            </a:pPr>
            <a:r>
              <a:rPr lang="en-US" dirty="0"/>
              <a:t>Spider can also be used to do routine copying of files, and in this context is usually run from </a:t>
            </a:r>
            <a:r>
              <a:rPr lang="en-US" dirty="0" err="1"/>
              <a:t>cron</a:t>
            </a:r>
            <a:r>
              <a:rPr lang="en-US" dirty="0"/>
              <a:t>. </a:t>
            </a:r>
          </a:p>
          <a:p>
            <a:pPr marL="171450" indent="-171450">
              <a:buFont typeface="Arial" panose="020B0604020202020204" pitchFamily="34" charset="0"/>
              <a:buChar char="•"/>
            </a:pPr>
            <a:r>
              <a:rPr lang="en-US" dirty="0"/>
              <a:t>Spider</a:t>
            </a:r>
            <a:r>
              <a:rPr lang="en-US" baseline="0" dirty="0"/>
              <a:t> is used to </a:t>
            </a:r>
            <a:r>
              <a:rPr lang="en-US" dirty="0"/>
              <a:t>copy GE and GW data to </a:t>
            </a:r>
            <a:r>
              <a:rPr lang="en-US" dirty="0" err="1"/>
              <a:t>satepsanone</a:t>
            </a:r>
            <a:r>
              <a:rPr lang="en-US" dirty="0"/>
              <a:t>.</a:t>
            </a:r>
          </a:p>
          <a:p>
            <a:pPr marL="171450" indent="-171450">
              <a:buFont typeface="Arial" panose="020B0604020202020204" pitchFamily="34" charset="0"/>
              <a:buChar char="•"/>
            </a:pPr>
            <a:r>
              <a:rPr lang="en-US" dirty="0"/>
              <a:t>Current</a:t>
            </a:r>
            <a:r>
              <a:rPr lang="en-US" baseline="0" dirty="0"/>
              <a:t> problem with SPIDER loading imager fast enough when RSO in place.  </a:t>
            </a:r>
          </a:p>
          <a:p>
            <a:pPr marL="171450" indent="-171450">
              <a:buFont typeface="Arial" panose="020B0604020202020204" pitchFamily="34" charset="0"/>
              <a:buChar char="•"/>
            </a:pPr>
            <a:r>
              <a:rPr lang="en-US" baseline="0" dirty="0"/>
              <a:t>Loops can get out of sync between VIS/IR and or images don’t get loaded.</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44</a:t>
            </a:fld>
            <a:endParaRPr lang="en-US" dirty="0"/>
          </a:p>
        </p:txBody>
      </p:sp>
    </p:spTree>
    <p:extLst>
      <p:ext uri="{BB962C8B-B14F-4D97-AF65-F5344CB8AC3E}">
        <p14:creationId xmlns:p14="http://schemas.microsoft.com/office/powerpoint/2010/main" val="3730556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two types of SPIDER:</a:t>
            </a:r>
            <a:r>
              <a:rPr lang="en-US" baseline="0" dirty="0"/>
              <a:t> </a:t>
            </a:r>
          </a:p>
          <a:p>
            <a:pPr marL="171450" indent="-171450">
              <a:buFont typeface="Arial" panose="020B0604020202020204" pitchFamily="34" charset="0"/>
              <a:buChar char="•"/>
            </a:pPr>
            <a:r>
              <a:rPr lang="en-US" baseline="0" dirty="0"/>
              <a:t>(User) Client pull the AREA files from the server </a:t>
            </a:r>
          </a:p>
          <a:p>
            <a:pPr marL="171450" indent="-171450">
              <a:buFont typeface="Arial" panose="020B0604020202020204" pitchFamily="34" charset="0"/>
              <a:buChar char="•"/>
            </a:pPr>
            <a:r>
              <a:rPr lang="en-US" baseline="0" dirty="0"/>
              <a:t>(Host) Server keeps up to date list of available products</a:t>
            </a:r>
          </a:p>
          <a:p>
            <a:pPr marL="171450" indent="-171450">
              <a:buFont typeface="Arial" panose="020B0604020202020204" pitchFamily="34" charset="0"/>
              <a:buChar char="•"/>
            </a:pPr>
            <a:r>
              <a:rPr lang="en-US" dirty="0"/>
              <a:t>Remap Spider Loops</a:t>
            </a:r>
          </a:p>
          <a:p>
            <a:pPr marL="171450" indent="-171450">
              <a:buFont typeface="Arial" panose="020B0604020202020204" pitchFamily="34" charset="0"/>
              <a:buChar char="•"/>
            </a:pPr>
            <a:r>
              <a:rPr lang="en-US" dirty="0"/>
              <a:t>Predefined loops available on the Spider SERVER</a:t>
            </a:r>
          </a:p>
          <a:p>
            <a:pPr marL="171450" indent="-171450">
              <a:buFont typeface="Arial" panose="020B0604020202020204" pitchFamily="34" charset="0"/>
              <a:buChar char="•"/>
            </a:pPr>
            <a:r>
              <a:rPr lang="en-US" dirty="0"/>
              <a:t>The user request data in the Spider Client</a:t>
            </a:r>
          </a:p>
          <a:p>
            <a:pPr marL="171450" indent="-171450">
              <a:buFont typeface="Arial" panose="020B0604020202020204" pitchFamily="34" charset="0"/>
              <a:buChar char="•"/>
            </a:pPr>
            <a:r>
              <a:rPr lang="en-US" dirty="0" err="1"/>
              <a:t>McIDAS</a:t>
            </a:r>
            <a:r>
              <a:rPr lang="en-US" dirty="0"/>
              <a:t> Frames update automatically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45</a:t>
            </a:fld>
            <a:endParaRPr lang="en-US" dirty="0"/>
          </a:p>
        </p:txBody>
      </p:sp>
    </p:spTree>
    <p:extLst>
      <p:ext uri="{BB962C8B-B14F-4D97-AF65-F5344CB8AC3E}">
        <p14:creationId xmlns:p14="http://schemas.microsoft.com/office/powerpoint/2010/main" val="2241018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is h</a:t>
            </a:r>
            <a:r>
              <a:rPr lang="en-US" dirty="0"/>
              <a:t>eavy</a:t>
            </a:r>
            <a:r>
              <a:rPr lang="en-US" baseline="0" dirty="0"/>
              <a:t> ad hoc </a:t>
            </a:r>
            <a:r>
              <a:rPr lang="en-US" baseline="0" dirty="0" err="1"/>
              <a:t>McIDAS</a:t>
            </a:r>
            <a:r>
              <a:rPr lang="en-US" baseline="0" dirty="0"/>
              <a:t> usage for image format validation.</a:t>
            </a:r>
          </a:p>
          <a:p>
            <a:pPr marL="171450" indent="-171450">
              <a:buFont typeface="Arial" panose="020B0604020202020204" pitchFamily="34" charset="0"/>
              <a:buChar char="•"/>
            </a:pPr>
            <a:r>
              <a:rPr lang="en-US" baseline="0" dirty="0"/>
              <a:t>Also </a:t>
            </a:r>
            <a:r>
              <a:rPr lang="en-US" baseline="0" dirty="0" err="1"/>
              <a:t>McIDADS</a:t>
            </a:r>
            <a:r>
              <a:rPr lang="en-US" baseline="0" dirty="0"/>
              <a:t> is used to confirm anomalies/outages.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McIDAS</a:t>
            </a:r>
            <a:r>
              <a:rPr lang="en-US" sz="1200" dirty="0"/>
              <a:t>-X client-side software is used to create all of the imagery on the OSPO web page</a:t>
            </a:r>
            <a:r>
              <a:rPr lang="en-US" sz="1400" dirty="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46</a:t>
            </a:fld>
            <a:endParaRPr lang="en-US" dirty="0"/>
          </a:p>
        </p:txBody>
      </p:sp>
    </p:spTree>
    <p:extLst>
      <p:ext uri="{BB962C8B-B14F-4D97-AF65-F5344CB8AC3E}">
        <p14:creationId xmlns:p14="http://schemas.microsoft.com/office/powerpoint/2010/main" val="76279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satellites provide t</a:t>
            </a:r>
            <a:r>
              <a:rPr lang="en-US" dirty="0"/>
              <a:t>hree</a:t>
            </a:r>
            <a:r>
              <a:rPr lang="en-US" baseline="0" dirty="0"/>
              <a:t> observational vantage points for coverage of Earth.</a:t>
            </a:r>
          </a:p>
          <a:p>
            <a:pPr marL="171450" indent="-171450">
              <a:buFont typeface="Arial" panose="020B0604020202020204" pitchFamily="34" charset="0"/>
              <a:buChar char="•"/>
            </a:pPr>
            <a:r>
              <a:rPr lang="en-US" baseline="0" dirty="0"/>
              <a:t>Polar-orbiting satellites orbit the globe twice per day (pole to pole) for morning and afternoon coverage.</a:t>
            </a:r>
          </a:p>
          <a:p>
            <a:pPr marL="171450" indent="-171450">
              <a:buFont typeface="Arial" panose="020B0604020202020204" pitchFamily="34" charset="0"/>
              <a:buChar char="•"/>
            </a:pPr>
            <a:r>
              <a:rPr lang="en-US" baseline="0" dirty="0"/>
              <a:t>Geostationary satellites provide coverage over the same geographic location for constant </a:t>
            </a:r>
            <a:r>
              <a:rPr lang="en-US" baseline="0" dirty="0" err="1"/>
              <a:t>nowcast</a:t>
            </a:r>
            <a:r>
              <a:rPr lang="en-US" baseline="0" dirty="0"/>
              <a:t> monitoring.</a:t>
            </a:r>
          </a:p>
          <a:p>
            <a:pPr marL="171450" indent="-171450">
              <a:buFont typeface="Arial" panose="020B0604020202020204" pitchFamily="34" charset="0"/>
              <a:buChar char="•"/>
            </a:pPr>
            <a:r>
              <a:rPr lang="en-US" baseline="0" dirty="0"/>
              <a:t>Deep Space satellite (DSCOVR) provides an uninterrupted view of the sun.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649411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OSPO uses its local GINI server for conversion of GOES-13 and GOES-15 data to NWS AWIPS.</a:t>
            </a:r>
          </a:p>
          <a:p>
            <a:pPr marL="171450" indent="-171450">
              <a:buFont typeface="Arial" panose="020B0604020202020204" pitchFamily="34" charset="0"/>
              <a:buChar char="•"/>
            </a:pPr>
            <a:r>
              <a:rPr lang="en-US" dirty="0"/>
              <a:t>Here is an example of an AWIPS Composite, using the</a:t>
            </a:r>
            <a:r>
              <a:rPr lang="en-US" baseline="0" dirty="0"/>
              <a:t> </a:t>
            </a:r>
            <a:r>
              <a:rPr lang="en-US" baseline="0" dirty="0" err="1"/>
              <a:t>McIDAS</a:t>
            </a:r>
            <a:r>
              <a:rPr lang="en-US" baseline="0" dirty="0"/>
              <a:t> software package to display with the MCIDAS-X GINI Server.</a:t>
            </a:r>
          </a:p>
          <a:p>
            <a:pPr marL="171450" indent="-171450">
              <a:buFont typeface="Arial" panose="020B0604020202020204" pitchFamily="34" charset="0"/>
              <a:buChar char="•"/>
            </a:pPr>
            <a:r>
              <a:rPr lang="en-US" baseline="0" dirty="0"/>
              <a:t>The AWIPS Products are generated from the </a:t>
            </a:r>
            <a:r>
              <a:rPr lang="en-US" baseline="0" dirty="0" err="1"/>
              <a:t>McIDAS</a:t>
            </a:r>
            <a:r>
              <a:rPr lang="en-US" baseline="0" dirty="0"/>
              <a:t> AREA files, the MCIDAS is stripped off and an AWIPS header/trailer is placed to make it an AWIPS product.</a:t>
            </a:r>
            <a:endParaRPr lang="en-US" dirty="0"/>
          </a:p>
          <a:p>
            <a:pPr marL="171450" indent="-171450">
              <a:buFont typeface="Arial" panose="020B0604020202020204" pitchFamily="34" charset="0"/>
              <a:buChar char="•"/>
            </a:pPr>
            <a:r>
              <a:rPr lang="en-US" dirty="0"/>
              <a:t>At the</a:t>
            </a:r>
            <a:r>
              <a:rPr lang="en-US" baseline="0" dirty="0"/>
              <a:t> bottom, </a:t>
            </a:r>
            <a:r>
              <a:rPr lang="en-US" dirty="0"/>
              <a:t>screen</a:t>
            </a:r>
            <a:r>
              <a:rPr lang="en-US" baseline="0" dirty="0"/>
              <a:t> capture of buttons allowing for the toggling between EAST and WEST operations.</a:t>
            </a:r>
            <a:endParaRPr lang="en-US" dirty="0"/>
          </a:p>
        </p:txBody>
      </p:sp>
      <p:sp>
        <p:nvSpPr>
          <p:cNvPr id="4" name="Slide Number Placeholder 3"/>
          <p:cNvSpPr>
            <a:spLocks noGrp="1"/>
          </p:cNvSpPr>
          <p:nvPr>
            <p:ph type="sldNum" sz="quarter" idx="10"/>
          </p:nvPr>
        </p:nvSpPr>
        <p:spPr/>
        <p:txBody>
          <a:bodyPr/>
          <a:lstStyle/>
          <a:p>
            <a:fld id="{3F344B72-0B1F-4C2B-A5F2-30E88C25792B}" type="slidenum">
              <a:rPr lang="en-US" smtClean="0"/>
              <a:t>47</a:t>
            </a:fld>
            <a:endParaRPr lang="en-US"/>
          </a:p>
        </p:txBody>
      </p:sp>
    </p:spTree>
    <p:extLst>
      <p:ext uri="{BB962C8B-B14F-4D97-AF65-F5344CB8AC3E}">
        <p14:creationId xmlns:p14="http://schemas.microsoft.com/office/powerpoint/2010/main" val="3362046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a:t>
            </a:r>
            <a:r>
              <a:rPr lang="en-US" baseline="0" dirty="0"/>
              <a:t>, Hawaii, Mexico Sounders are missing</a:t>
            </a:r>
            <a:endParaRPr lang="en-US" dirty="0"/>
          </a:p>
        </p:txBody>
      </p:sp>
      <p:sp>
        <p:nvSpPr>
          <p:cNvPr id="4" name="Slide Number Placeholder 3"/>
          <p:cNvSpPr>
            <a:spLocks noGrp="1"/>
          </p:cNvSpPr>
          <p:nvPr>
            <p:ph type="sldNum" sz="quarter" idx="10"/>
          </p:nvPr>
        </p:nvSpPr>
        <p:spPr/>
        <p:txBody>
          <a:bodyPr/>
          <a:lstStyle/>
          <a:p>
            <a:fld id="{3F344B72-0B1F-4C2B-A5F2-30E88C25792B}" type="slidenum">
              <a:rPr lang="en-US" smtClean="0"/>
              <a:t>48</a:t>
            </a:fld>
            <a:endParaRPr lang="en-US"/>
          </a:p>
        </p:txBody>
      </p:sp>
    </p:spTree>
    <p:extLst>
      <p:ext uri="{BB962C8B-B14F-4D97-AF65-F5344CB8AC3E}">
        <p14:creationId xmlns:p14="http://schemas.microsoft.com/office/powerpoint/2010/main" val="2001260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marL="171450" indent="-171450" eaLnBrk="1" hangingPunct="1">
              <a:buFont typeface="Arial" panose="020B0604020202020204" pitchFamily="34" charset="0"/>
              <a:buChar char="•"/>
            </a:pPr>
            <a:r>
              <a:rPr lang="en-US" sz="1200" b="0" i="0" kern="1200" dirty="0">
                <a:solidFill>
                  <a:schemeClr val="tx1"/>
                </a:solidFill>
                <a:effectLst/>
                <a:latin typeface="+mn-lt"/>
                <a:ea typeface="+mn-ea"/>
                <a:cs typeface="+mn-cs"/>
              </a:rPr>
              <a:t>OMI data from Aqua/Modis processed in </a:t>
            </a:r>
            <a:r>
              <a:rPr lang="en-US" sz="1200" b="0" i="0" kern="1200" dirty="0" err="1">
                <a:solidFill>
                  <a:schemeClr val="tx1"/>
                </a:solidFill>
                <a:effectLst/>
                <a:latin typeface="+mn-lt"/>
                <a:ea typeface="+mn-ea"/>
                <a:cs typeface="+mn-cs"/>
              </a:rPr>
              <a:t>McIDAS</a:t>
            </a:r>
            <a:endParaRPr lang="en-US" b="0" dirty="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88DBB-B7EC-4EA0-8A0F-916237568FD6}" type="slidenum">
              <a:rPr lang="en-US" smtClean="0"/>
              <a:pPr/>
              <a:t>51</a:t>
            </a:fld>
            <a:endParaRPr lang="en-US" dirty="0"/>
          </a:p>
        </p:txBody>
      </p:sp>
    </p:spTree>
    <p:extLst>
      <p:ext uri="{BB962C8B-B14F-4D97-AF65-F5344CB8AC3E}">
        <p14:creationId xmlns:p14="http://schemas.microsoft.com/office/powerpoint/2010/main" val="2718671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does the future hold for </a:t>
            </a:r>
            <a:r>
              <a:rPr lang="en-US" dirty="0" err="1"/>
              <a:t>McIDAS</a:t>
            </a:r>
            <a:r>
              <a:rPr lang="en-US" baseline="0" dirty="0"/>
              <a:t> use at ESPC and SAB?</a:t>
            </a:r>
          </a:p>
          <a:p>
            <a:pPr marL="171450" indent="-171450">
              <a:buFont typeface="Arial" panose="020B0604020202020204" pitchFamily="34" charset="0"/>
              <a:buChar char="•"/>
            </a:pPr>
            <a:r>
              <a:rPr lang="en-US" sz="1200" dirty="0"/>
              <a:t>Will </a:t>
            </a:r>
            <a:r>
              <a:rPr lang="en-US" sz="1200" dirty="0" err="1"/>
              <a:t>McIDAS</a:t>
            </a:r>
            <a:r>
              <a:rPr lang="en-US" sz="1200" dirty="0"/>
              <a:t>-X support really end in 2020?</a:t>
            </a:r>
          </a:p>
          <a:p>
            <a:pPr marL="628650" lvl="1" indent="-171450">
              <a:buFont typeface="Arial" panose="020B0604020202020204" pitchFamily="34" charset="0"/>
              <a:buChar char="•"/>
            </a:pPr>
            <a:r>
              <a:rPr lang="en-US" sz="1200" dirty="0"/>
              <a:t>Will</a:t>
            </a:r>
            <a:r>
              <a:rPr lang="en-US" sz="1200" baseline="0" dirty="0"/>
              <a:t> need to plan to replace functionality that it provides in operations.</a:t>
            </a:r>
            <a:endParaRPr lang="en-US" sz="1200" dirty="0"/>
          </a:p>
          <a:p>
            <a:pPr marL="171450" indent="-171450">
              <a:buFont typeface="Arial" panose="020B0604020202020204" pitchFamily="34" charset="0"/>
              <a:buChar char="•"/>
            </a:pPr>
            <a:r>
              <a:rPr lang="en-US" sz="1200" dirty="0"/>
              <a:t>NAWIPS, AWIPS2, </a:t>
            </a:r>
            <a:r>
              <a:rPr lang="en-US" sz="1200" dirty="0" err="1"/>
              <a:t>McIDAS</a:t>
            </a:r>
            <a:r>
              <a:rPr lang="en-US" sz="1200" dirty="0"/>
              <a:t>-X, &amp; ENVI/IDL are currently used in operations.</a:t>
            </a:r>
          </a:p>
          <a:p>
            <a:pPr marL="171450" indent="-171450">
              <a:buFont typeface="Arial" panose="020B0604020202020204" pitchFamily="34" charset="0"/>
              <a:buChar char="•"/>
            </a:pPr>
            <a:r>
              <a:rPr lang="en-US" sz="1200" dirty="0"/>
              <a:t>Increased</a:t>
            </a:r>
            <a:r>
              <a:rPr lang="en-US" sz="1200" baseline="0" dirty="0"/>
              <a:t> use of </a:t>
            </a:r>
            <a:r>
              <a:rPr lang="en-US" sz="1200" dirty="0"/>
              <a:t>AWIPS2 being explored.</a:t>
            </a:r>
          </a:p>
          <a:p>
            <a:pPr marL="171450" indent="-171450">
              <a:buFont typeface="Arial" panose="020B0604020202020204" pitchFamily="34" charset="0"/>
              <a:buChar char="•"/>
            </a:pPr>
            <a:r>
              <a:rPr lang="en-US" sz="1200" dirty="0"/>
              <a:t>Spider will use </a:t>
            </a:r>
            <a:r>
              <a:rPr lang="en-US" sz="1200" dirty="0" err="1"/>
              <a:t>netCDF</a:t>
            </a:r>
            <a:r>
              <a:rPr lang="en-US" sz="1200" dirty="0"/>
              <a:t> files to display routine GOES-R imagery.</a:t>
            </a:r>
          </a:p>
          <a:p>
            <a:pPr marL="171450" indent="-171450">
              <a:buFont typeface="Arial" panose="020B0604020202020204" pitchFamily="34" charset="0"/>
              <a:buChar char="•"/>
            </a:pPr>
            <a:r>
              <a:rPr lang="en-US" sz="1200" dirty="0"/>
              <a:t>Operations will</a:t>
            </a:r>
            <a:r>
              <a:rPr lang="en-US" sz="1200" baseline="0" dirty="0"/>
              <a:t> continue to need</a:t>
            </a:r>
            <a:r>
              <a:rPr lang="en-US" sz="1200" dirty="0"/>
              <a:t> (HDF, </a:t>
            </a:r>
            <a:r>
              <a:rPr lang="en-US" sz="1200" dirty="0" err="1"/>
              <a:t>geoTIFF</a:t>
            </a:r>
            <a:r>
              <a:rPr lang="en-US" sz="1200" dirty="0"/>
              <a:t>, </a:t>
            </a:r>
            <a:r>
              <a:rPr lang="en-US" sz="1200" dirty="0" err="1"/>
              <a:t>netCDF</a:t>
            </a:r>
            <a:r>
              <a:rPr lang="en-US" sz="1200" dirty="0"/>
              <a:t>) file formats.</a:t>
            </a:r>
          </a:p>
          <a:p>
            <a:pPr marL="171450" indent="-171450">
              <a:buFont typeface="Arial" panose="020B0604020202020204" pitchFamily="34" charset="0"/>
              <a:buChar char="•"/>
            </a:pPr>
            <a:r>
              <a:rPr lang="en-US" sz="1200" dirty="0" err="1"/>
              <a:t>McIDAS</a:t>
            </a:r>
            <a:r>
              <a:rPr lang="en-US" sz="1200" dirty="0"/>
              <a:t>-V could be used for intense image interrogation, manipulation and value-added analysis.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54</a:t>
            </a:fld>
            <a:endParaRPr lang="en-US" dirty="0"/>
          </a:p>
        </p:txBody>
      </p:sp>
    </p:spTree>
    <p:extLst>
      <p:ext uri="{BB962C8B-B14F-4D97-AF65-F5344CB8AC3E}">
        <p14:creationId xmlns:p14="http://schemas.microsoft.com/office/powerpoint/2010/main" val="2450757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88DBB-B7EC-4EA0-8A0F-916237568FD6}" type="slidenum">
              <a:rPr lang="en-US" smtClean="0"/>
              <a:pPr/>
              <a:t>55</a:t>
            </a:fld>
            <a:endParaRPr lang="en-US" dirty="0"/>
          </a:p>
        </p:txBody>
      </p:sp>
    </p:spTree>
    <p:extLst>
      <p:ext uri="{BB962C8B-B14F-4D97-AF65-F5344CB8AC3E}">
        <p14:creationId xmlns:p14="http://schemas.microsoft.com/office/powerpoint/2010/main" val="4199265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Current data assess</a:t>
            </a:r>
            <a:r>
              <a:rPr lang="en-US" baseline="0" dirty="0"/>
              <a:t> services for customers include: DDS, NWS Telecommunications Gateway, GINI for AWIPS, GEODIST, DAPE, MODSI, Websites, and Achieve.</a:t>
            </a:r>
            <a:endParaRPr lang="en-US" dirty="0"/>
          </a:p>
          <a:p>
            <a:pPr>
              <a:spcBef>
                <a:spcPct val="0"/>
              </a:spcBef>
              <a:defRPr/>
            </a:pPr>
            <a:endParaRPr lang="en-US" dirty="0"/>
          </a:p>
          <a:p>
            <a:pPr>
              <a:spcBef>
                <a:spcPct val="0"/>
              </a:spcBef>
              <a:defRPr/>
            </a:pPr>
            <a:r>
              <a:rPr lang="en-US" dirty="0"/>
              <a:t>Customer Use of Servers…</a:t>
            </a:r>
          </a:p>
          <a:p>
            <a:pPr>
              <a:spcBef>
                <a:spcPct val="0"/>
              </a:spcBef>
              <a:defRPr/>
            </a:pPr>
            <a:r>
              <a:rPr lang="en-US" dirty="0"/>
              <a:t>GINI:	NOAAPort/AWIPS, NWS, Unidata</a:t>
            </a:r>
          </a:p>
          <a:p>
            <a:pPr>
              <a:spcBef>
                <a:spcPct val="0"/>
              </a:spcBef>
              <a:defRPr/>
            </a:pPr>
            <a:r>
              <a:rPr lang="en-US" dirty="0"/>
              <a:t>GEODIST:	NWS/NCEP, DOD, STAR, SAB, Universities, Private Industry</a:t>
            </a:r>
          </a:p>
          <a:p>
            <a:pPr>
              <a:spcBef>
                <a:spcPct val="0"/>
              </a:spcBef>
              <a:defRPr/>
            </a:pPr>
            <a:r>
              <a:rPr lang="en-US" dirty="0"/>
              <a:t>DDS:	NWS/NCEP/EMC,  ECMWF, UKMET, STAR, DOD</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70EF2-7AF1-4CC6-BC41-1D5B5D097DCC}" type="slidenum">
              <a:rPr lang="en-US" smtClean="0"/>
              <a:pPr fontAlgn="base">
                <a:spcBef>
                  <a:spcPct val="0"/>
                </a:spcBef>
                <a:spcAft>
                  <a:spcPct val="0"/>
                </a:spcAft>
                <a:defRPr/>
              </a:pPr>
              <a:t>56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a:t>Please</a:t>
            </a:r>
            <a:r>
              <a:rPr lang="en-US" sz="1600" baseline="0" dirty="0"/>
              <a:t> reference the OSPO contact information listed for a variety of resources.</a:t>
            </a:r>
            <a:endParaRPr lang="en-US" sz="160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OSPO manages and directs the operation of the central ground facilities which ingest, process, and distribute environmental satellite data and derived products to domestic and foreign users.</a:t>
            </a:r>
          </a:p>
          <a:p>
            <a:pPr marL="171450" indent="-171450">
              <a:buFont typeface="Arial" panose="020B0604020202020204" pitchFamily="34" charset="0"/>
              <a:buChar char="•"/>
            </a:pPr>
            <a:r>
              <a:rPr lang="en-US" sz="1600" b="0" i="0" kern="1200" dirty="0">
                <a:solidFill>
                  <a:schemeClr val="tx1"/>
                </a:solidFill>
                <a:effectLst/>
                <a:latin typeface="+mn-lt"/>
                <a:ea typeface="+mn-ea"/>
                <a:cs typeface="+mn-cs"/>
              </a:rPr>
              <a:t>Responsible for: </a:t>
            </a:r>
          </a:p>
          <a:p>
            <a:pPr marL="628650" lvl="1" indent="-171450">
              <a:buFont typeface="Arial" panose="020B0604020202020204" pitchFamily="34" charset="0"/>
              <a:buChar char="•"/>
            </a:pPr>
            <a:r>
              <a:rPr lang="en-US" sz="1600" b="0" i="0" kern="1200" dirty="0">
                <a:solidFill>
                  <a:schemeClr val="tx1"/>
                </a:solidFill>
                <a:effectLst/>
                <a:latin typeface="+mn-lt"/>
                <a:ea typeface="+mn-ea"/>
                <a:cs typeface="+mn-cs"/>
              </a:rPr>
              <a:t>Ground</a:t>
            </a:r>
            <a:r>
              <a:rPr lang="en-US" sz="1600" b="0" i="0" kern="1200" baseline="0" dirty="0">
                <a:solidFill>
                  <a:schemeClr val="tx1"/>
                </a:solidFill>
                <a:effectLst/>
                <a:latin typeface="+mn-lt"/>
                <a:ea typeface="+mn-ea"/>
                <a:cs typeface="+mn-cs"/>
              </a:rPr>
              <a:t> System Command and Control,</a:t>
            </a:r>
            <a:endParaRPr lang="en-US" sz="16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600" dirty="0"/>
              <a:t>Pre-Launch and Post-Launch Testing,</a:t>
            </a:r>
          </a:p>
          <a:p>
            <a:pPr marL="628650" lvl="1" indent="-171450">
              <a:buFont typeface="Arial" panose="020B0604020202020204" pitchFamily="34" charset="0"/>
              <a:buChar char="•"/>
            </a:pPr>
            <a:r>
              <a:rPr lang="en-US" sz="1600" dirty="0"/>
              <a:t>Operational Testing, Validation, and Verification</a:t>
            </a:r>
          </a:p>
          <a:p>
            <a:pPr marL="628650" lvl="1" indent="-171450">
              <a:buFont typeface="Arial" panose="020B0604020202020204" pitchFamily="34" charset="0"/>
              <a:buChar char="•"/>
            </a:pPr>
            <a:r>
              <a:rPr lang="en-US" sz="1600" dirty="0"/>
              <a:t>User Readiness for Broadcast Services and Product Delivery</a:t>
            </a:r>
          </a:p>
          <a:p>
            <a:pPr marL="628650" lvl="1" indent="-171450">
              <a:buFont typeface="Arial" panose="020B0604020202020204" pitchFamily="34" charset="0"/>
              <a:buChar char="•"/>
            </a:pPr>
            <a:r>
              <a:rPr lang="en-US" sz="1600" dirty="0"/>
              <a:t>Long-Term Continuity of Products and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368895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OSPO has locations at four major facilities housing over</a:t>
            </a:r>
            <a:r>
              <a:rPr lang="en-US" sz="2000" baseline="0" dirty="0"/>
              <a:t> </a:t>
            </a:r>
            <a:r>
              <a:rPr lang="en-US" sz="2000" dirty="0"/>
              <a:t>500 people.</a:t>
            </a:r>
          </a:p>
          <a:p>
            <a:pPr marL="342900" indent="-342900">
              <a:buFont typeface="Arial" panose="020B0604020202020204" pitchFamily="34" charset="0"/>
              <a:buChar char="•"/>
            </a:pPr>
            <a:r>
              <a:rPr lang="en-US" sz="2000" dirty="0"/>
              <a:t>NOAA Satellite Operations Facility (NSOF) in Suitland, Maryland </a:t>
            </a:r>
          </a:p>
          <a:p>
            <a:pPr lvl="1"/>
            <a:r>
              <a:rPr lang="en-US" sz="1700" dirty="0"/>
              <a:t>Mission Operations Division (MOD)</a:t>
            </a:r>
          </a:p>
          <a:p>
            <a:pPr marL="342900" indent="-342900">
              <a:buFont typeface="Arial" panose="020B0604020202020204" pitchFamily="34" charset="0"/>
              <a:buChar char="•"/>
            </a:pPr>
            <a:r>
              <a:rPr lang="en-US" sz="2000" dirty="0"/>
              <a:t>NOAA Center for Weather &amp; Climate Prediction (NCWCP) in College Park, Maryland.</a:t>
            </a:r>
          </a:p>
          <a:p>
            <a:pPr lvl="1"/>
            <a:r>
              <a:rPr lang="en-US" sz="1700" dirty="0"/>
              <a:t>Satellite Product and Services Division (SPSD)</a:t>
            </a:r>
          </a:p>
          <a:p>
            <a:pPr marL="342900" indent="-342900">
              <a:buFont typeface="Arial" panose="020B0604020202020204" pitchFamily="34" charset="0"/>
              <a:buChar char="•"/>
            </a:pPr>
            <a:r>
              <a:rPr lang="en-US" sz="2000" dirty="0"/>
              <a:t>OSPO has</a:t>
            </a:r>
            <a:r>
              <a:rPr lang="en-US" sz="2000" baseline="0" dirty="0"/>
              <a:t> </a:t>
            </a:r>
            <a:r>
              <a:rPr lang="en-US" sz="2000" dirty="0"/>
              <a:t>Command and Data Acquisition Stations in Fairbanks, Alaska and Wallops,</a:t>
            </a:r>
            <a:r>
              <a:rPr lang="en-US" sz="2000" baseline="0" dirty="0"/>
              <a:t> </a:t>
            </a:r>
            <a:r>
              <a:rPr lang="en-US" sz="2000" dirty="0"/>
              <a:t>Virginia.</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a:t>
            </a:fld>
            <a:endParaRPr lang="en-US" dirty="0"/>
          </a:p>
        </p:txBody>
      </p:sp>
    </p:spTree>
    <p:extLst>
      <p:ext uri="{BB962C8B-B14F-4D97-AF65-F5344CB8AC3E}">
        <p14:creationId xmlns:p14="http://schemas.microsoft.com/office/powerpoint/2010/main" val="175299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depiction</a:t>
            </a:r>
            <a:r>
              <a:rPr lang="en-US" baseline="0" dirty="0"/>
              <a:t> of the nominal satellite data flow as data from the satellites is ingested and processed by ESPC.</a:t>
            </a:r>
          </a:p>
          <a:p>
            <a:pPr marL="171450" indent="-171450">
              <a:buFont typeface="Arial" panose="020B0604020202020204" pitchFamily="34" charset="0"/>
              <a:buChar char="•"/>
            </a:pPr>
            <a:r>
              <a:rPr lang="en-US" baseline="0" dirty="0"/>
              <a:t>Processing systems provide the data to the user community and archive (NCEI).</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7</a:t>
            </a:fld>
            <a:endParaRPr lang="en-US" dirty="0"/>
          </a:p>
        </p:txBody>
      </p:sp>
    </p:spTree>
    <p:extLst>
      <p:ext uri="{BB962C8B-B14F-4D97-AF65-F5344CB8AC3E}">
        <p14:creationId xmlns:p14="http://schemas.microsoft.com/office/powerpoint/2010/main" val="413963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pPr marL="171450" indent="-171450">
              <a:buFont typeface="Arial" panose="020B0604020202020204" pitchFamily="34" charset="0"/>
              <a:buChar char="•"/>
            </a:pPr>
            <a:r>
              <a:rPr lang="en-US" sz="1600" baseline="0" dirty="0"/>
              <a:t>OSPO’s Satellite Products and Services Division leads production, adaptive maintenance, and monitoring activities for a variety of derived and interpretive environmental products. </a:t>
            </a:r>
          </a:p>
          <a:p>
            <a:pPr marL="171450" indent="-171450">
              <a:buFont typeface="Arial" panose="020B0604020202020204" pitchFamily="34" charset="0"/>
              <a:buChar char="•"/>
            </a:pPr>
            <a:r>
              <a:rPr lang="en-US" sz="1600" baseline="0" dirty="0"/>
              <a:t>Satellite Analysis Branch (SAB) provides operational 24X7 interpretive analyses of satellite data. </a:t>
            </a:r>
          </a:p>
          <a:p>
            <a:pPr marL="171450" indent="-171450">
              <a:buFont typeface="Arial" panose="020B0604020202020204" pitchFamily="34" charset="0"/>
              <a:buChar char="•"/>
            </a:pPr>
            <a:r>
              <a:rPr lang="en-US" sz="1600" baseline="0" dirty="0"/>
              <a:t>Satellite Products Branch (SPB) collaborates with STAR - </a:t>
            </a:r>
            <a:r>
              <a:rPr lang="en-US" sz="1600" b="0" i="0" kern="1200" dirty="0">
                <a:solidFill>
                  <a:schemeClr val="tx1"/>
                </a:solidFill>
                <a:effectLst/>
                <a:latin typeface="+mn-lt"/>
                <a:ea typeface="+mn-ea"/>
                <a:cs typeface="+mn-cs"/>
              </a:rPr>
              <a:t>Satellite Products and Services Review Board (SPSRB) to effectively manage the product life cycle process from product development, transition into operations, enhancements, and retirement.</a:t>
            </a:r>
            <a:endParaRPr lang="en-US" sz="1600"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OSPO </a:t>
            </a:r>
            <a:r>
              <a:rPr lang="en-US" sz="1200" baseline="0" dirty="0"/>
              <a:t>partners with NWS to provide data and products through the Emergency Managers’ Weather Information Network (EMWIN).</a:t>
            </a:r>
          </a:p>
          <a:p>
            <a:pPr marL="171450" indent="-171450">
              <a:buFont typeface="Arial" panose="020B0604020202020204" pitchFamily="34" charset="0"/>
              <a:buChar char="•"/>
            </a:pPr>
            <a:r>
              <a:rPr lang="en-US" sz="1200" dirty="0"/>
              <a:t>OSPO also manages GOES Data Collection</a:t>
            </a:r>
            <a:r>
              <a:rPr lang="en-US" sz="1200" baseline="0" dirty="0"/>
              <a:t> Services (*</a:t>
            </a:r>
            <a:r>
              <a:rPr lang="en-US" sz="1200" b="0" i="0" kern="1200" dirty="0">
                <a:solidFill>
                  <a:schemeClr val="tx1"/>
                </a:solidFill>
                <a:effectLst/>
                <a:latin typeface="+mn-lt"/>
                <a:ea typeface="+mn-ea"/>
                <a:cs typeface="+mn-cs"/>
              </a:rPr>
              <a:t>more than 21,000 active Argos platforms collecting data for over 1,900 distinct projects in 100+ countries).</a:t>
            </a:r>
            <a:endParaRPr lang="en-US" sz="1200" baseline="0" dirty="0"/>
          </a:p>
          <a:p>
            <a:pPr marL="171450" indent="-171450">
              <a:buFont typeface="Arial" panose="020B0604020202020204" pitchFamily="34" charset="0"/>
              <a:buChar char="•"/>
            </a:pPr>
            <a:r>
              <a:rPr lang="en-US" sz="1200" dirty="0"/>
              <a:t>Though</a:t>
            </a:r>
            <a:r>
              <a:rPr lang="en-US" sz="1200" baseline="0" dirty="0"/>
              <a:t> the assistance of </a:t>
            </a:r>
            <a:r>
              <a:rPr lang="en-US" sz="1200" dirty="0"/>
              <a:t>OPSO’s Search and Rescue Satellite Aid Tracking (SARSAT) program – (*</a:t>
            </a:r>
            <a:r>
              <a:rPr lang="en-US" sz="1200" dirty="0">
                <a:solidFill>
                  <a:srgbClr val="FF0000"/>
                </a:solidFill>
              </a:rPr>
              <a:t>250 individuals were rescued in calendar year of 2015 alone</a:t>
            </a:r>
            <a:r>
              <a:rPr lang="en-US" sz="1200" dirty="0"/>
              <a:t>). </a:t>
            </a:r>
          </a:p>
          <a:p>
            <a:pPr marL="171450" indent="-171450">
              <a:buFont typeface="Arial" panose="020B0604020202020204" pitchFamily="34" charset="0"/>
              <a:buChar char="•"/>
            </a:pPr>
            <a:r>
              <a:rPr lang="en-US" sz="1200" dirty="0"/>
              <a:t>Since 1982, there have been a total of 7,740 SARSAT saves in the US, and more than 39,000 worldwide</a:t>
            </a:r>
            <a:r>
              <a:rPr lang="en-US" sz="1200" baseline="0" dirty="0"/>
              <a:t> (a</a:t>
            </a:r>
            <a:r>
              <a:rPr lang="en-US" sz="1200" dirty="0"/>
              <a:t>s of December 31st, 2015) </a:t>
            </a:r>
          </a:p>
        </p:txBody>
      </p:sp>
      <p:sp>
        <p:nvSpPr>
          <p:cNvPr id="4" name="Slide Number Placeholder 3"/>
          <p:cNvSpPr>
            <a:spLocks noGrp="1"/>
          </p:cNvSpPr>
          <p:nvPr>
            <p:ph type="sldNum" sz="quarter" idx="10"/>
          </p:nvPr>
        </p:nvSpPr>
        <p:spPr/>
        <p:txBody>
          <a:bodyPr/>
          <a:lstStyle/>
          <a:p>
            <a:fld id="{D0BE6A15-CAE1-47B9-ADB1-33F17F522B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a:t>Click to edit Master title style</a:t>
            </a:r>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9315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White Backgrd-Blank">
  <p:cSld name="2_White Backgrd-Blank">
    <p:spTree>
      <p:nvGrpSpPr>
        <p:cNvPr id="1" name="Shape 99"/>
        <p:cNvGrpSpPr/>
        <p:nvPr/>
      </p:nvGrpSpPr>
      <p:grpSpPr>
        <a:xfrm>
          <a:off x="0" y="0"/>
          <a:ext cx="0" cy="0"/>
          <a:chOff x="0" y="0"/>
          <a:chExt cx="0" cy="0"/>
        </a:xfrm>
      </p:grpSpPr>
      <p:sp>
        <p:nvSpPr>
          <p:cNvPr id="100" name="Shape 100"/>
          <p:cNvSpPr/>
          <p:nvPr/>
        </p:nvSpPr>
        <p:spPr>
          <a:xfrm>
            <a:off x="0" y="1066800"/>
            <a:ext cx="9144000" cy="5562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679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20"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1"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0.jpg"/><Relationship Id="rId4" Type="http://schemas.openxmlformats.org/officeDocument/2006/relationships/hyperlink" Target="http://www.goes-r.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hyperlink" Target="http://www.jpss.noaa.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ospo.noaa.go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8" Type="http://schemas.openxmlformats.org/officeDocument/2006/relationships/hyperlink" Target="mailto:NESDIS.Data.Access@noaa.gov" TargetMode="External"/><Relationship Id="rId13" Type="http://schemas.openxmlformats.org/officeDocument/2006/relationships/hyperlink" Target="http://www.nesdis.noaa.gov/news_archives/" TargetMode="External"/><Relationship Id="rId3" Type="http://schemas.openxmlformats.org/officeDocument/2006/relationships/hyperlink" Target="mailto:ESPCOperations@noaa.gov" TargetMode="External"/><Relationship Id="rId7" Type="http://schemas.openxmlformats.org/officeDocument/2006/relationships/hyperlink" Target="mailto:SPSD.UserServices@noaa.gov" TargetMode="External"/><Relationship Id="rId12" Type="http://schemas.openxmlformats.org/officeDocument/2006/relationships/hyperlink" Target="http://noaasis.noaa.gov/NOAASIS/ml/status.html"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www.weather.gov/view/validProds.php?prod=ADA&amp;node=KNES" TargetMode="External"/><Relationship Id="rId11" Type="http://schemas.openxmlformats.org/officeDocument/2006/relationships/hyperlink" Target="http://www.twitter.com/usnoaagov_ospo" TargetMode="External"/><Relationship Id="rId5" Type="http://schemas.openxmlformats.org/officeDocument/2006/relationships/hyperlink" Target="http://www.weather.gov/view/validProds.php?prod=ADM&amp;node=KNES" TargetMode="External"/><Relationship Id="rId10" Type="http://schemas.openxmlformats.org/officeDocument/2006/relationships/hyperlink" Target="http://www.facebook.com/NOAANESDIS" TargetMode="External"/><Relationship Id="rId4" Type="http://schemas.openxmlformats.org/officeDocument/2006/relationships/hyperlink" Target="http://www.ssd.noaa.gov/PS/SATS/messages.html" TargetMode="External"/><Relationship Id="rId9" Type="http://schemas.openxmlformats.org/officeDocument/2006/relationships/hyperlink" Target="mailto:SSDWebmaster@noaa.gov" TargetMode="External"/><Relationship Id="rId14" Type="http://schemas.openxmlformats.org/officeDocument/2006/relationships/hyperlink" Target="http://www.ospo.noaa.gov/"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sarsat.noaa.gov/" TargetMode="External"/><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hyperlink" Target="http://www.noaasis.noaa.gov/ARGOS/" TargetMode="External"/><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noaasis.noaa.gov/DCS/" TargetMode="External"/><Relationship Id="rId11" Type="http://schemas.openxmlformats.org/officeDocument/2006/relationships/image" Target="../media/image27.jpeg"/><Relationship Id="rId5" Type="http://schemas.openxmlformats.org/officeDocument/2006/relationships/hyperlink" Target="http://www.noaasis.noaa.gov/LRIT/" TargetMode="External"/><Relationship Id="rId10" Type="http://schemas.openxmlformats.org/officeDocument/2006/relationships/image" Target="../media/image26.jpeg"/><Relationship Id="rId4" Type="http://schemas.openxmlformats.org/officeDocument/2006/relationships/hyperlink" Target="http://www.weather.gov/emwin/index.htm" TargetMode="External"/><Relationship Id="rId9" Type="http://schemas.openxmlformats.org/officeDocument/2006/relationships/hyperlink" Target="http://www.geonetcastamericas.noaa.gov/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_full.png"/>
          <p:cNvPicPr>
            <a:picLocks noChangeAspect="1"/>
          </p:cNvPicPr>
          <p:nvPr/>
        </p:nvPicPr>
        <p:blipFill>
          <a:blip r:embed="rId3" cstate="print"/>
          <a:stretch>
            <a:fillRect/>
          </a:stretch>
        </p:blipFill>
        <p:spPr>
          <a:xfrm>
            <a:off x="0" y="0"/>
            <a:ext cx="9144000" cy="6858000"/>
          </a:xfrm>
          <a:prstGeom prst="rect">
            <a:avLst/>
          </a:prstGeom>
        </p:spPr>
      </p:pic>
      <p:sp>
        <p:nvSpPr>
          <p:cNvPr id="5123" name="Rectangle 3"/>
          <p:cNvSpPr>
            <a:spLocks noGrp="1" noChangeArrowheads="1"/>
          </p:cNvSpPr>
          <p:nvPr>
            <p:ph type="subTitle" idx="1"/>
          </p:nvPr>
        </p:nvSpPr>
        <p:spPr>
          <a:xfrm>
            <a:off x="1143000" y="5029200"/>
            <a:ext cx="6400800" cy="1304924"/>
          </a:xfrm>
          <a:noFill/>
        </p:spPr>
        <p:txBody>
          <a:bodyPr/>
          <a:lstStyle/>
          <a:p>
            <a:pPr algn="r"/>
            <a:endParaRPr lang="en-US" dirty="0"/>
          </a:p>
          <a:p>
            <a:pPr algn="r"/>
            <a:endParaRPr lang="en-US" dirty="0"/>
          </a:p>
        </p:txBody>
      </p:sp>
      <p:sp>
        <p:nvSpPr>
          <p:cNvPr id="6" name="Rectangle 5"/>
          <p:cNvSpPr/>
          <p:nvPr/>
        </p:nvSpPr>
        <p:spPr>
          <a:xfrm>
            <a:off x="0" y="1524000"/>
            <a:ext cx="9144000" cy="1569660"/>
          </a:xfrm>
          <a:prstGeom prst="rect">
            <a:avLst/>
          </a:prstGeom>
          <a:noFill/>
          <a:ln>
            <a:noFill/>
          </a:ln>
        </p:spPr>
        <p:txBody>
          <a:bodyPr wrap="square" lIns="91440" tIns="45720" rIns="91440" bIns="45720">
            <a:spAutoFit/>
          </a:bodyPr>
          <a:lstStyle/>
          <a:p>
            <a:pPr algn="ctr"/>
            <a:r>
              <a:rPr lang="en-US" sz="4800" dirty="0">
                <a:ln w="22225" cmpd="sng">
                  <a:solidFill>
                    <a:schemeClr val="tx1"/>
                  </a:solidFill>
                  <a:prstDash val="solid"/>
                  <a:miter lim="800000"/>
                </a:ln>
                <a:effectLst>
                  <a:outerShdw blurRad="55000" dist="50800" dir="5400000" algn="tl">
                    <a:srgbClr val="000000">
                      <a:alpha val="33000"/>
                    </a:srgbClr>
                  </a:outerShdw>
                </a:effectLst>
              </a:rPr>
              <a:t>Status of NOAA Satellite Operations &amp; </a:t>
            </a:r>
            <a:r>
              <a:rPr lang="en-US" sz="4800" dirty="0" err="1">
                <a:ln w="22225" cmpd="sng">
                  <a:solidFill>
                    <a:schemeClr val="tx1"/>
                  </a:solidFill>
                  <a:prstDash val="solid"/>
                  <a:miter lim="800000"/>
                </a:ln>
                <a:effectLst>
                  <a:outerShdw blurRad="55000" dist="50800" dir="5400000" algn="tl">
                    <a:srgbClr val="000000">
                      <a:alpha val="33000"/>
                    </a:srgbClr>
                  </a:outerShdw>
                </a:effectLst>
              </a:rPr>
              <a:t>McIDAS</a:t>
            </a:r>
            <a:r>
              <a:rPr lang="en-US" sz="4800" dirty="0">
                <a:ln w="22225" cmpd="sng">
                  <a:solidFill>
                    <a:schemeClr val="tx1"/>
                  </a:solidFill>
                  <a:prstDash val="solid"/>
                  <a:miter lim="800000"/>
                </a:ln>
                <a:effectLst>
                  <a:outerShdw blurRad="55000" dist="50800" dir="5400000" algn="tl">
                    <a:srgbClr val="000000">
                      <a:alpha val="33000"/>
                    </a:srgbClr>
                  </a:outerShdw>
                </a:effectLst>
              </a:rPr>
              <a:t> at ESPC</a:t>
            </a:r>
          </a:p>
        </p:txBody>
      </p:sp>
      <p:sp>
        <p:nvSpPr>
          <p:cNvPr id="2" name="TextBox 1"/>
          <p:cNvSpPr txBox="1"/>
          <p:nvPr/>
        </p:nvSpPr>
        <p:spPr>
          <a:xfrm>
            <a:off x="2203851" y="5260170"/>
            <a:ext cx="4736297" cy="1200329"/>
          </a:xfrm>
          <a:prstGeom prst="rect">
            <a:avLst/>
          </a:prstGeom>
          <a:noFill/>
        </p:spPr>
        <p:txBody>
          <a:bodyPr wrap="none" rtlCol="0">
            <a:spAutoFit/>
          </a:bodyPr>
          <a:lstStyle/>
          <a:p>
            <a:pPr algn="ctr"/>
            <a:r>
              <a:rPr lang="en-US" sz="2400" b="1" dirty="0"/>
              <a:t>2018 </a:t>
            </a:r>
            <a:r>
              <a:rPr lang="en-US" sz="2400" b="1" dirty="0" err="1"/>
              <a:t>McIDAS</a:t>
            </a:r>
            <a:r>
              <a:rPr lang="en-US" sz="2400" b="1" dirty="0"/>
              <a:t> Users’ Group Meeting</a:t>
            </a:r>
          </a:p>
          <a:p>
            <a:pPr algn="ctr"/>
            <a:r>
              <a:rPr lang="en-US" sz="2400" b="1" dirty="0"/>
              <a:t>May 22-23, 2018</a:t>
            </a:r>
          </a:p>
          <a:p>
            <a:pPr algn="ctr"/>
            <a:r>
              <a:rPr lang="en-US" sz="2400" b="1" dirty="0"/>
              <a:t>Madison, WI</a:t>
            </a:r>
          </a:p>
        </p:txBody>
      </p:sp>
      <p:sp>
        <p:nvSpPr>
          <p:cNvPr id="3" name="TextBox 2"/>
          <p:cNvSpPr txBox="1"/>
          <p:nvPr/>
        </p:nvSpPr>
        <p:spPr>
          <a:xfrm>
            <a:off x="987011" y="3449392"/>
            <a:ext cx="7500387" cy="1261884"/>
          </a:xfrm>
          <a:prstGeom prst="rect">
            <a:avLst/>
          </a:prstGeom>
          <a:noFill/>
        </p:spPr>
        <p:txBody>
          <a:bodyPr wrap="none" rtlCol="0">
            <a:spAutoFit/>
          </a:bodyPr>
          <a:lstStyle/>
          <a:p>
            <a:pPr algn="ctr"/>
            <a:r>
              <a:rPr lang="en-US" sz="2800" b="1" dirty="0"/>
              <a:t>Clay Davenport – Chief Programmer</a:t>
            </a:r>
          </a:p>
          <a:p>
            <a:pPr algn="ctr"/>
            <a:endParaRPr lang="en-US" sz="2400" b="1" i="1" dirty="0"/>
          </a:p>
          <a:p>
            <a:pPr algn="ctr"/>
            <a:r>
              <a:rPr lang="en-US" sz="2400" b="1" i="1" dirty="0"/>
              <a:t>NESDIS/Office of Satellite and Product Operations (OSPO)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GEO Status</a:t>
            </a:r>
          </a:p>
        </p:txBody>
      </p:sp>
    </p:spTree>
    <p:extLst>
      <p:ext uri="{BB962C8B-B14F-4D97-AF65-F5344CB8AC3E}">
        <p14:creationId xmlns:p14="http://schemas.microsoft.com/office/powerpoint/2010/main" val="24430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Shape 1891"/>
          <p:cNvSpPr/>
          <p:nvPr/>
        </p:nvSpPr>
        <p:spPr>
          <a:xfrm>
            <a:off x="0" y="462301"/>
            <a:ext cx="9144000" cy="680699"/>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Symbols"/>
              <a:buNone/>
            </a:pPr>
            <a:r>
              <a:rPr lang="en-US" sz="2400" b="1">
                <a:solidFill>
                  <a:srgbClr val="366092"/>
                </a:solidFill>
                <a:latin typeface="Arial Narrow"/>
                <a:ea typeface="Arial Narrow"/>
                <a:cs typeface="Arial Narrow"/>
                <a:sym typeface="Arial Narrow"/>
              </a:rPr>
              <a:t>Geostationary Operational Environmental Satellite (GOES-NOP) </a:t>
            </a:r>
            <a:endParaRPr sz="2400" b="1">
              <a:solidFill>
                <a:srgbClr val="366092"/>
              </a:solidFill>
              <a:latin typeface="Arial Narrow"/>
              <a:ea typeface="Arial Narrow"/>
              <a:cs typeface="Arial Narrow"/>
              <a:sym typeface="Arial Narrow"/>
            </a:endParaRPr>
          </a:p>
          <a:p>
            <a:pPr marL="0" marR="0" lvl="0" indent="0" algn="ctr" rtl="0">
              <a:lnSpc>
                <a:spcPct val="80000"/>
              </a:lnSpc>
              <a:spcBef>
                <a:spcPts val="0"/>
              </a:spcBef>
              <a:spcAft>
                <a:spcPts val="0"/>
              </a:spcAft>
              <a:buClr>
                <a:srgbClr val="366092"/>
              </a:buClr>
              <a:buSzPts val="2400"/>
              <a:buFont typeface="Noto Sans Symbols"/>
              <a:buNone/>
            </a:pPr>
            <a:r>
              <a:rPr lang="en-US" sz="2400" b="1">
                <a:solidFill>
                  <a:srgbClr val="366092"/>
                </a:solidFill>
                <a:latin typeface="Arial Narrow"/>
                <a:ea typeface="Arial Narrow"/>
                <a:cs typeface="Arial Narrow"/>
                <a:sym typeface="Arial Narrow"/>
              </a:rPr>
              <a:t>Performance Status </a:t>
            </a:r>
            <a:r>
              <a:rPr lang="en-US" sz="2000" b="1">
                <a:solidFill>
                  <a:srgbClr val="366092"/>
                </a:solidFill>
                <a:latin typeface="Arial Narrow"/>
                <a:ea typeface="Arial Narrow"/>
                <a:cs typeface="Arial Narrow"/>
                <a:sym typeface="Arial Narrow"/>
              </a:rPr>
              <a:t>– </a:t>
            </a:r>
            <a:r>
              <a:rPr lang="en-US" sz="2000">
                <a:solidFill>
                  <a:srgbClr val="0B5394"/>
                </a:solidFill>
                <a:latin typeface="Arial Narrow"/>
                <a:ea typeface="Arial Narrow"/>
                <a:cs typeface="Arial Narrow"/>
                <a:sym typeface="Arial Narrow"/>
              </a:rPr>
              <a:t>March 2018</a:t>
            </a:r>
            <a:endParaRPr sz="2000">
              <a:solidFill>
                <a:srgbClr val="366092"/>
              </a:solidFill>
              <a:latin typeface="Arial Narrow"/>
              <a:ea typeface="Arial Narrow"/>
              <a:cs typeface="Arial Narrow"/>
              <a:sym typeface="Arial Narrow"/>
            </a:endParaRPr>
          </a:p>
        </p:txBody>
      </p:sp>
      <p:sp>
        <p:nvSpPr>
          <p:cNvPr id="1892" name="Shape 1892"/>
          <p:cNvSpPr/>
          <p:nvPr/>
        </p:nvSpPr>
        <p:spPr>
          <a:xfrm>
            <a:off x="4495815" y="6400801"/>
            <a:ext cx="18473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p:txBody>
      </p:sp>
      <p:graphicFrame>
        <p:nvGraphicFramePr>
          <p:cNvPr id="1893" name="Shape 1893"/>
          <p:cNvGraphicFramePr/>
          <p:nvPr/>
        </p:nvGraphicFramePr>
        <p:xfrm>
          <a:off x="914400" y="1162050"/>
          <a:ext cx="6648450" cy="5414930"/>
        </p:xfrm>
        <a:graphic>
          <a:graphicData uri="http://schemas.openxmlformats.org/drawingml/2006/table">
            <a:tbl>
              <a:tblPr>
                <a:noFill/>
              </a:tblPr>
              <a:tblGrid>
                <a:gridCol w="2343200">
                  <a:extLst>
                    <a:ext uri="{9D8B030D-6E8A-4147-A177-3AD203B41FA5}">
                      <a16:colId xmlns:a16="http://schemas.microsoft.com/office/drawing/2014/main" val="20000"/>
                    </a:ext>
                  </a:extLst>
                </a:gridCol>
                <a:gridCol w="1432200">
                  <a:extLst>
                    <a:ext uri="{9D8B030D-6E8A-4147-A177-3AD203B41FA5}">
                      <a16:colId xmlns:a16="http://schemas.microsoft.com/office/drawing/2014/main" val="20001"/>
                    </a:ext>
                  </a:extLst>
                </a:gridCol>
                <a:gridCol w="1440850">
                  <a:extLst>
                    <a:ext uri="{9D8B030D-6E8A-4147-A177-3AD203B41FA5}">
                      <a16:colId xmlns:a16="http://schemas.microsoft.com/office/drawing/2014/main" val="20002"/>
                    </a:ext>
                  </a:extLst>
                </a:gridCol>
                <a:gridCol w="1432200">
                  <a:extLst>
                    <a:ext uri="{9D8B030D-6E8A-4147-A177-3AD203B41FA5}">
                      <a16:colId xmlns:a16="http://schemas.microsoft.com/office/drawing/2014/main" val="20003"/>
                    </a:ext>
                  </a:extLst>
                </a:gridCol>
              </a:tblGrid>
              <a:tr h="795625">
                <a:tc>
                  <a:txBody>
                    <a:bodyPr/>
                    <a:lstStyle/>
                    <a:p>
                      <a:pPr marL="0" marR="0" lvl="0" indent="0" algn="l" rtl="0">
                        <a:lnSpc>
                          <a:spcPct val="90000"/>
                        </a:lnSpc>
                        <a:spcBef>
                          <a:spcPts val="0"/>
                        </a:spcBef>
                        <a:spcAft>
                          <a:spcPts val="0"/>
                        </a:spcAft>
                        <a:buClr>
                          <a:schemeClr val="dk1"/>
                        </a:buClr>
                        <a:buSzPts val="1400"/>
                        <a:buFont typeface="Noto Sans Symbols"/>
                        <a:buNone/>
                      </a:pPr>
                      <a:r>
                        <a:rPr lang="en-US" sz="1400" b="1" i="1" u="none" strike="noStrike" cap="none">
                          <a:solidFill>
                            <a:schemeClr val="dk1"/>
                          </a:solidFill>
                          <a:latin typeface="Arial"/>
                          <a:ea typeface="Arial"/>
                          <a:cs typeface="Arial"/>
                          <a:sym typeface="Arial"/>
                        </a:rPr>
                        <a:t>Payload Instrument</a:t>
                      </a:r>
                      <a:endParaRPr/>
                    </a:p>
                  </a:txBody>
                  <a:tcPr marL="91450" marR="91450" marT="45725" marB="457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Symbols"/>
                        <a:buNone/>
                      </a:pPr>
                      <a:r>
                        <a:rPr lang="en-US" sz="1400" b="1" i="0" u="none" strike="noStrike" cap="none">
                          <a:solidFill>
                            <a:schemeClr val="dk1"/>
                          </a:solidFill>
                          <a:latin typeface="Arial"/>
                          <a:ea typeface="Arial"/>
                          <a:cs typeface="Arial"/>
                          <a:sym typeface="Arial"/>
                        </a:rPr>
                        <a:t>GOES-13</a:t>
                      </a:r>
                      <a:endParaRPr/>
                    </a:p>
                    <a:p>
                      <a:pPr marL="0" marR="0" lvl="0" indent="0" algn="ctr" rtl="0">
                        <a:lnSpc>
                          <a:spcPct val="90000"/>
                        </a:lnSpc>
                        <a:spcBef>
                          <a:spcPts val="18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(Storage)</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Launch: May 06</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Activation: Apr 10</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Legacy: Jan 18</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Symbols"/>
                        <a:buNone/>
                      </a:pPr>
                      <a:r>
                        <a:rPr lang="en-US" sz="1400" b="1" i="0" u="none" strike="noStrike" cap="none">
                          <a:solidFill>
                            <a:schemeClr val="dk1"/>
                          </a:solidFill>
                          <a:latin typeface="Arial"/>
                          <a:ea typeface="Arial"/>
                          <a:cs typeface="Arial"/>
                          <a:sym typeface="Arial"/>
                        </a:rPr>
                        <a:t>GOES-14</a:t>
                      </a:r>
                      <a:endParaRPr/>
                    </a:p>
                    <a:p>
                      <a:pPr marL="0" marR="0" lvl="0" indent="0" algn="ctr" rtl="0">
                        <a:lnSpc>
                          <a:spcPct val="90000"/>
                        </a:lnSpc>
                        <a:spcBef>
                          <a:spcPts val="18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(Standby)</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Launch: Jun 09</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Activation: </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400"/>
                        <a:buFont typeface="Noto Sans Symbols"/>
                        <a:buNone/>
                      </a:pPr>
                      <a:r>
                        <a:rPr lang="en-US" sz="1400" b="1" i="0" u="none" strike="noStrike" cap="none">
                          <a:solidFill>
                            <a:schemeClr val="dk1"/>
                          </a:solidFill>
                          <a:latin typeface="Arial"/>
                          <a:ea typeface="Arial"/>
                          <a:cs typeface="Arial"/>
                          <a:sym typeface="Arial"/>
                        </a:rPr>
                        <a:t>GOES-15</a:t>
                      </a:r>
                      <a:endParaRPr/>
                    </a:p>
                    <a:p>
                      <a:pPr marL="0" marR="0" lvl="0" indent="0" algn="ctr" rtl="0">
                        <a:lnSpc>
                          <a:spcPct val="90000"/>
                        </a:lnSpc>
                        <a:spcBef>
                          <a:spcPts val="18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(West)</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Launch: Mar 10</a:t>
                      </a:r>
                      <a:endParaRPr/>
                    </a:p>
                    <a:p>
                      <a:pPr marL="0" marR="0" lvl="0" indent="0" algn="ctr" rtl="0">
                        <a:lnSpc>
                          <a:spcPct val="90000"/>
                        </a:lnSpc>
                        <a:spcBef>
                          <a:spcPts val="150"/>
                        </a:spcBef>
                        <a:spcAft>
                          <a:spcPts val="0"/>
                        </a:spcAft>
                        <a:buClr>
                          <a:schemeClr val="dk1"/>
                        </a:buClr>
                        <a:buSzPts val="1000"/>
                        <a:buFont typeface="Noto Sans Symbols"/>
                        <a:buNone/>
                      </a:pPr>
                      <a:r>
                        <a:rPr lang="en-US" sz="1000" b="1" i="0" u="none" strike="noStrike" cap="none">
                          <a:solidFill>
                            <a:schemeClr val="dk1"/>
                          </a:solidFill>
                          <a:latin typeface="Arial"/>
                          <a:ea typeface="Arial"/>
                          <a:cs typeface="Arial"/>
                          <a:sym typeface="Arial"/>
                        </a:rPr>
                        <a:t>Activation: Dec 11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Imager</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E08C"/>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Sounder</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R (4)</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FAF"/>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Y (3)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Energetic Particle Sensor (EPS)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E08C"/>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Magnetometers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E08C"/>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4206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High Energy Proton and Alpha Detector (HEPAD)</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E08C"/>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X-Ray Sensor (XRS)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Y (1)</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99"/>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Solar X-Ray Imager (SXI)</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Y (2)</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99"/>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7"/>
                  </a:ext>
                </a:extLst>
              </a:tr>
              <a:tr h="283500">
                <a:tc>
                  <a:txBody>
                    <a:bodyPr/>
                    <a:lstStyle/>
                    <a:p>
                      <a:pPr marL="0" marR="0" lvl="0" indent="0" algn="l" rtl="0">
                        <a:lnSpc>
                          <a:spcPct val="90000"/>
                        </a:lnSpc>
                        <a:spcBef>
                          <a:spcPts val="0"/>
                        </a:spcBef>
                        <a:spcAft>
                          <a:spcPts val="0"/>
                        </a:spcAft>
                        <a:buClr>
                          <a:schemeClr val="dk1"/>
                        </a:buClr>
                        <a:buSzPts val="1400"/>
                        <a:buFont typeface="Noto Sans Symbols"/>
                        <a:buNone/>
                      </a:pPr>
                      <a:r>
                        <a:rPr lang="en-US" sz="1400" b="1" i="1" u="none" strike="noStrike" cap="none">
                          <a:solidFill>
                            <a:schemeClr val="dk1"/>
                          </a:solidFill>
                          <a:latin typeface="Arial"/>
                          <a:ea typeface="Arial"/>
                          <a:cs typeface="Arial"/>
                          <a:sym typeface="Arial"/>
                        </a:rPr>
                        <a:t>Spacecraft Subsystems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endParaRPr sz="1200" b="1" i="0" u="none" strike="noStrike" cap="none">
                        <a:solidFill>
                          <a:schemeClr val="dk1"/>
                        </a:solidFill>
                        <a:latin typeface="Times New Roman"/>
                        <a:ea typeface="Times New Roman"/>
                        <a:cs typeface="Times New Roman"/>
                        <a:sym typeface="Times New Roman"/>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endParaRPr sz="1200" b="1" i="0" u="none" strike="noStrike" cap="none">
                        <a:solidFill>
                          <a:schemeClr val="dk1"/>
                        </a:solidFill>
                        <a:latin typeface="Times New Roman"/>
                        <a:ea typeface="Times New Roman"/>
                        <a:cs typeface="Times New Roman"/>
                        <a:sym typeface="Times New Roman"/>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endParaRPr sz="1200" b="1" i="0" u="none" strike="noStrike" cap="none">
                        <a:solidFill>
                          <a:schemeClr val="dk1"/>
                        </a:solidFill>
                        <a:latin typeface="Times New Roman"/>
                        <a:ea typeface="Times New Roman"/>
                        <a:cs typeface="Times New Roman"/>
                        <a:sym typeface="Times New Roman"/>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Telemetry, Command &amp; Control</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Attitude and Orbit Control</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Fuel for Inclination Control</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1"/>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Propulsion</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2"/>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Mechanisms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3"/>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Electrical Power</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4"/>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Thermal Control</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5"/>
                  </a:ext>
                </a:extLst>
              </a:tr>
              <a:tr h="256075">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0" i="0" u="none" strike="noStrike" cap="none">
                          <a:solidFill>
                            <a:schemeClr val="dk1"/>
                          </a:solidFill>
                          <a:latin typeface="Arial"/>
                          <a:ea typeface="Arial"/>
                          <a:cs typeface="Arial"/>
                          <a:sym typeface="Arial"/>
                        </a:rPr>
                        <a:t>Communications Payloads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Times New Roman"/>
                          <a:ea typeface="Times New Roman"/>
                          <a:cs typeface="Times New Roman"/>
                          <a:sym typeface="Times New Roman"/>
                        </a:rPr>
                        <a:t>G</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6"/>
                  </a:ext>
                </a:extLst>
              </a:tr>
            </a:tbl>
          </a:graphicData>
        </a:graphic>
      </p:graphicFrame>
      <p:grpSp>
        <p:nvGrpSpPr>
          <p:cNvPr id="1894" name="Shape 1894"/>
          <p:cNvGrpSpPr/>
          <p:nvPr/>
        </p:nvGrpSpPr>
        <p:grpSpPr>
          <a:xfrm>
            <a:off x="7866063" y="1885950"/>
            <a:ext cx="996950" cy="2869794"/>
            <a:chOff x="4903" y="1161"/>
            <a:chExt cx="774" cy="1815"/>
          </a:xfrm>
        </p:grpSpPr>
        <p:sp>
          <p:nvSpPr>
            <p:cNvPr id="1895" name="Shape 1895"/>
            <p:cNvSpPr txBox="1"/>
            <p:nvPr/>
          </p:nvSpPr>
          <p:spPr>
            <a:xfrm>
              <a:off x="4903" y="1161"/>
              <a:ext cx="774" cy="18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Key     </a:t>
              </a:r>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 with limitations</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Non-operational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Times New Roman"/>
                <a:ea typeface="Times New Roman"/>
                <a:cs typeface="Times New Roman"/>
                <a:sym typeface="Times New Roman"/>
              </a:endParaRPr>
            </a:p>
            <a:p>
              <a:pPr marL="0" marR="0" lvl="0" indent="0" algn="ctr" rtl="0">
                <a:lnSpc>
                  <a:spcPct val="100000"/>
                </a:lnSpc>
                <a:spcBef>
                  <a:spcPts val="600"/>
                </a:spcBef>
                <a:spcAft>
                  <a:spcPts val="0"/>
                </a:spcAft>
                <a:buClr>
                  <a:schemeClr val="dk1"/>
                </a:buClr>
                <a:buSzPts val="1200"/>
                <a:buFont typeface="Noto Sans Symbols"/>
                <a:buNone/>
              </a:pPr>
              <a:endParaRPr sz="1200" b="1">
                <a:solidFill>
                  <a:srgbClr val="000000"/>
                </a:solidFill>
                <a:latin typeface="Times New Roman"/>
                <a:ea typeface="Times New Roman"/>
                <a:cs typeface="Times New Roman"/>
                <a:sym typeface="Times New Roman"/>
              </a:endParaRPr>
            </a:p>
          </p:txBody>
        </p:sp>
        <p:sp>
          <p:nvSpPr>
            <p:cNvPr id="1896" name="Shape 1896"/>
            <p:cNvSpPr/>
            <p:nvPr/>
          </p:nvSpPr>
          <p:spPr>
            <a:xfrm>
              <a:off x="4927" y="1462"/>
              <a:ext cx="712" cy="160"/>
            </a:xfrm>
            <a:prstGeom prst="rect">
              <a:avLst/>
            </a:prstGeom>
            <a:solidFill>
              <a:srgbClr val="7CD171"/>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G</a:t>
              </a:r>
              <a:endParaRPr/>
            </a:p>
          </p:txBody>
        </p:sp>
        <p:sp>
          <p:nvSpPr>
            <p:cNvPr id="1897" name="Shape 1897"/>
            <p:cNvSpPr/>
            <p:nvPr/>
          </p:nvSpPr>
          <p:spPr>
            <a:xfrm>
              <a:off x="4934" y="2522"/>
              <a:ext cx="712" cy="160"/>
            </a:xfrm>
            <a:prstGeom prst="rect">
              <a:avLst/>
            </a:prstGeom>
            <a:solidFill>
              <a:srgbClr val="EE00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400"/>
                <a:buFont typeface="Noto Sans Symbols"/>
                <a:buNone/>
              </a:pPr>
              <a:r>
                <a:rPr lang="en-US" sz="1400" b="1">
                  <a:solidFill>
                    <a:srgbClr val="FFFFFF"/>
                  </a:solidFill>
                  <a:latin typeface="Arial"/>
                  <a:ea typeface="Arial"/>
                  <a:cs typeface="Arial"/>
                  <a:sym typeface="Arial"/>
                </a:rPr>
                <a:t>R</a:t>
              </a:r>
              <a:endParaRPr/>
            </a:p>
          </p:txBody>
        </p:sp>
        <p:sp>
          <p:nvSpPr>
            <p:cNvPr id="1898" name="Shape 1898"/>
            <p:cNvSpPr/>
            <p:nvPr/>
          </p:nvSpPr>
          <p:spPr>
            <a:xfrm>
              <a:off x="4926" y="2041"/>
              <a:ext cx="712" cy="160"/>
            </a:xfrm>
            <a:prstGeom prst="rect">
              <a:avLst/>
            </a:prstGeom>
            <a:solidFill>
              <a:srgbClr val="FFFF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Y</a:t>
              </a:r>
              <a:endParaRPr/>
            </a:p>
          </p:txBody>
        </p:sp>
        <p:sp>
          <p:nvSpPr>
            <p:cNvPr id="1899" name="Shape 1899"/>
            <p:cNvSpPr/>
            <p:nvPr/>
          </p:nvSpPr>
          <p:spPr>
            <a:xfrm>
              <a:off x="4925" y="2752"/>
              <a:ext cx="712" cy="1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Noto Sans Symbols"/>
                <a:buNone/>
              </a:pPr>
              <a:endParaRPr sz="1400" b="1">
                <a:solidFill>
                  <a:srgbClr val="000000"/>
                </a:solidFill>
                <a:latin typeface="Arial"/>
                <a:ea typeface="Arial"/>
                <a:cs typeface="Arial"/>
                <a:sym typeface="Arial"/>
              </a:endParaRPr>
            </a:p>
          </p:txBody>
        </p:sp>
      </p:grpSp>
      <p:sp>
        <p:nvSpPr>
          <p:cNvPr id="1900" name="Shape 1900"/>
          <p:cNvSpPr/>
          <p:nvPr/>
        </p:nvSpPr>
        <p:spPr>
          <a:xfrm>
            <a:off x="7799832" y="1737360"/>
            <a:ext cx="1136650" cy="27432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Noto Sans Symbols"/>
              <a:buNone/>
            </a:pPr>
            <a:endParaRPr sz="1600">
              <a:solidFill>
                <a:srgbClr val="FFFFFF"/>
              </a:solidFill>
              <a:latin typeface="Arial"/>
              <a:ea typeface="Arial"/>
              <a:cs typeface="Arial"/>
              <a:sym typeface="Arial"/>
            </a:endParaRPr>
          </a:p>
        </p:txBody>
      </p:sp>
    </p:spTree>
    <p:extLst>
      <p:ext uri="{BB962C8B-B14F-4D97-AF65-F5344CB8AC3E}">
        <p14:creationId xmlns:p14="http://schemas.microsoft.com/office/powerpoint/2010/main" val="359210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Shape 1910"/>
          <p:cNvSpPr/>
          <p:nvPr/>
        </p:nvSpPr>
        <p:spPr>
          <a:xfrm>
            <a:off x="0" y="280659"/>
            <a:ext cx="9144000" cy="680699"/>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Geostationary Operational Environmental Satellite (GOES-16) </a:t>
            </a:r>
            <a:endParaRPr dirty="0"/>
          </a:p>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Performance Status </a:t>
            </a:r>
            <a:r>
              <a:rPr lang="en-US" sz="2000" b="1" dirty="0">
                <a:solidFill>
                  <a:srgbClr val="366092"/>
                </a:solidFill>
                <a:latin typeface="Arial Narrow"/>
                <a:ea typeface="Arial Narrow"/>
                <a:cs typeface="Arial Narrow"/>
                <a:sym typeface="Arial Narrow"/>
              </a:rPr>
              <a:t>– </a:t>
            </a:r>
            <a:r>
              <a:rPr lang="en-US" sz="2000" dirty="0">
                <a:solidFill>
                  <a:srgbClr val="0B5394"/>
                </a:solidFill>
                <a:latin typeface="Arial Narrow"/>
                <a:ea typeface="Arial Narrow"/>
                <a:cs typeface="Arial Narrow"/>
                <a:sym typeface="Arial Narrow"/>
              </a:rPr>
              <a:t>March 2018</a:t>
            </a:r>
            <a:endParaRPr sz="2000" dirty="0">
              <a:solidFill>
                <a:srgbClr val="366092"/>
              </a:solidFill>
              <a:latin typeface="Arial Narrow"/>
              <a:ea typeface="Arial Narrow"/>
              <a:cs typeface="Arial Narrow"/>
              <a:sym typeface="Arial Narrow"/>
            </a:endParaRPr>
          </a:p>
        </p:txBody>
      </p:sp>
      <p:sp>
        <p:nvSpPr>
          <p:cNvPr id="1911" name="Shape 1911"/>
          <p:cNvSpPr/>
          <p:nvPr/>
        </p:nvSpPr>
        <p:spPr>
          <a:xfrm>
            <a:off x="4495800" y="6400800"/>
            <a:ext cx="184150" cy="517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p:txBody>
      </p:sp>
      <p:graphicFrame>
        <p:nvGraphicFramePr>
          <p:cNvPr id="1912" name="Shape 1912"/>
          <p:cNvGraphicFramePr/>
          <p:nvPr>
            <p:extLst>
              <p:ext uri="{D42A27DB-BD31-4B8C-83A1-F6EECF244321}">
                <p14:modId xmlns:p14="http://schemas.microsoft.com/office/powerpoint/2010/main" val="2107145122"/>
              </p:ext>
            </p:extLst>
          </p:nvPr>
        </p:nvGraphicFramePr>
        <p:xfrm>
          <a:off x="2729952" y="1032077"/>
          <a:ext cx="3964150" cy="5404035"/>
        </p:xfrm>
        <a:graphic>
          <a:graphicData uri="http://schemas.openxmlformats.org/drawingml/2006/table">
            <a:tbl>
              <a:tblPr>
                <a:noFill/>
              </a:tblPr>
              <a:tblGrid>
                <a:gridCol w="2347025">
                  <a:extLst>
                    <a:ext uri="{9D8B030D-6E8A-4147-A177-3AD203B41FA5}">
                      <a16:colId xmlns:a16="http://schemas.microsoft.com/office/drawing/2014/main" val="20000"/>
                    </a:ext>
                  </a:extLst>
                </a:gridCol>
                <a:gridCol w="1617125">
                  <a:extLst>
                    <a:ext uri="{9D8B030D-6E8A-4147-A177-3AD203B41FA5}">
                      <a16:colId xmlns:a16="http://schemas.microsoft.com/office/drawing/2014/main" val="20001"/>
                    </a:ext>
                  </a:extLst>
                </a:gridCol>
              </a:tblGrid>
              <a:tr h="795625">
                <a:tc>
                  <a:txBody>
                    <a:bodyPr/>
                    <a:lstStyle/>
                    <a:p>
                      <a:pPr marL="0" marR="0" lvl="0" indent="0" algn="l" rtl="0">
                        <a:lnSpc>
                          <a:spcPct val="90000"/>
                        </a:lnSpc>
                        <a:spcBef>
                          <a:spcPts val="0"/>
                        </a:spcBef>
                        <a:spcAft>
                          <a:spcPts val="0"/>
                        </a:spcAft>
                        <a:buClr>
                          <a:schemeClr val="dk1"/>
                        </a:buClr>
                        <a:buSzPts val="1400"/>
                        <a:buFont typeface="Noto Sans Symbols"/>
                        <a:buNone/>
                      </a:pPr>
                      <a:r>
                        <a:rPr lang="en-US" sz="1400" b="1" i="1" u="none" strike="noStrike" cap="none" dirty="0">
                          <a:solidFill>
                            <a:schemeClr val="dk1"/>
                          </a:solidFill>
                          <a:latin typeface="Arial"/>
                          <a:ea typeface="Arial"/>
                          <a:cs typeface="Arial"/>
                          <a:sym typeface="Arial"/>
                        </a:rPr>
                        <a:t>Payload Instrument</a:t>
                      </a:r>
                      <a:endParaRPr dirty="0"/>
                    </a:p>
                  </a:txBody>
                  <a:tcPr marL="91450" marR="91450" marT="45725" marB="45725" anchor="b">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Noto Sans Symbols"/>
                        <a:buNone/>
                      </a:pPr>
                      <a:r>
                        <a:rPr lang="en-US" sz="1100" b="1" i="0" u="none" strike="noStrike" cap="none">
                          <a:solidFill>
                            <a:schemeClr val="dk1"/>
                          </a:solidFill>
                          <a:latin typeface="Arial"/>
                          <a:ea typeface="Arial"/>
                          <a:cs typeface="Arial"/>
                          <a:sym typeface="Arial"/>
                        </a:rPr>
                        <a:t>GOES-16</a:t>
                      </a:r>
                      <a:endParaRPr/>
                    </a:p>
                    <a:p>
                      <a:pPr marL="0" marR="0" lvl="0" indent="0" algn="ctr" rtl="0">
                        <a:lnSpc>
                          <a:spcPct val="90000"/>
                        </a:lnSpc>
                        <a:spcBef>
                          <a:spcPts val="165"/>
                        </a:spcBef>
                        <a:spcAft>
                          <a:spcPts val="0"/>
                        </a:spcAft>
                        <a:buClr>
                          <a:schemeClr val="dk1"/>
                        </a:buClr>
                        <a:buSzPts val="1100"/>
                        <a:buFont typeface="Noto Sans Symbols"/>
                        <a:buNone/>
                      </a:pPr>
                      <a:r>
                        <a:rPr lang="en-US" sz="1100" b="1" i="0" u="none" strike="noStrike" cap="none">
                          <a:solidFill>
                            <a:schemeClr val="dk1"/>
                          </a:solidFill>
                          <a:latin typeface="Arial"/>
                          <a:ea typeface="Arial"/>
                          <a:cs typeface="Arial"/>
                          <a:sym typeface="Arial"/>
                        </a:rPr>
                        <a:t>(EAST)</a:t>
                      </a:r>
                      <a:endParaRPr/>
                    </a:p>
                    <a:p>
                      <a:pPr marL="0" marR="0" lvl="0" indent="0" algn="ctr" rtl="0">
                        <a:lnSpc>
                          <a:spcPct val="90000"/>
                        </a:lnSpc>
                        <a:spcBef>
                          <a:spcPts val="165"/>
                        </a:spcBef>
                        <a:spcAft>
                          <a:spcPts val="0"/>
                        </a:spcAft>
                        <a:buClr>
                          <a:schemeClr val="dk1"/>
                        </a:buClr>
                        <a:buSzPts val="1100"/>
                        <a:buFont typeface="Noto Sans Symbols"/>
                        <a:buNone/>
                      </a:pPr>
                      <a:r>
                        <a:rPr lang="en-US" sz="1100" b="1" i="0" u="none" strike="noStrike" cap="none">
                          <a:solidFill>
                            <a:schemeClr val="dk1"/>
                          </a:solidFill>
                          <a:latin typeface="Arial"/>
                          <a:ea typeface="Arial"/>
                          <a:cs typeface="Arial"/>
                          <a:sym typeface="Arial"/>
                        </a:rPr>
                        <a:t>Launch: Nov 2016</a:t>
                      </a:r>
                      <a:endParaRPr/>
                    </a:p>
                    <a:p>
                      <a:pPr marL="0" marR="0" lvl="0" indent="0" algn="ctr" rtl="0">
                        <a:lnSpc>
                          <a:spcPct val="90000"/>
                        </a:lnSpc>
                        <a:spcBef>
                          <a:spcPts val="165"/>
                        </a:spcBef>
                        <a:spcAft>
                          <a:spcPts val="0"/>
                        </a:spcAft>
                        <a:buClr>
                          <a:schemeClr val="dk1"/>
                        </a:buClr>
                        <a:buSzPts val="1100"/>
                        <a:buFont typeface="Noto Sans Symbols"/>
                        <a:buNone/>
                      </a:pPr>
                      <a:r>
                        <a:rPr lang="en-US" sz="1100" b="1" i="0" u="none" strike="noStrike" cap="none">
                          <a:solidFill>
                            <a:schemeClr val="dk1"/>
                          </a:solidFill>
                          <a:latin typeface="Arial"/>
                          <a:ea typeface="Arial"/>
                          <a:cs typeface="Arial"/>
                          <a:sym typeface="Arial"/>
                        </a:rPr>
                        <a:t>Activation: Dec 2017</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Advanced Baseline Imager (ABI)</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Space Environment I-Situ Suite (SEISS)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Solar Ultraviolet Imager (SUVI)</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EUV and X-ray Irradiance Sensors (EXIS)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310300">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Magnetometer</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Y</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5"/>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Geostationary Lighting Mapper (GLM)</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283500">
                <a:tc>
                  <a:txBody>
                    <a:bodyPr/>
                    <a:lstStyle/>
                    <a:p>
                      <a:pPr marL="0" marR="0" lvl="0" indent="0" algn="l" rtl="0">
                        <a:lnSpc>
                          <a:spcPct val="90000"/>
                        </a:lnSpc>
                        <a:spcBef>
                          <a:spcPts val="0"/>
                        </a:spcBef>
                        <a:spcAft>
                          <a:spcPts val="0"/>
                        </a:spcAft>
                        <a:buClr>
                          <a:schemeClr val="dk1"/>
                        </a:buClr>
                        <a:buSzPts val="1200"/>
                        <a:buFont typeface="Noto Sans Symbols"/>
                        <a:buNone/>
                      </a:pPr>
                      <a:r>
                        <a:rPr lang="en-US" sz="1200" b="1" i="1" u="none" strike="noStrike" cap="none">
                          <a:solidFill>
                            <a:schemeClr val="dk1"/>
                          </a:solidFill>
                          <a:latin typeface="Arial"/>
                          <a:ea typeface="Arial"/>
                          <a:cs typeface="Arial"/>
                          <a:sym typeface="Arial"/>
                        </a:rPr>
                        <a:t>Spacecraft Subsystems</a:t>
                      </a:r>
                      <a:endParaRPr/>
                    </a:p>
                  </a:txBody>
                  <a:tcPr marL="91450" marR="91450" marT="45725" marB="45725" anchor="ctr">
                    <a:lnL w="2857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endParaRPr sz="1200" b="1" i="0" u="none" strike="noStrike" cap="none">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Command Data &amp; Handling (CD&amp;H)</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Guidance Navigation Control (GNC)</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Electrical Power Subsystem (EPS)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Propulsion</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1"/>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Mechanisms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2"/>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Electrical Power</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3"/>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Thermal Control</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a:solidFill>
                            <a:schemeClr val="dk1"/>
                          </a:solidFill>
                          <a:latin typeface="Arial"/>
                          <a:ea typeface="Arial"/>
                          <a:cs typeface="Arial"/>
                          <a:sym typeface="Arial"/>
                        </a:rPr>
                        <a:t>G</a:t>
                      </a:r>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4"/>
                  </a:ext>
                </a:extLst>
              </a:tr>
              <a:tr h="256075">
                <a:tc>
                  <a:txBody>
                    <a:bodyPr/>
                    <a:lstStyle/>
                    <a:p>
                      <a:pPr marL="0" marR="0" lvl="0" indent="0" algn="l" rtl="0">
                        <a:lnSpc>
                          <a:spcPct val="90000"/>
                        </a:lnSpc>
                        <a:spcBef>
                          <a:spcPts val="0"/>
                        </a:spcBef>
                        <a:spcAft>
                          <a:spcPts val="0"/>
                        </a:spcAft>
                        <a:buClr>
                          <a:schemeClr val="dk1"/>
                        </a:buClr>
                        <a:buSzPts val="1100"/>
                        <a:buFont typeface="Noto Sans Symbols"/>
                        <a:buNone/>
                      </a:pPr>
                      <a:r>
                        <a:rPr lang="en-US" sz="1100" b="0" i="0" u="none" strike="noStrike" cap="none">
                          <a:solidFill>
                            <a:schemeClr val="dk1"/>
                          </a:solidFill>
                          <a:latin typeface="Arial"/>
                          <a:ea typeface="Arial"/>
                          <a:cs typeface="Arial"/>
                          <a:sym typeface="Arial"/>
                        </a:rPr>
                        <a:t>Communications Payloads</a:t>
                      </a:r>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200"/>
                        <a:buFont typeface="Noto Sans Symbols"/>
                        <a:buNone/>
                      </a:pPr>
                      <a:r>
                        <a:rPr lang="en-US" sz="1200" b="1" i="0" u="none" strike="noStrike" cap="none" dirty="0">
                          <a:solidFill>
                            <a:schemeClr val="dk1"/>
                          </a:solidFill>
                          <a:latin typeface="Arial"/>
                          <a:ea typeface="Arial"/>
                          <a:cs typeface="Arial"/>
                          <a:sym typeface="Arial"/>
                        </a:rPr>
                        <a:t>G</a:t>
                      </a:r>
                      <a:endParaRPr dirty="0"/>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7CD171"/>
                    </a:solidFill>
                  </a:tcPr>
                </a:tc>
                <a:extLst>
                  <a:ext uri="{0D108BD9-81ED-4DB2-BD59-A6C34878D82A}">
                    <a16:rowId xmlns:a16="http://schemas.microsoft.com/office/drawing/2014/main" val="10015"/>
                  </a:ext>
                </a:extLst>
              </a:tr>
            </a:tbl>
          </a:graphicData>
        </a:graphic>
      </p:graphicFrame>
      <p:grpSp>
        <p:nvGrpSpPr>
          <p:cNvPr id="1913" name="Shape 1913"/>
          <p:cNvGrpSpPr/>
          <p:nvPr/>
        </p:nvGrpSpPr>
        <p:grpSpPr>
          <a:xfrm>
            <a:off x="7577138" y="1885950"/>
            <a:ext cx="996950" cy="2869794"/>
            <a:chOff x="4903" y="1161"/>
            <a:chExt cx="774" cy="1815"/>
          </a:xfrm>
        </p:grpSpPr>
        <p:sp>
          <p:nvSpPr>
            <p:cNvPr id="1914" name="Shape 1914"/>
            <p:cNvSpPr txBox="1"/>
            <p:nvPr/>
          </p:nvSpPr>
          <p:spPr>
            <a:xfrm>
              <a:off x="4903" y="1161"/>
              <a:ext cx="774" cy="18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Key     </a:t>
              </a:r>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 with limitations</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Non-operational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1200"/>
                <a:buFont typeface="Noto Sans Symbols"/>
                <a:buNone/>
              </a:pPr>
              <a:endParaRPr sz="1200" b="1">
                <a:solidFill>
                  <a:srgbClr val="000000"/>
                </a:solidFill>
                <a:latin typeface="Times New Roman"/>
                <a:ea typeface="Times New Roman"/>
                <a:cs typeface="Times New Roman"/>
                <a:sym typeface="Times New Roman"/>
              </a:endParaRPr>
            </a:p>
          </p:txBody>
        </p:sp>
        <p:sp>
          <p:nvSpPr>
            <p:cNvPr id="1915" name="Shape 1915"/>
            <p:cNvSpPr/>
            <p:nvPr/>
          </p:nvSpPr>
          <p:spPr>
            <a:xfrm>
              <a:off x="4927" y="1495"/>
              <a:ext cx="712" cy="160"/>
            </a:xfrm>
            <a:prstGeom prst="rect">
              <a:avLst/>
            </a:prstGeom>
            <a:solidFill>
              <a:srgbClr val="00FF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G</a:t>
              </a:r>
              <a:endParaRPr/>
            </a:p>
          </p:txBody>
        </p:sp>
        <p:sp>
          <p:nvSpPr>
            <p:cNvPr id="1916" name="Shape 1916"/>
            <p:cNvSpPr/>
            <p:nvPr/>
          </p:nvSpPr>
          <p:spPr>
            <a:xfrm>
              <a:off x="4934" y="2555"/>
              <a:ext cx="712" cy="160"/>
            </a:xfrm>
            <a:prstGeom prst="rect">
              <a:avLst/>
            </a:prstGeom>
            <a:solidFill>
              <a:srgbClr val="FF00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400"/>
                <a:buFont typeface="Noto Sans Symbols"/>
                <a:buNone/>
              </a:pPr>
              <a:r>
                <a:rPr lang="en-US" sz="1400" b="1">
                  <a:solidFill>
                    <a:srgbClr val="FFFFFF"/>
                  </a:solidFill>
                  <a:latin typeface="Arial"/>
                  <a:ea typeface="Arial"/>
                  <a:cs typeface="Arial"/>
                  <a:sym typeface="Arial"/>
                </a:rPr>
                <a:t>R</a:t>
              </a:r>
              <a:endParaRPr/>
            </a:p>
          </p:txBody>
        </p:sp>
        <p:sp>
          <p:nvSpPr>
            <p:cNvPr id="1917" name="Shape 1917"/>
            <p:cNvSpPr/>
            <p:nvPr/>
          </p:nvSpPr>
          <p:spPr>
            <a:xfrm>
              <a:off x="4926" y="2073"/>
              <a:ext cx="712" cy="160"/>
            </a:xfrm>
            <a:prstGeom prst="rect">
              <a:avLst/>
            </a:prstGeom>
            <a:solidFill>
              <a:srgbClr val="FFFF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Y</a:t>
              </a:r>
              <a:endParaRPr/>
            </a:p>
          </p:txBody>
        </p:sp>
        <p:sp>
          <p:nvSpPr>
            <p:cNvPr id="1918" name="Shape 1918"/>
            <p:cNvSpPr/>
            <p:nvPr/>
          </p:nvSpPr>
          <p:spPr>
            <a:xfrm>
              <a:off x="4925" y="2752"/>
              <a:ext cx="712" cy="1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Noto Sans Symbols"/>
                <a:buNone/>
              </a:pPr>
              <a:endParaRPr sz="1400" b="1">
                <a:solidFill>
                  <a:srgbClr val="000000"/>
                </a:solidFill>
                <a:latin typeface="Arial"/>
                <a:ea typeface="Arial"/>
                <a:cs typeface="Arial"/>
                <a:sym typeface="Arial"/>
              </a:endParaRPr>
            </a:p>
          </p:txBody>
        </p:sp>
      </p:grpSp>
      <p:sp>
        <p:nvSpPr>
          <p:cNvPr id="1919" name="Shape 1919"/>
          <p:cNvSpPr/>
          <p:nvPr/>
        </p:nvSpPr>
        <p:spPr>
          <a:xfrm>
            <a:off x="7489825" y="1582738"/>
            <a:ext cx="1136650" cy="301307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Noto Sans Symbols"/>
              <a:buNone/>
            </a:pPr>
            <a:endParaRPr sz="1600">
              <a:solidFill>
                <a:srgbClr val="FFFFFF"/>
              </a:solidFill>
              <a:latin typeface="Arial"/>
              <a:ea typeface="Arial"/>
              <a:cs typeface="Arial"/>
              <a:sym typeface="Arial"/>
            </a:endParaRPr>
          </a:p>
        </p:txBody>
      </p:sp>
    </p:spTree>
    <p:extLst>
      <p:ext uri="{BB962C8B-B14F-4D97-AF65-F5344CB8AC3E}">
        <p14:creationId xmlns:p14="http://schemas.microsoft.com/office/powerpoint/2010/main" val="16189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1771953" y="173533"/>
            <a:ext cx="5600095" cy="969467"/>
          </a:xfrm>
        </p:spPr>
        <p:txBody>
          <a:bodyPr>
            <a:normAutofit/>
          </a:bodyPr>
          <a:lstStyle/>
          <a:p>
            <a:pPr algn="ctr"/>
            <a:r>
              <a:rPr lang="en-US" dirty="0"/>
              <a:t>GOES </a:t>
            </a:r>
            <a:r>
              <a:rPr lang="en-US" dirty="0" err="1"/>
              <a:t>Flyout</a:t>
            </a:r>
            <a:r>
              <a:rPr lang="en-US" dirty="0"/>
              <a:t> Schedule</a:t>
            </a:r>
          </a:p>
        </p:txBody>
      </p:sp>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http://www.goes-r.gov</a:t>
            </a:r>
            <a:r>
              <a:rPr lang="en-US" dirty="0"/>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9144000" cy="5238453"/>
          </a:xfrm>
          <a:prstGeom prst="rect">
            <a:avLst/>
          </a:prstGeom>
        </p:spPr>
      </p:pic>
    </p:spTree>
    <p:extLst>
      <p:ext uri="{BB962C8B-B14F-4D97-AF65-F5344CB8AC3E}">
        <p14:creationId xmlns:p14="http://schemas.microsoft.com/office/powerpoint/2010/main" val="1261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lstStyle/>
          <a:p>
            <a:r>
              <a:rPr lang="en-US" dirty="0"/>
              <a:t>GOES Constellation</a:t>
            </a:r>
          </a:p>
        </p:txBody>
      </p:sp>
      <p:sp>
        <p:nvSpPr>
          <p:cNvPr id="22" name="Content Placeholder 32"/>
          <p:cNvSpPr txBox="1">
            <a:spLocks/>
          </p:cNvSpPr>
          <p:nvPr/>
        </p:nvSpPr>
        <p:spPr>
          <a:xfrm>
            <a:off x="457200" y="5486399"/>
            <a:ext cx="8229600" cy="104685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dirty="0"/>
              <a:t>Primary source of data for short term forecasting, especially of severe weather such as tropical storms</a:t>
            </a:r>
          </a:p>
          <a:p>
            <a:pPr>
              <a:lnSpc>
                <a:spcPct val="80000"/>
              </a:lnSpc>
              <a:spcBef>
                <a:spcPct val="0"/>
              </a:spcBef>
            </a:pPr>
            <a:r>
              <a:rPr lang="en-US" sz="2000" dirty="0"/>
              <a:t>Continuity of Operations since 1974	</a:t>
            </a:r>
          </a:p>
        </p:txBody>
      </p:sp>
      <p:sp>
        <p:nvSpPr>
          <p:cNvPr id="20" name="Rectangle 23"/>
          <p:cNvSpPr>
            <a:spLocks noChangeAspect="1" noChangeArrowheads="1"/>
          </p:cNvSpPr>
          <p:nvPr/>
        </p:nvSpPr>
        <p:spPr bwMode="auto">
          <a:xfrm>
            <a:off x="2884502" y="2473446"/>
            <a:ext cx="778097"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GOES-West</a:t>
            </a:r>
          </a:p>
          <a:p>
            <a:pPr algn="ctr"/>
            <a:r>
              <a:rPr lang="en-US" sz="1200" dirty="0">
                <a:solidFill>
                  <a:schemeClr val="bg1"/>
                </a:solidFill>
              </a:rPr>
              <a:t>GOES-15</a:t>
            </a:r>
          </a:p>
          <a:p>
            <a:pPr algn="ctr"/>
            <a:r>
              <a:rPr lang="en-US" sz="1200" dirty="0">
                <a:solidFill>
                  <a:schemeClr val="bg1"/>
                </a:solidFill>
              </a:rPr>
              <a:t>135° West </a:t>
            </a:r>
          </a:p>
        </p:txBody>
      </p:sp>
      <p:sp>
        <p:nvSpPr>
          <p:cNvPr id="25" name="Rectangle 24"/>
          <p:cNvSpPr>
            <a:spLocks noChangeAspect="1" noChangeArrowheads="1"/>
          </p:cNvSpPr>
          <p:nvPr/>
        </p:nvSpPr>
        <p:spPr bwMode="auto">
          <a:xfrm>
            <a:off x="4503107" y="2486146"/>
            <a:ext cx="699550"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GOES-East</a:t>
            </a:r>
          </a:p>
          <a:p>
            <a:pPr algn="ctr"/>
            <a:r>
              <a:rPr lang="en-US" sz="1200" dirty="0">
                <a:solidFill>
                  <a:schemeClr val="bg1"/>
                </a:solidFill>
              </a:rPr>
              <a:t>GOES-13</a:t>
            </a:r>
          </a:p>
          <a:p>
            <a:pPr algn="ctr"/>
            <a:r>
              <a:rPr lang="en-US" sz="1200" dirty="0">
                <a:solidFill>
                  <a:schemeClr val="bg1"/>
                </a:solidFill>
              </a:rPr>
              <a:t>75° West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4654"/>
            <a:ext cx="9144000" cy="3568691"/>
          </a:xfrm>
          <a:prstGeom prst="rect">
            <a:avLst/>
          </a:prstGeom>
        </p:spPr>
      </p:pic>
      <p:pic>
        <p:nvPicPr>
          <p:cNvPr id="16" name="Picture 15"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5016387" y="3304971"/>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srcRect/>
          <a:stretch>
            <a:fillRect/>
          </a:stretch>
        </p:blipFill>
        <p:spPr bwMode="auto">
          <a:xfrm>
            <a:off x="4415039" y="3284007"/>
            <a:ext cx="442295" cy="329619"/>
          </a:xfrm>
          <a:prstGeom prst="rect">
            <a:avLst/>
          </a:prstGeom>
          <a:noFill/>
          <a:ln w="9525">
            <a:noFill/>
            <a:miter lim="800000"/>
            <a:headEnd/>
            <a:tailEnd/>
          </a:ln>
          <a:effectLst/>
        </p:spPr>
      </p:pic>
      <p:sp>
        <p:nvSpPr>
          <p:cNvPr id="23" name="TextBox 22"/>
          <p:cNvSpPr txBox="1"/>
          <p:nvPr/>
        </p:nvSpPr>
        <p:spPr>
          <a:xfrm>
            <a:off x="3560699" y="3631802"/>
            <a:ext cx="780983" cy="246221"/>
          </a:xfrm>
          <a:prstGeom prst="rect">
            <a:avLst/>
          </a:prstGeom>
          <a:noFill/>
        </p:spPr>
        <p:txBody>
          <a:bodyPr wrap="none" rtlCol="0">
            <a:spAutoFit/>
          </a:bodyPr>
          <a:lstStyle/>
          <a:p>
            <a:r>
              <a:rPr lang="en-US" sz="1000" dirty="0"/>
              <a:t>GOES-West</a:t>
            </a:r>
          </a:p>
        </p:txBody>
      </p:sp>
      <p:sp>
        <p:nvSpPr>
          <p:cNvPr id="27" name="TextBox 26"/>
          <p:cNvSpPr txBox="1"/>
          <p:nvPr/>
        </p:nvSpPr>
        <p:spPr>
          <a:xfrm>
            <a:off x="4925639" y="3632755"/>
            <a:ext cx="726481" cy="246221"/>
          </a:xfrm>
          <a:prstGeom prst="rect">
            <a:avLst/>
          </a:prstGeom>
          <a:noFill/>
        </p:spPr>
        <p:txBody>
          <a:bodyPr wrap="none" rtlCol="0">
            <a:spAutoFit/>
          </a:bodyPr>
          <a:lstStyle/>
          <a:p>
            <a:r>
              <a:rPr lang="en-US" sz="1000" dirty="0"/>
              <a:t>GOES-East</a:t>
            </a:r>
          </a:p>
        </p:txBody>
      </p:sp>
      <p:sp>
        <p:nvSpPr>
          <p:cNvPr id="30" name="TextBox 29"/>
          <p:cNvSpPr txBox="1"/>
          <p:nvPr/>
        </p:nvSpPr>
        <p:spPr>
          <a:xfrm>
            <a:off x="4324181" y="3632755"/>
            <a:ext cx="607859" cy="246221"/>
          </a:xfrm>
          <a:prstGeom prst="rect">
            <a:avLst/>
          </a:prstGeom>
          <a:noFill/>
        </p:spPr>
        <p:txBody>
          <a:bodyPr wrap="none" rtlCol="0">
            <a:spAutoFit/>
          </a:bodyPr>
          <a:lstStyle/>
          <a:p>
            <a:r>
              <a:rPr lang="en-US" sz="1000" dirty="0"/>
              <a:t>Standby</a:t>
            </a:r>
          </a:p>
        </p:txBody>
      </p:sp>
      <p:pic>
        <p:nvPicPr>
          <p:cNvPr id="31" name="Picture 30"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3774502" y="3304971"/>
            <a:ext cx="641143" cy="39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995"/>
            <a:ext cx="8229600" cy="962311"/>
          </a:xfrm>
        </p:spPr>
        <p:txBody>
          <a:bodyPr/>
          <a:lstStyle/>
          <a:p>
            <a:r>
              <a:rPr lang="en-US" dirty="0"/>
              <a:t>GOES Constellation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58" y="3905832"/>
            <a:ext cx="1113666" cy="11091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69" y="1807075"/>
            <a:ext cx="1118372" cy="111044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6248" y="1806987"/>
            <a:ext cx="1109317" cy="111044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1703" y="1805617"/>
            <a:ext cx="1109317" cy="1110449"/>
          </a:xfrm>
          <a:prstGeom prst="rect">
            <a:avLst/>
          </a:prstGeom>
        </p:spPr>
      </p:pic>
      <p:sp>
        <p:nvSpPr>
          <p:cNvPr id="22" name="Rectangle 23"/>
          <p:cNvSpPr>
            <a:spLocks noChangeAspect="1" noChangeArrowheads="1"/>
          </p:cNvSpPr>
          <p:nvPr/>
        </p:nvSpPr>
        <p:spPr bwMode="auto">
          <a:xfrm>
            <a:off x="954623" y="1245790"/>
            <a:ext cx="709297"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GOES-West</a:t>
            </a:r>
          </a:p>
          <a:p>
            <a:pPr algn="ctr"/>
            <a:r>
              <a:rPr lang="en-US" sz="1200" dirty="0">
                <a:latin typeface="Calibri"/>
              </a:rPr>
              <a:t>GOES-15</a:t>
            </a:r>
          </a:p>
          <a:p>
            <a:pPr algn="ctr"/>
            <a:r>
              <a:rPr lang="en-US" sz="1200" dirty="0">
                <a:latin typeface="Calibri"/>
              </a:rPr>
              <a:t>135° West </a:t>
            </a:r>
          </a:p>
        </p:txBody>
      </p:sp>
      <p:sp>
        <p:nvSpPr>
          <p:cNvPr id="23" name="Rectangle 22"/>
          <p:cNvSpPr>
            <a:spLocks noChangeAspect="1" noChangeArrowheads="1"/>
          </p:cNvSpPr>
          <p:nvPr/>
        </p:nvSpPr>
        <p:spPr bwMode="auto">
          <a:xfrm>
            <a:off x="5778419" y="1244332"/>
            <a:ext cx="715581"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24" name="Rectangle 25"/>
          <p:cNvSpPr>
            <a:spLocks noChangeAspect="1" noChangeArrowheads="1"/>
          </p:cNvSpPr>
          <p:nvPr/>
        </p:nvSpPr>
        <p:spPr bwMode="auto">
          <a:xfrm>
            <a:off x="2629224" y="1245702"/>
            <a:ext cx="641842"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25"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5971032" y="2219156"/>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cstate="print"/>
          <a:srcRect/>
          <a:stretch>
            <a:fillRect/>
          </a:stretch>
        </p:blipFill>
        <p:spPr bwMode="auto">
          <a:xfrm>
            <a:off x="1038412" y="2134299"/>
            <a:ext cx="442295" cy="329619"/>
          </a:xfrm>
          <a:prstGeom prst="rect">
            <a:avLst/>
          </a:prstGeom>
          <a:noFill/>
          <a:ln w="9525">
            <a:noFill/>
            <a:miter lim="800000"/>
            <a:headEnd/>
            <a:tailEnd/>
          </a:ln>
          <a:effectLst/>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4097" y="1806419"/>
            <a:ext cx="1109317" cy="1110449"/>
          </a:xfrm>
          <a:prstGeom prst="rect">
            <a:avLst/>
          </a:prstGeom>
        </p:spPr>
      </p:pic>
      <p:sp>
        <p:nvSpPr>
          <p:cNvPr id="28" name="Rectangle 27"/>
          <p:cNvSpPr>
            <a:spLocks noChangeAspect="1" noChangeArrowheads="1"/>
          </p:cNvSpPr>
          <p:nvPr/>
        </p:nvSpPr>
        <p:spPr bwMode="auto">
          <a:xfrm>
            <a:off x="7074886" y="1244332"/>
            <a:ext cx="1307437"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Storage</a:t>
            </a:r>
          </a:p>
          <a:p>
            <a:pPr algn="ctr"/>
            <a:r>
              <a:rPr lang="en-US" sz="1200" dirty="0">
                <a:latin typeface="Calibri"/>
              </a:rPr>
              <a:t>GOES-13</a:t>
            </a:r>
          </a:p>
          <a:p>
            <a:pPr algn="ctr"/>
            <a:r>
              <a:rPr lang="en-US" sz="1200" dirty="0">
                <a:latin typeface="Calibri"/>
              </a:rPr>
              <a:t>60° West</a:t>
            </a:r>
          </a:p>
        </p:txBody>
      </p:sp>
      <p:sp>
        <p:nvSpPr>
          <p:cNvPr id="29" name="Rectangle 23"/>
          <p:cNvSpPr>
            <a:spLocks noChangeAspect="1" noChangeArrowheads="1"/>
          </p:cNvSpPr>
          <p:nvPr/>
        </p:nvSpPr>
        <p:spPr bwMode="auto">
          <a:xfrm>
            <a:off x="3871536" y="1244332"/>
            <a:ext cx="1261836"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Checkout</a:t>
            </a:r>
          </a:p>
          <a:p>
            <a:pPr algn="ctr"/>
            <a:r>
              <a:rPr lang="en-US" sz="1200" dirty="0">
                <a:latin typeface="Calibri"/>
              </a:rPr>
              <a:t>GOES-17</a:t>
            </a:r>
          </a:p>
          <a:p>
            <a:pPr algn="ctr"/>
            <a:r>
              <a:rPr lang="en-US" sz="1200" dirty="0">
                <a:latin typeface="Calibri"/>
              </a:rPr>
              <a:t>89.5° West </a:t>
            </a:r>
          </a:p>
        </p:txBody>
      </p:sp>
      <p:sp>
        <p:nvSpPr>
          <p:cNvPr id="30" name="Rectangle 23"/>
          <p:cNvSpPr>
            <a:spLocks noChangeAspect="1" noChangeArrowheads="1"/>
          </p:cNvSpPr>
          <p:nvPr/>
        </p:nvSpPr>
        <p:spPr bwMode="auto">
          <a:xfrm>
            <a:off x="783076" y="3342275"/>
            <a:ext cx="709297"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GOES-West</a:t>
            </a:r>
          </a:p>
          <a:p>
            <a:pPr algn="ctr"/>
            <a:r>
              <a:rPr lang="en-US" sz="1200" dirty="0">
                <a:latin typeface="Calibri"/>
              </a:rPr>
              <a:t>GOES-17</a:t>
            </a:r>
          </a:p>
          <a:p>
            <a:pPr algn="ctr"/>
            <a:r>
              <a:rPr lang="en-US" sz="1200" dirty="0">
                <a:latin typeface="Calibri"/>
              </a:rPr>
              <a:t>137° West </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772" y="1806185"/>
            <a:ext cx="1108004" cy="1109135"/>
          </a:xfrm>
          <a:prstGeom prst="rect">
            <a:avLst/>
          </a:prstGeom>
        </p:spPr>
      </p:pic>
      <p:sp>
        <p:nvSpPr>
          <p:cNvPr id="32" name="Oval 31"/>
          <p:cNvSpPr>
            <a:spLocks noChangeAspect="1"/>
          </p:cNvSpPr>
          <p:nvPr/>
        </p:nvSpPr>
        <p:spPr>
          <a:xfrm>
            <a:off x="2346248" y="1794467"/>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pic>
        <p:nvPicPr>
          <p:cNvPr id="33"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4382961" y="2251652"/>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a:blip r:embed="rId8" cstate="print"/>
          <a:srcRect/>
          <a:stretch>
            <a:fillRect/>
          </a:stretch>
        </p:blipFill>
        <p:spPr bwMode="auto">
          <a:xfrm>
            <a:off x="2654141" y="2148696"/>
            <a:ext cx="442295" cy="329619"/>
          </a:xfrm>
          <a:prstGeom prst="rect">
            <a:avLst/>
          </a:prstGeom>
          <a:noFill/>
          <a:ln w="9525">
            <a:noFill/>
            <a:miter lim="800000"/>
            <a:headEnd/>
            <a:tailEnd/>
          </a:ln>
          <a:effectLst/>
        </p:spPr>
      </p:pic>
      <p:sp>
        <p:nvSpPr>
          <p:cNvPr id="35" name="Oval 34"/>
          <p:cNvSpPr>
            <a:spLocks noChangeAspect="1"/>
          </p:cNvSpPr>
          <p:nvPr/>
        </p:nvSpPr>
        <p:spPr>
          <a:xfrm>
            <a:off x="7133117" y="1791691"/>
            <a:ext cx="1170859"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cxnSp>
        <p:nvCxnSpPr>
          <p:cNvPr id="36" name="Straight Connector 35"/>
          <p:cNvCxnSpPr/>
          <p:nvPr/>
        </p:nvCxnSpPr>
        <p:spPr bwMode="auto">
          <a:xfrm flipH="1" flipV="1">
            <a:off x="74281" y="2996952"/>
            <a:ext cx="896112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pic>
        <p:nvPicPr>
          <p:cNvPr id="37"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966962" y="4351299"/>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8" cstate="print"/>
          <a:srcRect/>
          <a:stretch>
            <a:fillRect/>
          </a:stretch>
        </p:blipFill>
        <p:spPr bwMode="auto">
          <a:xfrm>
            <a:off x="7862043" y="2163365"/>
            <a:ext cx="441933" cy="329350"/>
          </a:xfrm>
          <a:prstGeom prst="rect">
            <a:avLst/>
          </a:prstGeom>
          <a:noFill/>
          <a:ln w="9525">
            <a:noFill/>
            <a:miter lim="800000"/>
            <a:headEnd/>
            <a:tailEnd/>
          </a:ln>
          <a:effectLst/>
        </p:spPr>
      </p:pic>
      <p:sp>
        <p:nvSpPr>
          <p:cNvPr id="39" name="Rectangle 38"/>
          <p:cNvSpPr/>
          <p:nvPr/>
        </p:nvSpPr>
        <p:spPr>
          <a:xfrm>
            <a:off x="249742" y="4964975"/>
            <a:ext cx="1826298" cy="1200329"/>
          </a:xfrm>
          <a:prstGeom prst="rect">
            <a:avLst/>
          </a:prstGeom>
        </p:spPr>
        <p:txBody>
          <a:bodyPr wrap="square">
            <a:spAutoFit/>
          </a:bodyPr>
          <a:lstStyle/>
          <a:p>
            <a:pPr algn="ctr"/>
            <a:r>
              <a:rPr lang="en-US" sz="1200" dirty="0">
                <a:solidFill>
                  <a:srgbClr val="0000FF"/>
                </a:solidFill>
              </a:rPr>
              <a:t>Drifting to </a:t>
            </a:r>
          </a:p>
          <a:p>
            <a:pPr algn="ctr"/>
            <a:r>
              <a:rPr lang="en-US" sz="1200" dirty="0">
                <a:solidFill>
                  <a:srgbClr val="0000FF"/>
                </a:solidFill>
              </a:rPr>
              <a:t>137° West in</a:t>
            </a:r>
          </a:p>
          <a:p>
            <a:pPr algn="ctr"/>
            <a:r>
              <a:rPr lang="en-US" sz="1200" dirty="0">
                <a:solidFill>
                  <a:srgbClr val="0000FF"/>
                </a:solidFill>
              </a:rPr>
              <a:t>October, 2018;</a:t>
            </a:r>
          </a:p>
          <a:p>
            <a:pPr algn="ctr"/>
            <a:r>
              <a:rPr lang="en-US" sz="1200" dirty="0">
                <a:solidFill>
                  <a:srgbClr val="0000FF"/>
                </a:solidFill>
              </a:rPr>
              <a:t>Operational at </a:t>
            </a:r>
          </a:p>
          <a:p>
            <a:pPr algn="ctr"/>
            <a:r>
              <a:rPr lang="en-US" sz="1200" dirty="0">
                <a:solidFill>
                  <a:srgbClr val="0000FF"/>
                </a:solidFill>
              </a:rPr>
              <a:t>137° West in</a:t>
            </a:r>
          </a:p>
          <a:p>
            <a:pPr algn="ctr"/>
            <a:r>
              <a:rPr lang="en-US" sz="1200" dirty="0">
                <a:solidFill>
                  <a:srgbClr val="0000FF"/>
                </a:solidFill>
              </a:rPr>
              <a:t>Nov/Dec, 2018</a:t>
            </a:r>
          </a:p>
        </p:txBody>
      </p:sp>
      <p:sp>
        <p:nvSpPr>
          <p:cNvPr id="40" name="Rectangle 23"/>
          <p:cNvSpPr>
            <a:spLocks noChangeAspect="1" noChangeArrowheads="1"/>
          </p:cNvSpPr>
          <p:nvPr/>
        </p:nvSpPr>
        <p:spPr bwMode="auto">
          <a:xfrm>
            <a:off x="2809375" y="911795"/>
            <a:ext cx="3394776" cy="246221"/>
          </a:xfrm>
          <a:prstGeom prst="rect">
            <a:avLst/>
          </a:prstGeom>
          <a:noFill/>
          <a:ln w="9525">
            <a:noFill/>
            <a:miter lim="800000"/>
            <a:headEnd/>
            <a:tailEnd/>
          </a:ln>
        </p:spPr>
        <p:txBody>
          <a:bodyPr wrap="none" lIns="0" tIns="0" rIns="0" bIns="0">
            <a:spAutoFit/>
          </a:bodyPr>
          <a:lstStyle/>
          <a:p>
            <a:pPr algn="ctr"/>
            <a:r>
              <a:rPr lang="en-US" sz="1600" u="sng" dirty="0">
                <a:latin typeface="Calibri"/>
              </a:rPr>
              <a:t>Current Constellation as of May 22, 2018</a:t>
            </a:r>
          </a:p>
        </p:txBody>
      </p:sp>
      <p:sp>
        <p:nvSpPr>
          <p:cNvPr id="41" name="Rectangle 23"/>
          <p:cNvSpPr>
            <a:spLocks noChangeAspect="1" noChangeArrowheads="1"/>
          </p:cNvSpPr>
          <p:nvPr/>
        </p:nvSpPr>
        <p:spPr bwMode="auto">
          <a:xfrm>
            <a:off x="2609646" y="3015384"/>
            <a:ext cx="3794245" cy="246221"/>
          </a:xfrm>
          <a:prstGeom prst="rect">
            <a:avLst/>
          </a:prstGeom>
          <a:noFill/>
          <a:ln w="9525">
            <a:noFill/>
            <a:miter lim="800000"/>
            <a:headEnd/>
            <a:tailEnd/>
          </a:ln>
        </p:spPr>
        <p:txBody>
          <a:bodyPr wrap="none" lIns="0" tIns="0" rIns="0" bIns="0">
            <a:spAutoFit/>
          </a:bodyPr>
          <a:lstStyle/>
          <a:p>
            <a:pPr algn="ctr"/>
            <a:r>
              <a:rPr lang="en-US" sz="1600" u="sng" dirty="0">
                <a:latin typeface="Calibri"/>
              </a:rPr>
              <a:t>Future Constellation Plans as of May 22, 2018</a:t>
            </a:r>
          </a:p>
        </p:txBody>
      </p:sp>
      <p:sp>
        <p:nvSpPr>
          <p:cNvPr id="42" name="Rectangle 23"/>
          <p:cNvSpPr>
            <a:spLocks noChangeAspect="1" noChangeArrowheads="1"/>
          </p:cNvSpPr>
          <p:nvPr/>
        </p:nvSpPr>
        <p:spPr bwMode="auto">
          <a:xfrm>
            <a:off x="2032858" y="3342275"/>
            <a:ext cx="677108"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Storage</a:t>
            </a:r>
          </a:p>
          <a:p>
            <a:pPr algn="ctr"/>
            <a:r>
              <a:rPr lang="en-US" sz="1200" dirty="0">
                <a:latin typeface="Calibri"/>
              </a:rPr>
              <a:t>GOES-15</a:t>
            </a:r>
          </a:p>
          <a:p>
            <a:pPr algn="ctr"/>
            <a:r>
              <a:rPr lang="en-US" sz="1200" dirty="0">
                <a:latin typeface="Calibri"/>
              </a:rPr>
              <a:t>105° West </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3172" y="3907156"/>
            <a:ext cx="1109317" cy="1110449"/>
          </a:xfrm>
          <a:prstGeom prst="rect">
            <a:avLst/>
          </a:prstGeom>
        </p:spPr>
      </p:pic>
      <p:sp>
        <p:nvSpPr>
          <p:cNvPr id="44" name="Oval 43"/>
          <p:cNvSpPr>
            <a:spLocks noChangeAspect="1"/>
          </p:cNvSpPr>
          <p:nvPr/>
        </p:nvSpPr>
        <p:spPr>
          <a:xfrm>
            <a:off x="1903172" y="3894636"/>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pic>
        <p:nvPicPr>
          <p:cNvPr id="45" name="Picture 2"/>
          <p:cNvPicPr>
            <a:picLocks noChangeAspect="1" noChangeArrowheads="1"/>
          </p:cNvPicPr>
          <p:nvPr/>
        </p:nvPicPr>
        <p:blipFill>
          <a:blip r:embed="rId8" cstate="print"/>
          <a:srcRect/>
          <a:stretch>
            <a:fillRect/>
          </a:stretch>
        </p:blipFill>
        <p:spPr bwMode="auto">
          <a:xfrm>
            <a:off x="2211065" y="4248865"/>
            <a:ext cx="442295" cy="329619"/>
          </a:xfrm>
          <a:prstGeom prst="rect">
            <a:avLst/>
          </a:prstGeom>
          <a:noFill/>
          <a:ln w="9525">
            <a:noFill/>
            <a:miter lim="800000"/>
            <a:headEnd/>
            <a:tailEnd/>
          </a:ln>
          <a:effectLst/>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539" y="3904706"/>
            <a:ext cx="1109317" cy="1110449"/>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6689" y="3903336"/>
            <a:ext cx="1109317" cy="1110449"/>
          </a:xfrm>
          <a:prstGeom prst="rect">
            <a:avLst/>
          </a:prstGeom>
        </p:spPr>
      </p:pic>
      <p:sp>
        <p:nvSpPr>
          <p:cNvPr id="48" name="Rectangle 47"/>
          <p:cNvSpPr>
            <a:spLocks noChangeAspect="1" noChangeArrowheads="1"/>
          </p:cNvSpPr>
          <p:nvPr/>
        </p:nvSpPr>
        <p:spPr bwMode="auto">
          <a:xfrm>
            <a:off x="5773405" y="3342051"/>
            <a:ext cx="715581"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49" name="Rectangle 25"/>
          <p:cNvSpPr>
            <a:spLocks noChangeAspect="1" noChangeArrowheads="1"/>
          </p:cNvSpPr>
          <p:nvPr/>
        </p:nvSpPr>
        <p:spPr bwMode="auto">
          <a:xfrm>
            <a:off x="3066467" y="3343421"/>
            <a:ext cx="641842"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50"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5966018" y="4316875"/>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083" y="3904138"/>
            <a:ext cx="1109317" cy="1110449"/>
          </a:xfrm>
          <a:prstGeom prst="rect">
            <a:avLst/>
          </a:prstGeom>
        </p:spPr>
      </p:pic>
      <p:sp>
        <p:nvSpPr>
          <p:cNvPr id="52" name="Rectangle 51"/>
          <p:cNvSpPr>
            <a:spLocks noChangeAspect="1" noChangeArrowheads="1"/>
          </p:cNvSpPr>
          <p:nvPr/>
        </p:nvSpPr>
        <p:spPr bwMode="auto">
          <a:xfrm>
            <a:off x="7069872" y="3342051"/>
            <a:ext cx="1307437"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Storage</a:t>
            </a:r>
          </a:p>
          <a:p>
            <a:pPr algn="ctr"/>
            <a:r>
              <a:rPr lang="en-US" sz="1200" dirty="0">
                <a:latin typeface="Calibri"/>
              </a:rPr>
              <a:t>GOES-13</a:t>
            </a:r>
          </a:p>
          <a:p>
            <a:pPr algn="ctr"/>
            <a:r>
              <a:rPr lang="en-US" sz="1200" dirty="0">
                <a:latin typeface="Calibri"/>
              </a:rPr>
              <a:t>60° West</a:t>
            </a:r>
          </a:p>
        </p:txBody>
      </p:sp>
      <p:sp>
        <p:nvSpPr>
          <p:cNvPr id="53" name="Rectangle 23"/>
          <p:cNvSpPr>
            <a:spLocks noChangeAspect="1" noChangeArrowheads="1"/>
          </p:cNvSpPr>
          <p:nvPr/>
        </p:nvSpPr>
        <p:spPr bwMode="auto">
          <a:xfrm>
            <a:off x="3866522" y="3342051"/>
            <a:ext cx="1261836"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Checkout</a:t>
            </a:r>
          </a:p>
          <a:p>
            <a:pPr algn="ctr"/>
            <a:r>
              <a:rPr lang="en-US" sz="1200" dirty="0">
                <a:latin typeface="Calibri"/>
              </a:rPr>
              <a:t>GOES-T/U</a:t>
            </a:r>
          </a:p>
          <a:p>
            <a:pPr algn="ctr"/>
            <a:r>
              <a:rPr lang="en-US" sz="1200" dirty="0">
                <a:latin typeface="Calibri"/>
              </a:rPr>
              <a:t>89.5° West </a:t>
            </a: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2758" y="3903904"/>
            <a:ext cx="1108004" cy="1109135"/>
          </a:xfrm>
          <a:prstGeom prst="rect">
            <a:avLst/>
          </a:prstGeom>
        </p:spPr>
      </p:pic>
      <p:sp>
        <p:nvSpPr>
          <p:cNvPr id="55" name="Oval 54"/>
          <p:cNvSpPr>
            <a:spLocks noChangeAspect="1"/>
          </p:cNvSpPr>
          <p:nvPr/>
        </p:nvSpPr>
        <p:spPr>
          <a:xfrm>
            <a:off x="2771539" y="3892186"/>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pic>
        <p:nvPicPr>
          <p:cNvPr id="56" name="Picture 3" descr="C:\Users\kyle.herring\Desktop\goes-r-no-background-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9662">
            <a:off x="4377947" y="4349371"/>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8" cstate="print"/>
          <a:srcRect/>
          <a:stretch>
            <a:fillRect/>
          </a:stretch>
        </p:blipFill>
        <p:spPr bwMode="auto">
          <a:xfrm>
            <a:off x="3079432" y="4246415"/>
            <a:ext cx="442295" cy="329619"/>
          </a:xfrm>
          <a:prstGeom prst="rect">
            <a:avLst/>
          </a:prstGeom>
          <a:noFill/>
          <a:ln w="9525">
            <a:noFill/>
            <a:miter lim="800000"/>
            <a:headEnd/>
            <a:tailEnd/>
          </a:ln>
          <a:effectLst/>
        </p:spPr>
      </p:pic>
      <p:sp>
        <p:nvSpPr>
          <p:cNvPr id="58" name="Oval 57"/>
          <p:cNvSpPr>
            <a:spLocks noChangeAspect="1"/>
          </p:cNvSpPr>
          <p:nvPr/>
        </p:nvSpPr>
        <p:spPr>
          <a:xfrm>
            <a:off x="7128103" y="3889410"/>
            <a:ext cx="1170859"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pic>
        <p:nvPicPr>
          <p:cNvPr id="59" name="Picture 2"/>
          <p:cNvPicPr>
            <a:picLocks noChangeAspect="1" noChangeArrowheads="1"/>
          </p:cNvPicPr>
          <p:nvPr/>
        </p:nvPicPr>
        <p:blipFill>
          <a:blip r:embed="rId8" cstate="print"/>
          <a:srcRect/>
          <a:stretch>
            <a:fillRect/>
          </a:stretch>
        </p:blipFill>
        <p:spPr bwMode="auto">
          <a:xfrm>
            <a:off x="7857029" y="4261084"/>
            <a:ext cx="441933" cy="329350"/>
          </a:xfrm>
          <a:prstGeom prst="rect">
            <a:avLst/>
          </a:prstGeom>
          <a:noFill/>
          <a:ln w="9525">
            <a:noFill/>
            <a:miter lim="800000"/>
            <a:headEnd/>
            <a:tailEnd/>
          </a:ln>
          <a:effectLst/>
        </p:spPr>
      </p:pic>
      <p:sp>
        <p:nvSpPr>
          <p:cNvPr id="60" name="Rectangle 59"/>
          <p:cNvSpPr/>
          <p:nvPr/>
        </p:nvSpPr>
        <p:spPr>
          <a:xfrm>
            <a:off x="3689597" y="4949458"/>
            <a:ext cx="1634326" cy="830997"/>
          </a:xfrm>
          <a:prstGeom prst="rect">
            <a:avLst/>
          </a:prstGeom>
        </p:spPr>
        <p:txBody>
          <a:bodyPr wrap="square">
            <a:spAutoFit/>
          </a:bodyPr>
          <a:lstStyle/>
          <a:p>
            <a:pPr algn="ctr"/>
            <a:r>
              <a:rPr lang="en-US" sz="1200" dirty="0">
                <a:solidFill>
                  <a:srgbClr val="0000FF"/>
                </a:solidFill>
              </a:rPr>
              <a:t>GOES-T Launching in</a:t>
            </a:r>
          </a:p>
          <a:p>
            <a:pPr algn="ctr"/>
            <a:r>
              <a:rPr lang="en-US" sz="1200" dirty="0">
                <a:solidFill>
                  <a:srgbClr val="0000FF"/>
                </a:solidFill>
              </a:rPr>
              <a:t>June, 2020;</a:t>
            </a:r>
          </a:p>
          <a:p>
            <a:pPr algn="ctr"/>
            <a:r>
              <a:rPr lang="en-US" sz="1200" dirty="0">
                <a:solidFill>
                  <a:srgbClr val="0000FF"/>
                </a:solidFill>
              </a:rPr>
              <a:t>GOES-U Launching in</a:t>
            </a:r>
          </a:p>
          <a:p>
            <a:pPr algn="ctr"/>
            <a:r>
              <a:rPr lang="en-US" sz="1200" dirty="0">
                <a:solidFill>
                  <a:srgbClr val="0000FF"/>
                </a:solidFill>
              </a:rPr>
              <a:t>2024</a:t>
            </a:r>
          </a:p>
        </p:txBody>
      </p:sp>
      <p:sp>
        <p:nvSpPr>
          <p:cNvPr id="61" name="Rectangle 60"/>
          <p:cNvSpPr/>
          <p:nvPr/>
        </p:nvSpPr>
        <p:spPr>
          <a:xfrm>
            <a:off x="1653209" y="4964975"/>
            <a:ext cx="1634326" cy="830997"/>
          </a:xfrm>
          <a:prstGeom prst="rect">
            <a:avLst/>
          </a:prstGeom>
        </p:spPr>
        <p:txBody>
          <a:bodyPr wrap="square">
            <a:spAutoFit/>
          </a:bodyPr>
          <a:lstStyle/>
          <a:p>
            <a:pPr algn="ctr"/>
            <a:r>
              <a:rPr lang="en-US" sz="1200" dirty="0">
                <a:solidFill>
                  <a:srgbClr val="0000FF"/>
                </a:solidFill>
              </a:rPr>
              <a:t>Drifting to</a:t>
            </a:r>
          </a:p>
          <a:p>
            <a:pPr algn="ctr"/>
            <a:r>
              <a:rPr lang="en-US" sz="1200" dirty="0">
                <a:solidFill>
                  <a:srgbClr val="0000FF"/>
                </a:solidFill>
              </a:rPr>
              <a:t>105° West</a:t>
            </a:r>
          </a:p>
          <a:p>
            <a:pPr algn="ctr"/>
            <a:r>
              <a:rPr lang="en-US" sz="1200" dirty="0">
                <a:solidFill>
                  <a:srgbClr val="0000FF"/>
                </a:solidFill>
              </a:rPr>
              <a:t>for storage in </a:t>
            </a:r>
          </a:p>
          <a:p>
            <a:pPr algn="ctr"/>
            <a:r>
              <a:rPr lang="en-US" sz="1200" dirty="0">
                <a:solidFill>
                  <a:srgbClr val="0000FF"/>
                </a:solidFill>
              </a:rPr>
              <a:t>Nov/Dec, 2018</a:t>
            </a:r>
          </a:p>
        </p:txBody>
      </p:sp>
    </p:spTree>
    <p:extLst>
      <p:ext uri="{BB962C8B-B14F-4D97-AF65-F5344CB8AC3E}">
        <p14:creationId xmlns:p14="http://schemas.microsoft.com/office/powerpoint/2010/main" val="169880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516"/>
            <a:ext cx="8229600" cy="962311"/>
          </a:xfrm>
        </p:spPr>
        <p:txBody>
          <a:bodyPr/>
          <a:lstStyle/>
          <a:p>
            <a:r>
              <a:rPr lang="en-US" dirty="0"/>
              <a:t>GOES Constellation</a:t>
            </a:r>
          </a:p>
        </p:txBody>
      </p:sp>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l="1794" t="650" r="1794" b="2750"/>
          <a:stretch/>
        </p:blipFill>
        <p:spPr>
          <a:xfrm>
            <a:off x="179512" y="44624"/>
            <a:ext cx="8784976" cy="6432376"/>
          </a:xfrm>
          <a:prstGeom prst="rect">
            <a:avLst/>
          </a:prstGeom>
          <a:ln>
            <a:solidFill>
              <a:schemeClr val="tx1"/>
            </a:solidFill>
          </a:ln>
        </p:spPr>
      </p:pic>
      <p:cxnSp>
        <p:nvCxnSpPr>
          <p:cNvPr id="4" name="Straight Connector 3"/>
          <p:cNvCxnSpPr/>
          <p:nvPr/>
        </p:nvCxnSpPr>
        <p:spPr>
          <a:xfrm>
            <a:off x="6400800" y="381000"/>
            <a:ext cx="76200" cy="6096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794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a:solidFill>
                  <a:prstClr val="black"/>
                </a:solidFill>
              </a:rPr>
              <a:t>GOES-16 L2+ Science Product Validation Status</a:t>
            </a:r>
            <a:endParaRPr lang="en-US" dirty="0"/>
          </a:p>
        </p:txBody>
      </p:sp>
      <p:pic>
        <p:nvPicPr>
          <p:cNvPr id="3" name="Picture 2"/>
          <p:cNvPicPr>
            <a:picLocks noChangeAspect="1"/>
          </p:cNvPicPr>
          <p:nvPr/>
        </p:nvPicPr>
        <p:blipFill>
          <a:blip r:embed="rId3"/>
          <a:stretch>
            <a:fillRect/>
          </a:stretch>
        </p:blipFill>
        <p:spPr>
          <a:xfrm>
            <a:off x="17893" y="911134"/>
            <a:ext cx="9108213" cy="5489666"/>
          </a:xfrm>
          <a:prstGeom prst="rect">
            <a:avLst/>
          </a:prstGeom>
        </p:spPr>
      </p:pic>
    </p:spTree>
    <p:extLst>
      <p:ext uri="{BB962C8B-B14F-4D97-AF65-F5344CB8AC3E}">
        <p14:creationId xmlns:p14="http://schemas.microsoft.com/office/powerpoint/2010/main" val="217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a:solidFill>
                  <a:prstClr val="black"/>
                </a:solidFill>
              </a:rPr>
              <a:t>GOES-17 First Public Images &amp; Plots</a:t>
            </a:r>
            <a:endParaRPr lang="en-US" dirty="0"/>
          </a:p>
        </p:txBody>
      </p:sp>
      <p:sp>
        <p:nvSpPr>
          <p:cNvPr id="3" name="Content Placeholder 312"/>
          <p:cNvSpPr txBox="1">
            <a:spLocks/>
          </p:cNvSpPr>
          <p:nvPr/>
        </p:nvSpPr>
        <p:spPr>
          <a:xfrm>
            <a:off x="457200" y="914400"/>
            <a:ext cx="8229600" cy="1398240"/>
          </a:xfrm>
          <a:prstGeom prst="rect">
            <a:avLst/>
          </a:prstGeom>
        </p:spPr>
        <p:txBody>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1600" dirty="0"/>
              <a:t>First public images/plots will be released after orbit raising and initial image navigation and radiometric assessment</a:t>
            </a:r>
          </a:p>
          <a:p>
            <a:pPr defTabSz="914400"/>
            <a:r>
              <a:rPr lang="en-US" sz="1600" dirty="0"/>
              <a:t>CWG POCs are established for creation of First Drafts of Public Image/Data Mock-Ups </a:t>
            </a:r>
          </a:p>
          <a:p>
            <a:pPr defTabSz="914400"/>
            <a:r>
              <a:rPr lang="en-US" sz="1600" dirty="0"/>
              <a:t>PRO Lead, Program Chief of Staff and NESDIS Communications facilitate and provide copy-edits for story-board layouts and captions</a:t>
            </a:r>
          </a:p>
          <a:p>
            <a:endParaRPr lang="en-US" sz="1600" dirty="0"/>
          </a:p>
        </p:txBody>
      </p:sp>
      <p:grpSp>
        <p:nvGrpSpPr>
          <p:cNvPr id="4" name="Group 3"/>
          <p:cNvGrpSpPr/>
          <p:nvPr/>
        </p:nvGrpSpPr>
        <p:grpSpPr>
          <a:xfrm>
            <a:off x="107504" y="2312641"/>
            <a:ext cx="8928992" cy="4240560"/>
            <a:chOff x="107504" y="2924944"/>
            <a:chExt cx="8928992" cy="3816424"/>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04" t="42650" r="1004" b="1701"/>
            <a:stretch/>
          </p:blipFill>
          <p:spPr>
            <a:xfrm>
              <a:off x="107504" y="2924944"/>
              <a:ext cx="8928992" cy="3816424"/>
            </a:xfrm>
            <a:prstGeom prst="rect">
              <a:avLst/>
            </a:prstGeom>
            <a:ln>
              <a:solidFill>
                <a:schemeClr val="tx1"/>
              </a:solidFill>
            </a:ln>
          </p:spPr>
        </p:pic>
        <p:sp>
          <p:nvSpPr>
            <p:cNvPr id="6" name="Rectangle 5"/>
            <p:cNvSpPr/>
            <p:nvPr/>
          </p:nvSpPr>
          <p:spPr>
            <a:xfrm>
              <a:off x="6451128" y="2934992"/>
              <a:ext cx="864096" cy="16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a:off x="3276600" y="2312640"/>
            <a:ext cx="76200" cy="28689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GOES-West Transition Plan</a:t>
            </a:r>
            <a:br>
              <a:rPr lang="en-US" sz="2800" dirty="0">
                <a:solidFill>
                  <a:prstClr val="black"/>
                </a:solidFill>
              </a:rPr>
            </a:br>
            <a:r>
              <a:rPr lang="en-US" sz="2800" dirty="0">
                <a:solidFill>
                  <a:prstClr val="black"/>
                </a:solidFill>
              </a:rPr>
              <a:t>for Replacement of GOES-15 with GOES-17</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351331"/>
              </p:ext>
            </p:extLst>
          </p:nvPr>
        </p:nvGraphicFramePr>
        <p:xfrm>
          <a:off x="457200" y="1295400"/>
          <a:ext cx="8458200" cy="5181597"/>
        </p:xfrm>
        <a:graphic>
          <a:graphicData uri="http://schemas.openxmlformats.org/drawingml/2006/table">
            <a:tbl>
              <a:tblPr firstRow="1" bandRow="1">
                <a:tableStyleId>{616DA210-FB5B-4158-B5E0-FEB733F419BA}</a:tableStyleId>
              </a:tblPr>
              <a:tblGrid>
                <a:gridCol w="1389845">
                  <a:extLst>
                    <a:ext uri="{9D8B030D-6E8A-4147-A177-3AD203B41FA5}">
                      <a16:colId xmlns:a16="http://schemas.microsoft.com/office/drawing/2014/main" val="960152233"/>
                    </a:ext>
                  </a:extLst>
                </a:gridCol>
                <a:gridCol w="3415048">
                  <a:extLst>
                    <a:ext uri="{9D8B030D-6E8A-4147-A177-3AD203B41FA5}">
                      <a16:colId xmlns:a16="http://schemas.microsoft.com/office/drawing/2014/main" val="2674492957"/>
                    </a:ext>
                  </a:extLst>
                </a:gridCol>
                <a:gridCol w="3653307">
                  <a:extLst>
                    <a:ext uri="{9D8B030D-6E8A-4147-A177-3AD203B41FA5}">
                      <a16:colId xmlns:a16="http://schemas.microsoft.com/office/drawing/2014/main" val="2270763465"/>
                    </a:ext>
                  </a:extLst>
                </a:gridCol>
              </a:tblGrid>
              <a:tr h="367489">
                <a:tc>
                  <a:txBody>
                    <a:bodyPr/>
                    <a:lstStyle/>
                    <a:p>
                      <a:pPr algn="ctr"/>
                      <a:r>
                        <a:rPr lang="en-US" sz="1400" dirty="0"/>
                        <a:t>Date</a:t>
                      </a:r>
                    </a:p>
                  </a:txBody>
                  <a:tcPr/>
                </a:tc>
                <a:tc>
                  <a:txBody>
                    <a:bodyPr/>
                    <a:lstStyle/>
                    <a:p>
                      <a:pPr algn="ctr"/>
                      <a:r>
                        <a:rPr lang="en-US" sz="1400" dirty="0"/>
                        <a:t>GOES-17</a:t>
                      </a:r>
                    </a:p>
                  </a:txBody>
                  <a:tcPr/>
                </a:tc>
                <a:tc>
                  <a:txBody>
                    <a:bodyPr/>
                    <a:lstStyle/>
                    <a:p>
                      <a:pPr algn="ctr"/>
                      <a:r>
                        <a:rPr lang="en-US" sz="1400" dirty="0"/>
                        <a:t>GOES-15</a:t>
                      </a:r>
                    </a:p>
                  </a:txBody>
                  <a:tcPr/>
                </a:tc>
                <a:extLst>
                  <a:ext uri="{0D108BD9-81ED-4DB2-BD59-A6C34878D82A}">
                    <a16:rowId xmlns:a16="http://schemas.microsoft.com/office/drawing/2014/main" val="347321537"/>
                  </a:ext>
                </a:extLst>
              </a:tr>
              <a:tr h="367489">
                <a:tc>
                  <a:txBody>
                    <a:bodyPr/>
                    <a:lstStyle/>
                    <a:p>
                      <a:r>
                        <a:rPr lang="en-US" sz="1400" dirty="0"/>
                        <a:t>Sep, 2018</a:t>
                      </a:r>
                    </a:p>
                  </a:txBody>
                  <a:tcPr/>
                </a:tc>
                <a:tc>
                  <a:txBody>
                    <a:bodyPr/>
                    <a:lstStyle/>
                    <a:p>
                      <a:r>
                        <a:rPr lang="en-US" sz="1400" dirty="0"/>
                        <a:t>Post Launch Acceptance Review</a:t>
                      </a:r>
                    </a:p>
                  </a:txBody>
                  <a:tcPr/>
                </a:tc>
                <a:tc>
                  <a:txBody>
                    <a:bodyPr/>
                    <a:lstStyle/>
                    <a:p>
                      <a:endParaRPr lang="en-US" sz="1400" dirty="0"/>
                    </a:p>
                  </a:txBody>
                  <a:tcPr/>
                </a:tc>
                <a:extLst>
                  <a:ext uri="{0D108BD9-81ED-4DB2-BD59-A6C34878D82A}">
                    <a16:rowId xmlns:a16="http://schemas.microsoft.com/office/drawing/2014/main" val="3925207614"/>
                  </a:ext>
                </a:extLst>
              </a:tr>
              <a:tr h="367489">
                <a:tc>
                  <a:txBody>
                    <a:bodyPr/>
                    <a:lstStyle/>
                    <a:p>
                      <a:r>
                        <a:rPr lang="en-US" sz="1400" dirty="0"/>
                        <a:t>Sep, 2018</a:t>
                      </a:r>
                    </a:p>
                  </a:txBody>
                  <a:tcPr/>
                </a:tc>
                <a:tc>
                  <a:txBody>
                    <a:bodyPr/>
                    <a:lstStyle/>
                    <a:p>
                      <a:r>
                        <a:rPr lang="en-US" sz="1400" dirty="0"/>
                        <a:t>Handover Readiness Review</a:t>
                      </a:r>
                    </a:p>
                  </a:txBody>
                  <a:tcPr/>
                </a:tc>
                <a:tc>
                  <a:txBody>
                    <a:bodyPr/>
                    <a:lstStyle/>
                    <a:p>
                      <a:endParaRPr lang="en-US" sz="1400" dirty="0"/>
                    </a:p>
                  </a:txBody>
                  <a:tcPr/>
                </a:tc>
                <a:extLst>
                  <a:ext uri="{0D108BD9-81ED-4DB2-BD59-A6C34878D82A}">
                    <a16:rowId xmlns:a16="http://schemas.microsoft.com/office/drawing/2014/main" val="1068297785"/>
                  </a:ext>
                </a:extLst>
              </a:tr>
              <a:tr h="36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Oct,</a:t>
                      </a:r>
                      <a:r>
                        <a:rPr lang="en-US" sz="1400" baseline="0" dirty="0"/>
                        <a:t> 2018</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Drift Start from 105 </a:t>
                      </a:r>
                      <a:r>
                        <a:rPr lang="en-US" sz="1400" dirty="0" err="1"/>
                        <a:t>deg</a:t>
                      </a:r>
                      <a:r>
                        <a:rPr lang="en-US" sz="1400" dirty="0"/>
                        <a:t> West (data stops)</a:t>
                      </a:r>
                    </a:p>
                  </a:txBody>
                  <a:tcPr/>
                </a:tc>
                <a:tc>
                  <a:txBody>
                    <a:bodyPr/>
                    <a:lstStyle/>
                    <a:p>
                      <a:endParaRPr lang="en-US" sz="1400" dirty="0"/>
                    </a:p>
                  </a:txBody>
                  <a:tcPr/>
                </a:tc>
                <a:extLst>
                  <a:ext uri="{0D108BD9-81ED-4DB2-BD59-A6C34878D82A}">
                    <a16:rowId xmlns:a16="http://schemas.microsoft.com/office/drawing/2014/main" val="2805021655"/>
                  </a:ext>
                </a:extLst>
              </a:tr>
              <a:tr h="367489">
                <a:tc>
                  <a:txBody>
                    <a:bodyPr/>
                    <a:lstStyle/>
                    <a:p>
                      <a:r>
                        <a:rPr lang="en-US" sz="1400" dirty="0"/>
                        <a:t>Oct, 2018</a:t>
                      </a:r>
                    </a:p>
                  </a:txBody>
                  <a:tcPr/>
                </a:tc>
                <a:tc>
                  <a:txBody>
                    <a:bodyPr/>
                    <a:lstStyle/>
                    <a:p>
                      <a:endParaRPr lang="en-US" sz="1400" dirty="0"/>
                    </a:p>
                  </a:txBody>
                  <a:tcPr/>
                </a:tc>
                <a:tc>
                  <a:txBody>
                    <a:bodyPr/>
                    <a:lstStyle/>
                    <a:p>
                      <a:r>
                        <a:rPr lang="en-US" sz="1400" dirty="0"/>
                        <a:t>GVAR Re-Routed through GOES-14</a:t>
                      </a:r>
                    </a:p>
                  </a:txBody>
                  <a:tcPr/>
                </a:tc>
                <a:extLst>
                  <a:ext uri="{0D108BD9-81ED-4DB2-BD59-A6C34878D82A}">
                    <a16:rowId xmlns:a16="http://schemas.microsoft.com/office/drawing/2014/main" val="2777761574"/>
                  </a:ext>
                </a:extLst>
              </a:tr>
              <a:tr h="36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Nov,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Drift Stop at 137 </a:t>
                      </a:r>
                      <a:r>
                        <a:rPr lang="en-US" sz="1400" dirty="0" err="1"/>
                        <a:t>deg</a:t>
                      </a:r>
                      <a:r>
                        <a:rPr lang="en-US" sz="1400" dirty="0"/>
                        <a:t> West</a:t>
                      </a:r>
                    </a:p>
                  </a:txBody>
                  <a:tcPr/>
                </a:tc>
                <a:tc>
                  <a:txBody>
                    <a:bodyPr/>
                    <a:lstStyle/>
                    <a:p>
                      <a:endParaRPr lang="en-US" sz="1400" dirty="0"/>
                    </a:p>
                  </a:txBody>
                  <a:tcPr/>
                </a:tc>
                <a:extLst>
                  <a:ext uri="{0D108BD9-81ED-4DB2-BD59-A6C34878D82A}">
                    <a16:rowId xmlns:a16="http://schemas.microsoft.com/office/drawing/2014/main" val="186348297"/>
                  </a:ext>
                </a:extLst>
              </a:tr>
              <a:tr h="36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Nov,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Data Distribution Resumes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741771383"/>
                  </a:ext>
                </a:extLst>
              </a:tr>
              <a:tr h="36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Nov,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Operations Transition Readiness Review</a:t>
                      </a:r>
                    </a:p>
                  </a:txBody>
                  <a:tcPr/>
                </a:tc>
                <a:tc>
                  <a:txBody>
                    <a:bodyPr/>
                    <a:lstStyle/>
                    <a:p>
                      <a:endParaRPr lang="en-US" sz="1400" dirty="0"/>
                    </a:p>
                  </a:txBody>
                  <a:tcPr/>
                </a:tc>
                <a:extLst>
                  <a:ext uri="{0D108BD9-81ED-4DB2-BD59-A6C34878D82A}">
                    <a16:rowId xmlns:a16="http://schemas.microsoft.com/office/drawing/2014/main" val="2640452244"/>
                  </a:ext>
                </a:extLst>
              </a:tr>
              <a:tr h="36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Nov/Dec,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Becomes GOES-West</a:t>
                      </a:r>
                    </a:p>
                  </a:txBody>
                  <a:tcPr/>
                </a:tc>
                <a:tc>
                  <a:txBody>
                    <a:bodyPr/>
                    <a:lstStyle/>
                    <a:p>
                      <a:endParaRPr lang="en-US" sz="1400" dirty="0"/>
                    </a:p>
                  </a:txBody>
                  <a:tcPr/>
                </a:tc>
                <a:extLst>
                  <a:ext uri="{0D108BD9-81ED-4DB2-BD59-A6C34878D82A}">
                    <a16:rowId xmlns:a16="http://schemas.microsoft.com/office/drawing/2014/main" val="3150909410"/>
                  </a:ext>
                </a:extLst>
              </a:tr>
              <a:tr h="624732">
                <a:tc>
                  <a:txBody>
                    <a:bodyPr/>
                    <a:lstStyle/>
                    <a:p>
                      <a:r>
                        <a:rPr lang="en-US" sz="1400" dirty="0"/>
                        <a:t>Nov/Dec, 2018</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Data Distribution Disabled (some Space </a:t>
                      </a:r>
                      <a:r>
                        <a:rPr lang="en-US" sz="1400" dirty="0" err="1"/>
                        <a:t>Wx</a:t>
                      </a:r>
                      <a:r>
                        <a:rPr lang="en-US" sz="1400" dirty="0"/>
                        <a:t> may continue)</a:t>
                      </a:r>
                    </a:p>
                  </a:txBody>
                  <a:tcPr/>
                </a:tc>
                <a:extLst>
                  <a:ext uri="{0D108BD9-81ED-4DB2-BD59-A6C34878D82A}">
                    <a16:rowId xmlns:a16="http://schemas.microsoft.com/office/drawing/2014/main" val="3035984979"/>
                  </a:ext>
                </a:extLst>
              </a:tr>
              <a:tr h="367489">
                <a:tc>
                  <a:txBody>
                    <a:bodyPr/>
                    <a:lstStyle/>
                    <a:p>
                      <a:r>
                        <a:rPr lang="en-US" sz="1400" dirty="0"/>
                        <a:t>Dec, 2018</a:t>
                      </a:r>
                    </a:p>
                  </a:txBody>
                  <a:tcPr/>
                </a:tc>
                <a:tc>
                  <a:txBody>
                    <a:bodyPr/>
                    <a:lstStyle/>
                    <a:p>
                      <a:endParaRPr lang="en-US" sz="1400" dirty="0"/>
                    </a:p>
                  </a:txBody>
                  <a:tcPr/>
                </a:tc>
                <a:tc>
                  <a:txBody>
                    <a:bodyPr/>
                    <a:lstStyle/>
                    <a:p>
                      <a:r>
                        <a:rPr lang="en-US" sz="1400" dirty="0"/>
                        <a:t>Data Re-Routing via GOES-14 Disabled</a:t>
                      </a:r>
                    </a:p>
                  </a:txBody>
                  <a:tcPr/>
                </a:tc>
                <a:extLst>
                  <a:ext uri="{0D108BD9-81ED-4DB2-BD59-A6C34878D82A}">
                    <a16:rowId xmlns:a16="http://schemas.microsoft.com/office/drawing/2014/main" val="559429289"/>
                  </a:ext>
                </a:extLst>
              </a:tr>
              <a:tr h="881975">
                <a:tc>
                  <a:txBody>
                    <a:bodyPr/>
                    <a:lstStyle/>
                    <a:p>
                      <a:r>
                        <a:rPr lang="en-US" sz="1400" dirty="0"/>
                        <a:t>Dec,</a:t>
                      </a:r>
                      <a:r>
                        <a:rPr lang="en-US" sz="1400" baseline="0" dirty="0"/>
                        <a:t> 2018</a:t>
                      </a:r>
                      <a:endParaRPr lang="en-US" sz="1400" dirty="0"/>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Instruments Placed in Safe Mode (some Space </a:t>
                      </a:r>
                      <a:r>
                        <a:rPr lang="en-US" sz="1400" dirty="0" err="1"/>
                        <a:t>Wx</a:t>
                      </a:r>
                      <a:r>
                        <a:rPr lang="en-US" sz="1400" dirty="0"/>
                        <a:t> may continue).  Consider drift options.</a:t>
                      </a:r>
                    </a:p>
                  </a:txBody>
                  <a:tcPr/>
                </a:tc>
                <a:extLst>
                  <a:ext uri="{0D108BD9-81ED-4DB2-BD59-A6C34878D82A}">
                    <a16:rowId xmlns:a16="http://schemas.microsoft.com/office/drawing/2014/main" val="961689297"/>
                  </a:ext>
                </a:extLst>
              </a:tr>
            </a:tbl>
          </a:graphicData>
        </a:graphic>
      </p:graphicFrame>
    </p:spTree>
    <p:extLst>
      <p:ext uri="{BB962C8B-B14F-4D97-AF65-F5344CB8AC3E}">
        <p14:creationId xmlns:p14="http://schemas.microsoft.com/office/powerpoint/2010/main" val="363956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b="0" dirty="0"/>
              <a:t>Presentation Outline</a:t>
            </a:r>
          </a:p>
        </p:txBody>
      </p:sp>
      <p:sp>
        <p:nvSpPr>
          <p:cNvPr id="3" name="Content Placeholder 2"/>
          <p:cNvSpPr>
            <a:spLocks noGrp="1"/>
          </p:cNvSpPr>
          <p:nvPr>
            <p:ph idx="1"/>
          </p:nvPr>
        </p:nvSpPr>
        <p:spPr>
          <a:xfrm>
            <a:off x="228600" y="1371600"/>
            <a:ext cx="8686800" cy="4221163"/>
          </a:xfrm>
        </p:spPr>
        <p:txBody>
          <a:bodyPr>
            <a:noAutofit/>
          </a:bodyPr>
          <a:lstStyle/>
          <a:p>
            <a:pPr marL="0" indent="0">
              <a:buNone/>
            </a:pPr>
            <a:endParaRPr lang="en-US" sz="900" dirty="0"/>
          </a:p>
          <a:p>
            <a:pPr>
              <a:buFontTx/>
              <a:buChar char="-"/>
            </a:pPr>
            <a:r>
              <a:rPr lang="en-US" sz="2400" dirty="0"/>
              <a:t>Overview of the Office of Satellite and Product Operations (OSPO)</a:t>
            </a:r>
          </a:p>
          <a:p>
            <a:pPr>
              <a:buFontTx/>
              <a:buChar char="-"/>
            </a:pPr>
            <a:r>
              <a:rPr lang="en-US" sz="2400" dirty="0"/>
              <a:t>Status of Satellite Operations</a:t>
            </a:r>
          </a:p>
          <a:p>
            <a:pPr>
              <a:buFontTx/>
              <a:buChar char="-"/>
            </a:pPr>
            <a:r>
              <a:rPr lang="en-US" sz="2400" dirty="0"/>
              <a:t>Status of </a:t>
            </a:r>
            <a:r>
              <a:rPr lang="en-US" sz="2400" dirty="0" err="1"/>
              <a:t>McIDAS</a:t>
            </a:r>
            <a:r>
              <a:rPr lang="en-US" sz="2400" dirty="0"/>
              <a:t> at ESPC </a:t>
            </a:r>
          </a:p>
          <a:p>
            <a:pPr>
              <a:buFontTx/>
              <a:buChar char="-"/>
            </a:pPr>
            <a:r>
              <a:rPr lang="en-US" sz="2400" dirty="0"/>
              <a:t>Updates on Data Access and Distribution </a:t>
            </a:r>
          </a:p>
          <a:p>
            <a:pPr>
              <a:buFontTx/>
              <a:buChar char="-"/>
            </a:pPr>
            <a:r>
              <a:rPr lang="en-US" sz="2400" dirty="0"/>
              <a:t>Q&amp;A</a:t>
            </a:r>
          </a:p>
          <a:p>
            <a:pPr>
              <a:buFontTx/>
              <a:buChar char="-"/>
            </a:pPr>
            <a:endParaRPr lang="en-US" sz="2400" dirty="0"/>
          </a:p>
          <a:p>
            <a:pPr marL="0" indent="0">
              <a:buNone/>
            </a:pPr>
            <a:endParaRPr lang="en-US" sz="2400" dirty="0"/>
          </a:p>
          <a:p>
            <a:pPr>
              <a:buFontTx/>
              <a:buChar char="-"/>
            </a:pPr>
            <a:endParaRPr lang="en-US" sz="2400" dirty="0"/>
          </a:p>
          <a:p>
            <a:pPr>
              <a:buFontTx/>
              <a:buChar char="-"/>
            </a:pPr>
            <a:endParaRPr lang="en-US" sz="2400" dirty="0"/>
          </a:p>
          <a:p>
            <a:pPr marL="0" indent="0">
              <a:buNone/>
            </a:pP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2" y="3657600"/>
            <a:ext cx="19383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7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POES Status</a:t>
            </a:r>
          </a:p>
        </p:txBody>
      </p:sp>
    </p:spTree>
    <p:extLst>
      <p:ext uri="{BB962C8B-B14F-4D97-AF65-F5344CB8AC3E}">
        <p14:creationId xmlns:p14="http://schemas.microsoft.com/office/powerpoint/2010/main" val="13895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1795"/>
          </a:xfrm>
        </p:spPr>
        <p:txBody>
          <a:bodyPr>
            <a:normAutofit fontScale="90000"/>
          </a:bodyPr>
          <a:lstStyle/>
          <a:p>
            <a:r>
              <a:rPr lang="en-US" b="0" dirty="0"/>
              <a:t>LEO </a:t>
            </a:r>
            <a:r>
              <a:rPr lang="en-US" b="0" dirty="0" err="1"/>
              <a:t>Flyout</a:t>
            </a:r>
            <a:r>
              <a:rPr lang="en-US" b="0" dirty="0"/>
              <a:t> Schedule</a:t>
            </a:r>
          </a:p>
        </p:txBody>
      </p:sp>
      <p:sp>
        <p:nvSpPr>
          <p:cNvPr id="5" name="Rectangle 6"/>
          <p:cNvSpPr>
            <a:spLocks noChangeArrowheads="1"/>
          </p:cNvSpPr>
          <p:nvPr/>
        </p:nvSpPr>
        <p:spPr bwMode="auto">
          <a:xfrm>
            <a:off x="354531" y="6048392"/>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http://www.jpss.noaa.gov</a:t>
            </a:r>
            <a:r>
              <a:rPr lang="en-US" dirty="0"/>
              <a:t> </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6200" y="856434"/>
            <a:ext cx="8660331" cy="5269730"/>
          </a:xfrm>
        </p:spPr>
      </p:pic>
      <p:cxnSp>
        <p:nvCxnSpPr>
          <p:cNvPr id="7" name="Straight Connector 6"/>
          <p:cNvCxnSpPr/>
          <p:nvPr/>
        </p:nvCxnSpPr>
        <p:spPr>
          <a:xfrm>
            <a:off x="3200400" y="1981200"/>
            <a:ext cx="0" cy="2895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9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246"/>
          <p:cNvGraphicFramePr>
            <a:graphicFrameLocks/>
          </p:cNvGraphicFramePr>
          <p:nvPr>
            <p:extLst>
              <p:ext uri="{D42A27DB-BD31-4B8C-83A1-F6EECF244321}">
                <p14:modId xmlns:p14="http://schemas.microsoft.com/office/powerpoint/2010/main" val="356875189"/>
              </p:ext>
            </p:extLst>
          </p:nvPr>
        </p:nvGraphicFramePr>
        <p:xfrm>
          <a:off x="6248400" y="152401"/>
          <a:ext cx="2744076" cy="1066800"/>
        </p:xfrm>
        <a:graphic>
          <a:graphicData uri="http://schemas.openxmlformats.org/drawingml/2006/table">
            <a:tbl>
              <a:tblPr/>
              <a:tblGrid>
                <a:gridCol w="2118623">
                  <a:extLst>
                    <a:ext uri="{9D8B030D-6E8A-4147-A177-3AD203B41FA5}">
                      <a16:colId xmlns:a16="http://schemas.microsoft.com/office/drawing/2014/main" val="20000"/>
                    </a:ext>
                  </a:extLst>
                </a:gridCol>
                <a:gridCol w="625453">
                  <a:extLst>
                    <a:ext uri="{9D8B030D-6E8A-4147-A177-3AD203B41FA5}">
                      <a16:colId xmlns:a16="http://schemas.microsoft.com/office/drawing/2014/main" val="20001"/>
                    </a:ext>
                  </a:extLst>
                </a:gridCol>
              </a:tblGrid>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0"/>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11" name="Title 1"/>
          <p:cNvSpPr txBox="1">
            <a:spLocks/>
          </p:cNvSpPr>
          <p:nvPr/>
        </p:nvSpPr>
        <p:spPr>
          <a:xfrm>
            <a:off x="-228600" y="0"/>
            <a:ext cx="9040504"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a:latin typeface="+mj-lt"/>
              <a:ea typeface="+mj-ea"/>
              <a:cs typeface="+mj-cs"/>
            </a:endParaRPr>
          </a:p>
          <a:p>
            <a:pPr defTabSz="914485" eaLnBrk="0" hangingPunct="0">
              <a:defRPr/>
            </a:pPr>
            <a:r>
              <a:rPr lang="en-US" sz="4800" kern="0" dirty="0">
                <a:latin typeface="+mj-lt"/>
                <a:ea typeface="+mj-ea"/>
                <a:cs typeface="+mj-cs"/>
              </a:rPr>
              <a:t>  </a:t>
            </a:r>
            <a:r>
              <a:rPr lang="en-US" sz="4500" kern="0" dirty="0">
                <a:latin typeface="+mj-lt"/>
                <a:ea typeface="+mj-ea"/>
                <a:cs typeface="+mj-cs"/>
              </a:rPr>
              <a:t>POES Status (Apr 2018)</a:t>
            </a:r>
            <a:br>
              <a:rPr lang="en-US" sz="4500" kern="0" dirty="0">
                <a:latin typeface="+mj-lt"/>
                <a:ea typeface="+mj-ea"/>
                <a:cs typeface="+mj-cs"/>
              </a:rPr>
            </a:br>
            <a:r>
              <a:rPr lang="en-US" sz="2400" kern="0" dirty="0">
                <a:latin typeface="+mj-lt"/>
                <a:ea typeface="+mj-ea"/>
                <a:cs typeface="+mj-cs"/>
              </a:rPr>
              <a:t>     </a:t>
            </a:r>
            <a:r>
              <a:rPr lang="en-US" sz="1900" kern="0" dirty="0">
                <a:latin typeface="+mj-lt"/>
                <a:ea typeface="+mj-ea"/>
                <a:cs typeface="+mj-cs"/>
              </a:rPr>
              <a:t>http://www.ospo.noaa.gov/Operations/POES/status.html</a:t>
            </a:r>
          </a:p>
        </p:txBody>
      </p:sp>
      <p:graphicFrame>
        <p:nvGraphicFramePr>
          <p:cNvPr id="5" name="Group 226"/>
          <p:cNvGraphicFramePr>
            <a:graphicFrameLocks noGrp="1"/>
          </p:cNvGraphicFramePr>
          <p:nvPr>
            <p:extLst>
              <p:ext uri="{D42A27DB-BD31-4B8C-83A1-F6EECF244321}">
                <p14:modId xmlns:p14="http://schemas.microsoft.com/office/powerpoint/2010/main" val="2961125248"/>
              </p:ext>
            </p:extLst>
          </p:nvPr>
        </p:nvGraphicFramePr>
        <p:xfrm>
          <a:off x="184499" y="1371602"/>
          <a:ext cx="8778240" cy="4803648"/>
        </p:xfrm>
        <a:graphic>
          <a:graphicData uri="http://schemas.openxmlformats.org/drawingml/2006/table">
            <a:tbl>
              <a:tblPr/>
              <a:tblGrid>
                <a:gridCol w="1516060">
                  <a:extLst>
                    <a:ext uri="{9D8B030D-6E8A-4147-A177-3AD203B41FA5}">
                      <a16:colId xmlns:a16="http://schemas.microsoft.com/office/drawing/2014/main" val="20000"/>
                    </a:ext>
                  </a:extLst>
                </a:gridCol>
                <a:gridCol w="994116">
                  <a:extLst>
                    <a:ext uri="{9D8B030D-6E8A-4147-A177-3AD203B41FA5}">
                      <a16:colId xmlns:a16="http://schemas.microsoft.com/office/drawing/2014/main" val="20001"/>
                    </a:ext>
                  </a:extLst>
                </a:gridCol>
                <a:gridCol w="1107432">
                  <a:extLst>
                    <a:ext uri="{9D8B030D-6E8A-4147-A177-3AD203B41FA5}">
                      <a16:colId xmlns:a16="http://schemas.microsoft.com/office/drawing/2014/main" val="20002"/>
                    </a:ext>
                  </a:extLst>
                </a:gridCol>
                <a:gridCol w="2650453">
                  <a:extLst>
                    <a:ext uri="{9D8B030D-6E8A-4147-A177-3AD203B41FA5}">
                      <a16:colId xmlns:a16="http://schemas.microsoft.com/office/drawing/2014/main" val="20003"/>
                    </a:ext>
                  </a:extLst>
                </a:gridCol>
                <a:gridCol w="1238099">
                  <a:extLst>
                    <a:ext uri="{9D8B030D-6E8A-4147-A177-3AD203B41FA5}">
                      <a16:colId xmlns:a16="http://schemas.microsoft.com/office/drawing/2014/main" val="20004"/>
                    </a:ext>
                  </a:extLst>
                </a:gridCol>
                <a:gridCol w="1272080">
                  <a:extLst>
                    <a:ext uri="{9D8B030D-6E8A-4147-A177-3AD203B41FA5}">
                      <a16:colId xmlns:a16="http://schemas.microsoft.com/office/drawing/2014/main" val="20005"/>
                    </a:ext>
                  </a:extLst>
                </a:gridCol>
              </a:tblGrid>
              <a:tr h="24811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a:ln>
                            <a:noFill/>
                          </a:ln>
                          <a:solidFill>
                            <a:schemeClr val="tx1"/>
                          </a:solidFill>
                          <a:effectLst/>
                          <a:latin typeface="+mj-lt"/>
                        </a:rPr>
                        <a:t>METOP-B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a:ln>
                            <a:noFill/>
                          </a:ln>
                          <a:solidFill>
                            <a:schemeClr val="tx1"/>
                          </a:solidFill>
                          <a:effectLst/>
                          <a:latin typeface="+mj-lt"/>
                        </a:rPr>
                        <a:t>NOAA-19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a:ln>
                            <a:noFill/>
                          </a:ln>
                          <a:solidFill>
                            <a:schemeClr val="tx1"/>
                          </a:solidFill>
                          <a:effectLst/>
                          <a:latin typeface="+mj-lt"/>
                        </a:rPr>
                        <a:t>S-NPP*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GOES-16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a:ln>
                            <a:noFill/>
                          </a:ln>
                          <a:solidFill>
                            <a:schemeClr val="tx1"/>
                          </a:solidFill>
                          <a:effectLst/>
                          <a:latin typeface="+mj-lt"/>
                        </a:rPr>
                        <a:t>GOES-15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Launch 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Sept 2012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Feb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Oct 2011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Nov 2016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March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Operational 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April 2013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Jun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Sept 2013 (NDE)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Dec 2017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December 2011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Mission Data Category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Primary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Primary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mj-lt"/>
                        </a:rPr>
                        <a:t>GOES-East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mj-lt"/>
                        </a:rPr>
                        <a:t>GOES-West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Product Areas</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a:ln>
                          <a:noFill/>
                        </a:ln>
                        <a:solidFill>
                          <a:schemeClr val="tx1"/>
                        </a:solidFill>
                        <a:effectLst/>
                        <a:latin typeface="+mj-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a:ln>
                          <a:noFill/>
                        </a:ln>
                        <a:solidFill>
                          <a:schemeClr val="tx1"/>
                        </a:solidFill>
                        <a:effectLst/>
                        <a:latin typeface="+mj-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a:ln>
                          <a:noFill/>
                        </a:ln>
                        <a:solidFill>
                          <a:schemeClr val="tx1"/>
                        </a:solidFill>
                        <a:effectLst/>
                        <a:latin typeface="+mj-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a:ln>
                          <a:noFill/>
                        </a:ln>
                        <a:solidFill>
                          <a:schemeClr val="tx1"/>
                        </a:solidFill>
                        <a:effectLst/>
                        <a:latin typeface="+mj-lt"/>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21532">
                <a:tc>
                  <a:txBody>
                    <a:bodyPr/>
                    <a:lstStyle/>
                    <a:p>
                      <a:pPr marL="182563" marR="0" lvl="0" indent="-9525"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Imagery</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  </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5"/>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Radiances</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 (CrIS/ATMS)</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6"/>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RadBud/Emissivity</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 (Emissivity)</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7"/>
                  </a:ext>
                </a:extLst>
              </a:tr>
              <a:tr h="27736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Soundings</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a:t>
                      </a:r>
                      <a:r>
                        <a:rPr kumimoji="0" lang="en-US" sz="1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CrIS</a:t>
                      </a: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/ATMS Moist and Temp Profiles)</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8"/>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Winds</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(VIIRS PW)</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9"/>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Sea Surface Temp</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(VIIRS SST)</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0"/>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Precipitation</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(MIRS </a:t>
                      </a:r>
                      <a:r>
                        <a:rPr kumimoji="0" lang="en-US" sz="1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RR+TPW</a:t>
                      </a: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1"/>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Volcanic Ash</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Future</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2"/>
                  </a:ext>
                </a:extLst>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Tropical Products</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G(NTCP)</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a:ln>
                            <a:noFill/>
                          </a:ln>
                          <a:solidFill>
                            <a:schemeClr val="tx1"/>
                          </a:solidFill>
                          <a:effectLst/>
                          <a:latin typeface="Times New Roman" pitchFamily="18" charset="0"/>
                        </a:rPr>
                        <a:t>6/15/2018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3"/>
                  </a:ext>
                </a:extLst>
              </a:tr>
              <a:tr h="21640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Ozone</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a:t>
                      </a:r>
                      <a:r>
                        <a:rPr kumimoji="0" lang="en-US" sz="1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OMPS</a:t>
                      </a: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TC/Profile + CrIS Ozone) </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4"/>
                  </a:ext>
                </a:extLst>
              </a:tr>
              <a:tr h="25036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Fire and Smoke</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G(Active fires  and AOT)</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a:ln>
                            <a:noFill/>
                          </a:ln>
                          <a:solidFill>
                            <a:schemeClr val="tx1"/>
                          </a:solidFill>
                          <a:effectLst/>
                          <a:latin typeface="Times New Roman" pitchFamily="18" charset="0"/>
                        </a:rPr>
                        <a:t>3/30/2018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5"/>
                  </a:ext>
                </a:extLst>
              </a:tr>
              <a:tr h="270847">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Snow and Ice</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 (Binary Snow Cover)</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a:ln>
                            <a:noFill/>
                          </a:ln>
                          <a:solidFill>
                            <a:schemeClr val="tx1"/>
                          </a:solidFill>
                          <a:effectLst/>
                          <a:latin typeface="Times New Roman" pitchFamily="18" charset="0"/>
                        </a:rPr>
                        <a:t>TBD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6"/>
                  </a:ext>
                </a:extLst>
              </a:tr>
              <a:tr h="304800">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Vegetation</a:t>
                      </a:r>
                    </a:p>
                  </a:txBody>
                  <a:tcPr marL="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(VIIRS Green Vegetation Fraction)</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7"/>
                  </a:ext>
                </a:extLst>
              </a:tr>
              <a:tr h="221532">
                <a:tc>
                  <a:txBody>
                    <a:bodyPr/>
                    <a:lstStyle/>
                    <a:p>
                      <a:pPr marL="115888"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Broadcast Services</a:t>
                      </a:r>
                    </a:p>
                  </a:txBody>
                  <a:tcPr marL="457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endParaRPr kumimoji="0" lang="en-US" sz="1100" b="1" i="0" u="none" strike="noStrike" cap="none" normalizeH="0" baseline="30000" dirty="0">
                        <a:ln>
                          <a:noFill/>
                        </a:ln>
                        <a:solidFill>
                          <a:schemeClr val="tx1"/>
                        </a:solidFill>
                        <a:effectLst/>
                        <a:latin typeface="Times New Roman" panose="02020603050405020304" pitchFamily="18" charset="0"/>
                        <a:cs typeface="Times New Roman" panose="02020603050405020304" pitchFamily="18" charset="0"/>
                      </a:endParaRP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8661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Shape 1819"/>
          <p:cNvSpPr txBox="1">
            <a:spLocks noGrp="1"/>
          </p:cNvSpPr>
          <p:nvPr>
            <p:ph type="title" idx="4294967295"/>
          </p:nvPr>
        </p:nvSpPr>
        <p:spPr>
          <a:xfrm>
            <a:off x="0" y="387813"/>
            <a:ext cx="91440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366092"/>
              </a:buClr>
              <a:buSzPts val="2400"/>
              <a:buFont typeface="Arial Narrow"/>
              <a:buNone/>
            </a:pPr>
            <a:r>
              <a:rPr lang="en-US" sz="2400" b="1" i="0" u="none" strike="noStrike" cap="none">
                <a:solidFill>
                  <a:srgbClr val="366092"/>
                </a:solidFill>
                <a:latin typeface="Arial Narrow"/>
                <a:ea typeface="Arial Narrow"/>
                <a:cs typeface="Arial Narrow"/>
                <a:sym typeface="Arial Narrow"/>
              </a:rPr>
              <a:t>Suomi National Polar-orbiting Partnership (S-NPP)</a:t>
            </a:r>
            <a:br>
              <a:rPr lang="en-US" sz="2400" b="1" i="0" u="none" strike="noStrike" cap="none">
                <a:solidFill>
                  <a:srgbClr val="366092"/>
                </a:solidFill>
                <a:latin typeface="Arial Narrow"/>
                <a:ea typeface="Arial Narrow"/>
                <a:cs typeface="Arial Narrow"/>
                <a:sym typeface="Arial Narrow"/>
              </a:rPr>
            </a:br>
            <a:r>
              <a:rPr lang="en-US" sz="2400" b="1" i="0" u="none" strike="noStrike" cap="none">
                <a:solidFill>
                  <a:srgbClr val="366092"/>
                </a:solidFill>
                <a:latin typeface="Arial Narrow"/>
                <a:ea typeface="Arial Narrow"/>
                <a:cs typeface="Arial Narrow"/>
                <a:sym typeface="Arial Narrow"/>
              </a:rPr>
              <a:t>Performance Status </a:t>
            </a:r>
            <a:r>
              <a:rPr lang="en-US" sz="2400" b="0" i="0" u="none" strike="noStrike" cap="none">
                <a:solidFill>
                  <a:srgbClr val="366092"/>
                </a:solidFill>
                <a:latin typeface="Arial Narrow"/>
                <a:ea typeface="Arial Narrow"/>
                <a:cs typeface="Arial Narrow"/>
                <a:sym typeface="Arial Narrow"/>
              </a:rPr>
              <a:t>– </a:t>
            </a:r>
            <a:r>
              <a:rPr lang="en-US" sz="2000" b="0" i="0" u="none" strike="noStrike" cap="none">
                <a:solidFill>
                  <a:srgbClr val="0B5394"/>
                </a:solidFill>
                <a:latin typeface="Arial Narrow"/>
                <a:ea typeface="Arial Narrow"/>
                <a:cs typeface="Arial Narrow"/>
                <a:sym typeface="Arial Narrow"/>
              </a:rPr>
              <a:t>March 2018</a:t>
            </a:r>
            <a:endParaRPr sz="2000" b="0" i="0" u="none" strike="noStrike" cap="none">
              <a:solidFill>
                <a:srgbClr val="366092"/>
              </a:solidFill>
              <a:latin typeface="Arial Narrow"/>
              <a:ea typeface="Arial Narrow"/>
              <a:cs typeface="Arial Narrow"/>
              <a:sym typeface="Arial Narrow"/>
            </a:endParaRPr>
          </a:p>
        </p:txBody>
      </p:sp>
      <p:pic>
        <p:nvPicPr>
          <p:cNvPr id="1820" name="Shape 1820" descr="http://spaceflightnow.com/news/n1206/30noaa/jpss.jpg"/>
          <p:cNvPicPr preferRelativeResize="0"/>
          <p:nvPr/>
        </p:nvPicPr>
        <p:blipFill rotWithShape="1">
          <a:blip r:embed="rId3">
            <a:alphaModFix/>
          </a:blip>
          <a:srcRect/>
          <a:stretch/>
        </p:blipFill>
        <p:spPr>
          <a:xfrm>
            <a:off x="152400" y="4419600"/>
            <a:ext cx="2468218" cy="1965580"/>
          </a:xfrm>
          <a:prstGeom prst="rect">
            <a:avLst/>
          </a:prstGeom>
          <a:noFill/>
          <a:ln>
            <a:noFill/>
          </a:ln>
          <a:effectLst>
            <a:outerShdw blurRad="292100" dist="139700" dir="2700000" algn="tl" rotWithShape="0">
              <a:srgbClr val="333333">
                <a:alpha val="64705"/>
              </a:srgbClr>
            </a:outerShdw>
          </a:effectLst>
        </p:spPr>
      </p:pic>
      <p:graphicFrame>
        <p:nvGraphicFramePr>
          <p:cNvPr id="1821" name="Shape 1821"/>
          <p:cNvGraphicFramePr/>
          <p:nvPr/>
        </p:nvGraphicFramePr>
        <p:xfrm>
          <a:off x="217020" y="1447800"/>
          <a:ext cx="2914825" cy="1184445"/>
        </p:xfrm>
        <a:graphic>
          <a:graphicData uri="http://schemas.openxmlformats.org/drawingml/2006/table">
            <a:tbl>
              <a:tblPr>
                <a:noFill/>
              </a:tblPr>
              <a:tblGrid>
                <a:gridCol w="1379875">
                  <a:extLst>
                    <a:ext uri="{9D8B030D-6E8A-4147-A177-3AD203B41FA5}">
                      <a16:colId xmlns:a16="http://schemas.microsoft.com/office/drawing/2014/main" val="20000"/>
                    </a:ext>
                  </a:extLst>
                </a:gridCol>
                <a:gridCol w="1534950">
                  <a:extLst>
                    <a:ext uri="{9D8B030D-6E8A-4147-A177-3AD203B41FA5}">
                      <a16:colId xmlns:a16="http://schemas.microsoft.com/office/drawing/2014/main" val="20001"/>
                    </a:ext>
                  </a:extLst>
                </a:gridCol>
              </a:tblGrid>
              <a:tr h="348225">
                <a:tc>
                  <a:txBody>
                    <a:bodyPr/>
                    <a:lstStyle/>
                    <a:p>
                      <a:pPr marL="0" marR="0" lvl="0" indent="0" algn="l" rtl="0">
                        <a:spcBef>
                          <a:spcPts val="0"/>
                        </a:spcBef>
                        <a:spcAft>
                          <a:spcPts val="0"/>
                        </a:spcAft>
                        <a:buNone/>
                      </a:pPr>
                      <a:r>
                        <a:rPr lang="en-US" sz="1300" b="1"/>
                        <a:t>Spacecraft</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S-NPP</a:t>
                      </a:r>
                      <a:endParaRPr sz="14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18050">
                <a:tc>
                  <a:txBody>
                    <a:bodyPr/>
                    <a:lstStyle/>
                    <a:p>
                      <a:pPr marL="0" marR="0" lvl="0" indent="0" algn="l" rtl="0">
                        <a:spcBef>
                          <a:spcPts val="0"/>
                        </a:spcBef>
                        <a:spcAft>
                          <a:spcPts val="0"/>
                        </a:spcAft>
                        <a:buNone/>
                      </a:pPr>
                      <a:r>
                        <a:rPr lang="en-US" sz="1300" b="1"/>
                        <a:t>Launch Date</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Oct 28, 2011</a:t>
                      </a:r>
                      <a:endParaRPr sz="14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8125">
                <a:tc>
                  <a:txBody>
                    <a:bodyPr/>
                    <a:lstStyle/>
                    <a:p>
                      <a:pPr marL="0" marR="0" lvl="0" indent="0" algn="l" rtl="0">
                        <a:spcBef>
                          <a:spcPts val="0"/>
                        </a:spcBef>
                        <a:spcAft>
                          <a:spcPts val="0"/>
                        </a:spcAft>
                        <a:buNone/>
                      </a:pPr>
                      <a:r>
                        <a:rPr lang="en-US" sz="1300" b="1"/>
                        <a:t>Mission Category</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LTAN 1330 (PM)</a:t>
                      </a:r>
                      <a:endParaRPr/>
                    </a:p>
                    <a:p>
                      <a:pPr marL="0" marR="0" lvl="0" indent="0" algn="ctr" rtl="0">
                        <a:spcBef>
                          <a:spcPts val="0"/>
                        </a:spcBef>
                        <a:spcAft>
                          <a:spcPts val="0"/>
                        </a:spcAft>
                        <a:buNone/>
                      </a:pPr>
                      <a:r>
                        <a:rPr lang="en-US" sz="1400"/>
                        <a:t>+/- 10 mins</a:t>
                      </a:r>
                      <a:endParaRPr sz="14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822" name="Shape 1822"/>
          <p:cNvGraphicFramePr/>
          <p:nvPr/>
        </p:nvGraphicFramePr>
        <p:xfrm>
          <a:off x="3617150" y="1143000"/>
          <a:ext cx="2250250" cy="2014050"/>
        </p:xfrm>
        <a:graphic>
          <a:graphicData uri="http://schemas.openxmlformats.org/drawingml/2006/table">
            <a:tbl>
              <a:tblPr>
                <a:noFill/>
              </a:tblPr>
              <a:tblGrid>
                <a:gridCol w="141205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367750">
                <a:tc>
                  <a:txBody>
                    <a:bodyPr/>
                    <a:lstStyle/>
                    <a:p>
                      <a:pPr marL="0" marR="0" lvl="0" indent="0" algn="l" rtl="0">
                        <a:spcBef>
                          <a:spcPts val="0"/>
                        </a:spcBef>
                        <a:spcAft>
                          <a:spcPts val="0"/>
                        </a:spcAft>
                        <a:buNone/>
                      </a:pPr>
                      <a:r>
                        <a:rPr lang="en-US" sz="1300" b="1"/>
                        <a:t>Payload Instruments</a:t>
                      </a:r>
                      <a:endParaRPr sz="13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b="1"/>
                        <a:t>Status</a:t>
                      </a:r>
                      <a:endParaRPr sz="13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432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ATMS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736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CERES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5907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CrIS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1888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OMPS – Nadir</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2438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OMPS – Limb</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550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VIIRS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bl>
          </a:graphicData>
        </a:graphic>
      </p:graphicFrame>
      <p:graphicFrame>
        <p:nvGraphicFramePr>
          <p:cNvPr id="1823" name="Shape 1823"/>
          <p:cNvGraphicFramePr/>
          <p:nvPr/>
        </p:nvGraphicFramePr>
        <p:xfrm>
          <a:off x="6400800" y="1143000"/>
          <a:ext cx="2444800" cy="2861595"/>
        </p:xfrm>
        <a:graphic>
          <a:graphicData uri="http://schemas.openxmlformats.org/drawingml/2006/table">
            <a:tbl>
              <a:tblPr>
                <a:noFill/>
              </a:tblPr>
              <a:tblGrid>
                <a:gridCol w="1676400">
                  <a:extLst>
                    <a:ext uri="{9D8B030D-6E8A-4147-A177-3AD203B41FA5}">
                      <a16:colId xmlns:a16="http://schemas.microsoft.com/office/drawing/2014/main" val="20000"/>
                    </a:ext>
                  </a:extLst>
                </a:gridCol>
                <a:gridCol w="768400">
                  <a:extLst>
                    <a:ext uri="{9D8B030D-6E8A-4147-A177-3AD203B41FA5}">
                      <a16:colId xmlns:a16="http://schemas.microsoft.com/office/drawing/2014/main" val="20001"/>
                    </a:ext>
                  </a:extLst>
                </a:gridCol>
              </a:tblGrid>
              <a:tr h="460525">
                <a:tc>
                  <a:txBody>
                    <a:bodyPr/>
                    <a:lstStyle/>
                    <a:p>
                      <a:pPr marL="0" marR="0" lvl="0" indent="0" algn="l" rtl="0">
                        <a:spcBef>
                          <a:spcPts val="0"/>
                        </a:spcBef>
                        <a:spcAft>
                          <a:spcPts val="0"/>
                        </a:spcAft>
                        <a:buNone/>
                      </a:pPr>
                      <a:r>
                        <a:rPr lang="en-US" sz="1300" b="1"/>
                        <a:t>Spacecraft Subsystem</a:t>
                      </a:r>
                      <a:endParaRPr sz="1300" b="1"/>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b="1"/>
                        <a:t>Status</a:t>
                      </a:r>
                      <a:endParaRPr sz="1300" b="1"/>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TLM, Command &amp; Control</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ADCS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EPS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Thermal Control</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Communications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CDP</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SCC</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7"/>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GPS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2615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1553</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18287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1394</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bl>
          </a:graphicData>
        </a:graphic>
      </p:graphicFrame>
      <p:sp>
        <p:nvSpPr>
          <p:cNvPr id="1824" name="Shape 1824"/>
          <p:cNvSpPr txBox="1"/>
          <p:nvPr/>
        </p:nvSpPr>
        <p:spPr>
          <a:xfrm>
            <a:off x="283464" y="2867379"/>
            <a:ext cx="182880" cy="182880"/>
          </a:xfrm>
          <a:prstGeom prst="rect">
            <a:avLst/>
          </a:prstGeom>
          <a:solidFill>
            <a:srgbClr val="7CD171"/>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25" name="Shape 1825"/>
          <p:cNvSpPr txBox="1"/>
          <p:nvPr/>
        </p:nvSpPr>
        <p:spPr>
          <a:xfrm>
            <a:off x="283464" y="3082377"/>
            <a:ext cx="182880" cy="18288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26" name="Shape 1826"/>
          <p:cNvSpPr txBox="1"/>
          <p:nvPr/>
        </p:nvSpPr>
        <p:spPr>
          <a:xfrm>
            <a:off x="457200" y="3038487"/>
            <a:ext cx="296820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with limitations (or in standby)</a:t>
            </a:r>
            <a:endParaRPr sz="1200">
              <a:solidFill>
                <a:srgbClr val="000000"/>
              </a:solidFill>
              <a:latin typeface="Calibri"/>
              <a:ea typeface="Calibri"/>
              <a:cs typeface="Calibri"/>
              <a:sym typeface="Calibri"/>
            </a:endParaRPr>
          </a:p>
        </p:txBody>
      </p:sp>
      <p:sp>
        <p:nvSpPr>
          <p:cNvPr id="1827" name="Shape 1827"/>
          <p:cNvSpPr txBox="1"/>
          <p:nvPr/>
        </p:nvSpPr>
        <p:spPr>
          <a:xfrm>
            <a:off x="457200" y="3267087"/>
            <a:ext cx="296820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with degraded performance</a:t>
            </a:r>
            <a:endParaRPr sz="1200">
              <a:solidFill>
                <a:srgbClr val="000000"/>
              </a:solidFill>
              <a:latin typeface="Calibri"/>
              <a:ea typeface="Calibri"/>
              <a:cs typeface="Calibri"/>
              <a:sym typeface="Calibri"/>
            </a:endParaRPr>
          </a:p>
        </p:txBody>
      </p:sp>
      <p:sp>
        <p:nvSpPr>
          <p:cNvPr id="1828" name="Shape 1828"/>
          <p:cNvSpPr txBox="1"/>
          <p:nvPr/>
        </p:nvSpPr>
        <p:spPr>
          <a:xfrm>
            <a:off x="457200" y="2819400"/>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(or capable of)</a:t>
            </a:r>
            <a:endParaRPr sz="1200">
              <a:solidFill>
                <a:srgbClr val="000000"/>
              </a:solidFill>
              <a:latin typeface="Calibri"/>
              <a:ea typeface="Calibri"/>
              <a:cs typeface="Calibri"/>
              <a:sym typeface="Calibri"/>
            </a:endParaRPr>
          </a:p>
        </p:txBody>
      </p:sp>
      <p:sp>
        <p:nvSpPr>
          <p:cNvPr id="1829" name="Shape 1829"/>
          <p:cNvSpPr txBox="1"/>
          <p:nvPr/>
        </p:nvSpPr>
        <p:spPr>
          <a:xfrm>
            <a:off x="283464" y="3739896"/>
            <a:ext cx="182880" cy="182880"/>
          </a:xfrm>
          <a:prstGeom prst="rect">
            <a:avLst/>
          </a:prstGeom>
          <a:solidFill>
            <a:srgbClr val="00B0F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30" name="Shape 1830"/>
          <p:cNvSpPr txBox="1"/>
          <p:nvPr/>
        </p:nvSpPr>
        <p:spPr>
          <a:xfrm>
            <a:off x="457200" y="3703278"/>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Functional but turned off</a:t>
            </a:r>
            <a:endParaRPr sz="1200">
              <a:solidFill>
                <a:srgbClr val="000000"/>
              </a:solidFill>
              <a:latin typeface="Calibri"/>
              <a:ea typeface="Calibri"/>
              <a:cs typeface="Calibri"/>
              <a:sym typeface="Calibri"/>
            </a:endParaRPr>
          </a:p>
        </p:txBody>
      </p:sp>
      <p:sp>
        <p:nvSpPr>
          <p:cNvPr id="1831" name="Shape 1831"/>
          <p:cNvSpPr txBox="1"/>
          <p:nvPr/>
        </p:nvSpPr>
        <p:spPr>
          <a:xfrm>
            <a:off x="283464" y="3950208"/>
            <a:ext cx="182880" cy="18288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32" name="Shape 1832"/>
          <p:cNvSpPr txBox="1"/>
          <p:nvPr/>
        </p:nvSpPr>
        <p:spPr>
          <a:xfrm>
            <a:off x="469790" y="3914001"/>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No status reported</a:t>
            </a:r>
            <a:endParaRPr sz="1200">
              <a:solidFill>
                <a:srgbClr val="000000"/>
              </a:solidFill>
              <a:latin typeface="Calibri"/>
              <a:ea typeface="Calibri"/>
              <a:cs typeface="Calibri"/>
              <a:sym typeface="Calibri"/>
            </a:endParaRPr>
          </a:p>
        </p:txBody>
      </p:sp>
      <p:sp>
        <p:nvSpPr>
          <p:cNvPr id="1833" name="Shape 1833"/>
          <p:cNvSpPr txBox="1"/>
          <p:nvPr/>
        </p:nvSpPr>
        <p:spPr>
          <a:xfrm>
            <a:off x="283464" y="3520440"/>
            <a:ext cx="182880" cy="182880"/>
          </a:xfrm>
          <a:prstGeom prst="re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34" name="Shape 1834"/>
          <p:cNvSpPr txBox="1"/>
          <p:nvPr/>
        </p:nvSpPr>
        <p:spPr>
          <a:xfrm>
            <a:off x="457200" y="3493008"/>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Not functional</a:t>
            </a:r>
            <a:endParaRPr sz="1200">
              <a:solidFill>
                <a:srgbClr val="000000"/>
              </a:solidFill>
              <a:latin typeface="Calibri"/>
              <a:ea typeface="Calibri"/>
              <a:cs typeface="Calibri"/>
              <a:sym typeface="Calibri"/>
            </a:endParaRPr>
          </a:p>
        </p:txBody>
      </p:sp>
      <p:graphicFrame>
        <p:nvGraphicFramePr>
          <p:cNvPr id="1835" name="Shape 1835"/>
          <p:cNvGraphicFramePr/>
          <p:nvPr/>
        </p:nvGraphicFramePr>
        <p:xfrm>
          <a:off x="2773018" y="4114800"/>
          <a:ext cx="6218575" cy="2518067"/>
        </p:xfrm>
        <a:graphic>
          <a:graphicData uri="http://schemas.openxmlformats.org/drawingml/2006/table">
            <a:tbl>
              <a:tblPr>
                <a:noFill/>
              </a:tblPr>
              <a:tblGrid>
                <a:gridCol w="6218575">
                  <a:extLst>
                    <a:ext uri="{9D8B030D-6E8A-4147-A177-3AD203B41FA5}">
                      <a16:colId xmlns:a16="http://schemas.microsoft.com/office/drawing/2014/main" val="20000"/>
                    </a:ext>
                  </a:extLst>
                </a:gridCol>
              </a:tblGrid>
              <a:tr h="230025">
                <a:tc>
                  <a:txBody>
                    <a:bodyPr/>
                    <a:lstStyle/>
                    <a:p>
                      <a:pPr marL="0" marR="0" lvl="0" indent="0" algn="l" rtl="0">
                        <a:spcBef>
                          <a:spcPts val="0"/>
                        </a:spcBef>
                        <a:spcAft>
                          <a:spcPts val="0"/>
                        </a:spcAft>
                        <a:buNone/>
                      </a:pPr>
                      <a:r>
                        <a:rPr lang="en-US" sz="1400" b="1"/>
                        <a:t>  Additional Notes:</a:t>
                      </a:r>
                      <a:endParaRPr sz="1400" b="1"/>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33550">
                <a:tc>
                  <a:txBody>
                    <a:bodyPr/>
                    <a:lstStyle/>
                    <a:p>
                      <a:pPr marL="0" marR="0" lvl="0" indent="0" algn="l" rtl="0">
                        <a:spcBef>
                          <a:spcPts val="0"/>
                        </a:spcBef>
                        <a:spcAft>
                          <a:spcPts val="0"/>
                        </a:spcAft>
                        <a:buClr>
                          <a:schemeClr val="dk1"/>
                        </a:buClr>
                        <a:buSzPts val="1100"/>
                        <a:buFont typeface="Arial"/>
                        <a:buNone/>
                      </a:pPr>
                      <a:r>
                        <a:rPr lang="en-US" sz="1100">
                          <a:latin typeface="Arial"/>
                          <a:ea typeface="Arial"/>
                          <a:cs typeface="Arial"/>
                          <a:sym typeface="Arial"/>
                        </a:rPr>
                        <a:t>29-Mar-2018:  All instruments operating normally and are meeting/exceeding their established performance specifications</a:t>
                      </a:r>
                      <a:endParaRPr/>
                    </a:p>
                    <a:p>
                      <a:pPr marL="0" marR="0" lvl="0" indent="0" algn="l" rtl="0">
                        <a:spcBef>
                          <a:spcPts val="0"/>
                        </a:spcBef>
                        <a:spcAft>
                          <a:spcPts val="0"/>
                        </a:spcAft>
                        <a:buClr>
                          <a:schemeClr val="dk1"/>
                        </a:buClr>
                        <a:buSzPts val="1100"/>
                        <a:buFont typeface="Calibri"/>
                        <a:buNone/>
                      </a:pPr>
                      <a:r>
                        <a:rPr lang="en-US" sz="1100" b="1"/>
                        <a:t>Additional instrument/system notes:</a:t>
                      </a:r>
                      <a:endParaRPr/>
                    </a:p>
                    <a:p>
                      <a:pPr marL="171450" marR="0" lvl="0" indent="-171450" algn="l" rtl="0">
                        <a:lnSpc>
                          <a:spcPct val="100000"/>
                        </a:lnSpc>
                        <a:spcBef>
                          <a:spcPts val="0"/>
                        </a:spcBef>
                        <a:spcAft>
                          <a:spcPts val="0"/>
                        </a:spcAft>
                        <a:buClr>
                          <a:schemeClr val="dk1"/>
                        </a:buClr>
                        <a:buSzPts val="1100"/>
                        <a:buFont typeface="Arial"/>
                        <a:buChar char="•"/>
                      </a:pPr>
                      <a:r>
                        <a:rPr lang="en-US" sz="1100"/>
                        <a:t>Extensive monitoring of the ATMS scan drive motor current loads and temperatures is ongoing.</a:t>
                      </a:r>
                      <a:endParaRPr/>
                    </a:p>
                    <a:p>
                      <a:pPr marL="171450" marR="0" lvl="0" indent="-171450" algn="l" rtl="0">
                        <a:lnSpc>
                          <a:spcPct val="90000"/>
                        </a:lnSpc>
                        <a:spcBef>
                          <a:spcPts val="0"/>
                        </a:spcBef>
                        <a:spcAft>
                          <a:spcPts val="0"/>
                        </a:spcAft>
                        <a:buClr>
                          <a:schemeClr val="dk1"/>
                        </a:buClr>
                        <a:buSzPts val="1100"/>
                        <a:buFont typeface="Arial"/>
                        <a:buChar char="•"/>
                      </a:pPr>
                      <a:r>
                        <a:rPr lang="en-US" sz="1100"/>
                        <a:t>All data processing and distribution is being performed on Block JPSS 2.0 systems and on the new ground segment (NDE 2.0/PDA)</a:t>
                      </a:r>
                      <a:endParaRPr/>
                    </a:p>
                    <a:p>
                      <a:pPr marL="0" marR="0" lvl="0" indent="0" algn="l" rtl="0">
                        <a:spcBef>
                          <a:spcPts val="200"/>
                        </a:spcBef>
                        <a:spcAft>
                          <a:spcPts val="0"/>
                        </a:spcAft>
                        <a:buClr>
                          <a:schemeClr val="dk1"/>
                        </a:buClr>
                        <a:buSzPts val="1100"/>
                        <a:buFont typeface="Calibri"/>
                        <a:buNone/>
                      </a:pPr>
                      <a:r>
                        <a:rPr lang="en-US" sz="1100"/>
                        <a:t>ATMS Instrument - Routine execution of twice an orbit ATMS scan drive motor reversal activities been ongoing since 18 Aug 2016 – this activity will continue indefinitely. These reversal activations are performed near high latitudes (70N, 70S, 75N, 75S, 80N, 80S) in order to provide for a more consistent placement of the reversal-induced data gaps.  </a:t>
                      </a:r>
                      <a:endParaRPr/>
                    </a:p>
                    <a:p>
                      <a:pPr marL="0" marR="0" lvl="0" indent="0" algn="l" rtl="0">
                        <a:spcBef>
                          <a:spcPts val="200"/>
                        </a:spcBef>
                        <a:spcAft>
                          <a:spcPts val="0"/>
                        </a:spcAft>
                        <a:buClr>
                          <a:schemeClr val="dk1"/>
                        </a:buClr>
                        <a:buSzPts val="1100"/>
                        <a:buFont typeface="Calibri"/>
                        <a:buNone/>
                      </a:pPr>
                      <a:r>
                        <a:rPr lang="en-US" sz="1100" b="1"/>
                        <a:t>Note</a:t>
                      </a:r>
                      <a:r>
                        <a:rPr lang="en-US" sz="1100"/>
                        <a:t>  - The purpose of the ATMS scan driver motor reversal is to extend the bearing life.  During each reversal activity, expect up to a one minute ATMS data outage.  ATMS  data resumes normally after each scan drive motor reversal activity is completed.</a:t>
                      </a:r>
                      <a:endParaRPr/>
                    </a:p>
                  </a:txBody>
                  <a:tcPr marL="84400" marR="844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36" name="Shape 1836"/>
          <p:cNvSpPr/>
          <p:nvPr/>
        </p:nvSpPr>
        <p:spPr>
          <a:xfrm>
            <a:off x="283464" y="3310128"/>
            <a:ext cx="182880" cy="182880"/>
          </a:xfrm>
          <a:prstGeom prst="rect">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779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Shape 1841"/>
          <p:cNvSpPr txBox="1">
            <a:spLocks noGrp="1"/>
          </p:cNvSpPr>
          <p:nvPr>
            <p:ph type="title" idx="4294967295"/>
          </p:nvPr>
        </p:nvSpPr>
        <p:spPr>
          <a:xfrm>
            <a:off x="0" y="3810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366092"/>
              </a:buClr>
              <a:buSzPts val="2400"/>
              <a:buFont typeface="Arial Narrow"/>
              <a:buNone/>
            </a:pPr>
            <a:r>
              <a:rPr lang="en-US" sz="2400" b="1" i="0" u="none" strike="noStrike" cap="none">
                <a:solidFill>
                  <a:srgbClr val="366092"/>
                </a:solidFill>
                <a:latin typeface="Arial Narrow"/>
                <a:ea typeface="Arial Narrow"/>
                <a:cs typeface="Arial Narrow"/>
                <a:sym typeface="Arial Narrow"/>
              </a:rPr>
              <a:t>NOAA-20 (Joint Polar Satellite System-1)</a:t>
            </a:r>
            <a:br>
              <a:rPr lang="en-US" sz="2400" b="1" i="0" u="none" strike="noStrike" cap="none">
                <a:solidFill>
                  <a:srgbClr val="366092"/>
                </a:solidFill>
                <a:latin typeface="Arial Narrow"/>
                <a:ea typeface="Arial Narrow"/>
                <a:cs typeface="Arial Narrow"/>
                <a:sym typeface="Arial Narrow"/>
              </a:rPr>
            </a:br>
            <a:r>
              <a:rPr lang="en-US" sz="2400" b="1" i="0" u="none" strike="noStrike" cap="none">
                <a:solidFill>
                  <a:srgbClr val="366092"/>
                </a:solidFill>
                <a:latin typeface="Arial Narrow"/>
                <a:ea typeface="Arial Narrow"/>
                <a:cs typeface="Arial Narrow"/>
                <a:sym typeface="Arial Narrow"/>
              </a:rPr>
              <a:t>Performance Status </a:t>
            </a:r>
            <a:r>
              <a:rPr lang="en-US" sz="2400" b="0" i="0" u="none" strike="noStrike" cap="none">
                <a:solidFill>
                  <a:srgbClr val="366092"/>
                </a:solidFill>
                <a:latin typeface="Arial Narrow"/>
                <a:ea typeface="Arial Narrow"/>
                <a:cs typeface="Arial Narrow"/>
                <a:sym typeface="Arial Narrow"/>
              </a:rPr>
              <a:t>–</a:t>
            </a:r>
            <a:r>
              <a:rPr lang="en-US" sz="2400" b="1" i="0" u="none" strike="noStrike" cap="none">
                <a:solidFill>
                  <a:srgbClr val="366092"/>
                </a:solidFill>
                <a:latin typeface="Arial Narrow"/>
                <a:ea typeface="Arial Narrow"/>
                <a:cs typeface="Arial Narrow"/>
                <a:sym typeface="Arial Narrow"/>
              </a:rPr>
              <a:t> </a:t>
            </a:r>
            <a:r>
              <a:rPr lang="en-US" sz="2000" b="0" i="0" u="none" strike="noStrike" cap="none">
                <a:solidFill>
                  <a:srgbClr val="0B5394"/>
                </a:solidFill>
                <a:latin typeface="Arial Narrow"/>
                <a:ea typeface="Arial Narrow"/>
                <a:cs typeface="Arial Narrow"/>
                <a:sym typeface="Arial Narrow"/>
              </a:rPr>
              <a:t>March  2018</a:t>
            </a:r>
            <a:endParaRPr sz="2000" b="0" i="0" u="none" strike="noStrike" cap="none">
              <a:solidFill>
                <a:srgbClr val="366092"/>
              </a:solidFill>
              <a:latin typeface="Arial Narrow"/>
              <a:ea typeface="Arial Narrow"/>
              <a:cs typeface="Arial Narrow"/>
              <a:sym typeface="Arial Narrow"/>
            </a:endParaRPr>
          </a:p>
        </p:txBody>
      </p:sp>
      <p:graphicFrame>
        <p:nvGraphicFramePr>
          <p:cNvPr id="1842" name="Shape 1842"/>
          <p:cNvGraphicFramePr/>
          <p:nvPr/>
        </p:nvGraphicFramePr>
        <p:xfrm>
          <a:off x="217020" y="1447800"/>
          <a:ext cx="2914825" cy="1153965"/>
        </p:xfrm>
        <a:graphic>
          <a:graphicData uri="http://schemas.openxmlformats.org/drawingml/2006/table">
            <a:tbl>
              <a:tblPr>
                <a:noFill/>
              </a:tblPr>
              <a:tblGrid>
                <a:gridCol w="1379875">
                  <a:extLst>
                    <a:ext uri="{9D8B030D-6E8A-4147-A177-3AD203B41FA5}">
                      <a16:colId xmlns:a16="http://schemas.microsoft.com/office/drawing/2014/main" val="20000"/>
                    </a:ext>
                  </a:extLst>
                </a:gridCol>
                <a:gridCol w="1534950">
                  <a:extLst>
                    <a:ext uri="{9D8B030D-6E8A-4147-A177-3AD203B41FA5}">
                      <a16:colId xmlns:a16="http://schemas.microsoft.com/office/drawing/2014/main" val="20001"/>
                    </a:ext>
                  </a:extLst>
                </a:gridCol>
              </a:tblGrid>
              <a:tr h="348225">
                <a:tc>
                  <a:txBody>
                    <a:bodyPr/>
                    <a:lstStyle/>
                    <a:p>
                      <a:pPr marL="0" marR="0" lvl="0" indent="0" algn="l" rtl="0">
                        <a:spcBef>
                          <a:spcPts val="0"/>
                        </a:spcBef>
                        <a:spcAft>
                          <a:spcPts val="0"/>
                        </a:spcAft>
                        <a:buNone/>
                      </a:pPr>
                      <a:r>
                        <a:rPr lang="en-US" sz="1300" b="1"/>
                        <a:t>Spacecraft</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a:t>NOAA-20/JPSS-1</a:t>
                      </a:r>
                      <a:endParaRPr sz="13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18050">
                <a:tc>
                  <a:txBody>
                    <a:bodyPr/>
                    <a:lstStyle/>
                    <a:p>
                      <a:pPr marL="0" marR="0" lvl="0" indent="0" algn="l" rtl="0">
                        <a:spcBef>
                          <a:spcPts val="0"/>
                        </a:spcBef>
                        <a:spcAft>
                          <a:spcPts val="0"/>
                        </a:spcAft>
                        <a:buNone/>
                      </a:pPr>
                      <a:r>
                        <a:rPr lang="en-US" sz="1300" b="1"/>
                        <a:t>Launch Date</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a:t>Nov 18, 2017</a:t>
                      </a:r>
                      <a:endParaRPr sz="13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8125">
                <a:tc>
                  <a:txBody>
                    <a:bodyPr/>
                    <a:lstStyle/>
                    <a:p>
                      <a:pPr marL="0" marR="0" lvl="0" indent="0" algn="l" rtl="0">
                        <a:spcBef>
                          <a:spcPts val="0"/>
                        </a:spcBef>
                        <a:spcAft>
                          <a:spcPts val="0"/>
                        </a:spcAft>
                        <a:buNone/>
                      </a:pPr>
                      <a:r>
                        <a:rPr lang="en-US" sz="1300" b="1"/>
                        <a:t>Mission Category</a:t>
                      </a:r>
                      <a:endParaRPr sz="13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a:t>Transitioning to Operational Orbit</a:t>
                      </a:r>
                      <a:endParaRPr sz="13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843" name="Shape 1843"/>
          <p:cNvGraphicFramePr/>
          <p:nvPr/>
        </p:nvGraphicFramePr>
        <p:xfrm>
          <a:off x="3617150" y="1143000"/>
          <a:ext cx="2250250" cy="2014050"/>
        </p:xfrm>
        <a:graphic>
          <a:graphicData uri="http://schemas.openxmlformats.org/drawingml/2006/table">
            <a:tbl>
              <a:tblPr>
                <a:noFill/>
              </a:tblPr>
              <a:tblGrid>
                <a:gridCol w="141205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367750">
                <a:tc>
                  <a:txBody>
                    <a:bodyPr/>
                    <a:lstStyle/>
                    <a:p>
                      <a:pPr marL="0" marR="0" lvl="0" indent="0" algn="l" rtl="0">
                        <a:spcBef>
                          <a:spcPts val="0"/>
                        </a:spcBef>
                        <a:spcAft>
                          <a:spcPts val="0"/>
                        </a:spcAft>
                        <a:buNone/>
                      </a:pPr>
                      <a:r>
                        <a:rPr lang="en-US" sz="1300" b="1"/>
                        <a:t>Payload Instruments</a:t>
                      </a:r>
                      <a:endParaRPr sz="13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b="1"/>
                        <a:t>Status</a:t>
                      </a:r>
                      <a:endParaRPr sz="13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432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ATMS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736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CERES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5907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CrIS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1888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OMPS – Nadir</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2438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OMPS – Limb</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15505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VIIRS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b="0"/>
                        <a:t>On/Cal</a:t>
                      </a:r>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bl>
          </a:graphicData>
        </a:graphic>
      </p:graphicFrame>
      <p:graphicFrame>
        <p:nvGraphicFramePr>
          <p:cNvPr id="1844" name="Shape 1844"/>
          <p:cNvGraphicFramePr/>
          <p:nvPr/>
        </p:nvGraphicFramePr>
        <p:xfrm>
          <a:off x="6400800" y="1143000"/>
          <a:ext cx="2444800" cy="2861595"/>
        </p:xfrm>
        <a:graphic>
          <a:graphicData uri="http://schemas.openxmlformats.org/drawingml/2006/table">
            <a:tbl>
              <a:tblPr>
                <a:noFill/>
              </a:tblPr>
              <a:tblGrid>
                <a:gridCol w="1676400">
                  <a:extLst>
                    <a:ext uri="{9D8B030D-6E8A-4147-A177-3AD203B41FA5}">
                      <a16:colId xmlns:a16="http://schemas.microsoft.com/office/drawing/2014/main" val="20000"/>
                    </a:ext>
                  </a:extLst>
                </a:gridCol>
                <a:gridCol w="768400">
                  <a:extLst>
                    <a:ext uri="{9D8B030D-6E8A-4147-A177-3AD203B41FA5}">
                      <a16:colId xmlns:a16="http://schemas.microsoft.com/office/drawing/2014/main" val="20001"/>
                    </a:ext>
                  </a:extLst>
                </a:gridCol>
              </a:tblGrid>
              <a:tr h="460525">
                <a:tc>
                  <a:txBody>
                    <a:bodyPr/>
                    <a:lstStyle/>
                    <a:p>
                      <a:pPr marL="0" marR="0" lvl="0" indent="0" algn="l" rtl="0">
                        <a:spcBef>
                          <a:spcPts val="0"/>
                        </a:spcBef>
                        <a:spcAft>
                          <a:spcPts val="0"/>
                        </a:spcAft>
                        <a:buNone/>
                      </a:pPr>
                      <a:r>
                        <a:rPr lang="en-US" sz="1300" b="1"/>
                        <a:t>Spacecraft Subsystem</a:t>
                      </a:r>
                      <a:endParaRPr sz="1300" b="1"/>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300" b="1"/>
                        <a:t>Status</a:t>
                      </a:r>
                      <a:endParaRPr sz="1300" b="1"/>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TLM, Command &amp; Control</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1"/>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ADCS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2"/>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EPS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3"/>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Thermal Control</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4"/>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Communications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5"/>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CDP</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6"/>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SCC</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7"/>
                  </a:ext>
                </a:extLst>
              </a:tr>
              <a:tr h="2340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GPS</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8"/>
                  </a:ext>
                </a:extLst>
              </a:tr>
              <a:tr h="261500">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1553</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G</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09"/>
                  </a:ext>
                </a:extLst>
              </a:tr>
              <a:tr h="182875">
                <a:tc>
                  <a:txBody>
                    <a:bodyPr/>
                    <a:lstStyle/>
                    <a:p>
                      <a:pPr marL="0" marR="0" lvl="0" indent="0" algn="l" rtl="0">
                        <a:spcBef>
                          <a:spcPts val="0"/>
                        </a:spcBef>
                        <a:spcAft>
                          <a:spcPts val="0"/>
                        </a:spcAft>
                        <a:buNone/>
                      </a:pPr>
                      <a:r>
                        <a:rPr lang="en-US" sz="1200" b="0">
                          <a:latin typeface="Arial Narrow"/>
                          <a:ea typeface="Arial Narrow"/>
                          <a:cs typeface="Arial Narrow"/>
                          <a:sym typeface="Arial Narrow"/>
                        </a:rPr>
                        <a:t>SpaceWire</a:t>
                      </a:r>
                      <a:endParaRPr sz="1200" b="0">
                        <a:latin typeface="Arial Narrow"/>
                        <a:ea typeface="Arial Narrow"/>
                        <a:cs typeface="Arial Narrow"/>
                        <a:sym typeface="Arial Narrow"/>
                      </a:endParaRPr>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a:t>ON</a:t>
                      </a:r>
                      <a:endParaRPr sz="1200" b="0"/>
                    </a:p>
                  </a:txBody>
                  <a:tcPr marL="91450" marR="91450" marT="27425" marB="27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CD171"/>
                    </a:solidFill>
                  </a:tcPr>
                </a:tc>
                <a:extLst>
                  <a:ext uri="{0D108BD9-81ED-4DB2-BD59-A6C34878D82A}">
                    <a16:rowId xmlns:a16="http://schemas.microsoft.com/office/drawing/2014/main" val="10010"/>
                  </a:ext>
                </a:extLst>
              </a:tr>
            </a:tbl>
          </a:graphicData>
        </a:graphic>
      </p:graphicFrame>
      <p:sp>
        <p:nvSpPr>
          <p:cNvPr id="1845" name="Shape 1845"/>
          <p:cNvSpPr txBox="1"/>
          <p:nvPr/>
        </p:nvSpPr>
        <p:spPr>
          <a:xfrm>
            <a:off x="283464" y="2867379"/>
            <a:ext cx="182880" cy="182880"/>
          </a:xfrm>
          <a:prstGeom prst="rect">
            <a:avLst/>
          </a:prstGeom>
          <a:solidFill>
            <a:srgbClr val="7CD171"/>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46" name="Shape 1846"/>
          <p:cNvSpPr txBox="1"/>
          <p:nvPr/>
        </p:nvSpPr>
        <p:spPr>
          <a:xfrm>
            <a:off x="283464" y="3082377"/>
            <a:ext cx="182880" cy="18288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47" name="Shape 1847"/>
          <p:cNvSpPr txBox="1"/>
          <p:nvPr/>
        </p:nvSpPr>
        <p:spPr>
          <a:xfrm>
            <a:off x="457200" y="3038487"/>
            <a:ext cx="296820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with limitations (or in standby)</a:t>
            </a:r>
            <a:endParaRPr sz="1200">
              <a:solidFill>
                <a:srgbClr val="000000"/>
              </a:solidFill>
              <a:latin typeface="Calibri"/>
              <a:ea typeface="Calibri"/>
              <a:cs typeface="Calibri"/>
              <a:sym typeface="Calibri"/>
            </a:endParaRPr>
          </a:p>
        </p:txBody>
      </p:sp>
      <p:sp>
        <p:nvSpPr>
          <p:cNvPr id="1848" name="Shape 1848"/>
          <p:cNvSpPr txBox="1"/>
          <p:nvPr/>
        </p:nvSpPr>
        <p:spPr>
          <a:xfrm>
            <a:off x="457200" y="3267087"/>
            <a:ext cx="296820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with degraded performance</a:t>
            </a:r>
            <a:endParaRPr sz="1200">
              <a:solidFill>
                <a:srgbClr val="000000"/>
              </a:solidFill>
              <a:latin typeface="Calibri"/>
              <a:ea typeface="Calibri"/>
              <a:cs typeface="Calibri"/>
              <a:sym typeface="Calibri"/>
            </a:endParaRPr>
          </a:p>
        </p:txBody>
      </p:sp>
      <p:sp>
        <p:nvSpPr>
          <p:cNvPr id="1849" name="Shape 1849"/>
          <p:cNvSpPr txBox="1"/>
          <p:nvPr/>
        </p:nvSpPr>
        <p:spPr>
          <a:xfrm>
            <a:off x="457200" y="2819400"/>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Operational (or capable of)</a:t>
            </a:r>
            <a:endParaRPr sz="1200">
              <a:solidFill>
                <a:srgbClr val="000000"/>
              </a:solidFill>
              <a:latin typeface="Calibri"/>
              <a:ea typeface="Calibri"/>
              <a:cs typeface="Calibri"/>
              <a:sym typeface="Calibri"/>
            </a:endParaRPr>
          </a:p>
        </p:txBody>
      </p:sp>
      <p:sp>
        <p:nvSpPr>
          <p:cNvPr id="1850" name="Shape 1850"/>
          <p:cNvSpPr txBox="1"/>
          <p:nvPr/>
        </p:nvSpPr>
        <p:spPr>
          <a:xfrm>
            <a:off x="283464" y="3739896"/>
            <a:ext cx="182880" cy="182880"/>
          </a:xfrm>
          <a:prstGeom prst="rect">
            <a:avLst/>
          </a:prstGeom>
          <a:solidFill>
            <a:srgbClr val="0070C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51" name="Shape 1851"/>
          <p:cNvSpPr txBox="1"/>
          <p:nvPr/>
        </p:nvSpPr>
        <p:spPr>
          <a:xfrm>
            <a:off x="457200" y="3703278"/>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Functional but turned off</a:t>
            </a:r>
            <a:endParaRPr sz="1200">
              <a:solidFill>
                <a:srgbClr val="000000"/>
              </a:solidFill>
              <a:latin typeface="Calibri"/>
              <a:ea typeface="Calibri"/>
              <a:cs typeface="Calibri"/>
              <a:sym typeface="Calibri"/>
            </a:endParaRPr>
          </a:p>
        </p:txBody>
      </p:sp>
      <p:sp>
        <p:nvSpPr>
          <p:cNvPr id="1852" name="Shape 1852"/>
          <p:cNvSpPr txBox="1"/>
          <p:nvPr/>
        </p:nvSpPr>
        <p:spPr>
          <a:xfrm>
            <a:off x="283464" y="3950208"/>
            <a:ext cx="182880" cy="18288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53" name="Shape 1853"/>
          <p:cNvSpPr txBox="1"/>
          <p:nvPr/>
        </p:nvSpPr>
        <p:spPr>
          <a:xfrm>
            <a:off x="469790" y="3914001"/>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No status reported</a:t>
            </a:r>
            <a:endParaRPr sz="1200">
              <a:solidFill>
                <a:srgbClr val="000000"/>
              </a:solidFill>
              <a:latin typeface="Calibri"/>
              <a:ea typeface="Calibri"/>
              <a:cs typeface="Calibri"/>
              <a:sym typeface="Calibri"/>
            </a:endParaRPr>
          </a:p>
        </p:txBody>
      </p:sp>
      <p:sp>
        <p:nvSpPr>
          <p:cNvPr id="1854" name="Shape 1854"/>
          <p:cNvSpPr txBox="1"/>
          <p:nvPr/>
        </p:nvSpPr>
        <p:spPr>
          <a:xfrm>
            <a:off x="283464" y="3520440"/>
            <a:ext cx="182880" cy="182880"/>
          </a:xfrm>
          <a:prstGeom prst="re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ahoma"/>
              <a:ea typeface="Tahoma"/>
              <a:cs typeface="Tahoma"/>
              <a:sym typeface="Tahoma"/>
            </a:endParaRPr>
          </a:p>
        </p:txBody>
      </p:sp>
      <p:sp>
        <p:nvSpPr>
          <p:cNvPr id="1855" name="Shape 1855"/>
          <p:cNvSpPr txBox="1"/>
          <p:nvPr/>
        </p:nvSpPr>
        <p:spPr>
          <a:xfrm>
            <a:off x="457200" y="3493008"/>
            <a:ext cx="23158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Not functional</a:t>
            </a:r>
            <a:endParaRPr sz="1200">
              <a:solidFill>
                <a:srgbClr val="000000"/>
              </a:solidFill>
              <a:latin typeface="Calibri"/>
              <a:ea typeface="Calibri"/>
              <a:cs typeface="Calibri"/>
              <a:sym typeface="Calibri"/>
            </a:endParaRPr>
          </a:p>
        </p:txBody>
      </p:sp>
      <p:graphicFrame>
        <p:nvGraphicFramePr>
          <p:cNvPr id="1856" name="Shape 1856"/>
          <p:cNvGraphicFramePr/>
          <p:nvPr/>
        </p:nvGraphicFramePr>
        <p:xfrm>
          <a:off x="3505199" y="4114800"/>
          <a:ext cx="5486400" cy="2363575"/>
        </p:xfrm>
        <a:graphic>
          <a:graphicData uri="http://schemas.openxmlformats.org/drawingml/2006/table">
            <a:tbl>
              <a:tblPr>
                <a:noFill/>
              </a:tblPr>
              <a:tblGrid>
                <a:gridCol w="5486400">
                  <a:extLst>
                    <a:ext uri="{9D8B030D-6E8A-4147-A177-3AD203B41FA5}">
                      <a16:colId xmlns:a16="http://schemas.microsoft.com/office/drawing/2014/main" val="20000"/>
                    </a:ext>
                  </a:extLst>
                </a:gridCol>
              </a:tblGrid>
              <a:tr h="230025">
                <a:tc>
                  <a:txBody>
                    <a:bodyPr/>
                    <a:lstStyle/>
                    <a:p>
                      <a:pPr marL="0" marR="0" lvl="0" indent="0" algn="l" rtl="0">
                        <a:spcBef>
                          <a:spcPts val="0"/>
                        </a:spcBef>
                        <a:spcAft>
                          <a:spcPts val="0"/>
                        </a:spcAft>
                        <a:buNone/>
                      </a:pPr>
                      <a:r>
                        <a:rPr lang="en-US" sz="1400" b="1"/>
                        <a:t>  Additional Notes:</a:t>
                      </a:r>
                      <a:endParaRPr sz="1400" b="1"/>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33550">
                <a:tc>
                  <a:txBody>
                    <a:bodyPr/>
                    <a:lstStyle/>
                    <a:p>
                      <a:pPr marL="0" marR="0" lvl="0" indent="0" algn="l" rtl="0">
                        <a:spcBef>
                          <a:spcPts val="0"/>
                        </a:spcBef>
                        <a:spcAft>
                          <a:spcPts val="0"/>
                        </a:spcAft>
                        <a:buClr>
                          <a:schemeClr val="dk1"/>
                        </a:buClr>
                        <a:buSzPts val="1400"/>
                        <a:buFont typeface="Arial"/>
                        <a:buNone/>
                      </a:pPr>
                      <a:r>
                        <a:rPr lang="en-US" sz="1400">
                          <a:latin typeface="Arial"/>
                          <a:ea typeface="Arial"/>
                          <a:cs typeface="Arial"/>
                          <a:sym typeface="Arial"/>
                        </a:rPr>
                        <a:t>Spacecraft is nominal at this time</a:t>
                      </a:r>
                      <a:endParaRPr/>
                    </a:p>
                    <a:p>
                      <a:pPr marL="0" marR="0" lvl="0" indent="0" algn="l" rtl="0">
                        <a:spcBef>
                          <a:spcPts val="0"/>
                        </a:spcBef>
                        <a:spcAft>
                          <a:spcPts val="0"/>
                        </a:spcAft>
                        <a:buClr>
                          <a:schemeClr val="dk1"/>
                        </a:buClr>
                        <a:buSzPts val="1400"/>
                        <a:buFont typeface="Calibri"/>
                        <a:buNone/>
                      </a:pPr>
                      <a:endParaRPr sz="140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a:latin typeface="Arial"/>
                          <a:ea typeface="Arial"/>
                          <a:cs typeface="Arial"/>
                          <a:sym typeface="Arial"/>
                        </a:rPr>
                        <a:t>VIIRS: VIIRS Outgassing has improved the performance of the VIIRS instrument back to near-nominal levels.  Engineering is monitoring instrument performance for 200 orbits (the initial time it took for the degradation to appear) before closing out anomaly.</a:t>
                      </a:r>
                      <a:endParaRPr sz="1400"/>
                    </a:p>
                  </a:txBody>
                  <a:tcPr marL="84400" marR="844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57" name="Shape 1857"/>
          <p:cNvSpPr/>
          <p:nvPr/>
        </p:nvSpPr>
        <p:spPr>
          <a:xfrm>
            <a:off x="283464" y="3310128"/>
            <a:ext cx="182880" cy="182880"/>
          </a:xfrm>
          <a:prstGeom prst="rect">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858" name="Shape 1858"/>
          <p:cNvPicPr preferRelativeResize="0"/>
          <p:nvPr/>
        </p:nvPicPr>
        <p:blipFill rotWithShape="1">
          <a:blip r:embed="rId3">
            <a:alphaModFix/>
          </a:blip>
          <a:srcRect/>
          <a:stretch/>
        </p:blipFill>
        <p:spPr>
          <a:xfrm>
            <a:off x="284326" y="4343400"/>
            <a:ext cx="2992274" cy="1935359"/>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4859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SNPP &amp; NOAA-20 Concurrent Operations at OSPO</a:t>
            </a:r>
          </a:p>
        </p:txBody>
      </p:sp>
      <p:sp>
        <p:nvSpPr>
          <p:cNvPr id="4" name="TextBox 3"/>
          <p:cNvSpPr txBox="1"/>
          <p:nvPr/>
        </p:nvSpPr>
        <p:spPr>
          <a:xfrm>
            <a:off x="888496" y="1447800"/>
            <a:ext cx="7493504"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NOAA-20 mission profile is substantially similar to S-NPP as NOAA-20 leads S-NPP by ½ orbit (i.e. ~51 min.)</a:t>
            </a:r>
          </a:p>
          <a:p>
            <a:pPr marL="285750" indent="-285750">
              <a:buFont typeface="Arial" panose="020B0604020202020204" pitchFamily="34" charset="0"/>
              <a:buChar char="•"/>
            </a:pPr>
            <a:r>
              <a:rPr lang="en-US" sz="2400" dirty="0"/>
              <a:t>With the launch of NOAA-20, NOAA will operate two satellites within the same environment.</a:t>
            </a:r>
          </a:p>
          <a:p>
            <a:pPr marL="285750" indent="-285750">
              <a:buFont typeface="Arial" panose="020B0604020202020204" pitchFamily="34" charset="0"/>
              <a:buChar char="•"/>
            </a:pPr>
            <a:r>
              <a:rPr lang="en-US" sz="2400" dirty="0"/>
              <a:t>S-NPP northern contact  will often coincide with NOAA-20 southern contact.</a:t>
            </a:r>
          </a:p>
          <a:p>
            <a:pPr marL="285750" lvl="1" indent="-285750">
              <a:buFont typeface="Arial" panose="020B0604020202020204" pitchFamily="34" charset="0"/>
              <a:buChar char="•"/>
            </a:pPr>
            <a:r>
              <a:rPr lang="en-US" sz="2400" dirty="0"/>
              <a:t>NOAA-20 SMD playback data latency significantly improved vs. S-NPP( 140 to 80 min.)</a:t>
            </a:r>
          </a:p>
          <a:p>
            <a:pPr marL="285750" indent="-285750">
              <a:buFont typeface="Arial" panose="020B0604020202020204" pitchFamily="34" charset="0"/>
              <a:buChar char="•"/>
            </a:pPr>
            <a:r>
              <a:rPr lang="en-US" sz="2400" dirty="0"/>
              <a:t>The Community Satellite Processing Package (CSPP) supports direct readout users in making the transition from POES to SNPP and subsequently to JPSS.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1" y="5465811"/>
            <a:ext cx="1028909" cy="102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541645"/>
            <a:ext cx="1305232" cy="10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57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1037"/>
            <a:ext cx="8229600" cy="4525963"/>
          </a:xfrm>
        </p:spPr>
        <p:txBody>
          <a:bodyPr>
            <a:normAutofit/>
          </a:bodyPr>
          <a:lstStyle/>
          <a:p>
            <a:r>
              <a:rPr lang="en-US" sz="2800" dirty="0"/>
              <a:t>Launched January 17, 2016</a:t>
            </a:r>
          </a:p>
          <a:p>
            <a:r>
              <a:rPr lang="en-US" sz="2800" dirty="0"/>
              <a:t>February 12, 2016 - Began sending Operational Geophysical Data Records (OGDRs) to Ocean Prediction Center for evaluation.</a:t>
            </a:r>
          </a:p>
          <a:p>
            <a:r>
              <a:rPr lang="en-US" sz="2800" dirty="0"/>
              <a:t>Full public release of Jason-3 products commenced this summer.</a:t>
            </a:r>
          </a:p>
          <a:p>
            <a:r>
              <a:rPr lang="en-US" sz="2800" dirty="0"/>
              <a:t>Jason-2 transferred to interleaved orbit on October 13, 2016; transferred to separate orbit December 2017 to enhance coverage</a:t>
            </a:r>
          </a:p>
          <a:p>
            <a:endParaRPr lang="en-US" baseline="30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4000" b="0" dirty="0"/>
              <a:t>Space Weather Observations </a:t>
            </a:r>
            <a:br>
              <a:rPr lang="en-US" sz="4000" b="0" dirty="0"/>
            </a:br>
            <a:r>
              <a:rPr lang="en-US" sz="4000" b="0" dirty="0"/>
              <a:t>Deep Space Climate Observatory (DSCOVR) </a:t>
            </a:r>
            <a:endParaRPr lang="en-US" sz="4000" b="0" dirty="0">
              <a:effectLst/>
            </a:endParaRPr>
          </a:p>
        </p:txBody>
      </p:sp>
      <p:sp>
        <p:nvSpPr>
          <p:cNvPr id="3" name="Content Placeholder 2"/>
          <p:cNvSpPr>
            <a:spLocks noGrp="1"/>
          </p:cNvSpPr>
          <p:nvPr>
            <p:ph idx="1"/>
          </p:nvPr>
        </p:nvSpPr>
        <p:spPr>
          <a:xfrm>
            <a:off x="457200" y="1981200"/>
            <a:ext cx="8229600" cy="4297363"/>
          </a:xfrm>
        </p:spPr>
        <p:txBody>
          <a:bodyPr>
            <a:normAutofit/>
          </a:bodyPr>
          <a:lstStyle/>
          <a:p>
            <a:r>
              <a:rPr lang="en-US" sz="2800" dirty="0"/>
              <a:t>Launched 11 February 2015, at L1 on 8 June</a:t>
            </a:r>
          </a:p>
          <a:p>
            <a:r>
              <a:rPr lang="en-US" sz="2800" dirty="0"/>
              <a:t>NOAA took command on October 28, 2015</a:t>
            </a:r>
          </a:p>
          <a:p>
            <a:r>
              <a:rPr lang="en-US" sz="2800" dirty="0"/>
              <a:t>DSCOVR will work together with GOES-R to locate and measure size of solar flares;  provide earlier warning detection for geomagnetic storms.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95637" cy="179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3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US" dirty="0" err="1"/>
              <a:t>Meteosat</a:t>
            </a:r>
            <a:r>
              <a:rPr lang="en-US" dirty="0"/>
              <a:t> and </a:t>
            </a:r>
            <a:r>
              <a:rPr lang="en-US" dirty="0" err="1"/>
              <a:t>Himawari</a:t>
            </a:r>
            <a:endParaRPr lang="en-US" dirty="0"/>
          </a:p>
        </p:txBody>
      </p:sp>
    </p:spTree>
    <p:extLst>
      <p:ext uri="{BB962C8B-B14F-4D97-AF65-F5344CB8AC3E}">
        <p14:creationId xmlns:p14="http://schemas.microsoft.com/office/powerpoint/2010/main" val="13259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Specific Products Generated at NESDIS/ESPC from </a:t>
            </a:r>
            <a:r>
              <a:rPr lang="en-US" sz="3200" dirty="0" err="1"/>
              <a:t>Himawari</a:t>
            </a:r>
            <a:r>
              <a:rPr lang="en-US" sz="3200" dirty="0"/>
              <a:t> or </a:t>
            </a:r>
            <a:r>
              <a:rPr lang="en-US" sz="3200" dirty="0" err="1"/>
              <a:t>Meteosat</a:t>
            </a:r>
            <a:r>
              <a:rPr lang="en-US" sz="3200" dirty="0"/>
              <a:t> Data</a:t>
            </a:r>
          </a:p>
        </p:txBody>
      </p:sp>
      <p:graphicFrame>
        <p:nvGraphicFramePr>
          <p:cNvPr id="3" name="Table 2"/>
          <p:cNvGraphicFramePr>
            <a:graphicFrameLocks noGrp="1"/>
          </p:cNvGraphicFramePr>
          <p:nvPr>
            <p:extLst>
              <p:ext uri="{D42A27DB-BD31-4B8C-83A1-F6EECF244321}">
                <p14:modId xmlns:p14="http://schemas.microsoft.com/office/powerpoint/2010/main" val="7347943"/>
              </p:ext>
            </p:extLst>
          </p:nvPr>
        </p:nvGraphicFramePr>
        <p:xfrm>
          <a:off x="533400" y="1524000"/>
          <a:ext cx="8001000" cy="4632061"/>
        </p:xfrm>
        <a:graphic>
          <a:graphicData uri="http://schemas.openxmlformats.org/drawingml/2006/table">
            <a:tbl>
              <a:tblPr bandRow="1">
                <a:tableStyleId>{5C22544A-7EE6-4342-B048-85BDC9FD1C3A}</a:tableStyleId>
              </a:tblPr>
              <a:tblGrid>
                <a:gridCol w="46482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428348">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NESDIS H-8 Product</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Data Format(s)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extLst>
                  <a:ext uri="{0D108BD9-81ED-4DB2-BD59-A6C34878D82A}">
                    <a16:rowId xmlns:a16="http://schemas.microsoft.com/office/drawing/2014/main" val="10000"/>
                  </a:ext>
                </a:extLst>
              </a:tr>
              <a:tr h="31027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Visible and IR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1"/>
                  </a:ext>
                </a:extLst>
              </a:tr>
              <a:tr h="31027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Tropical Cyclone Formation Probability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a:t>
                      </a:r>
                    </a:p>
                  </a:txBody>
                  <a:tcPr marL="42579" marR="42579" marT="0" marB="0"/>
                </a:tc>
                <a:extLst>
                  <a:ext uri="{0D108BD9-81ED-4DB2-BD59-A6C34878D82A}">
                    <a16:rowId xmlns:a16="http://schemas.microsoft.com/office/drawing/2014/main" val="10002"/>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Wildfire Automated Biomass Burning Algorithm</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3"/>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Global Hydro-Estimator Satellite Rainfall Estimates</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 GRIB2, NetCDF4, PNG</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4"/>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Advanced Dvorak Technique</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5"/>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Multi-Spectral Imagery </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6"/>
                  </a:ext>
                </a:extLst>
              </a:tr>
              <a:tr h="293604">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Principle Component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7"/>
                  </a:ext>
                </a:extLst>
              </a:tr>
              <a:tr h="433489">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Snow Cover, Ice Cover, Snow Depth, and Ice Concentration</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 GRIB2, ASCII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8"/>
                  </a:ext>
                </a:extLst>
              </a:tr>
              <a:tr h="440405">
                <a:tc>
                  <a:txBody>
                    <a:bodyPr/>
                    <a:lstStyle/>
                    <a:p>
                      <a:pPr marL="0" marR="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One-hourly NH Composite for AWIPS</a:t>
                      </a:r>
                    </a:p>
                  </a:txBody>
                  <a:tcPr marL="42579" marR="42579" marT="0" marB="0"/>
                </a:tc>
                <a:tc>
                  <a:txBody>
                    <a:bodyPr/>
                    <a:lstStyle/>
                    <a:p>
                      <a:pPr marL="0" marR="0">
                        <a:lnSpc>
                          <a:spcPct val="115000"/>
                        </a:lnSpc>
                        <a:spcBef>
                          <a:spcPts val="500"/>
                        </a:spcBef>
                        <a:spcAft>
                          <a:spcPts val="0"/>
                        </a:spcAft>
                      </a:pPr>
                      <a:r>
                        <a:rPr lang="en-US" sz="1200" dirty="0">
                          <a:effectLst/>
                          <a:latin typeface="Arial" panose="020B0604020202020204" pitchFamily="34" charset="0"/>
                          <a:cs typeface="Arial" panose="020B0604020202020204" pitchFamily="34" charset="0"/>
                        </a:rPr>
                        <a:t>AWIPS/GINI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9"/>
                  </a:ext>
                </a:extLst>
              </a:tr>
              <a:tr h="440405">
                <a:tc>
                  <a:txBody>
                    <a:bodyPr/>
                    <a:lstStyle/>
                    <a:p>
                      <a:pPr marL="0" marR="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Three-hourly </a:t>
                      </a:r>
                      <a:r>
                        <a:rPr lang="en-US" sz="1400" baseline="0" dirty="0">
                          <a:solidFill>
                            <a:srgbClr val="000000"/>
                          </a:solidFill>
                          <a:effectLst/>
                          <a:latin typeface="Arial" panose="020B0604020202020204" pitchFamily="34" charset="0"/>
                          <a:ea typeface="Calibri"/>
                          <a:cs typeface="Arial" panose="020B0604020202020204" pitchFamily="34" charset="0"/>
                        </a:rPr>
                        <a:t>Global Geostationary Mosaic</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 NetCDF4</a:t>
                      </a:r>
                    </a:p>
                  </a:txBody>
                  <a:tcPr marL="42579" marR="42579" marT="0" marB="0"/>
                </a:tc>
                <a:extLst>
                  <a:ext uri="{0D108BD9-81ED-4DB2-BD59-A6C34878D82A}">
                    <a16:rowId xmlns:a16="http://schemas.microsoft.com/office/drawing/2014/main" val="10010"/>
                  </a:ext>
                </a:extLst>
              </a:tr>
              <a:tr h="382253">
                <a:tc>
                  <a:txBody>
                    <a:bodyPr/>
                    <a:lstStyle/>
                    <a:p>
                      <a:pPr marL="88900" marR="8890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Arctic</a:t>
                      </a:r>
                      <a:r>
                        <a:rPr lang="en-US" sz="1400" baseline="0" dirty="0">
                          <a:solidFill>
                            <a:srgbClr val="000000"/>
                          </a:solidFill>
                          <a:effectLst/>
                          <a:latin typeface="Arial" panose="020B0604020202020204" pitchFamily="34" charset="0"/>
                          <a:ea typeface="Calibri"/>
                          <a:cs typeface="Arial" panose="020B0604020202020204" pitchFamily="34" charset="0"/>
                        </a:rPr>
                        <a:t> Composite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tc>
                  <a:txBody>
                    <a:bodyPr/>
                    <a:lstStyle/>
                    <a:p>
                      <a:pPr marL="88900" marR="8890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a:t>
                      </a:r>
                    </a:p>
                  </a:txBody>
                  <a:tcPr marL="39425" marR="39425" marT="39425" marB="39425"/>
                </a:tc>
                <a:extLst>
                  <a:ext uri="{0D108BD9-81ED-4DB2-BD59-A6C34878D82A}">
                    <a16:rowId xmlns:a16="http://schemas.microsoft.com/office/drawing/2014/main" val="10011"/>
                  </a:ext>
                </a:extLst>
              </a:tr>
              <a:tr h="382253">
                <a:tc>
                  <a:txBody>
                    <a:bodyPr/>
                    <a:lstStyle/>
                    <a:p>
                      <a:pPr marL="88900" marR="8890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Geostationary Satellite (Web) Server</a:t>
                      </a:r>
                    </a:p>
                  </a:txBody>
                  <a:tcPr marL="39425" marR="39425" marT="39425" marB="39425"/>
                </a:tc>
                <a:tc>
                  <a:txBody>
                    <a:bodyPr/>
                    <a:lstStyle/>
                    <a:p>
                      <a:pPr marL="88900" marR="88900">
                        <a:lnSpc>
                          <a:spcPct val="115000"/>
                        </a:lnSpc>
                        <a:spcBef>
                          <a:spcPts val="500"/>
                        </a:spcBef>
                        <a:spcAft>
                          <a:spcPts val="0"/>
                        </a:spcAft>
                      </a:pPr>
                      <a:r>
                        <a:rPr lang="en-US" sz="1200" dirty="0">
                          <a:solidFill>
                            <a:srgbClr val="000000"/>
                          </a:solidFill>
                          <a:effectLst/>
                          <a:latin typeface="Arial" panose="020B0604020202020204" pitchFamily="34" charset="0"/>
                          <a:ea typeface="Calibri"/>
                          <a:cs typeface="Arial" panose="020B0604020202020204" pitchFamily="34" charset="0"/>
                        </a:rPr>
                        <a:t>JPEG, GIF</a:t>
                      </a:r>
                    </a:p>
                  </a:txBody>
                  <a:tcPr marL="39425" marR="39425" marT="39425" marB="39425"/>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129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7620000" cy="3962400"/>
          </a:xfrm>
        </p:spPr>
        <p:txBody>
          <a:bodyPr>
            <a:noAutofit/>
          </a:bodyPr>
          <a:lstStyle/>
          <a:p>
            <a:r>
              <a:rPr lang="en-US" sz="2200" dirty="0"/>
              <a:t>Operates the Nation’s 18 environmental satellites:</a:t>
            </a:r>
          </a:p>
          <a:p>
            <a:pPr lvl="1"/>
            <a:r>
              <a:rPr lang="en-US" sz="1800" dirty="0"/>
              <a:t>5 Geostationary (GOES) by NOAA</a:t>
            </a:r>
          </a:p>
          <a:p>
            <a:pPr lvl="1"/>
            <a:r>
              <a:rPr lang="en-US" sz="1800" dirty="0"/>
              <a:t>2 Joint Polar Satellite Systems by NOAA + NASA (NOAA-20, Suomi-NPP) </a:t>
            </a:r>
          </a:p>
          <a:p>
            <a:pPr lvl="1"/>
            <a:r>
              <a:rPr lang="en-US" sz="1800" dirty="0"/>
              <a:t>3 Polar-Orbiting (POES) by NOAA</a:t>
            </a:r>
          </a:p>
          <a:p>
            <a:pPr lvl="1"/>
            <a:r>
              <a:rPr lang="en-US" sz="1800" dirty="0"/>
              <a:t>5 Defense Meteorological Satellite program (DMSP) operated by NOAA</a:t>
            </a:r>
          </a:p>
          <a:p>
            <a:pPr lvl="1"/>
            <a:r>
              <a:rPr lang="en-US" sz="1800" dirty="0"/>
              <a:t>2 OSTM Jason-2  &amp; Jason-3 (Ocean Surface Topography Mission) - Joint NOAA, NASA, CNES, EUMETSAT effort</a:t>
            </a:r>
          </a:p>
          <a:p>
            <a:pPr lvl="1"/>
            <a:r>
              <a:rPr lang="en-US" sz="1800" dirty="0"/>
              <a:t>1 DSCOVR (Deep Space Climate Observatory) by NOAA</a:t>
            </a:r>
          </a:p>
          <a:p>
            <a:pPr marL="457200" lvl="1" indent="0">
              <a:buNone/>
            </a:pPr>
            <a:endParaRPr lang="en-US" sz="1800" dirty="0"/>
          </a:p>
        </p:txBody>
      </p:sp>
      <p:sp>
        <p:nvSpPr>
          <p:cNvPr id="5" name="Title 1"/>
          <p:cNvSpPr>
            <a:spLocks noGrp="1"/>
          </p:cNvSpPr>
          <p:nvPr>
            <p:ph type="title"/>
          </p:nvPr>
        </p:nvSpPr>
        <p:spPr>
          <a:xfrm>
            <a:off x="0" y="0"/>
            <a:ext cx="9144000" cy="762000"/>
          </a:xfrm>
        </p:spPr>
        <p:txBody>
          <a:bodyPr>
            <a:noAutofit/>
          </a:bodyPr>
          <a:lstStyle/>
          <a:p>
            <a:r>
              <a:rPr lang="en-US" sz="3000" dirty="0"/>
              <a:t>NESDIS Office of Satellite and Product Operations (OSPO)</a:t>
            </a:r>
          </a:p>
        </p:txBody>
      </p:sp>
      <p:pic>
        <p:nvPicPr>
          <p:cNvPr id="2050" name="Picture 2" descr="C:\Users\jason.taylor\Desktop\MUG Talk\GOES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953000"/>
            <a:ext cx="1377314"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ason.taylor\Desktop\MUG Talk\POES_Satell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953000"/>
            <a:ext cx="1447971"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SP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59" y="4953000"/>
            <a:ext cx="1538242"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upload.wikimedia.org/wikipedia/commons/0/0e/OSTM-Jason-2-over-ear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953000"/>
            <a:ext cx="2347958" cy="161612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www.ncdc.noaa.gov/sites/default/files/styles/full_page_width/public/NPP-Satellite.png?itok=g0eJOlT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171" y="4965509"/>
            <a:ext cx="2062025" cy="160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0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MSG Constellation</a:t>
            </a:r>
          </a:p>
        </p:txBody>
      </p:sp>
      <p:graphicFrame>
        <p:nvGraphicFramePr>
          <p:cNvPr id="5" name="Table 4"/>
          <p:cNvGraphicFramePr>
            <a:graphicFrameLocks noGrp="1"/>
          </p:cNvGraphicFramePr>
          <p:nvPr>
            <p:extLst/>
          </p:nvPr>
        </p:nvGraphicFramePr>
        <p:xfrm>
          <a:off x="3756460" y="1524000"/>
          <a:ext cx="5265585" cy="2439290"/>
        </p:xfrm>
        <a:graphic>
          <a:graphicData uri="http://schemas.openxmlformats.org/drawingml/2006/table">
            <a:tbl>
              <a:tblPr firstRow="1" bandRow="1"/>
              <a:tblGrid>
                <a:gridCol w="1260140">
                  <a:extLst>
                    <a:ext uri="{9D8B030D-6E8A-4147-A177-3AD203B41FA5}">
                      <a16:colId xmlns:a16="http://schemas.microsoft.com/office/drawing/2014/main" val="20000"/>
                    </a:ext>
                  </a:extLst>
                </a:gridCol>
                <a:gridCol w="1507519">
                  <a:extLst>
                    <a:ext uri="{9D8B030D-6E8A-4147-A177-3AD203B41FA5}">
                      <a16:colId xmlns:a16="http://schemas.microsoft.com/office/drawing/2014/main" val="20001"/>
                    </a:ext>
                  </a:extLst>
                </a:gridCol>
                <a:gridCol w="917932">
                  <a:extLst>
                    <a:ext uri="{9D8B030D-6E8A-4147-A177-3AD203B41FA5}">
                      <a16:colId xmlns:a16="http://schemas.microsoft.com/office/drawing/2014/main" val="20002"/>
                    </a:ext>
                  </a:extLst>
                </a:gridCol>
                <a:gridCol w="1579994">
                  <a:extLst>
                    <a:ext uri="{9D8B030D-6E8A-4147-A177-3AD203B41FA5}">
                      <a16:colId xmlns:a16="http://schemas.microsoft.com/office/drawing/2014/main" val="20003"/>
                    </a:ext>
                  </a:extLst>
                </a:gridCol>
              </a:tblGrid>
              <a:tr h="17627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SATELLITE</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LIFETIME</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POSITION</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SERVICES</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17627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Meteosat-11</a:t>
                      </a:r>
                    </a:p>
                  </a:txBody>
                  <a:tcPr marL="82736" marR="79426" marT="39713" marB="397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a:effectLst/>
                          <a:latin typeface="+mn-lt"/>
                        </a:rPr>
                        <a:t>15/07/2015 – TBC</a:t>
                      </a:r>
                    </a:p>
                  </a:txBody>
                  <a:tcPr marL="635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0°</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0º SEVIRI Image Data. Real-time Imagery. </a:t>
                      </a:r>
                      <a:endParaRPr lang="en-US" sz="1200" dirty="0">
                        <a:effectLst/>
                        <a:latin typeface="+mn-lt"/>
                      </a:endParaRPr>
                    </a:p>
                  </a:txBody>
                  <a:tcPr marL="82736" marR="79426" marT="39713" marB="3971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43317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Meteosat-9</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22/12/2005–Fuel lifetime is until 2024</a:t>
                      </a:r>
                      <a:endParaRPr lang="en-US" sz="1200" b="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3.5°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Rapid Scan Service gap filling </a:t>
                      </a:r>
                      <a:r>
                        <a:rPr kumimoji="0" lang="en-US" sz="1200" b="0" i="0" kern="1200" dirty="0">
                          <a:solidFill>
                            <a:schemeClr val="tx1"/>
                          </a:solidFill>
                          <a:effectLst/>
                          <a:latin typeface="+mn-lt"/>
                          <a:ea typeface="+mn-ea"/>
                          <a:cs typeface="+mn-cs"/>
                        </a:rPr>
                        <a:t>spacecraft and back-up to prime Met-11 spacecraft</a:t>
                      </a:r>
                      <a:endParaRPr lang="en-US" sz="1200" dirty="0">
                        <a:solidFill>
                          <a:schemeClr val="tx1"/>
                        </a:solidFill>
                        <a:effectLst/>
                        <a:latin typeface="+mn-lt"/>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2625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Meteosat-10</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a:effectLst/>
                          <a:latin typeface="+mn-lt"/>
                        </a:rPr>
                        <a:t>05/07/2012–TBC</a:t>
                      </a:r>
                    </a:p>
                  </a:txBody>
                  <a:tcPr marL="635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9.5°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Rapid Scan Service Real-time Imagery.</a:t>
                      </a:r>
                      <a:endParaRPr lang="en-US" sz="1200" dirty="0">
                        <a:effectLst/>
                        <a:latin typeface="+mn-lt"/>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r h="3047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Meteosat-8</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28/08/2002 – Fuel lifetime is until 2020</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400" b="1" dirty="0">
                          <a:effectLst/>
                          <a:latin typeface="+mn-lt"/>
                        </a:rPr>
                        <a:t>41.5°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a:effectLst/>
                          <a:latin typeface="+mn-lt"/>
                        </a:rPr>
                        <a:t>Full IODC service</a:t>
                      </a:r>
                    </a:p>
                  </a:txBody>
                  <a:tcPr marL="635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4"/>
                  </a:ext>
                </a:extLst>
              </a:tr>
            </a:tbl>
          </a:graphicData>
        </a:graphic>
      </p:graphicFrame>
      <p:pic>
        <p:nvPicPr>
          <p:cNvPr id="6" name="Picture 2" descr="http://www.goes.noaa.gov/FULLDISK/GMI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2"/>
          <a:stretch/>
        </p:blipFill>
        <p:spPr bwMode="auto">
          <a:xfrm>
            <a:off x="76200" y="2895600"/>
            <a:ext cx="3597529" cy="34891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54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2143"/>
            <a:ext cx="8273886" cy="744658"/>
          </a:xfrm>
        </p:spPr>
        <p:txBody>
          <a:bodyPr>
            <a:normAutofit fontScale="90000"/>
          </a:bodyPr>
          <a:lstStyle/>
          <a:p>
            <a:r>
              <a:rPr lang="en-US" dirty="0"/>
              <a:t>Current Issue/Risk for MSG</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dirty="0"/>
              <a:t>OSPO receives </a:t>
            </a:r>
            <a:r>
              <a:rPr lang="en-US" dirty="0" err="1"/>
              <a:t>Meteosat</a:t>
            </a:r>
            <a:r>
              <a:rPr lang="en-US" dirty="0"/>
              <a:t> data several ways</a:t>
            </a:r>
          </a:p>
          <a:p>
            <a:pPr lvl="1"/>
            <a:r>
              <a:rPr lang="en-US" dirty="0"/>
              <a:t>DOMSAT has been our primary link, BUT…</a:t>
            </a:r>
          </a:p>
          <a:p>
            <a:pPr lvl="2"/>
            <a:r>
              <a:rPr lang="en-US" dirty="0"/>
              <a:t>Routes through Wallops Island facility (remote from OSPO)</a:t>
            </a:r>
          </a:p>
          <a:p>
            <a:pPr lvl="2"/>
            <a:r>
              <a:rPr lang="en-US" dirty="0"/>
              <a:t>Expensive</a:t>
            </a:r>
          </a:p>
          <a:p>
            <a:pPr lvl="2"/>
            <a:r>
              <a:rPr lang="en-US" dirty="0"/>
              <a:t>Low capacity (cannot handle 2 </a:t>
            </a:r>
            <a:r>
              <a:rPr lang="en-US" dirty="0" err="1"/>
              <a:t>meteosats</a:t>
            </a:r>
            <a:r>
              <a:rPr lang="en-US" dirty="0"/>
              <a:t> simultaneously)</a:t>
            </a:r>
          </a:p>
          <a:p>
            <a:pPr lvl="2"/>
            <a:r>
              <a:rPr lang="en-US" dirty="0"/>
              <a:t>Has EOL components that could fail at any time and not be replaced</a:t>
            </a:r>
          </a:p>
          <a:p>
            <a:pPr lvl="2"/>
            <a:r>
              <a:rPr lang="en-US" dirty="0"/>
              <a:t>Circuit infrastructure being phased out NLT Dec 2018</a:t>
            </a:r>
          </a:p>
          <a:p>
            <a:endParaRPr lang="en-US" dirty="0"/>
          </a:p>
        </p:txBody>
      </p:sp>
    </p:spTree>
    <p:extLst>
      <p:ext uri="{BB962C8B-B14F-4D97-AF65-F5344CB8AC3E}">
        <p14:creationId xmlns:p14="http://schemas.microsoft.com/office/powerpoint/2010/main" val="112393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2143"/>
            <a:ext cx="8273886" cy="744658"/>
          </a:xfrm>
        </p:spPr>
        <p:txBody>
          <a:bodyPr>
            <a:normAutofit fontScale="90000"/>
          </a:bodyPr>
          <a:lstStyle/>
          <a:p>
            <a:r>
              <a:rPr lang="en-US" dirty="0"/>
              <a:t>Current Issue/Risk for MSG</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dirty="0"/>
              <a:t>OSPO receives </a:t>
            </a:r>
            <a:r>
              <a:rPr lang="en-US" dirty="0" err="1"/>
              <a:t>Meteosat</a:t>
            </a:r>
            <a:r>
              <a:rPr lang="en-US" dirty="0"/>
              <a:t> data several ways</a:t>
            </a:r>
          </a:p>
          <a:p>
            <a:pPr lvl="1"/>
            <a:r>
              <a:rPr lang="en-US" dirty="0"/>
              <a:t>JEUNO is the newer network architecture</a:t>
            </a:r>
          </a:p>
          <a:p>
            <a:pPr lvl="2"/>
            <a:r>
              <a:rPr lang="en-US" dirty="0"/>
              <a:t>Higher capacity (5 Gb/sec vs 1)</a:t>
            </a:r>
          </a:p>
          <a:p>
            <a:pPr lvl="2"/>
            <a:r>
              <a:rPr lang="en-US" dirty="0"/>
              <a:t>Delivers to PDA at NSOF</a:t>
            </a:r>
          </a:p>
          <a:p>
            <a:pPr lvl="2"/>
            <a:r>
              <a:rPr lang="en-US" dirty="0"/>
              <a:t>Able to deliver both met-11 and met-8</a:t>
            </a:r>
          </a:p>
          <a:p>
            <a:pPr lvl="2"/>
            <a:r>
              <a:rPr lang="en-US" dirty="0"/>
              <a:t>Downside – extra processing steps (PDA initiates pull, security scans, PDA distribution) create 2-6 minute latencies, compared to DOMSAT</a:t>
            </a:r>
          </a:p>
          <a:p>
            <a:endParaRPr lang="en-US" dirty="0"/>
          </a:p>
        </p:txBody>
      </p:sp>
    </p:spTree>
    <p:extLst>
      <p:ext uri="{BB962C8B-B14F-4D97-AF65-F5344CB8AC3E}">
        <p14:creationId xmlns:p14="http://schemas.microsoft.com/office/powerpoint/2010/main" val="239714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2143"/>
            <a:ext cx="8273886" cy="744658"/>
          </a:xfrm>
        </p:spPr>
        <p:txBody>
          <a:bodyPr>
            <a:normAutofit fontScale="90000"/>
          </a:bodyPr>
          <a:lstStyle/>
          <a:p>
            <a:r>
              <a:rPr lang="en-US" dirty="0"/>
              <a:t>Current Issue/Risk for MSG</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dirty="0"/>
              <a:t>OSPO receives </a:t>
            </a:r>
            <a:r>
              <a:rPr lang="en-US" dirty="0" err="1"/>
              <a:t>Meteosat</a:t>
            </a:r>
            <a:r>
              <a:rPr lang="en-US" dirty="0"/>
              <a:t> data several ways</a:t>
            </a:r>
          </a:p>
          <a:p>
            <a:pPr lvl="1"/>
            <a:r>
              <a:rPr lang="en-US" dirty="0"/>
              <a:t>Via NOAA/STAR </a:t>
            </a:r>
          </a:p>
          <a:p>
            <a:pPr lvl="2"/>
            <a:r>
              <a:rPr lang="en-US" dirty="0"/>
              <a:t>Maintains ftp server receiving data from EUMETCAST broadcast service</a:t>
            </a:r>
          </a:p>
          <a:p>
            <a:pPr lvl="2"/>
            <a:r>
              <a:rPr lang="en-US" dirty="0"/>
              <a:t>Used by OSPO as backup data source to DOMSAT (now) and PDA (future)</a:t>
            </a:r>
          </a:p>
          <a:p>
            <a:pPr lvl="2"/>
            <a:r>
              <a:rPr lang="en-US" dirty="0"/>
              <a:t>Not operational – STAR support only 8x5</a:t>
            </a:r>
          </a:p>
          <a:p>
            <a:pPr marL="0" indent="0">
              <a:buNone/>
            </a:pPr>
            <a:endParaRPr lang="en-US" dirty="0"/>
          </a:p>
        </p:txBody>
      </p:sp>
    </p:spTree>
    <p:extLst>
      <p:ext uri="{BB962C8B-B14F-4D97-AF65-F5344CB8AC3E}">
        <p14:creationId xmlns:p14="http://schemas.microsoft.com/office/powerpoint/2010/main" val="275331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71600"/>
          </a:xfrm>
        </p:spPr>
        <p:txBody>
          <a:bodyPr>
            <a:noAutofit/>
          </a:bodyPr>
          <a:lstStyle/>
          <a:p>
            <a:r>
              <a:rPr lang="en-US" sz="4000" dirty="0" err="1"/>
              <a:t>Himawari</a:t>
            </a:r>
            <a:r>
              <a:rPr lang="en-US" sz="4000" dirty="0"/>
              <a:t> Update </a:t>
            </a:r>
          </a:p>
        </p:txBody>
      </p:sp>
      <p:sp>
        <p:nvSpPr>
          <p:cNvPr id="5" name="TextBox 4"/>
          <p:cNvSpPr txBox="1"/>
          <p:nvPr/>
        </p:nvSpPr>
        <p:spPr>
          <a:xfrm>
            <a:off x="152400" y="1441132"/>
            <a:ext cx="8991600" cy="4678204"/>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a:t>NESDIS/STAR, College Park, is pulling full resolution </a:t>
            </a:r>
            <a:r>
              <a:rPr lang="en-US" sz="2000" dirty="0" err="1"/>
              <a:t>Himawari</a:t>
            </a:r>
            <a:r>
              <a:rPr lang="en-US" sz="2000" dirty="0"/>
              <a:t> (8/9) AHI level 1b data from the </a:t>
            </a:r>
            <a:r>
              <a:rPr lang="en-US" sz="2000" dirty="0" err="1"/>
              <a:t>HimawariCloud</a:t>
            </a:r>
            <a:r>
              <a:rPr lang="en-US" sz="2000" dirty="0"/>
              <a:t> server</a:t>
            </a:r>
          </a:p>
          <a:p>
            <a:pPr marL="800100" lvl="1" indent="-342900">
              <a:spcBef>
                <a:spcPts val="600"/>
              </a:spcBef>
              <a:buFont typeface="Arial" panose="020B0604020202020204" pitchFamily="34" charset="0"/>
              <a:buChar char="•"/>
            </a:pPr>
            <a:r>
              <a:rPr lang="en-US" dirty="0"/>
              <a:t>NOAA has </a:t>
            </a:r>
            <a:r>
              <a:rPr lang="en-US" i="1" dirty="0"/>
              <a:t>one</a:t>
            </a:r>
            <a:r>
              <a:rPr lang="en-US" dirty="0"/>
              <a:t> account for data access to the JMA server.  On a best effort basis, full res H-8 AHI data are further distributed from STAR’s server to:</a:t>
            </a:r>
          </a:p>
          <a:p>
            <a:pPr marL="1257300" lvl="2" indent="-342900">
              <a:spcBef>
                <a:spcPts val="600"/>
              </a:spcBef>
              <a:buFont typeface="Arial" panose="020B0604020202020204" pitchFamily="34" charset="0"/>
              <a:buChar char="•"/>
            </a:pPr>
            <a:r>
              <a:rPr lang="en-US" dirty="0"/>
              <a:t>NWS NCEP (includes AMVs and radiances in BUFR to EMC/JCSDA) </a:t>
            </a:r>
          </a:p>
          <a:p>
            <a:pPr marL="1257300" lvl="2" indent="-342900">
              <a:spcBef>
                <a:spcPts val="600"/>
              </a:spcBef>
              <a:buFont typeface="Arial" panose="020B0604020202020204" pitchFamily="34" charset="0"/>
              <a:buChar char="•"/>
            </a:pPr>
            <a:r>
              <a:rPr lang="en-US" dirty="0"/>
              <a:t>DoD</a:t>
            </a:r>
          </a:p>
          <a:p>
            <a:pPr marL="1257300" lvl="2" indent="-342900">
              <a:spcBef>
                <a:spcPts val="600"/>
              </a:spcBef>
              <a:buFont typeface="Arial" panose="020B0604020202020204" pitchFamily="34" charset="0"/>
              <a:buChar char="•"/>
            </a:pPr>
            <a:r>
              <a:rPr lang="en-US" dirty="0"/>
              <a:t>SSEC/CIMSS</a:t>
            </a:r>
          </a:p>
          <a:p>
            <a:pPr marL="1257300" lvl="2" indent="-342900">
              <a:spcBef>
                <a:spcPts val="600"/>
              </a:spcBef>
              <a:buFont typeface="Arial" panose="020B0604020202020204" pitchFamily="34" charset="0"/>
              <a:buChar char="•"/>
            </a:pPr>
            <a:r>
              <a:rPr lang="en-US" dirty="0"/>
              <a:t>NSOF/ESPC</a:t>
            </a:r>
          </a:p>
          <a:p>
            <a:pPr marL="342900" indent="-342900">
              <a:spcBef>
                <a:spcPts val="600"/>
              </a:spcBef>
              <a:buFont typeface="Arial" panose="020B0604020202020204" pitchFamily="34" charset="0"/>
              <a:buChar char="•"/>
            </a:pPr>
            <a:r>
              <a:rPr lang="en-US" sz="2000" dirty="0"/>
              <a:t>NSOF/ESPC is making H-8 imagery and derived level 2 products in </a:t>
            </a:r>
            <a:r>
              <a:rPr lang="en-US" sz="2000" dirty="0" err="1"/>
              <a:t>McIDAS</a:t>
            </a:r>
            <a:r>
              <a:rPr lang="en-US" sz="2000" dirty="0"/>
              <a:t> available from GEODIST7</a:t>
            </a:r>
          </a:p>
          <a:p>
            <a:pPr marL="1257300" lvl="2" indent="-342900">
              <a:spcBef>
                <a:spcPts val="600"/>
              </a:spcBef>
              <a:buFont typeface="Arial" panose="020B0604020202020204" pitchFamily="34" charset="0"/>
              <a:buChar char="•"/>
            </a:pPr>
            <a:r>
              <a:rPr lang="en-US" dirty="0"/>
              <a:t>Sub-sampled H-8 data reflecting the H-8 specifications of the five channels having a spatial resolution of 4 km in the IR, and 1 km in the Visible are being used to produce imagery and derived level 2 products (product listing next slide)</a:t>
            </a:r>
          </a:p>
          <a:p>
            <a:pPr marL="1257300" lvl="2" indent="-342900">
              <a:spcBef>
                <a:spcPts val="600"/>
              </a:spcBef>
              <a:buFont typeface="Arial" panose="020B0604020202020204" pitchFamily="34" charset="0"/>
              <a:buChar char="•"/>
            </a:pPr>
            <a:endParaRPr lang="en-US" sz="1600" dirty="0"/>
          </a:p>
        </p:txBody>
      </p:sp>
    </p:spTree>
    <p:extLst>
      <p:ext uri="{BB962C8B-B14F-4D97-AF65-F5344CB8AC3E}">
        <p14:creationId xmlns:p14="http://schemas.microsoft.com/office/powerpoint/2010/main" val="19178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Additional Updates</a:t>
            </a:r>
          </a:p>
        </p:txBody>
      </p:sp>
      <p:sp>
        <p:nvSpPr>
          <p:cNvPr id="3" name="Content Placeholder 2"/>
          <p:cNvSpPr>
            <a:spLocks noGrp="1"/>
          </p:cNvSpPr>
          <p:nvPr>
            <p:ph idx="1"/>
          </p:nvPr>
        </p:nvSpPr>
        <p:spPr/>
        <p:txBody>
          <a:bodyPr/>
          <a:lstStyle/>
          <a:p>
            <a:r>
              <a:rPr lang="en-US" dirty="0"/>
              <a:t>Expected transfer of </a:t>
            </a:r>
            <a:r>
              <a:rPr lang="en-US" dirty="0" err="1"/>
              <a:t>HimawariCloud</a:t>
            </a:r>
            <a:r>
              <a:rPr lang="en-US" dirty="0"/>
              <a:t> data distribution from PDA did not happen</a:t>
            </a:r>
          </a:p>
          <a:p>
            <a:r>
              <a:rPr lang="en-US" dirty="0"/>
              <a:t>Still rely on STAR, only supported 8x5</a:t>
            </a:r>
          </a:p>
          <a:p>
            <a:r>
              <a:rPr lang="en-US" dirty="0"/>
              <a:t>Imagery backup (for SAB visual use) from SSEC/HCAST data</a:t>
            </a:r>
          </a:p>
          <a:p>
            <a:r>
              <a:rPr lang="en-US" dirty="0"/>
              <a:t>Products/external users have no backup source</a:t>
            </a:r>
          </a:p>
          <a:p>
            <a:pPr lvl="1"/>
            <a:r>
              <a:rPr lang="en-US" dirty="0"/>
              <a:t>Attempt underway to extend HCAST distribution</a:t>
            </a:r>
          </a:p>
        </p:txBody>
      </p:sp>
    </p:spTree>
    <p:extLst>
      <p:ext uri="{BB962C8B-B14F-4D97-AF65-F5344CB8AC3E}">
        <p14:creationId xmlns:p14="http://schemas.microsoft.com/office/powerpoint/2010/main" val="38597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err="1"/>
              <a:t>McIDAS</a:t>
            </a:r>
            <a:r>
              <a:rPr lang="en-US" b="1" dirty="0"/>
              <a:t> at ESPC</a:t>
            </a:r>
          </a:p>
        </p:txBody>
      </p:sp>
    </p:spTree>
    <p:extLst>
      <p:ext uri="{BB962C8B-B14F-4D97-AF65-F5344CB8AC3E}">
        <p14:creationId xmlns:p14="http://schemas.microsoft.com/office/powerpoint/2010/main" val="407800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76200"/>
            <a:ext cx="7620000" cy="1066800"/>
          </a:xfrm>
        </p:spPr>
        <p:txBody>
          <a:bodyPr>
            <a:normAutofit/>
          </a:bodyPr>
          <a:lstStyle/>
          <a:p>
            <a:r>
              <a:rPr lang="en-US" sz="4000" b="0" dirty="0" err="1"/>
              <a:t>McIDAS</a:t>
            </a:r>
            <a:r>
              <a:rPr lang="en-US" sz="4000" b="0" dirty="0"/>
              <a:t> Data Delivery Summary</a:t>
            </a:r>
          </a:p>
        </p:txBody>
      </p:sp>
      <p:sp>
        <p:nvSpPr>
          <p:cNvPr id="61445" name="Content Placeholder 4"/>
          <p:cNvSpPr>
            <a:spLocks noGrp="1"/>
          </p:cNvSpPr>
          <p:nvPr>
            <p:ph idx="1"/>
          </p:nvPr>
        </p:nvSpPr>
        <p:spPr>
          <a:xfrm>
            <a:off x="533400" y="1066800"/>
            <a:ext cx="8610600" cy="5791200"/>
          </a:xfrm>
        </p:spPr>
        <p:txBody>
          <a:bodyPr>
            <a:normAutofit/>
          </a:bodyPr>
          <a:lstStyle/>
          <a:p>
            <a:pPr eaLnBrk="1" hangingPunct="1">
              <a:lnSpc>
                <a:spcPct val="80000"/>
              </a:lnSpc>
              <a:buNone/>
              <a:defRPr/>
            </a:pPr>
            <a:r>
              <a:rPr lang="en-US" sz="2000" dirty="0">
                <a:latin typeface="+mj-lt"/>
              </a:rPr>
              <a:t>GEODIST – </a:t>
            </a:r>
          </a:p>
          <a:p>
            <a:pPr eaLnBrk="1" hangingPunct="1">
              <a:lnSpc>
                <a:spcPct val="80000"/>
              </a:lnSpc>
              <a:buNone/>
              <a:defRPr/>
            </a:pPr>
            <a:r>
              <a:rPr lang="en-US" sz="2000" dirty="0">
                <a:latin typeface="+mj-lt"/>
              </a:rPr>
              <a:t>Geostationary satellite data is ingested on a SSEC Data </a:t>
            </a:r>
            <a:r>
              <a:rPr lang="en-US" sz="2000" dirty="0" err="1">
                <a:latin typeface="+mj-lt"/>
              </a:rPr>
              <a:t>Ingestor</a:t>
            </a:r>
            <a:r>
              <a:rPr lang="en-US" sz="2000" dirty="0">
                <a:latin typeface="+mj-lt"/>
              </a:rPr>
              <a:t> (SDI), converted to </a:t>
            </a:r>
            <a:r>
              <a:rPr lang="en-US" sz="2000" dirty="0" err="1">
                <a:latin typeface="+mj-lt"/>
              </a:rPr>
              <a:t>McIDAS</a:t>
            </a:r>
            <a:r>
              <a:rPr lang="en-US" sz="2000" dirty="0">
                <a:latin typeface="+mj-lt"/>
              </a:rPr>
              <a:t> format and placed on a server.  </a:t>
            </a:r>
          </a:p>
          <a:p>
            <a:pPr eaLnBrk="1" hangingPunct="1">
              <a:lnSpc>
                <a:spcPct val="80000"/>
              </a:lnSpc>
              <a:buNone/>
              <a:defRPr/>
            </a:pPr>
            <a:r>
              <a:rPr lang="en-US" sz="2000" dirty="0">
                <a:latin typeface="+mj-lt"/>
              </a:rPr>
              <a:t>In addition, some foreign geostationary data, polar data, model data and derived products are converted into </a:t>
            </a:r>
            <a:r>
              <a:rPr lang="en-US" sz="2000" dirty="0" err="1">
                <a:latin typeface="+mj-lt"/>
              </a:rPr>
              <a:t>McIDAS</a:t>
            </a:r>
            <a:r>
              <a:rPr lang="en-US" sz="2000" dirty="0">
                <a:latin typeface="+mj-lt"/>
              </a:rPr>
              <a:t>.  </a:t>
            </a:r>
          </a:p>
          <a:p>
            <a:pPr eaLnBrk="1" hangingPunct="1">
              <a:lnSpc>
                <a:spcPct val="80000"/>
              </a:lnSpc>
              <a:buNone/>
              <a:defRPr/>
            </a:pPr>
            <a:r>
              <a:rPr lang="en-US" sz="2000" dirty="0">
                <a:latin typeface="+mj-lt"/>
              </a:rPr>
              <a:t>This data is served via </a:t>
            </a:r>
            <a:r>
              <a:rPr lang="en-US" sz="2000" dirty="0" err="1">
                <a:latin typeface="+mj-lt"/>
              </a:rPr>
              <a:t>McIDAS</a:t>
            </a:r>
            <a:r>
              <a:rPr lang="en-US" sz="2000" dirty="0">
                <a:latin typeface="+mj-lt"/>
              </a:rPr>
              <a:t> ADDE:</a:t>
            </a:r>
          </a:p>
          <a:p>
            <a:pPr lvl="1" eaLnBrk="1" hangingPunct="1">
              <a:lnSpc>
                <a:spcPct val="80000"/>
              </a:lnSpc>
              <a:defRPr/>
            </a:pPr>
            <a:r>
              <a:rPr lang="en-US" sz="2000" u="sng" dirty="0">
                <a:latin typeface="+mj-lt"/>
              </a:rPr>
              <a:t>Data</a:t>
            </a:r>
            <a:r>
              <a:rPr lang="en-US" sz="2000" dirty="0">
                <a:latin typeface="+mj-lt"/>
              </a:rPr>
              <a:t>			</a:t>
            </a:r>
            <a:r>
              <a:rPr lang="en-US" sz="2000" u="sng" dirty="0">
                <a:latin typeface="+mj-lt"/>
              </a:rPr>
              <a:t>NSOF Server</a:t>
            </a:r>
            <a:r>
              <a:rPr lang="en-US" sz="2000" dirty="0">
                <a:latin typeface="+mj-lt"/>
              </a:rPr>
              <a:t>	</a:t>
            </a:r>
            <a:r>
              <a:rPr lang="en-US" sz="2000" u="sng" dirty="0">
                <a:latin typeface="+mj-lt"/>
              </a:rPr>
              <a:t>ADDE Name</a:t>
            </a:r>
            <a:endParaRPr lang="en-US" sz="2000" dirty="0">
              <a:latin typeface="+mj-lt"/>
            </a:endParaRPr>
          </a:p>
          <a:p>
            <a:pPr lvl="1" eaLnBrk="1" hangingPunct="1">
              <a:lnSpc>
                <a:spcPct val="80000"/>
              </a:lnSpc>
              <a:defRPr/>
            </a:pPr>
            <a:r>
              <a:rPr lang="en-US" sz="2000" dirty="0">
                <a:latin typeface="+mj-lt"/>
              </a:rPr>
              <a:t>Derived Products		GEODIST1e	DPD</a:t>
            </a:r>
          </a:p>
          <a:p>
            <a:pPr lvl="1" eaLnBrk="1" hangingPunct="1">
              <a:lnSpc>
                <a:spcPct val="80000"/>
              </a:lnSpc>
              <a:defRPr/>
            </a:pPr>
            <a:r>
              <a:rPr lang="en-US" sz="2000" dirty="0">
                <a:latin typeface="+mj-lt"/>
              </a:rPr>
              <a:t>GOES-E			GEODIST2e	GER	</a:t>
            </a:r>
            <a:r>
              <a:rPr lang="en-US" sz="2000" b="1" i="1" dirty="0">
                <a:solidFill>
                  <a:srgbClr val="FF0000"/>
                </a:solidFill>
                <a:latin typeface="+mj-lt"/>
              </a:rPr>
              <a:t>PDA/NCDF Only</a:t>
            </a:r>
          </a:p>
          <a:p>
            <a:pPr lvl="1" eaLnBrk="1" hangingPunct="1">
              <a:lnSpc>
                <a:spcPct val="80000"/>
              </a:lnSpc>
              <a:defRPr/>
            </a:pPr>
            <a:r>
              <a:rPr lang="en-US" sz="2000" dirty="0">
                <a:latin typeface="+mj-lt"/>
              </a:rPr>
              <a:t>GOES-W			GEODIST3e	GWR</a:t>
            </a:r>
          </a:p>
          <a:p>
            <a:pPr lvl="1" eaLnBrk="1" hangingPunct="1">
              <a:lnSpc>
                <a:spcPct val="80000"/>
              </a:lnSpc>
              <a:defRPr/>
            </a:pPr>
            <a:r>
              <a:rPr lang="en-US" sz="2000" dirty="0">
                <a:latin typeface="+mj-lt"/>
              </a:rPr>
              <a:t>Polar			GEODIST4e	PLR</a:t>
            </a:r>
          </a:p>
          <a:p>
            <a:pPr lvl="1" eaLnBrk="1" hangingPunct="1">
              <a:lnSpc>
                <a:spcPct val="80000"/>
              </a:lnSpc>
              <a:defRPr/>
            </a:pPr>
            <a:r>
              <a:rPr lang="en-US" sz="2000" dirty="0">
                <a:latin typeface="+mj-lt"/>
              </a:rPr>
              <a:t>Model data		GEODIST5	MOD</a:t>
            </a:r>
          </a:p>
          <a:p>
            <a:pPr lvl="1" eaLnBrk="1" hangingPunct="1">
              <a:lnSpc>
                <a:spcPct val="80000"/>
              </a:lnSpc>
              <a:defRPr/>
            </a:pPr>
            <a:r>
              <a:rPr lang="en-US" sz="2000" dirty="0">
                <a:latin typeface="+mj-lt"/>
              </a:rPr>
              <a:t>Global Mosaic 5 Sat. Comp.	GEODIST6	MOS</a:t>
            </a:r>
            <a:endParaRPr lang="sv-SE" sz="2000" dirty="0">
              <a:latin typeface="+mj-lt"/>
            </a:endParaRPr>
          </a:p>
          <a:p>
            <a:pPr lvl="1" eaLnBrk="1" hangingPunct="1">
              <a:lnSpc>
                <a:spcPct val="80000"/>
              </a:lnSpc>
              <a:defRPr/>
            </a:pPr>
            <a:r>
              <a:rPr lang="sv-SE" sz="2000" dirty="0">
                <a:latin typeface="+mj-lt"/>
              </a:rPr>
              <a:t>MSG/MIO			GEODIST6e	MSG  / MIO</a:t>
            </a:r>
            <a:endParaRPr lang="en-US" sz="2000" dirty="0">
              <a:latin typeface="+mj-lt"/>
            </a:endParaRPr>
          </a:p>
          <a:p>
            <a:pPr lvl="1" eaLnBrk="1" hangingPunct="1">
              <a:lnSpc>
                <a:spcPct val="80000"/>
              </a:lnSpc>
              <a:defRPr/>
            </a:pPr>
            <a:r>
              <a:rPr lang="en-US" sz="2000" dirty="0" err="1">
                <a:latin typeface="+mj-lt"/>
              </a:rPr>
              <a:t>Himawari</a:t>
            </a:r>
            <a:r>
              <a:rPr lang="en-US" sz="2000" dirty="0">
                <a:latin typeface="+mj-lt"/>
              </a:rPr>
              <a:t>			GEODIST7e	HIM</a:t>
            </a:r>
          </a:p>
          <a:p>
            <a:pPr lvl="1">
              <a:lnSpc>
                <a:spcPct val="80000"/>
              </a:lnSpc>
              <a:defRPr/>
            </a:pPr>
            <a:r>
              <a:rPr lang="en-US" sz="2000" dirty="0">
                <a:latin typeface="+mj-lt"/>
              </a:rPr>
              <a:t>Select requested data	SATEPSANONE	PUB  </a:t>
            </a:r>
            <a:r>
              <a:rPr lang="en-US" sz="2000" b="1" i="1" dirty="0">
                <a:solidFill>
                  <a:srgbClr val="FF0000"/>
                </a:solidFill>
                <a:latin typeface="+mj-lt"/>
              </a:rPr>
              <a:t>(not operational)</a:t>
            </a:r>
          </a:p>
          <a:p>
            <a:pPr lvl="1">
              <a:lnSpc>
                <a:spcPct val="80000"/>
              </a:lnSpc>
              <a:defRPr/>
            </a:pPr>
            <a:r>
              <a:rPr lang="en-US" sz="2000" dirty="0">
                <a:latin typeface="+mj-lt"/>
              </a:rPr>
              <a:t>Surface/Ship Buoy/RAOBs	FOS2		FOS  (Family of Services)</a:t>
            </a:r>
          </a:p>
        </p:txBody>
      </p:sp>
      <p:pic>
        <p:nvPicPr>
          <p:cNvPr id="56322" name="Picture 2" descr="http://www.ssec.wisc.edu/mcidas/images/mcidas-logos/mcidas_web_logo_3.gif"/>
          <p:cNvPicPr>
            <a:picLocks noChangeAspect="1" noChangeArrowheads="1"/>
          </p:cNvPicPr>
          <p:nvPr/>
        </p:nvPicPr>
        <p:blipFill>
          <a:blip r:embed="rId3" cstate="print"/>
          <a:srcRect/>
          <a:stretch>
            <a:fillRect/>
          </a:stretch>
        </p:blipFill>
        <p:spPr bwMode="auto">
          <a:xfrm>
            <a:off x="7162800" y="228600"/>
            <a:ext cx="1733550" cy="866776"/>
          </a:xfrm>
          <a:prstGeom prst="rect">
            <a:avLst/>
          </a:prstGeom>
          <a:noFill/>
        </p:spPr>
      </p:pic>
      <p:cxnSp>
        <p:nvCxnSpPr>
          <p:cNvPr id="3" name="Straight Connector 2"/>
          <p:cNvCxnSpPr/>
          <p:nvPr/>
        </p:nvCxnSpPr>
        <p:spPr>
          <a:xfrm>
            <a:off x="1371600" y="3505200"/>
            <a:ext cx="5410200" cy="3810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292563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0" dirty="0"/>
              <a:t>McIDAS &amp; ESPC Applications</a:t>
            </a:r>
          </a:p>
        </p:txBody>
      </p:sp>
      <p:sp>
        <p:nvSpPr>
          <p:cNvPr id="3" name="Content Placeholder 2"/>
          <p:cNvSpPr>
            <a:spLocks noGrp="1"/>
          </p:cNvSpPr>
          <p:nvPr>
            <p:ph idx="1"/>
          </p:nvPr>
        </p:nvSpPr>
        <p:spPr>
          <a:xfrm>
            <a:off x="457200" y="990601"/>
            <a:ext cx="8229600" cy="1371599"/>
          </a:xfrm>
        </p:spPr>
        <p:txBody>
          <a:bodyPr>
            <a:normAutofit fontScale="92500" lnSpcReduction="10000"/>
          </a:bodyPr>
          <a:lstStyle/>
          <a:p>
            <a:r>
              <a:rPr lang="en-US" sz="2400" dirty="0"/>
              <a:t>Over 50 applications in ESPC use </a:t>
            </a:r>
            <a:r>
              <a:rPr lang="en-US" sz="2400" dirty="0" err="1"/>
              <a:t>McIDAS</a:t>
            </a:r>
            <a:r>
              <a:rPr lang="en-US" sz="2400" dirty="0"/>
              <a:t>, </a:t>
            </a:r>
            <a:r>
              <a:rPr lang="en-US" sz="2400" dirty="0" err="1"/>
              <a:t>McIDAS</a:t>
            </a:r>
            <a:r>
              <a:rPr lang="en-US" sz="2400" dirty="0"/>
              <a:t> libraries, input &amp; serve </a:t>
            </a:r>
            <a:r>
              <a:rPr lang="en-US" sz="2400" dirty="0" err="1"/>
              <a:t>McIDAS</a:t>
            </a:r>
            <a:r>
              <a:rPr lang="en-US" sz="2400" dirty="0"/>
              <a:t> AREA Files, MD point files, GRID (</a:t>
            </a:r>
            <a:r>
              <a:rPr lang="en-US" sz="2400" dirty="0" err="1"/>
              <a:t>McIDAS</a:t>
            </a:r>
            <a:r>
              <a:rPr lang="en-US" sz="2400" dirty="0"/>
              <a:t> GRID Format), and Text via ADDE</a:t>
            </a:r>
          </a:p>
          <a:p>
            <a:r>
              <a:rPr lang="en-US" sz="2400" dirty="0"/>
              <a:t>ADT, ABBA, CSBT, HMS, others…</a:t>
            </a:r>
          </a:p>
        </p:txBody>
      </p:sp>
      <p:sp>
        <p:nvSpPr>
          <p:cNvPr id="205828" name="AutoShape 4"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33" name="Picture 9" descr="18P-TO"/>
          <p:cNvPicPr>
            <a:picLocks noChangeAspect="1" noChangeArrowheads="1"/>
          </p:cNvPicPr>
          <p:nvPr/>
        </p:nvPicPr>
        <p:blipFill>
          <a:blip r:embed="rId3" cstate="screen"/>
          <a:srcRect/>
          <a:stretch>
            <a:fillRect/>
          </a:stretch>
        </p:blipFill>
        <p:spPr bwMode="auto">
          <a:xfrm>
            <a:off x="838200" y="2531291"/>
            <a:ext cx="3103910" cy="249790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838" name="Picture 14"/>
          <p:cNvPicPr>
            <a:picLocks noChangeAspect="1" noChangeArrowheads="1"/>
          </p:cNvPicPr>
          <p:nvPr/>
        </p:nvPicPr>
        <p:blipFill>
          <a:blip r:embed="rId4" cstate="screen"/>
          <a:srcRect/>
          <a:stretch>
            <a:fillRect/>
          </a:stretch>
        </p:blipFill>
        <p:spPr bwMode="auto">
          <a:xfrm>
            <a:off x="4817379" y="2209800"/>
            <a:ext cx="3717021" cy="2971799"/>
          </a:xfrm>
          <a:prstGeom prst="rect">
            <a:avLst/>
          </a:prstGeom>
          <a:noFill/>
          <a:ln w="9525">
            <a:noFill/>
            <a:miter lim="800000"/>
            <a:headEnd/>
            <a:tailEnd/>
          </a:ln>
          <a:effectLst/>
        </p:spPr>
      </p:pic>
      <p:pic>
        <p:nvPicPr>
          <p:cNvPr id="41986" name="Picture 2" descr="http://www.ssd.noaa.gov/PS/PCPN/DATA/RT/NA/GSSK/20.jpg"/>
          <p:cNvPicPr>
            <a:picLocks noChangeAspect="1" noChangeArrowheads="1"/>
          </p:cNvPicPr>
          <p:nvPr/>
        </p:nvPicPr>
        <p:blipFill>
          <a:blip r:embed="rId5" cstate="print"/>
          <a:srcRect/>
          <a:stretch>
            <a:fillRect/>
          </a:stretch>
        </p:blipFill>
        <p:spPr bwMode="auto">
          <a:xfrm>
            <a:off x="2819400" y="3962400"/>
            <a:ext cx="3352800" cy="25146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32513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b="0" dirty="0" err="1"/>
              <a:t>McIDAS</a:t>
            </a:r>
            <a:r>
              <a:rPr lang="en-US" b="0" dirty="0"/>
              <a:t> Systems at ESPC</a:t>
            </a:r>
          </a:p>
        </p:txBody>
      </p:sp>
      <p:sp>
        <p:nvSpPr>
          <p:cNvPr id="2054" name="TextBox 6"/>
          <p:cNvSpPr txBox="1">
            <a:spLocks noChangeArrowheads="1"/>
          </p:cNvSpPr>
          <p:nvPr/>
        </p:nvSpPr>
        <p:spPr bwMode="auto">
          <a:xfrm>
            <a:off x="152400" y="990600"/>
            <a:ext cx="4419600" cy="5324535"/>
          </a:xfrm>
          <a:prstGeom prst="rect">
            <a:avLst/>
          </a:prstGeom>
          <a:noFill/>
          <a:ln w="9525">
            <a:noFill/>
            <a:miter lim="800000"/>
            <a:headEnd/>
            <a:tailEnd/>
          </a:ln>
        </p:spPr>
        <p:txBody>
          <a:bodyPr wrap="square">
            <a:spAutoFit/>
          </a:bodyPr>
          <a:lstStyle/>
          <a:p>
            <a:pPr>
              <a:buFont typeface="Arial" charset="0"/>
              <a:buChar char="•"/>
            </a:pPr>
            <a:r>
              <a:rPr lang="en-US" sz="2000" dirty="0"/>
              <a:t> Over 20 SDIs at NSOF and Wallops OBF</a:t>
            </a:r>
          </a:p>
          <a:p>
            <a:pPr lvl="1">
              <a:buFont typeface="Arial" charset="0"/>
              <a:buChar char="•"/>
            </a:pPr>
            <a:r>
              <a:rPr lang="en-US" sz="2000" dirty="0"/>
              <a:t> Several are dedicated...</a:t>
            </a:r>
          </a:p>
          <a:p>
            <a:pPr lvl="1">
              <a:buFont typeface="Arial" charset="0"/>
              <a:buChar char="•"/>
            </a:pPr>
            <a:r>
              <a:rPr lang="en-US" sz="2000" dirty="0"/>
              <a:t> GOES-West, -14, </a:t>
            </a:r>
            <a:r>
              <a:rPr lang="en-US" sz="2000" dirty="0" err="1"/>
              <a:t>Remappers</a:t>
            </a:r>
            <a:endParaRPr lang="en-US" sz="2000" dirty="0"/>
          </a:p>
          <a:p>
            <a:pPr lvl="1">
              <a:buFont typeface="Arial" charset="0"/>
              <a:buChar char="•"/>
            </a:pPr>
            <a:r>
              <a:rPr lang="en-US" sz="2000" dirty="0"/>
              <a:t> GOES Ingest and NOAAPORT Interface (GINI)</a:t>
            </a:r>
          </a:p>
          <a:p>
            <a:pPr lvl="1"/>
            <a:endParaRPr lang="en-US" sz="2000" dirty="0"/>
          </a:p>
          <a:p>
            <a:pPr>
              <a:buFont typeface="Arial" charset="0"/>
              <a:buChar char="•"/>
            </a:pPr>
            <a:r>
              <a:rPr lang="en-US" sz="2000" dirty="0"/>
              <a:t> Over 20 Workstations in SAB</a:t>
            </a:r>
          </a:p>
          <a:p>
            <a:pPr lvl="1">
              <a:buFont typeface="Arial" charset="0"/>
              <a:buChar char="•"/>
            </a:pPr>
            <a:r>
              <a:rPr lang="en-US" sz="2000" dirty="0"/>
              <a:t> -X for </a:t>
            </a:r>
            <a:r>
              <a:rPr lang="en-US" sz="2000" dirty="0" err="1"/>
              <a:t>realtime</a:t>
            </a:r>
            <a:r>
              <a:rPr lang="en-US" sz="2000" dirty="0"/>
              <a:t> analysis, product generation, and QA/QC</a:t>
            </a:r>
          </a:p>
          <a:p>
            <a:pPr lvl="1">
              <a:buFont typeface="Arial" charset="0"/>
              <a:buChar char="•"/>
            </a:pPr>
            <a:r>
              <a:rPr lang="en-US" sz="2000" dirty="0"/>
              <a:t> RHEL 7 Linux on Intel x86_64</a:t>
            </a:r>
          </a:p>
          <a:p>
            <a:pPr lvl="1">
              <a:buFont typeface="Arial" charset="0"/>
              <a:buChar char="•"/>
            </a:pPr>
            <a:r>
              <a:rPr lang="en-US" sz="2000" dirty="0"/>
              <a:t> Many “home grown” programs in Fortran, .PGM, BATCH</a:t>
            </a:r>
          </a:p>
          <a:p>
            <a:pPr>
              <a:buFont typeface="Arial" charset="0"/>
              <a:buChar char="•"/>
            </a:pPr>
            <a:endParaRPr lang="en-US" sz="2000" dirty="0"/>
          </a:p>
          <a:p>
            <a:pPr>
              <a:buFont typeface="Arial" charset="0"/>
              <a:buChar char="•"/>
              <a:tabLst>
                <a:tab pos="274320" algn="l"/>
              </a:tabLst>
            </a:pPr>
            <a:r>
              <a:rPr lang="en-US" sz="2000" dirty="0"/>
              <a:t> Advantage - The ADDE protocol allows 	for many users accessing single 	systems with one port (112) </a:t>
            </a:r>
          </a:p>
          <a:p>
            <a:pPr>
              <a:buFont typeface="Arial" charset="0"/>
              <a:buChar char="•"/>
            </a:pPr>
            <a:endParaRPr lang="en-US" sz="2000" dirty="0"/>
          </a:p>
        </p:txBody>
      </p:sp>
      <p:pic>
        <p:nvPicPr>
          <p:cNvPr id="6" name="Picture 2" descr="C:\Users\Matthew.Seybold\AppData\Local\Temp\NAMHE_1DAY_2013159_12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1067611"/>
            <a:ext cx="3352800" cy="2233714"/>
          </a:xfrm>
          <a:prstGeom prst="rect">
            <a:avLst/>
          </a:prstGeom>
          <a:extLst/>
        </p:spPr>
        <p:style>
          <a:lnRef idx="0">
            <a:schemeClr val="dk1"/>
          </a:lnRef>
          <a:fillRef idx="3">
            <a:schemeClr val="dk1"/>
          </a:fillRef>
          <a:effectRef idx="3">
            <a:schemeClr val="dk1"/>
          </a:effectRef>
          <a:fontRef idx="minor">
            <a:schemeClr val="lt1"/>
          </a:fontRef>
        </p:style>
      </p:pic>
      <p:sp>
        <p:nvSpPr>
          <p:cNvPr id="2" name="TextBox 1"/>
          <p:cNvSpPr txBox="1"/>
          <p:nvPr/>
        </p:nvSpPr>
        <p:spPr>
          <a:xfrm>
            <a:off x="5105400" y="3276600"/>
            <a:ext cx="3511602" cy="365675"/>
          </a:xfrm>
          <a:prstGeom prst="rect">
            <a:avLst/>
          </a:prstGeom>
          <a:noFill/>
        </p:spPr>
        <p:txBody>
          <a:bodyPr wrap="none" rtlCol="0">
            <a:spAutoFit/>
          </a:bodyPr>
          <a:lstStyle/>
          <a:p>
            <a:r>
              <a:rPr lang="en-US" dirty="0"/>
              <a:t>Global Hydro-Estimator 1 Day Total </a:t>
            </a:r>
          </a:p>
        </p:txBody>
      </p:sp>
      <p:sp>
        <p:nvSpPr>
          <p:cNvPr id="8" name="TextBox 6"/>
          <p:cNvSpPr txBox="1">
            <a:spLocks noChangeArrowheads="1"/>
          </p:cNvSpPr>
          <p:nvPr/>
        </p:nvSpPr>
        <p:spPr bwMode="auto">
          <a:xfrm>
            <a:off x="4495800" y="3733800"/>
            <a:ext cx="4572000" cy="1631216"/>
          </a:xfrm>
          <a:prstGeom prst="rect">
            <a:avLst/>
          </a:prstGeom>
          <a:noFill/>
          <a:ln w="9525">
            <a:noFill/>
            <a:miter lim="800000"/>
            <a:headEnd/>
            <a:tailEnd/>
          </a:ln>
        </p:spPr>
        <p:txBody>
          <a:bodyPr wrap="square">
            <a:spAutoFit/>
          </a:bodyPr>
          <a:lstStyle/>
          <a:p>
            <a:pPr>
              <a:buFont typeface="Arial" charset="0"/>
              <a:buChar char="•"/>
            </a:pPr>
            <a:r>
              <a:rPr lang="en-US" sz="2000" dirty="0"/>
              <a:t> ESPC Product Generation/Distribution</a:t>
            </a:r>
          </a:p>
          <a:p>
            <a:pPr lvl="1">
              <a:buFont typeface="Arial" charset="0"/>
              <a:buChar char="•"/>
            </a:pPr>
            <a:r>
              <a:rPr lang="en-US" sz="2000" dirty="0"/>
              <a:t> IBM P6 &amp; P7 Series with Linux Partitions, GEO Boxes</a:t>
            </a:r>
          </a:p>
          <a:p>
            <a:pPr lvl="1">
              <a:buFont typeface="Arial" charset="0"/>
              <a:buChar char="•"/>
            </a:pPr>
            <a:r>
              <a:rPr lang="en-US" sz="2000" dirty="0"/>
              <a:t> Many other Linux systems (</a:t>
            </a:r>
            <a:r>
              <a:rPr lang="en-US" sz="2000" dirty="0" err="1"/>
              <a:t>gp</a:t>
            </a:r>
            <a:r>
              <a:rPr lang="en-US" sz="2000" dirty="0"/>
              <a:t>*)</a:t>
            </a:r>
          </a:p>
          <a:p>
            <a:pPr lvl="1">
              <a:buFont typeface="Arial" charset="0"/>
              <a:buChar char="•"/>
            </a:pPr>
            <a:r>
              <a:rPr lang="en-US" sz="2000" dirty="0"/>
              <a:t> GINI running on Linux</a:t>
            </a:r>
          </a:p>
        </p:txBody>
      </p:sp>
    </p:spTree>
    <p:extLst>
      <p:ext uri="{BB962C8B-B14F-4D97-AF65-F5344CB8AC3E}">
        <p14:creationId xmlns:p14="http://schemas.microsoft.com/office/powerpoint/2010/main" val="66230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Three Observation Vantage Points</a:t>
            </a:r>
          </a:p>
        </p:txBody>
      </p:sp>
      <p:grpSp>
        <p:nvGrpSpPr>
          <p:cNvPr id="5" name="Shape 332"/>
          <p:cNvGrpSpPr/>
          <p:nvPr/>
        </p:nvGrpSpPr>
        <p:grpSpPr>
          <a:xfrm>
            <a:off x="453617" y="2145468"/>
            <a:ext cx="2198214" cy="1740718"/>
            <a:chOff x="1110343" y="2077135"/>
            <a:chExt cx="2354690" cy="2719388"/>
          </a:xfrm>
        </p:grpSpPr>
        <p:pic>
          <p:nvPicPr>
            <p:cNvPr id="6" name="Shape 336"/>
            <p:cNvPicPr preferRelativeResize="0"/>
            <p:nvPr/>
          </p:nvPicPr>
          <p:blipFill rotWithShape="1">
            <a:blip r:embed="rId3">
              <a:alphaModFix/>
            </a:blip>
            <a:srcRect/>
            <a:stretch/>
          </p:blipFill>
          <p:spPr>
            <a:xfrm>
              <a:off x="1870516" y="2592747"/>
              <a:ext cx="1424609" cy="1518931"/>
            </a:xfrm>
            <a:prstGeom prst="rect">
              <a:avLst/>
            </a:prstGeom>
            <a:noFill/>
            <a:ln>
              <a:noFill/>
            </a:ln>
          </p:spPr>
        </p:pic>
        <p:sp>
          <p:nvSpPr>
            <p:cNvPr id="7" name="Shape 335"/>
            <p:cNvSpPr/>
            <p:nvPr/>
          </p:nvSpPr>
          <p:spPr>
            <a:xfrm rot="1611840" flipH="1">
              <a:off x="1479221" y="2077135"/>
              <a:ext cx="1985812" cy="2719388"/>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8" name="Shape 340"/>
            <p:cNvPicPr preferRelativeResize="0"/>
            <p:nvPr/>
          </p:nvPicPr>
          <p:blipFill rotWithShape="1">
            <a:blip r:embed="rId4">
              <a:alphaModFix/>
            </a:blip>
            <a:srcRect/>
            <a:stretch/>
          </p:blipFill>
          <p:spPr>
            <a:xfrm>
              <a:off x="2745818" y="2206621"/>
              <a:ext cx="633650" cy="328138"/>
            </a:xfrm>
            <a:prstGeom prst="rect">
              <a:avLst/>
            </a:prstGeom>
            <a:noFill/>
            <a:ln>
              <a:noFill/>
            </a:ln>
          </p:spPr>
        </p:pic>
        <p:sp>
          <p:nvSpPr>
            <p:cNvPr id="9" name="Shape 337"/>
            <p:cNvSpPr/>
            <p:nvPr/>
          </p:nvSpPr>
          <p:spPr>
            <a:xfrm>
              <a:off x="1660794" y="3760428"/>
              <a:ext cx="575582" cy="404757"/>
            </a:xfrm>
            <a:custGeom>
              <a:avLst/>
              <a:gdLst/>
              <a:ahLst/>
              <a:cxnLst/>
              <a:rect l="0" t="0" r="0" b="0"/>
              <a:pathLst>
                <a:path w="384" h="324" extrusionOk="0">
                  <a:moveTo>
                    <a:pt x="0" y="324"/>
                  </a:moveTo>
                  <a:lnTo>
                    <a:pt x="384" y="0"/>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0" name="Shape 338"/>
            <p:cNvSpPr txBox="1"/>
            <p:nvPr/>
          </p:nvSpPr>
          <p:spPr>
            <a:xfrm rot="-1633311">
              <a:off x="1110343" y="3567452"/>
              <a:ext cx="914400" cy="432734"/>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540 Miles</a:t>
              </a:r>
            </a:p>
          </p:txBody>
        </p:sp>
        <p:pic>
          <p:nvPicPr>
            <p:cNvPr id="11" name="Shape 339"/>
            <p:cNvPicPr preferRelativeResize="0"/>
            <p:nvPr/>
          </p:nvPicPr>
          <p:blipFill rotWithShape="1">
            <a:blip r:embed="rId5">
              <a:alphaModFix/>
            </a:blip>
            <a:srcRect/>
            <a:stretch/>
          </p:blipFill>
          <p:spPr>
            <a:xfrm>
              <a:off x="1284038" y="4091220"/>
              <a:ext cx="840662" cy="592552"/>
            </a:xfrm>
            <a:prstGeom prst="rect">
              <a:avLst/>
            </a:prstGeom>
            <a:noFill/>
            <a:ln>
              <a:noFill/>
            </a:ln>
          </p:spPr>
        </p:pic>
      </p:grpSp>
      <p:sp>
        <p:nvSpPr>
          <p:cNvPr id="12" name="Shape 341"/>
          <p:cNvSpPr txBox="1"/>
          <p:nvPr/>
        </p:nvSpPr>
        <p:spPr>
          <a:xfrm>
            <a:off x="127648" y="1447800"/>
            <a:ext cx="3067234" cy="646290"/>
          </a:xfrm>
          <a:prstGeom prst="rect">
            <a:avLst/>
          </a:prstGeom>
          <a:noFill/>
          <a:ln>
            <a:noFill/>
          </a:ln>
        </p:spPr>
        <p:txBody>
          <a:bodyPr lIns="91425" tIns="45700" rIns="91425" bIns="45700" anchor="t"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Polar-orbiting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3" name="Shape 342"/>
          <p:cNvSpPr/>
          <p:nvPr/>
        </p:nvSpPr>
        <p:spPr>
          <a:xfrm>
            <a:off x="3090408" y="1417042"/>
            <a:ext cx="3234292" cy="646290"/>
          </a:xfrm>
          <a:prstGeom prst="rect">
            <a:avLst/>
          </a:prstGeom>
          <a:noFill/>
          <a:ln>
            <a:noFill/>
          </a:ln>
        </p:spPr>
        <p:txBody>
          <a:bodyPr lIns="91425" tIns="45700" rIns="91425" bIns="45700" anchor="ctr"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Geostationary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8" name="Shape 353"/>
          <p:cNvSpPr txBox="1"/>
          <p:nvPr/>
        </p:nvSpPr>
        <p:spPr>
          <a:xfrm>
            <a:off x="127649" y="3922853"/>
            <a:ext cx="3067234" cy="2554505"/>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Each satellite covers the Earth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twice per day </a:t>
            </a:r>
          </a:p>
          <a:p>
            <a:pPr marL="169863" lvl="1" indent="-169863">
              <a:spcBef>
                <a:spcPts val="0"/>
              </a:spcBef>
              <a:spcAft>
                <a:spcPts val="600"/>
              </a:spcAft>
              <a:buClr>
                <a:srgbClr val="08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Pole-to-pole orbit is 101 minutes and views each location at the same time of day; capability for ½ orbit dumps with JPSS-1</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Global coverage every 12 hours with one satellite</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EUMETSAT - mid-morning orbit</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NOAA - early afternoon orbit </a:t>
            </a:r>
          </a:p>
        </p:txBody>
      </p:sp>
      <p:sp>
        <p:nvSpPr>
          <p:cNvPr id="19" name="Shape 354"/>
          <p:cNvSpPr txBox="1"/>
          <p:nvPr/>
        </p:nvSpPr>
        <p:spPr>
          <a:xfrm>
            <a:off x="3389778" y="3946464"/>
            <a:ext cx="2834640" cy="2046674"/>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of the Americas</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Coverage over the same geographic location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Constant monitoring for nowcast purposes and for forecast applications (NWP, etc.)</a:t>
            </a:r>
          </a:p>
          <a:p>
            <a:pPr>
              <a:spcBef>
                <a:spcPts val="0"/>
              </a:spcBef>
              <a:spcAft>
                <a:spcPts val="600"/>
              </a:spcAft>
            </a:pPr>
            <a:endParaRPr sz="1400" dirty="0">
              <a:solidFill>
                <a:schemeClr val="tx1"/>
              </a:solidFill>
              <a:latin typeface="Calibri" panose="020F0502020204030204" pitchFamily="34" charset="0"/>
              <a:ea typeface="Souce Sans Pro"/>
              <a:cs typeface="Souce Sans Pro"/>
              <a:sym typeface="Souce Sans Pro"/>
            </a:endParaRPr>
          </a:p>
        </p:txBody>
      </p:sp>
      <p:sp>
        <p:nvSpPr>
          <p:cNvPr id="20" name="Shape 355"/>
          <p:cNvSpPr/>
          <p:nvPr/>
        </p:nvSpPr>
        <p:spPr>
          <a:xfrm>
            <a:off x="6141073" y="1417042"/>
            <a:ext cx="3231050" cy="646290"/>
          </a:xfrm>
          <a:prstGeom prst="rect">
            <a:avLst/>
          </a:prstGeom>
          <a:noFill/>
          <a:ln>
            <a:noFill/>
          </a:ln>
        </p:spPr>
        <p:txBody>
          <a:bodyPr lIns="91425" tIns="45700" rIns="91425" bIns="45700" anchor="ctr" anchorCtr="0">
            <a:spAutoFit/>
          </a:bodyPr>
          <a:lstStyle/>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Deep Space </a:t>
            </a:r>
          </a:p>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at Lagrange 1 Point</a:t>
            </a:r>
          </a:p>
        </p:txBody>
      </p:sp>
      <p:pic>
        <p:nvPicPr>
          <p:cNvPr id="21" name="Shape 356"/>
          <p:cNvPicPr preferRelativeResize="0"/>
          <p:nvPr/>
        </p:nvPicPr>
        <p:blipFill rotWithShape="1">
          <a:blip r:embed="rId6">
            <a:alphaModFix/>
          </a:blip>
          <a:srcRect/>
          <a:stretch/>
        </p:blipFill>
        <p:spPr>
          <a:xfrm>
            <a:off x="6790964" y="2106525"/>
            <a:ext cx="1931272" cy="1689863"/>
          </a:xfrm>
          <a:prstGeom prst="rect">
            <a:avLst/>
          </a:prstGeom>
          <a:noFill/>
          <a:ln>
            <a:noFill/>
          </a:ln>
        </p:spPr>
      </p:pic>
      <p:sp>
        <p:nvSpPr>
          <p:cNvPr id="22" name="Shape 357"/>
          <p:cNvSpPr txBox="1"/>
          <p:nvPr/>
        </p:nvSpPr>
        <p:spPr>
          <a:xfrm>
            <a:off x="6339280" y="3920772"/>
            <a:ext cx="2734382" cy="1538842"/>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of the Sun</a:t>
            </a:r>
            <a:endParaRPr lang="en-US" sz="1400" b="0" dirty="0">
              <a:solidFill>
                <a:schemeClr val="tx1"/>
              </a:solidFill>
              <a:latin typeface="Calibri" panose="020F0502020204030204" pitchFamily="34" charset="0"/>
              <a:ea typeface="Souce Sans Pro"/>
              <a:cs typeface="Arial" panose="020B0604020202020204" pitchFamily="34" charset="0"/>
              <a:sym typeface="Souce Sans Pro"/>
            </a:endParaRP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Uninterrupted view of the sun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Information is used for solar winds monitoring for Space Weather warnings</a:t>
            </a:r>
          </a:p>
        </p:txBody>
      </p:sp>
      <p:grpSp>
        <p:nvGrpSpPr>
          <p:cNvPr id="2" name="Group 1"/>
          <p:cNvGrpSpPr/>
          <p:nvPr/>
        </p:nvGrpSpPr>
        <p:grpSpPr>
          <a:xfrm>
            <a:off x="3518023" y="2053897"/>
            <a:ext cx="2170163" cy="1860867"/>
            <a:chOff x="3753301" y="2060395"/>
            <a:chExt cx="2170163" cy="1860867"/>
          </a:xfrm>
        </p:grpSpPr>
        <p:sp>
          <p:nvSpPr>
            <p:cNvPr id="14" name="Shape 344"/>
            <p:cNvSpPr/>
            <p:nvPr/>
          </p:nvSpPr>
          <p:spPr>
            <a:xfrm>
              <a:off x="3753301" y="2060395"/>
              <a:ext cx="2170163" cy="1553771"/>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15" name="Shape 346"/>
            <p:cNvPicPr preferRelativeResize="0"/>
            <p:nvPr/>
          </p:nvPicPr>
          <p:blipFill rotWithShape="1">
            <a:blip r:embed="rId7">
              <a:alphaModFix/>
            </a:blip>
            <a:srcRect/>
            <a:stretch/>
          </p:blipFill>
          <p:spPr>
            <a:xfrm>
              <a:off x="4735851" y="2611783"/>
              <a:ext cx="269260" cy="216880"/>
            </a:xfrm>
            <a:prstGeom prst="rect">
              <a:avLst/>
            </a:prstGeom>
            <a:noFill/>
            <a:ln>
              <a:noFill/>
            </a:ln>
          </p:spPr>
        </p:pic>
        <p:sp>
          <p:nvSpPr>
            <p:cNvPr id="16" name="Shape 347"/>
            <p:cNvSpPr/>
            <p:nvPr/>
          </p:nvSpPr>
          <p:spPr>
            <a:xfrm>
              <a:off x="4991942" y="2837281"/>
              <a:ext cx="453122" cy="58428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7" name="Shape 348"/>
            <p:cNvSpPr/>
            <p:nvPr/>
          </p:nvSpPr>
          <p:spPr>
            <a:xfrm flipH="1">
              <a:off x="4294672" y="2833387"/>
              <a:ext cx="502353" cy="59561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pic>
          <p:nvPicPr>
            <p:cNvPr id="23" name="Shape 360"/>
            <p:cNvPicPr preferRelativeResize="0"/>
            <p:nvPr/>
          </p:nvPicPr>
          <p:blipFill rotWithShape="1">
            <a:blip r:embed="rId8">
              <a:alphaModFix/>
            </a:blip>
            <a:srcRect/>
            <a:stretch/>
          </p:blipFill>
          <p:spPr>
            <a:xfrm>
              <a:off x="4603105" y="3098938"/>
              <a:ext cx="407987" cy="822324"/>
            </a:xfrm>
            <a:prstGeom prst="rect">
              <a:avLst/>
            </a:prstGeom>
            <a:noFill/>
            <a:ln>
              <a:noFill/>
            </a:ln>
          </p:spPr>
        </p:pic>
        <p:pic>
          <p:nvPicPr>
            <p:cNvPr id="24" name="Shape 360"/>
            <p:cNvPicPr preferRelativeResize="0"/>
            <p:nvPr/>
          </p:nvPicPr>
          <p:blipFill rotWithShape="1">
            <a:blip r:embed="rId8">
              <a:alphaModFix/>
            </a:blip>
            <a:srcRect/>
            <a:stretch/>
          </p:blipFill>
          <p:spPr>
            <a:xfrm>
              <a:off x="5364067" y="2927021"/>
              <a:ext cx="407987" cy="822324"/>
            </a:xfrm>
            <a:prstGeom prst="rect">
              <a:avLst/>
            </a:prstGeom>
            <a:noFill/>
            <a:ln>
              <a:noFill/>
            </a:ln>
          </p:spPr>
        </p:pic>
        <p:pic>
          <p:nvPicPr>
            <p:cNvPr id="25" name="Shape 360"/>
            <p:cNvPicPr preferRelativeResize="0"/>
            <p:nvPr/>
          </p:nvPicPr>
          <p:blipFill rotWithShape="1">
            <a:blip r:embed="rId8">
              <a:alphaModFix/>
            </a:blip>
            <a:srcRect/>
            <a:stretch/>
          </p:blipFill>
          <p:spPr>
            <a:xfrm flipH="1">
              <a:off x="3974091" y="2960966"/>
              <a:ext cx="407987" cy="822324"/>
            </a:xfrm>
            <a:prstGeom prst="rect">
              <a:avLst/>
            </a:prstGeom>
            <a:noFill/>
            <a:ln>
              <a:noFill/>
            </a:ln>
          </p:spPr>
        </p:pic>
        <p:sp>
          <p:nvSpPr>
            <p:cNvPr id="27" name="Shape 351"/>
            <p:cNvSpPr txBox="1"/>
            <p:nvPr/>
          </p:nvSpPr>
          <p:spPr>
            <a:xfrm rot="2969347">
              <a:off x="4951492" y="2898154"/>
              <a:ext cx="874068" cy="276999"/>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22,300 Miles</a:t>
              </a:r>
            </a:p>
          </p:txBody>
        </p:sp>
      </p:grpSp>
    </p:spTree>
    <p:extLst>
      <p:ext uri="{BB962C8B-B14F-4D97-AF65-F5344CB8AC3E}">
        <p14:creationId xmlns:p14="http://schemas.microsoft.com/office/powerpoint/2010/main" val="11724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0"/>
          <p:cNvPicPr>
            <a:picLocks noChangeAspect="1" noChangeArrowheads="1"/>
          </p:cNvPicPr>
          <p:nvPr/>
        </p:nvPicPr>
        <p:blipFill>
          <a:blip r:embed="rId3" cstate="print"/>
          <a:srcRect b="37931"/>
          <a:stretch>
            <a:fillRect/>
          </a:stretch>
        </p:blipFill>
        <p:spPr bwMode="auto">
          <a:xfrm>
            <a:off x="6330950" y="109538"/>
            <a:ext cx="2584450" cy="1371600"/>
          </a:xfrm>
          <a:prstGeom prst="rect">
            <a:avLst/>
          </a:prstGeom>
          <a:noFill/>
          <a:ln w="9525">
            <a:noFill/>
            <a:miter lim="800000"/>
            <a:headEnd/>
            <a:tailEnd/>
          </a:ln>
        </p:spPr>
      </p:pic>
      <p:sp>
        <p:nvSpPr>
          <p:cNvPr id="2" name="Title 1"/>
          <p:cNvSpPr>
            <a:spLocks noGrp="1"/>
          </p:cNvSpPr>
          <p:nvPr>
            <p:ph type="title"/>
          </p:nvPr>
        </p:nvSpPr>
        <p:spPr/>
        <p:txBody>
          <a:bodyPr/>
          <a:lstStyle/>
          <a:p>
            <a:r>
              <a:rPr lang="en-US" b="0" dirty="0" err="1"/>
              <a:t>McIDAS</a:t>
            </a:r>
            <a:r>
              <a:rPr lang="en-US" b="0" dirty="0"/>
              <a:t> at ESPC</a:t>
            </a:r>
          </a:p>
        </p:txBody>
      </p:sp>
      <p:sp>
        <p:nvSpPr>
          <p:cNvPr id="3" name="Content Placeholder 2"/>
          <p:cNvSpPr>
            <a:spLocks noGrp="1"/>
          </p:cNvSpPr>
          <p:nvPr>
            <p:ph idx="1"/>
          </p:nvPr>
        </p:nvSpPr>
        <p:spPr>
          <a:xfrm>
            <a:off x="228600" y="1600200"/>
            <a:ext cx="8686800" cy="4525963"/>
          </a:xfrm>
        </p:spPr>
        <p:txBody>
          <a:bodyPr>
            <a:normAutofit/>
          </a:bodyPr>
          <a:lstStyle/>
          <a:p>
            <a:r>
              <a:rPr lang="en-US" dirty="0"/>
              <a:t>ESPC has a standing, annual contract with SSEC for McIDAS Support and ongoing development</a:t>
            </a:r>
          </a:p>
          <a:p>
            <a:r>
              <a:rPr lang="en-US" dirty="0"/>
              <a:t>ESPC representatives on the </a:t>
            </a:r>
            <a:r>
              <a:rPr lang="en-US" dirty="0" err="1"/>
              <a:t>McIDAS</a:t>
            </a:r>
            <a:r>
              <a:rPr lang="en-US" dirty="0"/>
              <a:t> Advisory Committee (MAC)</a:t>
            </a:r>
          </a:p>
          <a:p>
            <a:pPr lvl="1"/>
            <a:r>
              <a:rPr lang="en-US" dirty="0"/>
              <a:t>Jason Taylor and Clay Davenport</a:t>
            </a:r>
          </a:p>
          <a:p>
            <a:pPr lvl="1"/>
            <a:r>
              <a:rPr lang="en-US" dirty="0"/>
              <a:t>Kathryn </a:t>
            </a:r>
            <a:r>
              <a:rPr lang="en-US" dirty="0" err="1"/>
              <a:t>Mozer</a:t>
            </a:r>
            <a:r>
              <a:rPr lang="en-US" dirty="0"/>
              <a:t> (Alternate)</a:t>
            </a:r>
          </a:p>
        </p:txBody>
      </p:sp>
      <p:pic>
        <p:nvPicPr>
          <p:cNvPr id="4" name="Picture 2" descr="http://www.ssec.wisc.edu/mcidas/images/mcidas-logos/mcidas_web_logo_3.gif"/>
          <p:cNvPicPr>
            <a:picLocks noChangeAspect="1" noChangeArrowheads="1"/>
          </p:cNvPicPr>
          <p:nvPr/>
        </p:nvPicPr>
        <p:blipFill>
          <a:blip r:embed="rId4" cstate="print"/>
          <a:srcRect/>
          <a:stretch>
            <a:fillRect/>
          </a:stretch>
        </p:blipFill>
        <p:spPr bwMode="auto">
          <a:xfrm>
            <a:off x="533400" y="304800"/>
            <a:ext cx="1962150" cy="981076"/>
          </a:xfrm>
          <a:prstGeom prst="rect">
            <a:avLst/>
          </a:prstGeom>
          <a:noFill/>
        </p:spPr>
      </p:pic>
    </p:spTree>
    <p:extLst>
      <p:ext uri="{BB962C8B-B14F-4D97-AF65-F5344CB8AC3E}">
        <p14:creationId xmlns:p14="http://schemas.microsoft.com/office/powerpoint/2010/main" val="12274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b="0" dirty="0"/>
              <a:t>SAB Use of </a:t>
            </a:r>
            <a:r>
              <a:rPr lang="en-US" b="0" dirty="0" err="1"/>
              <a:t>McIDAS</a:t>
            </a:r>
            <a:endParaRPr lang="en-US" b="0" dirty="0"/>
          </a:p>
        </p:txBody>
      </p:sp>
      <p:sp>
        <p:nvSpPr>
          <p:cNvPr id="5" name="Content Placeholder 4"/>
          <p:cNvSpPr>
            <a:spLocks noGrp="1"/>
          </p:cNvSpPr>
          <p:nvPr>
            <p:ph idx="1"/>
          </p:nvPr>
        </p:nvSpPr>
        <p:spPr>
          <a:xfrm>
            <a:off x="457200" y="1066800"/>
            <a:ext cx="6705600" cy="5410200"/>
          </a:xfrm>
        </p:spPr>
        <p:txBody>
          <a:bodyPr>
            <a:normAutofit fontScale="70000" lnSpcReduction="20000"/>
          </a:bodyPr>
          <a:lstStyle/>
          <a:p>
            <a:pPr>
              <a:buSzPts val="1600"/>
              <a:buFont typeface="Arial"/>
              <a:buChar char="•"/>
            </a:pPr>
            <a:r>
              <a:rPr lang="en-US" dirty="0">
                <a:solidFill>
                  <a:srgbClr val="000000"/>
                </a:solidFill>
              </a:rPr>
              <a:t>SAB is 24x7 operation of 5 disaster mitigation desks (Heavy Precipitation, Volcanic Ash, Fire/Smoke/Dust, Marine Pollution, Tropical Cyclones)  All desk use </a:t>
            </a:r>
            <a:r>
              <a:rPr lang="en-US" dirty="0" err="1">
                <a:solidFill>
                  <a:srgbClr val="000000"/>
                </a:solidFill>
              </a:rPr>
              <a:t>Mc</a:t>
            </a:r>
            <a:r>
              <a:rPr lang="en-US" dirty="0">
                <a:solidFill>
                  <a:srgbClr val="000000"/>
                </a:solidFill>
              </a:rPr>
              <a:t>-X in some capacity, except Marine which is ArcGIS</a:t>
            </a:r>
          </a:p>
          <a:p>
            <a:pPr>
              <a:buSzPts val="1600"/>
              <a:buFont typeface="Arial"/>
              <a:buChar char="•"/>
            </a:pPr>
            <a:r>
              <a:rPr lang="en-US" dirty="0" err="1">
                <a:solidFill>
                  <a:srgbClr val="000000"/>
                </a:solidFill>
              </a:rPr>
              <a:t>McIDAS</a:t>
            </a:r>
            <a:r>
              <a:rPr lang="en-US" dirty="0">
                <a:solidFill>
                  <a:srgbClr val="000000"/>
                </a:solidFill>
              </a:rPr>
              <a:t>-X Usage:  ~10 operational Linux systems with 24 GB RAM each and multiple monitor visualization setup</a:t>
            </a:r>
          </a:p>
          <a:p>
            <a:pPr>
              <a:buSzPts val="1600"/>
              <a:buFont typeface="Arial"/>
              <a:buChar char="•"/>
            </a:pPr>
            <a:r>
              <a:rPr lang="en-US" dirty="0">
                <a:solidFill>
                  <a:srgbClr val="000000"/>
                </a:solidFill>
              </a:rPr>
              <a:t>A persistent daemon (image loop refresh) “SPIDER”  uses ADDE protocol to display ~100 imagery loops</a:t>
            </a:r>
          </a:p>
          <a:p>
            <a:pPr>
              <a:buSzPts val="1600"/>
              <a:buFont typeface="Arial"/>
              <a:buChar char="•"/>
            </a:pPr>
            <a:r>
              <a:rPr lang="en-US" dirty="0">
                <a:solidFill>
                  <a:srgbClr val="000000"/>
                </a:solidFill>
              </a:rPr>
              <a:t>Use </a:t>
            </a:r>
            <a:r>
              <a:rPr lang="en-US" dirty="0" err="1">
                <a:solidFill>
                  <a:srgbClr val="000000"/>
                </a:solidFill>
              </a:rPr>
              <a:t>Fnc</a:t>
            </a:r>
            <a:r>
              <a:rPr lang="en-US" dirty="0">
                <a:solidFill>
                  <a:srgbClr val="000000"/>
                </a:solidFill>
              </a:rPr>
              <a:t> keys to switch loops and pan entire globe through SPIDER loaded frames (e.g. NW Pacific IR, Shift+F1 - NW Pacific Vis, F2 - Central US IR) and still use command line (grudgingly)</a:t>
            </a:r>
          </a:p>
          <a:p>
            <a:pPr>
              <a:buSzPts val="1600"/>
              <a:buFont typeface="Arial"/>
              <a:buChar char="•"/>
            </a:pPr>
            <a:r>
              <a:rPr lang="en-US" dirty="0">
                <a:solidFill>
                  <a:srgbClr val="000000"/>
                </a:solidFill>
              </a:rPr>
              <a:t>Lots of batch commands and everything is scripted by business work flow</a:t>
            </a:r>
          </a:p>
          <a:p>
            <a:pPr>
              <a:buSzPts val="1600"/>
              <a:buFont typeface="Arial"/>
              <a:buChar char="•"/>
            </a:pPr>
            <a:r>
              <a:rPr lang="en-US" dirty="0">
                <a:solidFill>
                  <a:srgbClr val="000000"/>
                </a:solidFill>
              </a:rPr>
              <a:t>Uses </a:t>
            </a:r>
            <a:r>
              <a:rPr lang="en-US" dirty="0" err="1">
                <a:solidFill>
                  <a:srgbClr val="000000"/>
                </a:solidFill>
              </a:rPr>
              <a:t>McIDAS</a:t>
            </a:r>
            <a:r>
              <a:rPr lang="en-US" dirty="0">
                <a:solidFill>
                  <a:srgbClr val="000000"/>
                </a:solidFill>
              </a:rPr>
              <a:t> AREA files for web site as do NWS offices across country, namely NHC, AWC, NWS Western Region</a:t>
            </a:r>
          </a:p>
        </p:txBody>
      </p:sp>
      <p:pic>
        <p:nvPicPr>
          <p:cNvPr id="4" name="Content Placeholder 3" descr="HAWREG-IR-TALK.GIF"/>
          <p:cNvPicPr>
            <a:picLocks noChangeAspect="1"/>
          </p:cNvPicPr>
          <p:nvPr/>
        </p:nvPicPr>
        <p:blipFill rotWithShape="1">
          <a:blip r:embed="rId3" cstate="print"/>
          <a:srcRect l="22181" t="25856" r="39945" b="37072"/>
          <a:stretch/>
        </p:blipFill>
        <p:spPr>
          <a:xfrm>
            <a:off x="7086600" y="1828800"/>
            <a:ext cx="1868298" cy="1371600"/>
          </a:xfrm>
          <a:prstGeom prst="rect">
            <a:avLst/>
          </a:prstGeom>
        </p:spPr>
        <p:style>
          <a:lnRef idx="0">
            <a:schemeClr val="dk1"/>
          </a:lnRef>
          <a:fillRef idx="3">
            <a:schemeClr val="dk1"/>
          </a:fillRef>
          <a:effectRef idx="3">
            <a:schemeClr val="dk1"/>
          </a:effectRef>
          <a:fontRef idx="minor">
            <a:schemeClr val="lt1"/>
          </a:fontRef>
        </p:style>
      </p:pic>
      <p:pic>
        <p:nvPicPr>
          <p:cNvPr id="6" name="Content Placeholder 3" descr="PRREG-IR-TALK.GIF"/>
          <p:cNvPicPr>
            <a:picLocks noChangeAspect="1"/>
          </p:cNvPicPr>
          <p:nvPr/>
        </p:nvPicPr>
        <p:blipFill rotWithShape="1">
          <a:blip r:embed="rId4" cstate="print"/>
          <a:srcRect l="30418" t="32944" r="39164" b="35997"/>
          <a:stretch/>
        </p:blipFill>
        <p:spPr>
          <a:xfrm>
            <a:off x="7086600" y="4267200"/>
            <a:ext cx="1835624" cy="140571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943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92162"/>
          </a:xfrm>
        </p:spPr>
        <p:txBody>
          <a:bodyPr/>
          <a:lstStyle/>
          <a:p>
            <a:r>
              <a:rPr lang="en-US" b="0" dirty="0" err="1"/>
              <a:t>McIDAS</a:t>
            </a:r>
            <a:r>
              <a:rPr lang="en-US" b="0" dirty="0"/>
              <a:t> Advantages in SAB</a:t>
            </a:r>
          </a:p>
        </p:txBody>
      </p:sp>
      <p:sp>
        <p:nvSpPr>
          <p:cNvPr id="7" name="Content Placeholder 6"/>
          <p:cNvSpPr>
            <a:spLocks noGrp="1"/>
          </p:cNvSpPr>
          <p:nvPr>
            <p:ph idx="1"/>
          </p:nvPr>
        </p:nvSpPr>
        <p:spPr>
          <a:xfrm>
            <a:off x="457200" y="1143000"/>
            <a:ext cx="6400800" cy="5410200"/>
          </a:xfrm>
        </p:spPr>
        <p:txBody>
          <a:bodyPr>
            <a:normAutofit/>
          </a:bodyPr>
          <a:lstStyle/>
          <a:p>
            <a:r>
              <a:rPr lang="en-US" sz="1800" dirty="0"/>
              <a:t>Institutional knowledge - SAB Analysts have great familiarity with </a:t>
            </a:r>
            <a:r>
              <a:rPr lang="en-US" sz="1800" dirty="0" err="1"/>
              <a:t>McIDAS</a:t>
            </a:r>
            <a:endParaRPr lang="en-US" sz="1800" dirty="0"/>
          </a:p>
          <a:p>
            <a:r>
              <a:rPr lang="en-US" sz="1800" dirty="0"/>
              <a:t>Ability to have near-global coverage at multiple domain scales and resolution (~1800 frames) of quickly and routinely loaded (SPIDER) imagery at the tap of a button (TU Hotkeys) to perform interrogation, manipulation and value-added analysis when every second counts for time sensitive and rapidly evolving natural and man-made hazards, such as volcanic eruptions, flash flooding, fires, etc. </a:t>
            </a:r>
          </a:p>
          <a:p>
            <a:pPr lvl="1"/>
            <a:r>
              <a:rPr lang="en-US" sz="1800" dirty="0"/>
              <a:t>This cannot be done presently with NAWIPS or HMS.  In fact, depending on  the area of concern up to 20 minutes is lost waiting for imagery to show up on these other systems </a:t>
            </a:r>
            <a:r>
              <a:rPr lang="en-US" sz="1800" dirty="0" err="1"/>
              <a:t>vs</a:t>
            </a:r>
            <a:r>
              <a:rPr lang="en-US" sz="1800" dirty="0"/>
              <a:t> </a:t>
            </a:r>
            <a:r>
              <a:rPr lang="en-US" sz="1800" dirty="0" err="1"/>
              <a:t>McIDAS</a:t>
            </a:r>
            <a:endParaRPr lang="en-US" sz="1800" dirty="0"/>
          </a:p>
          <a:p>
            <a:pPr lvl="1"/>
            <a:r>
              <a:rPr lang="en-US" sz="1800" dirty="0"/>
              <a:t>HOWEVER, since the NWS is the primary user of many SAB products (e.g. volcanic ash and heavy precipitation), there are benefits for SAB to conduct PG on NAWIPS like, </a:t>
            </a:r>
            <a:r>
              <a:rPr lang="en-US" sz="1800" u="sng" dirty="0"/>
              <a:t>quick overlays </a:t>
            </a:r>
            <a:r>
              <a:rPr lang="en-US" sz="1800" dirty="0"/>
              <a:t>and seamless </a:t>
            </a:r>
            <a:r>
              <a:rPr lang="en-US" sz="1800" u="sng" dirty="0"/>
              <a:t>in-tool distribution</a:t>
            </a:r>
            <a:r>
              <a:rPr lang="en-US" sz="1800" dirty="0"/>
              <a:t>.  Fire uses HMS for analysis.  </a:t>
            </a:r>
          </a:p>
        </p:txBody>
      </p:sp>
      <p:pic>
        <p:nvPicPr>
          <p:cNvPr id="4" name="Picture 3" descr="http://www.ssec.wisc.edu/data/geo/east/latest_east_wv_fd.gif"/>
          <p:cNvPicPr>
            <a:picLocks noChangeAspect="1" noChangeArrowheads="1"/>
          </p:cNvPicPr>
          <p:nvPr/>
        </p:nvPicPr>
        <p:blipFill>
          <a:blip r:embed="rId3" cstate="print"/>
          <a:srcRect/>
          <a:stretch>
            <a:fillRect/>
          </a:stretch>
        </p:blipFill>
        <p:spPr bwMode="auto">
          <a:xfrm>
            <a:off x="6934200" y="1391297"/>
            <a:ext cx="2103120" cy="2193342"/>
          </a:xfrm>
          <a:prstGeom prst="rect">
            <a:avLst/>
          </a:prstGeom>
        </p:spPr>
        <p:style>
          <a:lnRef idx="0">
            <a:schemeClr val="dk1"/>
          </a:lnRef>
          <a:fillRef idx="3">
            <a:schemeClr val="dk1"/>
          </a:fillRef>
          <a:effectRef idx="3">
            <a:schemeClr val="dk1"/>
          </a:effectRef>
          <a:fontRef idx="minor">
            <a:schemeClr val="lt1"/>
          </a:fontRef>
        </p:style>
      </p:pic>
      <p:pic>
        <p:nvPicPr>
          <p:cNvPr id="6" name="Picture 5" descr="http://www.ssec.wisc.edu/data/geo/west/latest_west_wv_fd.gif"/>
          <p:cNvPicPr>
            <a:picLocks noChangeAspect="1" noChangeArrowheads="1"/>
          </p:cNvPicPr>
          <p:nvPr/>
        </p:nvPicPr>
        <p:blipFill>
          <a:blip r:embed="rId4" cstate="print"/>
          <a:srcRect/>
          <a:stretch>
            <a:fillRect/>
          </a:stretch>
        </p:blipFill>
        <p:spPr bwMode="auto">
          <a:xfrm>
            <a:off x="6938750" y="4134497"/>
            <a:ext cx="2103120" cy="219010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0619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792162"/>
          </a:xfrm>
        </p:spPr>
        <p:txBody>
          <a:bodyPr/>
          <a:lstStyle/>
          <a:p>
            <a:r>
              <a:rPr lang="en-US" b="0" dirty="0" err="1"/>
              <a:t>McIDAS</a:t>
            </a:r>
            <a:r>
              <a:rPr lang="en-US" b="0" dirty="0"/>
              <a:t> Challenges in SAB</a:t>
            </a:r>
          </a:p>
        </p:txBody>
      </p:sp>
      <p:sp>
        <p:nvSpPr>
          <p:cNvPr id="7" name="Content Placeholder 6"/>
          <p:cNvSpPr>
            <a:spLocks noGrp="1"/>
          </p:cNvSpPr>
          <p:nvPr>
            <p:ph idx="1"/>
          </p:nvPr>
        </p:nvSpPr>
        <p:spPr>
          <a:xfrm>
            <a:off x="457200" y="914400"/>
            <a:ext cx="8229600" cy="3352800"/>
          </a:xfrm>
        </p:spPr>
        <p:txBody>
          <a:bodyPr>
            <a:noAutofit/>
          </a:bodyPr>
          <a:lstStyle/>
          <a:p>
            <a:r>
              <a:rPr lang="en-US" sz="2200" dirty="0"/>
              <a:t>Maintaining efficient access to servers for operations (SPIDER is in-house stop-gap measure).</a:t>
            </a:r>
          </a:p>
          <a:p>
            <a:pPr>
              <a:buFont typeface="Arial" charset="0"/>
              <a:buChar char="•"/>
            </a:pPr>
            <a:r>
              <a:rPr lang="en-US" sz="2200" dirty="0"/>
              <a:t>Additional customer requirements for advanced data formats (GIS, KMZ)… writing own local code for NPP VIIRS, </a:t>
            </a:r>
            <a:r>
              <a:rPr lang="en-US" sz="2200" dirty="0" err="1"/>
              <a:t>Windsat</a:t>
            </a:r>
            <a:r>
              <a:rPr lang="en-US" sz="2200" dirty="0"/>
              <a:t>, others to convert them to AREA files as there are no local servers</a:t>
            </a:r>
          </a:p>
          <a:p>
            <a:pPr>
              <a:buFont typeface="Arial" charset="0"/>
              <a:buChar char="•"/>
            </a:pPr>
            <a:r>
              <a:rPr lang="en-US" sz="2200" dirty="0"/>
              <a:t>Learning Curve with commands </a:t>
            </a:r>
          </a:p>
          <a:p>
            <a:pPr>
              <a:buFont typeface="Arial" charset="0"/>
              <a:buChar char="•"/>
            </a:pPr>
            <a:r>
              <a:rPr lang="en-US" sz="2200" dirty="0"/>
              <a:t>Color Tables – 8 bit (default) – challenge with GOES-R series</a:t>
            </a:r>
          </a:p>
        </p:txBody>
      </p:sp>
      <p:pic>
        <p:nvPicPr>
          <p:cNvPr id="6" name="Content Placeholder 3" descr="NHEM-IR-TALK.GIF"/>
          <p:cNvPicPr>
            <a:picLocks noChangeAspect="1"/>
          </p:cNvPicPr>
          <p:nvPr/>
        </p:nvPicPr>
        <p:blipFill>
          <a:blip r:embed="rId3" cstate="print"/>
          <a:stretch>
            <a:fillRect/>
          </a:stretch>
        </p:blipFill>
        <p:spPr>
          <a:xfrm>
            <a:off x="2133600" y="3886200"/>
            <a:ext cx="4953000" cy="2476500"/>
          </a:xfrm>
          <a:prstGeom prst="rect">
            <a:avLst/>
          </a:prstGeom>
        </p:spPr>
        <p:style>
          <a:lnRef idx="0">
            <a:schemeClr val="dk1"/>
          </a:lnRef>
          <a:fillRef idx="3">
            <a:schemeClr val="dk1"/>
          </a:fillRef>
          <a:effectRef idx="3">
            <a:schemeClr val="dk1"/>
          </a:effectRef>
          <a:fontRef idx="minor">
            <a:schemeClr val="lt1"/>
          </a:fontRef>
        </p:style>
      </p:pic>
      <p:sp>
        <p:nvSpPr>
          <p:cNvPr id="2" name="TextBox 1"/>
          <p:cNvSpPr txBox="1"/>
          <p:nvPr/>
        </p:nvSpPr>
        <p:spPr>
          <a:xfrm>
            <a:off x="3124200" y="6302992"/>
            <a:ext cx="2971800" cy="338554"/>
          </a:xfrm>
          <a:prstGeom prst="rect">
            <a:avLst/>
          </a:prstGeom>
          <a:noFill/>
        </p:spPr>
        <p:txBody>
          <a:bodyPr wrap="square" rtlCol="0">
            <a:spAutoFit/>
          </a:bodyPr>
          <a:lstStyle/>
          <a:p>
            <a:pPr algn="ctr"/>
            <a:r>
              <a:rPr lang="en-US" sz="1600" dirty="0"/>
              <a:t>North Hemi Composite - IR</a:t>
            </a:r>
          </a:p>
        </p:txBody>
      </p:sp>
    </p:spTree>
    <p:extLst>
      <p:ext uri="{BB962C8B-B14F-4D97-AF65-F5344CB8AC3E}">
        <p14:creationId xmlns:p14="http://schemas.microsoft.com/office/powerpoint/2010/main" val="322750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4600" y="108947"/>
            <a:ext cx="3810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SPider</a:t>
            </a:r>
            <a:endParaRPr lang="en-US" dirty="0"/>
          </a:p>
        </p:txBody>
      </p:sp>
      <p:sp>
        <p:nvSpPr>
          <p:cNvPr id="5" name="Content Placeholder 2"/>
          <p:cNvSpPr txBox="1">
            <a:spLocks/>
          </p:cNvSpPr>
          <p:nvPr/>
        </p:nvSpPr>
        <p:spPr>
          <a:xfrm>
            <a:off x="151140" y="914400"/>
            <a:ext cx="8839200" cy="25146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u="sng" dirty="0">
                <a:solidFill>
                  <a:schemeClr val="tx1"/>
                </a:solidFill>
              </a:rPr>
              <a:t>S</a:t>
            </a:r>
            <a:r>
              <a:rPr lang="en-US" dirty="0">
                <a:solidFill>
                  <a:schemeClr val="tx1"/>
                </a:solidFill>
              </a:rPr>
              <a:t>atellite </a:t>
            </a:r>
            <a:r>
              <a:rPr lang="en-US" b="1" u="sng" dirty="0">
                <a:solidFill>
                  <a:schemeClr val="tx1"/>
                </a:solidFill>
              </a:rPr>
              <a:t>P</a:t>
            </a:r>
            <a:r>
              <a:rPr lang="en-US" dirty="0">
                <a:solidFill>
                  <a:schemeClr val="tx1"/>
                </a:solidFill>
              </a:rPr>
              <a:t>roduct </a:t>
            </a:r>
            <a:r>
              <a:rPr lang="en-US" b="1" u="sng" dirty="0">
                <a:solidFill>
                  <a:schemeClr val="tx1"/>
                </a:solidFill>
              </a:rPr>
              <a:t>I</a:t>
            </a:r>
            <a:r>
              <a:rPr lang="en-US" dirty="0">
                <a:solidFill>
                  <a:schemeClr val="tx1"/>
                </a:solidFill>
              </a:rPr>
              <a:t>nformation </a:t>
            </a:r>
            <a:r>
              <a:rPr lang="en-US" b="1" u="sng" dirty="0">
                <a:solidFill>
                  <a:schemeClr val="tx1"/>
                </a:solidFill>
              </a:rPr>
              <a:t>D</a:t>
            </a:r>
            <a:r>
              <a:rPr lang="en-US" dirty="0">
                <a:solidFill>
                  <a:schemeClr val="tx1"/>
                </a:solidFill>
              </a:rPr>
              <a:t>istribution </a:t>
            </a:r>
            <a:r>
              <a:rPr lang="en-US" b="1" u="sng" dirty="0" err="1">
                <a:solidFill>
                  <a:schemeClr val="tx1"/>
                </a:solidFill>
              </a:rPr>
              <a:t>E</a:t>
            </a:r>
            <a:r>
              <a:rPr lang="en-US" dirty="0" err="1">
                <a:solidFill>
                  <a:schemeClr val="tx1"/>
                </a:solidFill>
              </a:rPr>
              <a:t>nvi</a:t>
            </a:r>
            <a:r>
              <a:rPr lang="en-US" b="1" u="sng" dirty="0" err="1">
                <a:solidFill>
                  <a:schemeClr val="tx1"/>
                </a:solidFill>
              </a:rPr>
              <a:t>R</a:t>
            </a:r>
            <a:r>
              <a:rPr lang="en-US" dirty="0" err="1">
                <a:solidFill>
                  <a:schemeClr val="tx1"/>
                </a:solidFill>
              </a:rPr>
              <a:t>onment</a:t>
            </a:r>
            <a:endParaRPr lang="en-US" dirty="0">
              <a:solidFill>
                <a:schemeClr val="tx1"/>
              </a:solidFill>
            </a:endParaRPr>
          </a:p>
          <a:p>
            <a:r>
              <a:rPr lang="en-US" sz="2400" dirty="0">
                <a:solidFill>
                  <a:schemeClr val="tx1"/>
                </a:solidFill>
              </a:rPr>
              <a:t>Expands on concepts of Core </a:t>
            </a:r>
            <a:r>
              <a:rPr lang="en-US" sz="2400" dirty="0" err="1">
                <a:solidFill>
                  <a:schemeClr val="tx1"/>
                </a:solidFill>
              </a:rPr>
              <a:t>Mcidas</a:t>
            </a:r>
            <a:r>
              <a:rPr lang="en-US" sz="2400" dirty="0">
                <a:solidFill>
                  <a:schemeClr val="tx1"/>
                </a:solidFill>
              </a:rPr>
              <a:t> commands concepts</a:t>
            </a:r>
          </a:p>
          <a:p>
            <a:pPr lvl="1"/>
            <a:r>
              <a:rPr lang="en-US" sz="2400" dirty="0">
                <a:solidFill>
                  <a:schemeClr val="tx1"/>
                </a:solidFill>
              </a:rPr>
              <a:t> ADDE, DATALOC, DSSERVE, PT/GRD/IMGLIST, PT/GRD/IMGDISP, PT/GRD/IMGCOPY,  SKL, etc.</a:t>
            </a:r>
          </a:p>
          <a:p>
            <a:r>
              <a:rPr lang="en-US" sz="2400" dirty="0">
                <a:solidFill>
                  <a:schemeClr val="tx1"/>
                </a:solidFill>
              </a:rPr>
              <a:t>Consists of two programs:  Spider Server (SPS) and Spider Client (SPC)</a:t>
            </a:r>
          </a:p>
          <a:p>
            <a:endParaRPr lang="en-US" dirty="0"/>
          </a:p>
        </p:txBody>
      </p:sp>
      <p:sp>
        <p:nvSpPr>
          <p:cNvPr id="6" name="TextBox 5"/>
          <p:cNvSpPr txBox="1"/>
          <p:nvPr/>
        </p:nvSpPr>
        <p:spPr>
          <a:xfrm>
            <a:off x="533400" y="3581400"/>
            <a:ext cx="8001000" cy="2862322"/>
          </a:xfrm>
          <a:prstGeom prst="rect">
            <a:avLst/>
          </a:prstGeom>
          <a:noFill/>
        </p:spPr>
        <p:txBody>
          <a:bodyPr wrap="square" rtlCol="0">
            <a:spAutoFit/>
          </a:bodyPr>
          <a:lstStyle/>
          <a:p>
            <a:r>
              <a:rPr lang="en-US" dirty="0"/>
              <a:t>Benefits: </a:t>
            </a:r>
          </a:p>
          <a:p>
            <a:pPr lvl="1"/>
            <a:r>
              <a:rPr lang="en-US" dirty="0"/>
              <a:t>--	Automatic loading without duplication of images</a:t>
            </a:r>
          </a:p>
          <a:p>
            <a:pPr lvl="1"/>
            <a:r>
              <a:rPr lang="en-US" dirty="0"/>
              <a:t>--	Reduces task loading of server/workstations</a:t>
            </a:r>
          </a:p>
          <a:p>
            <a:pPr marL="1257300" lvl="2" indent="-342900">
              <a:buFont typeface="Arial" panose="020B0604020202020204" pitchFamily="34" charset="0"/>
              <a:buChar char="•"/>
            </a:pPr>
            <a:r>
              <a:rPr lang="en-US" dirty="0"/>
              <a:t>Numerous pings to server but fewer downloads</a:t>
            </a:r>
          </a:p>
          <a:p>
            <a:pPr lvl="1"/>
            <a:r>
              <a:rPr lang="en-US" dirty="0"/>
              <a:t>--	Run from command line environment (typically SKL) on all platforms</a:t>
            </a:r>
          </a:p>
          <a:p>
            <a:pPr marL="1257300" lvl="2" indent="-342900">
              <a:buFont typeface="Arial" panose="020B0604020202020204" pitchFamily="34" charset="0"/>
              <a:buChar char="•"/>
            </a:pPr>
            <a:r>
              <a:rPr lang="en-US" dirty="0"/>
              <a:t>Leads to distribution system effectiveness</a:t>
            </a:r>
          </a:p>
          <a:p>
            <a:pPr lvl="1"/>
            <a:r>
              <a:rPr lang="en-US" dirty="0"/>
              <a:t>--	Timely, based on user needed requirements (set to any refresh rate)</a:t>
            </a:r>
          </a:p>
          <a:p>
            <a:pPr lvl="1"/>
            <a:r>
              <a:rPr lang="en-US" dirty="0"/>
              <a:t>--	Upgrades for Goes-R series have improved monitoring capability and 	broken the 10K file limit</a:t>
            </a:r>
          </a:p>
          <a:p>
            <a:pPr lvl="1"/>
            <a:endParaRPr lang="en-US" dirty="0"/>
          </a:p>
        </p:txBody>
      </p:sp>
      <p:grpSp>
        <p:nvGrpSpPr>
          <p:cNvPr id="8" name="Group 35"/>
          <p:cNvGrpSpPr/>
          <p:nvPr/>
        </p:nvGrpSpPr>
        <p:grpSpPr>
          <a:xfrm>
            <a:off x="381000" y="219600"/>
            <a:ext cx="1524000" cy="685800"/>
            <a:chOff x="1447800" y="2895600"/>
            <a:chExt cx="3657600" cy="1676400"/>
          </a:xfrm>
          <a:scene3d>
            <a:camera prst="orthographicFront">
              <a:rot lat="0" lon="10799999" rev="0"/>
            </a:camera>
            <a:lightRig rig="threePt" dir="t"/>
          </a:scene3d>
        </p:grpSpPr>
        <p:grpSp>
          <p:nvGrpSpPr>
            <p:cNvPr id="9" name="Group 150"/>
            <p:cNvGrpSpPr/>
            <p:nvPr/>
          </p:nvGrpSpPr>
          <p:grpSpPr>
            <a:xfrm>
              <a:off x="1447800" y="2895600"/>
              <a:ext cx="3657600" cy="1524000"/>
              <a:chOff x="1447800" y="2895600"/>
              <a:chExt cx="3657600" cy="1524000"/>
            </a:xfrm>
          </p:grpSpPr>
          <p:cxnSp>
            <p:nvCxnSpPr>
              <p:cNvPr id="22" name="Straight Connector 21"/>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26" name="Cube 25"/>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p:txBody>
          </p:sp>
          <p:cxnSp>
            <p:nvCxnSpPr>
              <p:cNvPr id="27" name="Straight Connector 26"/>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0" name="Group 149"/>
            <p:cNvGrpSpPr/>
            <p:nvPr/>
          </p:nvGrpSpPr>
          <p:grpSpPr>
            <a:xfrm>
              <a:off x="2514600" y="3733800"/>
              <a:ext cx="990600" cy="838200"/>
              <a:chOff x="2514600" y="3733800"/>
              <a:chExt cx="990600" cy="838200"/>
            </a:xfrm>
          </p:grpSpPr>
          <p:sp>
            <p:nvSpPr>
              <p:cNvPr id="11" name="Cube 10"/>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7826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5"/>
          <p:cNvSpPr>
            <a:spLocks noGrp="1"/>
          </p:cNvSpPr>
          <p:nvPr>
            <p:ph sz="half" idx="4294967295"/>
          </p:nvPr>
        </p:nvSpPr>
        <p:spPr>
          <a:xfrm>
            <a:off x="228600" y="1676400"/>
            <a:ext cx="4268788" cy="2286000"/>
          </a:xfrm>
          <a:prstGeom prst="rect">
            <a:avLst/>
          </a:prstGeom>
        </p:spPr>
        <p:txBody>
          <a:bodyPr>
            <a:normAutofit fontScale="55000" lnSpcReduction="20000"/>
          </a:bodyPr>
          <a:lstStyle/>
          <a:p>
            <a:r>
              <a:rPr lang="en-US" dirty="0"/>
              <a:t>User </a:t>
            </a:r>
          </a:p>
          <a:p>
            <a:pPr lvl="1"/>
            <a:r>
              <a:rPr lang="en-US" sz="3200" dirty="0"/>
              <a:t>Resides on Workstation</a:t>
            </a:r>
          </a:p>
          <a:p>
            <a:pPr lvl="1"/>
            <a:r>
              <a:rPr lang="en-US" sz="3200" dirty="0"/>
              <a:t>Keeps Request File of user defined loop(s) specifications and polls it against the Server Availability File</a:t>
            </a:r>
          </a:p>
          <a:p>
            <a:pPr lvl="1"/>
            <a:r>
              <a:rPr lang="en-US" sz="3200" dirty="0"/>
              <a:t>Pulls “area” files from server and loads it into predetermined frame</a:t>
            </a:r>
          </a:p>
        </p:txBody>
      </p:sp>
      <p:sp>
        <p:nvSpPr>
          <p:cNvPr id="5" name="Text Placeholder 78"/>
          <p:cNvSpPr txBox="1">
            <a:spLocks/>
          </p:cNvSpPr>
          <p:nvPr/>
        </p:nvSpPr>
        <p:spPr>
          <a:xfrm>
            <a:off x="4645025" y="1143000"/>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a:t>Spider Server (SPS)</a:t>
            </a:r>
            <a:endParaRPr lang="en-US" dirty="0"/>
          </a:p>
        </p:txBody>
      </p:sp>
      <p:sp>
        <p:nvSpPr>
          <p:cNvPr id="6" name="Text Placeholder 73"/>
          <p:cNvSpPr txBox="1">
            <a:spLocks/>
          </p:cNvSpPr>
          <p:nvPr/>
        </p:nvSpPr>
        <p:spPr>
          <a:xfrm>
            <a:off x="457200" y="1143000"/>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dirty="0"/>
              <a:t>Spider Client (SPC) </a:t>
            </a:r>
          </a:p>
        </p:txBody>
      </p:sp>
      <p:sp>
        <p:nvSpPr>
          <p:cNvPr id="7" name="Content Placeholder 79"/>
          <p:cNvSpPr>
            <a:spLocks noGrp="1"/>
          </p:cNvSpPr>
          <p:nvPr>
            <p:ph sz="quarter" idx="4294967295"/>
          </p:nvPr>
        </p:nvSpPr>
        <p:spPr>
          <a:xfrm>
            <a:off x="4645025" y="1676400"/>
            <a:ext cx="4270375" cy="2133600"/>
          </a:xfrm>
          <a:prstGeom prst="rect">
            <a:avLst/>
          </a:prstGeom>
        </p:spPr>
        <p:txBody>
          <a:bodyPr>
            <a:normAutofit fontScale="62500" lnSpcReduction="20000"/>
          </a:bodyPr>
          <a:lstStyle/>
          <a:p>
            <a:r>
              <a:rPr lang="en-US" dirty="0"/>
              <a:t>Host</a:t>
            </a:r>
          </a:p>
          <a:p>
            <a:pPr lvl="1"/>
            <a:r>
              <a:rPr lang="en-US" dirty="0"/>
              <a:t>Resides on Server</a:t>
            </a:r>
          </a:p>
          <a:p>
            <a:pPr lvl="1"/>
            <a:r>
              <a:rPr lang="en-US" dirty="0"/>
              <a:t>Integrated into “Area generator” that creates products on the server</a:t>
            </a:r>
          </a:p>
          <a:p>
            <a:pPr lvl="1"/>
            <a:r>
              <a:rPr lang="en-US" dirty="0"/>
              <a:t>Keeps and up to date Availability List of these products</a:t>
            </a:r>
          </a:p>
        </p:txBody>
      </p:sp>
      <p:sp>
        <p:nvSpPr>
          <p:cNvPr id="8" name="Title 4"/>
          <p:cNvSpPr txBox="1">
            <a:spLocks/>
          </p:cNvSpPr>
          <p:nvPr/>
        </p:nvSpPr>
        <p:spPr>
          <a:xfrm>
            <a:off x="798840" y="152400"/>
            <a:ext cx="7543800" cy="990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Two Types of </a:t>
            </a:r>
            <a:r>
              <a:rPr kumimoji="0" lang="en-US" sz="4400" b="0" i="0" u="none" strike="noStrike" kern="1200" cap="none" spc="0" normalizeH="0" baseline="0" noProof="0" dirty="0" err="1">
                <a:ln>
                  <a:noFill/>
                </a:ln>
                <a:solidFill>
                  <a:schemeClr val="tx1"/>
                </a:solidFill>
                <a:effectLst/>
                <a:uLnTx/>
                <a:uFillTx/>
                <a:latin typeface="+mj-lt"/>
                <a:ea typeface="+mj-ea"/>
                <a:cs typeface="+mj-cs"/>
              </a:rPr>
              <a:t>SPider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34" name="Group 66"/>
          <p:cNvGrpSpPr/>
          <p:nvPr/>
        </p:nvGrpSpPr>
        <p:grpSpPr>
          <a:xfrm>
            <a:off x="4572000" y="3886200"/>
            <a:ext cx="3657600" cy="1676400"/>
            <a:chOff x="2590800" y="3581400"/>
            <a:chExt cx="3657600" cy="1676400"/>
          </a:xfrm>
        </p:grpSpPr>
        <p:grpSp>
          <p:nvGrpSpPr>
            <p:cNvPr id="135" name="Group 150"/>
            <p:cNvGrpSpPr/>
            <p:nvPr/>
          </p:nvGrpSpPr>
          <p:grpSpPr>
            <a:xfrm>
              <a:off x="2590800" y="3581400"/>
              <a:ext cx="3657600" cy="1524000"/>
              <a:chOff x="1447800" y="2895600"/>
              <a:chExt cx="3657600" cy="1524000"/>
            </a:xfrm>
          </p:grpSpPr>
          <p:cxnSp>
            <p:nvCxnSpPr>
              <p:cNvPr id="148" name="Straight Connector 147"/>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152" name="Cube 151"/>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SPS</a:t>
                </a:r>
                <a:endParaRPr lang="en-US" dirty="0"/>
              </a:p>
              <a:p>
                <a:pPr algn="ctr"/>
                <a:endParaRPr lang="en-US" dirty="0"/>
              </a:p>
              <a:p>
                <a:pPr algn="ctr"/>
                <a:endParaRPr lang="en-US" dirty="0"/>
              </a:p>
            </p:txBody>
          </p:sp>
          <p:cxnSp>
            <p:nvCxnSpPr>
              <p:cNvPr id="153" name="Straight Connector 152"/>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36" name="Group 149"/>
            <p:cNvGrpSpPr/>
            <p:nvPr/>
          </p:nvGrpSpPr>
          <p:grpSpPr>
            <a:xfrm>
              <a:off x="3657600" y="4419600"/>
              <a:ext cx="990600" cy="838200"/>
              <a:chOff x="2514600" y="3733800"/>
              <a:chExt cx="990600" cy="838200"/>
            </a:xfrm>
          </p:grpSpPr>
          <p:sp>
            <p:nvSpPr>
              <p:cNvPr id="137" name="Cube 136"/>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Oval 137"/>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35"/>
          <p:cNvGrpSpPr/>
          <p:nvPr/>
        </p:nvGrpSpPr>
        <p:grpSpPr>
          <a:xfrm>
            <a:off x="762000" y="3886200"/>
            <a:ext cx="3657600" cy="1676400"/>
            <a:chOff x="1447800" y="2895600"/>
            <a:chExt cx="3657600" cy="1676400"/>
          </a:xfrm>
          <a:scene3d>
            <a:camera prst="orthographicFront">
              <a:rot lat="0" lon="10799999" rev="0"/>
            </a:camera>
            <a:lightRig rig="threePt" dir="t"/>
          </a:scene3d>
        </p:grpSpPr>
        <p:grpSp>
          <p:nvGrpSpPr>
            <p:cNvPr id="166" name="Group 150"/>
            <p:cNvGrpSpPr/>
            <p:nvPr/>
          </p:nvGrpSpPr>
          <p:grpSpPr>
            <a:xfrm>
              <a:off x="1447800" y="2895600"/>
              <a:ext cx="3657600" cy="1524000"/>
              <a:chOff x="1447800" y="2895600"/>
              <a:chExt cx="3657600" cy="1524000"/>
            </a:xfrm>
          </p:grpSpPr>
          <p:cxnSp>
            <p:nvCxnSpPr>
              <p:cNvPr id="179" name="Straight Connector 178"/>
              <p:cNvCxnSpPr/>
              <p:nvPr/>
            </p:nvCxnSpPr>
            <p:spPr>
              <a:xfrm flipH="1" flipV="1">
                <a:off x="1981200" y="3962400"/>
                <a:ext cx="3810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19812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flipV="1">
                <a:off x="1905000" y="3657600"/>
                <a:ext cx="533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1905000" y="3352800"/>
                <a:ext cx="457200" cy="31322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sp>
            <p:nvSpPr>
              <p:cNvPr id="183" name="Cube 182"/>
              <p:cNvSpPr/>
              <p:nvPr/>
            </p:nvSpPr>
            <p:spPr>
              <a:xfrm>
                <a:off x="2286000" y="2895600"/>
                <a:ext cx="1905000" cy="1524000"/>
              </a:xfrm>
              <a:prstGeom prst="cube">
                <a:avLst>
                  <a:gd name="adj" fmla="val 14263"/>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p:txBody>
          </p:sp>
          <p:cxnSp>
            <p:nvCxnSpPr>
              <p:cNvPr id="184" name="Straight Connector 183"/>
              <p:cNvCxnSpPr/>
              <p:nvPr/>
            </p:nvCxnSpPr>
            <p:spPr>
              <a:xfrm flipH="1">
                <a:off x="4114800" y="3962400"/>
                <a:ext cx="381000" cy="80772"/>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4038600" y="4191000"/>
                <a:ext cx="304800" cy="76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114800" y="3657600"/>
                <a:ext cx="457200" cy="2286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4114800" y="3352800"/>
                <a:ext cx="533400" cy="3810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478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24000" y="3657600"/>
                <a:ext cx="3810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76400" y="3962400"/>
                <a:ext cx="3048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18288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4648200" y="3352800"/>
                <a:ext cx="4572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flipV="1">
                <a:off x="4572000" y="3657600"/>
                <a:ext cx="304800" cy="4572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4495800" y="3962400"/>
                <a:ext cx="228600" cy="3048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4343400" y="4267200"/>
                <a:ext cx="152400" cy="152400"/>
              </a:xfrm>
              <a:prstGeom prst="line">
                <a:avLst/>
              </a:prstGeom>
              <a:ln w="76200">
                <a:solidFill>
                  <a:schemeClr val="tx1">
                    <a:lumMod val="95000"/>
                    <a:lumOff val="5000"/>
                  </a:schemeClr>
                </a:solidFill>
              </a:ln>
              <a:effectLst>
                <a:outerShdw blurRad="50800" dist="50800" dir="5400000" algn="ctr" rotWithShape="0">
                  <a:schemeClr val="tx1">
                    <a:lumMod val="95000"/>
                    <a:lumOff val="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67" name="Group 149"/>
            <p:cNvGrpSpPr/>
            <p:nvPr/>
          </p:nvGrpSpPr>
          <p:grpSpPr>
            <a:xfrm>
              <a:off x="2514600" y="3733800"/>
              <a:ext cx="990600" cy="838200"/>
              <a:chOff x="2514600" y="3733800"/>
              <a:chExt cx="990600" cy="838200"/>
            </a:xfrm>
          </p:grpSpPr>
          <p:sp>
            <p:nvSpPr>
              <p:cNvPr id="168" name="Cube 167"/>
              <p:cNvSpPr/>
              <p:nvPr/>
            </p:nvSpPr>
            <p:spPr>
              <a:xfrm>
                <a:off x="2514600" y="3733800"/>
                <a:ext cx="990600" cy="838200"/>
              </a:xfrm>
              <a:prstGeom prst="cube">
                <a:avLst>
                  <a:gd name="adj" fmla="val 11105"/>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Oval 168"/>
              <p:cNvSpPr/>
              <p:nvPr/>
            </p:nvSpPr>
            <p:spPr>
              <a:xfrm>
                <a:off x="25908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7432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048000" y="39624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200400" y="38862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5908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7432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048000" y="41148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00400" y="4038600"/>
                <a:ext cx="76200" cy="762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p:nvSpPr>
            <p:spPr>
              <a:xfrm rot="10800000">
                <a:off x="2819400"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p:nvSpPr>
            <p:spPr>
              <a:xfrm rot="10800000">
                <a:off x="2971801" y="4419600"/>
                <a:ext cx="76200" cy="76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6" name="TextBox 195"/>
          <p:cNvSpPr txBox="1"/>
          <p:nvPr/>
        </p:nvSpPr>
        <p:spPr>
          <a:xfrm>
            <a:off x="2209800" y="4191000"/>
            <a:ext cx="1143000"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SPC</a:t>
            </a:r>
          </a:p>
        </p:txBody>
      </p:sp>
    </p:spTree>
    <p:extLst>
      <p:ext uri="{BB962C8B-B14F-4D97-AF65-F5344CB8AC3E}">
        <p14:creationId xmlns:p14="http://schemas.microsoft.com/office/powerpoint/2010/main" val="42870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b="0" dirty="0"/>
              <a:t>Other Ad hoc </a:t>
            </a:r>
            <a:r>
              <a:rPr lang="en-US" b="0" dirty="0" err="1"/>
              <a:t>McIDAS</a:t>
            </a:r>
            <a:r>
              <a:rPr lang="en-US" b="0" dirty="0"/>
              <a:t> Usage at ESPC</a:t>
            </a:r>
          </a:p>
        </p:txBody>
      </p:sp>
      <p:sp>
        <p:nvSpPr>
          <p:cNvPr id="4" name="Content Placeholder 2"/>
          <p:cNvSpPr txBox="1">
            <a:spLocks noGrp="1"/>
          </p:cNvSpPr>
          <p:nvPr>
            <p:ph idx="1"/>
          </p:nvPr>
        </p:nvSpPr>
        <p:spPr>
          <a:xfrm>
            <a:off x="381000" y="1371600"/>
            <a:ext cx="8229600" cy="49530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en-US" sz="2000" dirty="0"/>
              <a:t>Heavy usage of the local GINI server in </a:t>
            </a:r>
            <a:r>
              <a:rPr lang="en-US" sz="2000" dirty="0" err="1"/>
              <a:t>McIDAS</a:t>
            </a:r>
            <a:r>
              <a:rPr lang="en-US" sz="2000" dirty="0"/>
              <a:t> format for validation checks (image previews) for conversion of GOES-15 data to NWS AWIPS</a:t>
            </a:r>
          </a:p>
          <a:p>
            <a:pPr lvl="0"/>
            <a:r>
              <a:rPr lang="en-US" sz="2000" dirty="0"/>
              <a:t>Great reliance on GINIs during GOES anomalies to confirm the output images quickly and efficiently (Generated mock AWIPS files to confirm changes to use GOES-14).</a:t>
            </a:r>
          </a:p>
          <a:p>
            <a:pPr lvl="0"/>
            <a:r>
              <a:rPr lang="en-US" sz="2000" dirty="0"/>
              <a:t>Deliver GOES-16 data to select legacy applications </a:t>
            </a:r>
          </a:p>
          <a:p>
            <a:pPr lvl="1"/>
            <a:r>
              <a:rPr lang="en-US" sz="1600" dirty="0"/>
              <a:t>Spoofs GOES-13 AREA file appearance with IMGREMAP</a:t>
            </a:r>
          </a:p>
          <a:p>
            <a:pPr lvl="1"/>
            <a:r>
              <a:rPr lang="en-US" sz="1600" dirty="0"/>
              <a:t>No or minimal changes required in legacy code to process</a:t>
            </a:r>
          </a:p>
          <a:p>
            <a:pPr lvl="1"/>
            <a:r>
              <a:rPr lang="en-US" sz="1600" dirty="0"/>
              <a:t>Usable by older (pre-GOES-R) </a:t>
            </a:r>
            <a:r>
              <a:rPr lang="en-US" sz="1600" dirty="0" err="1"/>
              <a:t>McIDAS</a:t>
            </a:r>
            <a:r>
              <a:rPr lang="en-US" sz="1600" dirty="0"/>
              <a:t> versions</a:t>
            </a:r>
          </a:p>
          <a:p>
            <a:r>
              <a:rPr lang="en-US" sz="2000" dirty="0"/>
              <a:t>Imagery on OSPO web page generated by </a:t>
            </a:r>
            <a:r>
              <a:rPr lang="en-US" sz="2000" dirty="0" err="1"/>
              <a:t>McIDAS</a:t>
            </a:r>
            <a:r>
              <a:rPr lang="en-US" sz="2000" dirty="0"/>
              <a:t>-X client-side software</a:t>
            </a:r>
            <a:r>
              <a:rPr lang="en-US" sz="2400" dirty="0"/>
              <a:t>.  </a:t>
            </a:r>
          </a:p>
          <a:p>
            <a:r>
              <a:rPr lang="en-US" sz="2000" dirty="0"/>
              <a:t>OSPO web servers are currently being upgraded with 2018.1 </a:t>
            </a:r>
            <a:r>
              <a:rPr lang="en-US" sz="2000" dirty="0" err="1"/>
              <a:t>McIDAS</a:t>
            </a:r>
            <a:r>
              <a:rPr lang="en-US" sz="2000" dirty="0"/>
              <a:t>-X</a:t>
            </a:r>
          </a:p>
        </p:txBody>
      </p:sp>
    </p:spTree>
    <p:extLst>
      <p:ext uri="{BB962C8B-B14F-4D97-AF65-F5344CB8AC3E}">
        <p14:creationId xmlns:p14="http://schemas.microsoft.com/office/powerpoint/2010/main" val="526746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281" y="1219200"/>
            <a:ext cx="3857245" cy="31893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7" y="4572000"/>
            <a:ext cx="48863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725" y="5761074"/>
            <a:ext cx="40957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427038"/>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AWIPS Composite Using </a:t>
            </a:r>
            <a:r>
              <a:rPr lang="en-US" sz="4000" dirty="0" err="1"/>
              <a:t>McIDAS</a:t>
            </a:r>
            <a:r>
              <a:rPr lang="en-US" sz="4000" dirty="0"/>
              <a:t> </a:t>
            </a:r>
          </a:p>
        </p:txBody>
      </p:sp>
    </p:spTree>
    <p:extLst>
      <p:ext uri="{BB962C8B-B14F-4D97-AF65-F5344CB8AC3E}">
        <p14:creationId xmlns:p14="http://schemas.microsoft.com/office/powerpoint/2010/main" val="3823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14" y="685800"/>
            <a:ext cx="8229600" cy="1143000"/>
          </a:xfrm>
        </p:spPr>
        <p:txBody>
          <a:bodyPr>
            <a:normAutofit fontScale="90000"/>
          </a:bodyPr>
          <a:lstStyle/>
          <a:p>
            <a:pPr marL="0" indent="0"/>
            <a:br>
              <a:rPr lang="en-US" dirty="0"/>
            </a:br>
            <a:r>
              <a:rPr lang="en-US" b="0" dirty="0"/>
              <a:t>AWIPS WEST Products</a:t>
            </a:r>
            <a:br>
              <a:rPr lang="en-US" dirty="0"/>
            </a:br>
            <a:r>
              <a:rPr lang="en-US" sz="2200" dirty="0"/>
              <a:t>Conus, Super National, North Hemisphere, Alaska Regional, </a:t>
            </a:r>
            <a:br>
              <a:rPr lang="en-US" sz="2200" dirty="0"/>
            </a:br>
            <a:r>
              <a:rPr lang="en-US" sz="2200" dirty="0"/>
              <a:t>Alaska National, Hawaii Regional, Hawaii National, Conus Sounder</a:t>
            </a:r>
            <a:br>
              <a:rPr lang="en-US" dirty="0"/>
            </a:br>
            <a:br>
              <a:rPr lang="en-US" dirty="0"/>
            </a:b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213927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956" y="1967304"/>
            <a:ext cx="2305601" cy="16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557" y="2016690"/>
            <a:ext cx="2500892" cy="16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449" y="2005208"/>
            <a:ext cx="1970863" cy="16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412" y="3570711"/>
            <a:ext cx="2126307" cy="149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012" y="3582514"/>
            <a:ext cx="2057400" cy="14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3619537"/>
            <a:ext cx="1935819" cy="144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1542" y="3664688"/>
            <a:ext cx="1784338" cy="144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5197725"/>
            <a:ext cx="7456280" cy="1200329"/>
          </a:xfrm>
          <a:prstGeom prst="rect">
            <a:avLst/>
          </a:prstGeom>
        </p:spPr>
        <p:txBody>
          <a:bodyPr wrap="square">
            <a:spAutoFit/>
          </a:bodyPr>
          <a:lstStyle/>
          <a:p>
            <a:pPr marL="171450" lvl="0" indent="-171450">
              <a:buFont typeface="Arial" panose="020B0604020202020204" pitchFamily="34" charset="0"/>
              <a:buChar char="•"/>
              <a:defRPr/>
            </a:pPr>
            <a:r>
              <a:rPr lang="en-US" dirty="0"/>
              <a:t>OSPO uses its local GINI server to convert GOES-15 data to NWS AWIPS.</a:t>
            </a:r>
          </a:p>
          <a:p>
            <a:pPr marL="171450" indent="-171450">
              <a:buFont typeface="Arial" panose="020B0604020202020204" pitchFamily="34" charset="0"/>
              <a:buChar char="•"/>
            </a:pPr>
            <a:r>
              <a:rPr lang="en-US" dirty="0"/>
              <a:t>The AWIPS Products are generated from </a:t>
            </a:r>
            <a:r>
              <a:rPr lang="en-US" dirty="0" err="1"/>
              <a:t>McIDAS</a:t>
            </a:r>
            <a:r>
              <a:rPr lang="en-US" dirty="0"/>
              <a:t> AREA files; MCIDAS headers are exchanged with AWIPS header/trailers to make it an AWIPS product.</a:t>
            </a:r>
          </a:p>
        </p:txBody>
      </p:sp>
    </p:spTree>
    <p:extLst>
      <p:ext uri="{BB962C8B-B14F-4D97-AF65-F5344CB8AC3E}">
        <p14:creationId xmlns:p14="http://schemas.microsoft.com/office/powerpoint/2010/main" val="14625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b="0" dirty="0"/>
              <a:t>SO2 Plume /OMI (Aqua)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7620000" cy="4991100"/>
          </a:xfrm>
          <a:prstGeom prst="rect">
            <a:avLst/>
          </a:prstGeom>
        </p:spPr>
      </p:pic>
    </p:spTree>
    <p:extLst>
      <p:ext uri="{BB962C8B-B14F-4D97-AF65-F5344CB8AC3E}">
        <p14:creationId xmlns:p14="http://schemas.microsoft.com/office/powerpoint/2010/main" val="651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a:t>OSPO’s Key Roles</a:t>
            </a:r>
          </a:p>
        </p:txBody>
      </p:sp>
      <p:sp>
        <p:nvSpPr>
          <p:cNvPr id="2" name="Content Placeholder 1"/>
          <p:cNvSpPr>
            <a:spLocks noGrp="1"/>
          </p:cNvSpPr>
          <p:nvPr>
            <p:ph sz="half" idx="1"/>
          </p:nvPr>
        </p:nvSpPr>
        <p:spPr>
          <a:xfrm>
            <a:off x="228600" y="1371600"/>
            <a:ext cx="5603885" cy="4433246"/>
          </a:xfrm>
        </p:spPr>
        <p:txBody>
          <a:bodyPr>
            <a:normAutofit/>
          </a:bodyPr>
          <a:lstStyle/>
          <a:p>
            <a:r>
              <a:rPr lang="en-US" sz="2600" dirty="0"/>
              <a:t>Ground System Command &amp; Control, Ingest, Generation, and Distribution</a:t>
            </a:r>
          </a:p>
          <a:p>
            <a:r>
              <a:rPr lang="en-US" sz="2600" dirty="0"/>
              <a:t>Pre-Launch and Post-Launch Testing</a:t>
            </a:r>
          </a:p>
          <a:p>
            <a:r>
              <a:rPr lang="en-US" sz="2600" dirty="0"/>
              <a:t>Operational Testing, Validation, and Verification</a:t>
            </a:r>
          </a:p>
          <a:p>
            <a:r>
              <a:rPr lang="en-US" sz="2600" dirty="0"/>
              <a:t>User Readiness for Broadcast Services and Product Delivery</a:t>
            </a:r>
          </a:p>
          <a:p>
            <a:r>
              <a:rPr lang="en-US" sz="2600" dirty="0"/>
              <a:t>Long-Term Continuity of Products and Services</a:t>
            </a:r>
          </a:p>
        </p:txBody>
      </p:sp>
      <p:pic>
        <p:nvPicPr>
          <p:cNvPr id="3074" name="Picture 2" descr="http://cdn.satellitetoday.com/wp-content/uploads/2015/02/dscn0702.jpg?_ga=1.105577539.159320572.14315311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977640"/>
            <a:ext cx="2877591" cy="2423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SOF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14711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169C-509A-4C8F-B32C-02E5C5FCDA32}"/>
              </a:ext>
            </a:extLst>
          </p:cNvPr>
          <p:cNvSpPr>
            <a:spLocks noGrp="1"/>
          </p:cNvSpPr>
          <p:nvPr>
            <p:ph type="title"/>
          </p:nvPr>
        </p:nvSpPr>
        <p:spPr/>
        <p:txBody>
          <a:bodyPr/>
          <a:lstStyle/>
          <a:p>
            <a:r>
              <a:rPr lang="en-US" dirty="0"/>
              <a:t>Global </a:t>
            </a:r>
            <a:r>
              <a:rPr lang="en-US" dirty="0" err="1"/>
              <a:t>HydroEstimator</a:t>
            </a:r>
            <a:endParaRPr lang="en-US" dirty="0"/>
          </a:p>
        </p:txBody>
      </p:sp>
      <p:pic>
        <p:nvPicPr>
          <p:cNvPr id="1026" name="Picture 2" descr="http://www.ospo.noaa.gov/data/atmosphere/precip/ghe/global/Validation/Daily/VD2018051912.GIF">
            <a:extLst>
              <a:ext uri="{FF2B5EF4-FFF2-40B4-BE49-F238E27FC236}">
                <a16:creationId xmlns:a16="http://schemas.microsoft.com/office/drawing/2014/main" id="{B6CD6C11-FE39-4A3A-9418-D3B36C1DBA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399" y="1143000"/>
            <a:ext cx="884775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5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55EE-F1DB-4403-8819-06433F0E7F77}"/>
              </a:ext>
            </a:extLst>
          </p:cNvPr>
          <p:cNvSpPr>
            <a:spLocks noGrp="1"/>
          </p:cNvSpPr>
          <p:nvPr>
            <p:ph type="title"/>
          </p:nvPr>
        </p:nvSpPr>
        <p:spPr/>
        <p:txBody>
          <a:bodyPr/>
          <a:lstStyle/>
          <a:p>
            <a:r>
              <a:rPr lang="en-US" dirty="0"/>
              <a:t>Arctic Composite Imagery</a:t>
            </a:r>
          </a:p>
        </p:txBody>
      </p:sp>
      <p:pic>
        <p:nvPicPr>
          <p:cNvPr id="21" name="Content Placeholder 20">
            <a:extLst>
              <a:ext uri="{FF2B5EF4-FFF2-40B4-BE49-F238E27FC236}">
                <a16:creationId xmlns:a16="http://schemas.microsoft.com/office/drawing/2014/main" id="{D8CF4963-91DF-4EA2-A346-5214D17C8B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143000"/>
            <a:ext cx="6096000" cy="5040906"/>
          </a:xfrm>
        </p:spPr>
      </p:pic>
    </p:spTree>
    <p:extLst>
      <p:ext uri="{BB962C8B-B14F-4D97-AF65-F5344CB8AC3E}">
        <p14:creationId xmlns:p14="http://schemas.microsoft.com/office/powerpoint/2010/main" val="220282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71C7-FF41-49AB-8CD6-85B630940A6B}"/>
              </a:ext>
            </a:extLst>
          </p:cNvPr>
          <p:cNvSpPr>
            <a:spLocks noGrp="1"/>
          </p:cNvSpPr>
          <p:nvPr>
            <p:ph type="title"/>
          </p:nvPr>
        </p:nvSpPr>
        <p:spPr>
          <a:xfrm>
            <a:off x="457200" y="274638"/>
            <a:ext cx="8229600" cy="553243"/>
          </a:xfrm>
        </p:spPr>
        <p:txBody>
          <a:bodyPr>
            <a:normAutofit fontScale="90000"/>
          </a:bodyPr>
          <a:lstStyle/>
          <a:p>
            <a:r>
              <a:rPr lang="en-US" dirty="0"/>
              <a:t>E-</a:t>
            </a:r>
            <a:r>
              <a:rPr lang="en-US" dirty="0" err="1"/>
              <a:t>TRaP</a:t>
            </a:r>
            <a:endParaRPr lang="en-US" dirty="0"/>
          </a:p>
        </p:txBody>
      </p:sp>
      <p:pic>
        <p:nvPicPr>
          <p:cNvPr id="3074" name="Picture 2" descr="http://www.ssd.noaa.gov/PS/TROP/DATA/ETRAP/2017/Atlantic/HARVEY/2017HARVEY.pmqpf.08271800.24.GIF">
            <a:extLst>
              <a:ext uri="{FF2B5EF4-FFF2-40B4-BE49-F238E27FC236}">
                <a16:creationId xmlns:a16="http://schemas.microsoft.com/office/drawing/2014/main" id="{3E8582C4-5FF7-4CA5-95AF-8182200D8F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827881"/>
            <a:ext cx="7924800" cy="565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1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20C6-C6A7-4099-BFEB-3C2252C972FA}"/>
              </a:ext>
            </a:extLst>
          </p:cNvPr>
          <p:cNvSpPr>
            <a:spLocks noGrp="1"/>
          </p:cNvSpPr>
          <p:nvPr>
            <p:ph type="title"/>
          </p:nvPr>
        </p:nvSpPr>
        <p:spPr>
          <a:xfrm>
            <a:off x="457200" y="274638"/>
            <a:ext cx="8229600" cy="639762"/>
          </a:xfrm>
        </p:spPr>
        <p:txBody>
          <a:bodyPr>
            <a:normAutofit fontScale="90000"/>
          </a:bodyPr>
          <a:lstStyle/>
          <a:p>
            <a:r>
              <a:rPr lang="en-US" dirty="0"/>
              <a:t>Fire Products</a:t>
            </a:r>
          </a:p>
        </p:txBody>
      </p:sp>
      <p:pic>
        <p:nvPicPr>
          <p:cNvPr id="4098" name="Picture 2" descr="Yesterday's Detects">
            <a:extLst>
              <a:ext uri="{FF2B5EF4-FFF2-40B4-BE49-F238E27FC236}">
                <a16:creationId xmlns:a16="http://schemas.microsoft.com/office/drawing/2014/main" id="{0FCB9206-D85E-40CF-8A10-788516BBF5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5891" y="914400"/>
            <a:ext cx="7152217" cy="536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1"/>
            <a:ext cx="8610600" cy="3352799"/>
          </a:xfrm>
        </p:spPr>
        <p:txBody>
          <a:bodyPr>
            <a:normAutofit/>
          </a:bodyPr>
          <a:lstStyle/>
          <a:p>
            <a:r>
              <a:rPr lang="en-US" sz="2400" dirty="0"/>
              <a:t>Dedicated servers to ingest GOES-R series data – hold seven days</a:t>
            </a:r>
          </a:p>
          <a:p>
            <a:r>
              <a:rPr lang="en-US" sz="2400" dirty="0"/>
              <a:t>Redundant data feeds from GRB antenna (NCEP, College Park, via LDM) and by PDA (local curl scripts)</a:t>
            </a:r>
          </a:p>
          <a:p>
            <a:r>
              <a:rPr lang="en-US" sz="2400" dirty="0"/>
              <a:t>Soft links between old </a:t>
            </a:r>
            <a:r>
              <a:rPr lang="en-US" sz="2400" dirty="0" err="1"/>
              <a:t>AREA</a:t>
            </a:r>
            <a:r>
              <a:rPr lang="en-US" sz="2400" i="1" dirty="0" err="1"/>
              <a:t>nnnn</a:t>
            </a:r>
            <a:r>
              <a:rPr lang="en-US" sz="2400" dirty="0"/>
              <a:t> names and </a:t>
            </a:r>
            <a:r>
              <a:rPr lang="en-US" sz="2400" dirty="0" err="1"/>
              <a:t>netcdf</a:t>
            </a:r>
            <a:r>
              <a:rPr lang="en-US" sz="2400" dirty="0"/>
              <a:t> files allow Spider to continue its distribution role</a:t>
            </a:r>
          </a:p>
          <a:p>
            <a:r>
              <a:rPr lang="en-US" sz="2400" dirty="0"/>
              <a:t>Numeric limit extended to 10K per directory, from 10K total</a:t>
            </a:r>
          </a:p>
          <a:p>
            <a:r>
              <a:rPr lang="en-US" sz="2400" dirty="0"/>
              <a:t>Setting up to have most RGB components pre-generated</a:t>
            </a:r>
          </a:p>
        </p:txBody>
      </p:sp>
      <p:sp>
        <p:nvSpPr>
          <p:cNvPr id="4" name="Title 1"/>
          <p:cNvSpPr>
            <a:spLocks noGrp="1"/>
          </p:cNvSpPr>
          <p:nvPr>
            <p:ph type="title"/>
          </p:nvPr>
        </p:nvSpPr>
        <p:spPr/>
        <p:txBody>
          <a:bodyPr>
            <a:normAutofit fontScale="90000"/>
          </a:bodyPr>
          <a:lstStyle/>
          <a:p>
            <a:r>
              <a:rPr lang="en-US" b="0" dirty="0"/>
              <a:t> SAB Use of </a:t>
            </a:r>
            <a:r>
              <a:rPr lang="en-US" b="0" dirty="0" err="1"/>
              <a:t>McIDAS</a:t>
            </a:r>
            <a:r>
              <a:rPr lang="en-US" b="0" dirty="0"/>
              <a:t> for GOES-16/17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862" y="4883838"/>
            <a:ext cx="2072346" cy="16257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883838"/>
            <a:ext cx="1885949" cy="1625730"/>
          </a:xfrm>
          <a:prstGeom prst="rect">
            <a:avLst/>
          </a:prstGeom>
        </p:spPr>
      </p:pic>
    </p:spTree>
    <p:extLst>
      <p:ext uri="{BB962C8B-B14F-4D97-AF65-F5344CB8AC3E}">
        <p14:creationId xmlns:p14="http://schemas.microsoft.com/office/powerpoint/2010/main" val="105999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a:t>Data Distribution Update:</a:t>
            </a:r>
            <a:br>
              <a:rPr lang="en-US" b="1" dirty="0"/>
            </a:br>
            <a:r>
              <a:rPr lang="en-US" b="1" dirty="0"/>
              <a:t>Near real-time data access</a:t>
            </a:r>
            <a:br>
              <a:rPr lang="en-US" b="1" dirty="0"/>
            </a:br>
            <a:r>
              <a:rPr lang="en-US" b="1" dirty="0"/>
              <a:t>Product Distribution &amp; Access (PDA) </a:t>
            </a:r>
          </a:p>
        </p:txBody>
      </p:sp>
    </p:spTree>
    <p:extLst>
      <p:ext uri="{BB962C8B-B14F-4D97-AF65-F5344CB8AC3E}">
        <p14:creationId xmlns:p14="http://schemas.microsoft.com/office/powerpoint/2010/main" val="5199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457200" y="152400"/>
            <a:ext cx="8229600" cy="1143000"/>
          </a:xfrm>
        </p:spPr>
        <p:txBody>
          <a:bodyPr/>
          <a:lstStyle/>
          <a:p>
            <a:pPr eaLnBrk="1" hangingPunct="1"/>
            <a:r>
              <a:rPr lang="en-US" b="0" dirty="0"/>
              <a:t>Data Access Services</a:t>
            </a:r>
          </a:p>
        </p:txBody>
      </p:sp>
      <p:sp>
        <p:nvSpPr>
          <p:cNvPr id="6" name="Content Placeholder 5"/>
          <p:cNvSpPr>
            <a:spLocks noGrp="1"/>
          </p:cNvSpPr>
          <p:nvPr>
            <p:ph idx="1"/>
          </p:nvPr>
        </p:nvSpPr>
        <p:spPr>
          <a:xfrm>
            <a:off x="381000" y="1371600"/>
            <a:ext cx="8534400" cy="5334000"/>
          </a:xfrm>
        </p:spPr>
        <p:txBody>
          <a:bodyPr>
            <a:normAutofit fontScale="77500" lnSpcReduction="20000"/>
          </a:bodyPr>
          <a:lstStyle/>
          <a:p>
            <a:r>
              <a:rPr lang="en-US" dirty="0"/>
              <a:t>Current Access Services (in addition to Direct Broadcast)</a:t>
            </a:r>
          </a:p>
          <a:p>
            <a:pPr lvl="1"/>
            <a:r>
              <a:rPr lang="en-US" dirty="0"/>
              <a:t>Data Distribution Service (DDS) – (s)FTP push/pull from secure accounts – </a:t>
            </a:r>
            <a:r>
              <a:rPr lang="en-US" dirty="0">
                <a:solidFill>
                  <a:srgbClr val="FF0000"/>
                </a:solidFill>
              </a:rPr>
              <a:t>SERVICE ENDING IN JUNE*</a:t>
            </a:r>
          </a:p>
          <a:p>
            <a:pPr lvl="1"/>
            <a:r>
              <a:rPr lang="en-US" dirty="0"/>
              <a:t>Product Distribution and Access (PDA) – Operational</a:t>
            </a:r>
            <a:r>
              <a:rPr lang="en-US" dirty="0">
                <a:solidFill>
                  <a:srgbClr val="FF0000"/>
                </a:solidFill>
              </a:rPr>
              <a:t>*</a:t>
            </a:r>
          </a:p>
          <a:p>
            <a:pPr lvl="1"/>
            <a:r>
              <a:rPr lang="en-US" dirty="0"/>
              <a:t>NWS Telecommunications Gateway</a:t>
            </a:r>
          </a:p>
          <a:p>
            <a:pPr lvl="1"/>
            <a:r>
              <a:rPr lang="en-US" dirty="0"/>
              <a:t>GINI (GOES Ingest and NOAAPORT Interface) / NOAAPORT for Advanced Weather Interactive Processing System (AWIPS) display</a:t>
            </a:r>
          </a:p>
          <a:p>
            <a:pPr lvl="1"/>
            <a:r>
              <a:rPr lang="en-US" dirty="0"/>
              <a:t>GEODIST – GOES, POES, and Derived Products; </a:t>
            </a:r>
            <a:r>
              <a:rPr lang="en-US" dirty="0" err="1"/>
              <a:t>McIDAS</a:t>
            </a:r>
            <a:r>
              <a:rPr lang="en-US" dirty="0"/>
              <a:t> </a:t>
            </a:r>
            <a:r>
              <a:rPr lang="en-US" dirty="0">
                <a:solidFill>
                  <a:srgbClr val="FF0000"/>
                </a:solidFill>
              </a:rPr>
              <a:t>*</a:t>
            </a:r>
          </a:p>
          <a:p>
            <a:pPr lvl="1"/>
            <a:r>
              <a:rPr lang="en-US" dirty="0"/>
              <a:t>Shared Processing DAPE Gateway – for military partners </a:t>
            </a:r>
            <a:r>
              <a:rPr lang="en-US" dirty="0">
                <a:solidFill>
                  <a:srgbClr val="FF0000"/>
                </a:solidFill>
              </a:rPr>
              <a:t>*</a:t>
            </a:r>
          </a:p>
          <a:p>
            <a:pPr lvl="1"/>
            <a:r>
              <a:rPr lang="en-US" dirty="0"/>
              <a:t>MODIS server – subset of products made by NASA </a:t>
            </a:r>
            <a:r>
              <a:rPr lang="en-US" dirty="0">
                <a:solidFill>
                  <a:srgbClr val="FF0000"/>
                </a:solidFill>
              </a:rPr>
              <a:t>*</a:t>
            </a:r>
          </a:p>
          <a:p>
            <a:pPr lvl="1"/>
            <a:r>
              <a:rPr lang="en-US" dirty="0"/>
              <a:t>Websites  - </a:t>
            </a:r>
            <a:r>
              <a:rPr lang="en-US" dirty="0">
                <a:hlinkClick r:id="rId3"/>
              </a:rPr>
              <a:t>http://www.ospo.noaa.gov/</a:t>
            </a:r>
            <a:r>
              <a:rPr lang="en-US" dirty="0"/>
              <a:t> </a:t>
            </a:r>
          </a:p>
          <a:p>
            <a:pPr lvl="1">
              <a:buNone/>
            </a:pPr>
            <a:r>
              <a:rPr lang="en-US" dirty="0"/>
              <a:t>                                       </a:t>
            </a:r>
            <a:r>
              <a:rPr lang="en-US" sz="2400" b="1" i="1" dirty="0">
                <a:solidFill>
                  <a:srgbClr val="FF0000"/>
                </a:solidFill>
              </a:rPr>
              <a:t>* Require Data Access Request (Government)</a:t>
            </a:r>
          </a:p>
          <a:p>
            <a:r>
              <a:rPr lang="en-US" dirty="0"/>
              <a:t>Archival</a:t>
            </a:r>
          </a:p>
          <a:p>
            <a:pPr lvl="1"/>
            <a:r>
              <a:rPr lang="en-US" dirty="0"/>
              <a:t>NCEI archive data products using CLASS</a:t>
            </a:r>
          </a:p>
          <a:p>
            <a:endParaRPr lang="en-US" dirty="0"/>
          </a:p>
        </p:txBody>
      </p:sp>
      <p:pic>
        <p:nvPicPr>
          <p:cNvPr id="8" name="Picture 74" descr="http://www.faqs.org/photo-dict/photofiles/list/8999/12280server_room.jpg"/>
          <p:cNvPicPr>
            <a:picLocks noChangeArrowheads="1"/>
          </p:cNvPicPr>
          <p:nvPr/>
        </p:nvPicPr>
        <p:blipFill>
          <a:blip r:embed="rId4" cstate="print"/>
          <a:srcRect/>
          <a:stretch>
            <a:fillRect/>
          </a:stretch>
        </p:blipFill>
        <p:spPr bwMode="auto">
          <a:xfrm>
            <a:off x="7470648" y="228600"/>
            <a:ext cx="1216152" cy="104241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5027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1936901938"/>
              </p:ext>
            </p:extLst>
          </p:nvPr>
        </p:nvGraphicFramePr>
        <p:xfrm>
          <a:off x="381000" y="1219200"/>
          <a:ext cx="8330856" cy="4836160"/>
        </p:xfrm>
        <a:graphic>
          <a:graphicData uri="http://schemas.openxmlformats.org/drawingml/2006/table">
            <a:tbl>
              <a:tblPr>
                <a:tableStyleId>{69CF1AB2-1976-4502-BF36-3FF5EA218861}</a:tableStyleId>
              </a:tblPr>
              <a:tblGrid>
                <a:gridCol w="2082456">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dirty="0"/>
                        <a:t>24/7 Help Desk</a:t>
                      </a:r>
                    </a:p>
                  </a:txBody>
                  <a:tcPr/>
                </a:tc>
                <a:tc>
                  <a:txBody>
                    <a:bodyPr/>
                    <a:lstStyle/>
                    <a:p>
                      <a:r>
                        <a:rPr lang="en-US" dirty="0">
                          <a:hlinkClick r:id="rId3"/>
                        </a:rPr>
                        <a:t>ESPCOperations@noaa.gov</a:t>
                      </a:r>
                      <a:endParaRPr lang="en-US" dirty="0"/>
                    </a:p>
                  </a:txBody>
                  <a:tcPr/>
                </a:tc>
                <a:extLst>
                  <a:ext uri="{0D108BD9-81ED-4DB2-BD59-A6C34878D82A}">
                    <a16:rowId xmlns:a16="http://schemas.microsoft.com/office/drawing/2014/main" val="10000"/>
                  </a:ext>
                </a:extLst>
              </a:tr>
              <a:tr h="370840">
                <a:tc>
                  <a:txBody>
                    <a:bodyPr/>
                    <a:lstStyle/>
                    <a:p>
                      <a:r>
                        <a:rPr lang="en-US" dirty="0"/>
                        <a:t>ESPC Messages</a:t>
                      </a:r>
                    </a:p>
                  </a:txBody>
                  <a:tcPr/>
                </a:tc>
                <a:tc>
                  <a:txBody>
                    <a:bodyPr/>
                    <a:lstStyle/>
                    <a:p>
                      <a:r>
                        <a:rPr lang="en-US" dirty="0">
                          <a:hlinkClick r:id="rId4"/>
                        </a:rPr>
                        <a:t>http://www.ssd.noaa.gov/PS/SATS/messages.html</a:t>
                      </a:r>
                      <a:endParaRPr lang="en-US" dirty="0"/>
                    </a:p>
                  </a:txBody>
                  <a:tcPr/>
                </a:tc>
                <a:extLst>
                  <a:ext uri="{0D108BD9-81ED-4DB2-BD59-A6C34878D82A}">
                    <a16:rowId xmlns:a16="http://schemas.microsoft.com/office/drawing/2014/main" val="10001"/>
                  </a:ext>
                </a:extLst>
              </a:tr>
              <a:tr h="370840">
                <a:tc>
                  <a:txBody>
                    <a:bodyPr/>
                    <a:lstStyle/>
                    <a:p>
                      <a:r>
                        <a:rPr lang="en-US" sz="1800" dirty="0"/>
                        <a:t>WMO GTS Bulletins</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Urgent:</a:t>
                      </a:r>
                      <a:r>
                        <a:rPr lang="en-US" sz="1800" baseline="0" dirty="0"/>
                        <a:t> </a:t>
                      </a:r>
                      <a:r>
                        <a:rPr lang="en-US" sz="1600" dirty="0">
                          <a:hlinkClick r:id="rId5"/>
                        </a:rPr>
                        <a:t>http://www.weather.gov/view/validProds.php?prod=ADM&amp;node=KNES</a:t>
                      </a:r>
                      <a:endParaRPr lang="en-US" sz="1600" dirty="0"/>
                    </a:p>
                    <a:p>
                      <a:r>
                        <a:rPr lang="en-US" sz="1800" dirty="0"/>
                        <a:t>Routine:</a:t>
                      </a:r>
                      <a:r>
                        <a:rPr lang="en-US" sz="1800" baseline="0" dirty="0"/>
                        <a:t>  </a:t>
                      </a:r>
                      <a:r>
                        <a:rPr lang="en-US" sz="1600" dirty="0">
                          <a:hlinkClick r:id="rId6"/>
                        </a:rPr>
                        <a:t>http://www.weather.gov/view/validProds.php?prod=ADA&amp;node=KNES</a:t>
                      </a:r>
                      <a:endParaRPr lang="en-US" sz="1600" dirty="0"/>
                    </a:p>
                  </a:txBody>
                  <a:tcPr/>
                </a:tc>
                <a:extLst>
                  <a:ext uri="{0D108BD9-81ED-4DB2-BD59-A6C34878D82A}">
                    <a16:rowId xmlns:a16="http://schemas.microsoft.com/office/drawing/2014/main" val="10002"/>
                  </a:ext>
                </a:extLst>
              </a:tr>
              <a:tr h="370840">
                <a:tc>
                  <a:txBody>
                    <a:bodyPr/>
                    <a:lstStyle/>
                    <a:p>
                      <a:r>
                        <a:rPr lang="en-US" dirty="0"/>
                        <a:t>User</a:t>
                      </a:r>
                      <a:r>
                        <a:rPr lang="en-US" baseline="0" dirty="0"/>
                        <a:t> Services</a:t>
                      </a:r>
                      <a:endParaRPr lang="en-US" dirty="0"/>
                    </a:p>
                  </a:txBody>
                  <a:tcPr/>
                </a:tc>
                <a:tc>
                  <a:txBody>
                    <a:bodyPr/>
                    <a:lstStyle/>
                    <a:p>
                      <a:r>
                        <a:rPr lang="en-US" dirty="0">
                          <a:hlinkClick r:id="rId7"/>
                        </a:rPr>
                        <a:t>SPSD.UserServices@noaa.gov</a:t>
                      </a:r>
                      <a:endParaRPr lang="en-US" dirty="0"/>
                    </a:p>
                  </a:txBody>
                  <a:tcPr/>
                </a:tc>
                <a:extLst>
                  <a:ext uri="{0D108BD9-81ED-4DB2-BD59-A6C34878D82A}">
                    <a16:rowId xmlns:a16="http://schemas.microsoft.com/office/drawing/2014/main" val="10003"/>
                  </a:ext>
                </a:extLst>
              </a:tr>
              <a:tr h="370840">
                <a:tc>
                  <a:txBody>
                    <a:bodyPr/>
                    <a:lstStyle/>
                    <a:p>
                      <a:r>
                        <a:rPr lang="en-US" dirty="0"/>
                        <a:t>Data Access</a:t>
                      </a:r>
                    </a:p>
                  </a:txBody>
                  <a:tcPr/>
                </a:tc>
                <a:tc>
                  <a:txBody>
                    <a:bodyPr/>
                    <a:lstStyle/>
                    <a:p>
                      <a:r>
                        <a:rPr lang="en-US" dirty="0">
                          <a:hlinkClick r:id="rId8"/>
                        </a:rPr>
                        <a:t>NESDIS.Data.Access@noaa.gov</a:t>
                      </a:r>
                      <a:endParaRPr lang="en-US" dirty="0"/>
                    </a:p>
                  </a:txBody>
                  <a:tcPr/>
                </a:tc>
                <a:extLst>
                  <a:ext uri="{0D108BD9-81ED-4DB2-BD59-A6C34878D82A}">
                    <a16:rowId xmlns:a16="http://schemas.microsoft.com/office/drawing/2014/main" val="10004"/>
                  </a:ext>
                </a:extLst>
              </a:tr>
              <a:tr h="370840">
                <a:tc>
                  <a:txBody>
                    <a:bodyPr/>
                    <a:lstStyle/>
                    <a:p>
                      <a:r>
                        <a:rPr lang="en-US" dirty="0"/>
                        <a:t>Webmaster</a:t>
                      </a:r>
                    </a:p>
                  </a:txBody>
                  <a:tcPr/>
                </a:tc>
                <a:tc>
                  <a:txBody>
                    <a:bodyPr/>
                    <a:lstStyle/>
                    <a:p>
                      <a:r>
                        <a:rPr lang="en-US" sz="1800" dirty="0">
                          <a:hlinkClick r:id="rId9"/>
                        </a:rPr>
                        <a:t>SSDWebmaster@noaa.gov</a:t>
                      </a:r>
                      <a:endParaRPr lang="en-US" dirty="0"/>
                    </a:p>
                  </a:txBody>
                  <a:tcPr/>
                </a:tc>
                <a:extLst>
                  <a:ext uri="{0D108BD9-81ED-4DB2-BD59-A6C34878D82A}">
                    <a16:rowId xmlns:a16="http://schemas.microsoft.com/office/drawing/2014/main" val="10005"/>
                  </a:ext>
                </a:extLst>
              </a:tr>
              <a:tr h="370840">
                <a:tc>
                  <a:txBody>
                    <a:bodyPr/>
                    <a:lstStyle/>
                    <a:p>
                      <a:r>
                        <a:rPr lang="en-US" dirty="0"/>
                        <a:t>Facebook</a:t>
                      </a:r>
                    </a:p>
                  </a:txBody>
                  <a:tcPr/>
                </a:tc>
                <a:tc>
                  <a:txBody>
                    <a:bodyPr/>
                    <a:lstStyle/>
                    <a:p>
                      <a:r>
                        <a:rPr lang="en-US" sz="1800" dirty="0">
                          <a:hlinkClick r:id="rId10"/>
                        </a:rPr>
                        <a:t>www.facebook.com/NOAANESDIS </a:t>
                      </a:r>
                      <a:endParaRPr lang="en-US" dirty="0"/>
                    </a:p>
                  </a:txBody>
                  <a:tcPr/>
                </a:tc>
                <a:extLst>
                  <a:ext uri="{0D108BD9-81ED-4DB2-BD59-A6C34878D82A}">
                    <a16:rowId xmlns:a16="http://schemas.microsoft.com/office/drawing/2014/main" val="10006"/>
                  </a:ext>
                </a:extLst>
              </a:tr>
              <a:tr h="370840">
                <a:tc>
                  <a:txBody>
                    <a:bodyPr/>
                    <a:lstStyle/>
                    <a:p>
                      <a:r>
                        <a:rPr lang="en-US" dirty="0"/>
                        <a:t>Twitter</a:t>
                      </a:r>
                    </a:p>
                  </a:txBody>
                  <a:tcPr/>
                </a:tc>
                <a:tc>
                  <a:txBody>
                    <a:bodyPr/>
                    <a:lstStyle/>
                    <a:p>
                      <a:r>
                        <a:rPr lang="en-US" sz="1800" dirty="0">
                          <a:hlinkClick r:id="rId11"/>
                        </a:rPr>
                        <a:t>www.twitter.com/noaasatellites </a:t>
                      </a:r>
                      <a:endParaRPr lang="en-US" dirty="0"/>
                    </a:p>
                  </a:txBody>
                  <a:tcPr/>
                </a:tc>
                <a:extLst>
                  <a:ext uri="{0D108BD9-81ED-4DB2-BD59-A6C34878D82A}">
                    <a16:rowId xmlns:a16="http://schemas.microsoft.com/office/drawing/2014/main" val="10007"/>
                  </a:ext>
                </a:extLst>
              </a:tr>
              <a:tr h="370840">
                <a:tc>
                  <a:txBody>
                    <a:bodyPr/>
                    <a:lstStyle/>
                    <a:p>
                      <a:r>
                        <a:rPr lang="en-US" dirty="0"/>
                        <a:t>Satellite Ops Status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hlinkClick r:id="rId12"/>
                        </a:rPr>
                        <a:t>http://noaasis.noaa.gov/NOAASIS/ml/status.html</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008"/>
                  </a:ext>
                </a:extLst>
              </a:tr>
              <a:tr h="370840">
                <a:tc>
                  <a:txBody>
                    <a:bodyPr/>
                    <a:lstStyle/>
                    <a:p>
                      <a:r>
                        <a:rPr lang="en-US" dirty="0"/>
                        <a:t>Press releases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13"/>
                        </a:rPr>
                        <a:t>http://www.nesdis.noaa.gov/news_archives/</a:t>
                      </a:r>
                      <a:endParaRPr lang="en-US" dirty="0"/>
                    </a:p>
                  </a:txBody>
                  <a:tcPr/>
                </a:tc>
                <a:extLst>
                  <a:ext uri="{0D108BD9-81ED-4DB2-BD59-A6C34878D82A}">
                    <a16:rowId xmlns:a16="http://schemas.microsoft.com/office/drawing/2014/main" val="10009"/>
                  </a:ext>
                </a:extLst>
              </a:tr>
              <a:tr h="370840">
                <a:tc>
                  <a:txBody>
                    <a:bodyPr/>
                    <a:lstStyle/>
                    <a:p>
                      <a:r>
                        <a:rPr lang="en-US" dirty="0"/>
                        <a:t>Web</a:t>
                      </a:r>
                    </a:p>
                  </a:txBody>
                  <a:tcPr/>
                </a:tc>
                <a:tc>
                  <a:txBody>
                    <a:bodyPr/>
                    <a:lstStyle/>
                    <a:p>
                      <a:r>
                        <a:rPr lang="en-US" dirty="0">
                          <a:hlinkClick r:id="rId14"/>
                        </a:rPr>
                        <a:t>www.ospo.noaa.gov</a:t>
                      </a:r>
                      <a:endParaRPr lang="en-US" dirty="0"/>
                    </a:p>
                  </a:txBody>
                  <a:tcPr/>
                </a:tc>
                <a:extLst>
                  <a:ext uri="{0D108BD9-81ED-4DB2-BD59-A6C34878D82A}">
                    <a16:rowId xmlns:a16="http://schemas.microsoft.com/office/drawing/2014/main" val="10010"/>
                  </a:ext>
                </a:extLst>
              </a:tr>
            </a:tbl>
          </a:graphicData>
        </a:graphic>
      </p:graphicFrame>
      <p:sp>
        <p:nvSpPr>
          <p:cNvPr id="7" name="Title 6"/>
          <p:cNvSpPr>
            <a:spLocks noGrp="1"/>
          </p:cNvSpPr>
          <p:nvPr>
            <p:ph type="title"/>
          </p:nvPr>
        </p:nvSpPr>
        <p:spPr>
          <a:xfrm>
            <a:off x="0" y="350838"/>
            <a:ext cx="9296400" cy="487362"/>
          </a:xfrm>
        </p:spPr>
        <p:txBody>
          <a:bodyPr>
            <a:normAutofit fontScale="90000"/>
          </a:bodyPr>
          <a:lstStyle/>
          <a:p>
            <a:r>
              <a:rPr lang="en-US" sz="4000" dirty="0"/>
              <a:t>ESPC Notifications, Status, and Contacts</a:t>
            </a:r>
          </a:p>
        </p:txBody>
      </p:sp>
    </p:spTree>
    <p:extLst>
      <p:ext uri="{BB962C8B-B14F-4D97-AF65-F5344CB8AC3E}">
        <p14:creationId xmlns:p14="http://schemas.microsoft.com/office/powerpoint/2010/main" val="21773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lgn="ctr">
              <a:buNone/>
            </a:pPr>
            <a:r>
              <a:rPr lang="en-US" dirty="0"/>
              <a:t>Questions?</a:t>
            </a:r>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0" dirty="0"/>
              <a:t>OSPO Operational Facilities</a:t>
            </a: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68596"/>
            <a:ext cx="2719388" cy="181133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4059071"/>
            <a:ext cx="2717800" cy="183038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NSOFmedEVE_small"/>
          <p:cNvPicPr>
            <a:picLocks noChangeArrowheads="1"/>
          </p:cNvPicPr>
          <p:nvPr/>
        </p:nvPicPr>
        <p:blipFill rotWithShape="1">
          <a:blip r:embed="rId5">
            <a:extLst>
              <a:ext uri="{28A0092B-C50C-407E-A947-70E740481C1C}">
                <a14:useLocalDpi xmlns:a14="http://schemas.microsoft.com/office/drawing/2010/main" val="0"/>
              </a:ext>
            </a:extLst>
          </a:blip>
          <a:srcRect t="1334"/>
          <a:stretch/>
        </p:blipFill>
        <p:spPr bwMode="auto">
          <a:xfrm>
            <a:off x="238125" y="1626245"/>
            <a:ext cx="3032125" cy="1984524"/>
          </a:xfrm>
          <a:prstGeom prst="rect">
            <a:avLst/>
          </a:prstGeom>
          <a:noFill/>
          <a:ln w="317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16"/>
          <p:cNvSpPr>
            <a:spLocks noChangeArrowheads="1"/>
          </p:cNvSpPr>
          <p:nvPr/>
        </p:nvSpPr>
        <p:spPr bwMode="auto">
          <a:xfrm>
            <a:off x="6248400" y="5854534"/>
            <a:ext cx="2719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000" dirty="0">
                <a:solidFill>
                  <a:prstClr val="black"/>
                </a:solidFill>
                <a:latin typeface="Arial Black" pitchFamily="34" charset="0"/>
              </a:rPr>
              <a:t>Fairbanks, AK</a:t>
            </a:r>
          </a:p>
        </p:txBody>
      </p:sp>
      <p:sp>
        <p:nvSpPr>
          <p:cNvPr id="9" name="Rectangle 17"/>
          <p:cNvSpPr>
            <a:spLocks noChangeArrowheads="1"/>
          </p:cNvSpPr>
          <p:nvPr/>
        </p:nvSpPr>
        <p:spPr bwMode="auto">
          <a:xfrm>
            <a:off x="3228975" y="5864059"/>
            <a:ext cx="2717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Wallops, VA</a:t>
            </a:r>
          </a:p>
        </p:txBody>
      </p:sp>
      <p:sp>
        <p:nvSpPr>
          <p:cNvPr id="10" name="Rectangle 18"/>
          <p:cNvSpPr>
            <a:spLocks noChangeArrowheads="1"/>
          </p:cNvSpPr>
          <p:nvPr/>
        </p:nvSpPr>
        <p:spPr bwMode="auto">
          <a:xfrm>
            <a:off x="6078538" y="3602683"/>
            <a:ext cx="28892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College Park, MD</a:t>
            </a:r>
          </a:p>
        </p:txBody>
      </p:sp>
      <p:sp>
        <p:nvSpPr>
          <p:cNvPr id="11" name="Rectangle 19"/>
          <p:cNvSpPr>
            <a:spLocks noChangeArrowheads="1"/>
          </p:cNvSpPr>
          <p:nvPr/>
        </p:nvSpPr>
        <p:spPr bwMode="auto">
          <a:xfrm>
            <a:off x="238124" y="3579019"/>
            <a:ext cx="3032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b="0" dirty="0">
                <a:solidFill>
                  <a:prstClr val="black"/>
                </a:solidFill>
                <a:latin typeface="Arial Black" pitchFamily="34" charset="0"/>
              </a:rPr>
              <a:t>Suitland, MD</a:t>
            </a:r>
          </a:p>
        </p:txBody>
      </p:sp>
      <p:pic>
        <p:nvPicPr>
          <p:cNvPr id="12" name="Picture 11" descr="Aerial Photo of NCWCP - February 2012.png"/>
          <p:cNvPicPr>
            <a:picLocks noChangeAspect="1"/>
          </p:cNvPicPr>
          <p:nvPr/>
        </p:nvPicPr>
        <p:blipFill rotWithShape="1">
          <a:blip r:embed="rId6"/>
          <a:srcRect t="1" b="2218"/>
          <a:stretch/>
        </p:blipFill>
        <p:spPr>
          <a:xfrm>
            <a:off x="6078538" y="1626245"/>
            <a:ext cx="2889250" cy="1952775"/>
          </a:xfrm>
          <a:prstGeom prst="rect">
            <a:avLst/>
          </a:prstGeom>
          <a:ln w="3175" cap="sq">
            <a:solidFill>
              <a:srgbClr val="000000"/>
            </a:solidFill>
            <a:prstDash val="solid"/>
            <a:miter lim="800000"/>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85" y="4072717"/>
            <a:ext cx="2715768" cy="1816742"/>
          </a:xfrm>
          <a:prstGeom prst="rect">
            <a:avLst/>
          </a:prstGeom>
          <a:ln w="3175">
            <a:solidFill>
              <a:schemeClr val="tx1"/>
            </a:solidFill>
          </a:ln>
          <a:effectLst>
            <a:outerShdw blurRad="50800" dist="38100" dir="2700000" algn="tl" rotWithShape="0">
              <a:prstClr val="black">
                <a:alpha val="40000"/>
              </a:prstClr>
            </a:outerShdw>
          </a:effectLst>
        </p:spPr>
      </p:pic>
      <p:sp>
        <p:nvSpPr>
          <p:cNvPr id="14" name="Rectangle 13"/>
          <p:cNvSpPr>
            <a:spLocks noChangeArrowheads="1"/>
          </p:cNvSpPr>
          <p:nvPr/>
        </p:nvSpPr>
        <p:spPr bwMode="auto">
          <a:xfrm>
            <a:off x="238125" y="5864059"/>
            <a:ext cx="2721928" cy="24622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1000" dirty="0">
                <a:solidFill>
                  <a:schemeClr val="tx1"/>
                </a:solidFill>
                <a:latin typeface="Arial Black" pitchFamily="34" charset="0"/>
              </a:rPr>
              <a:t>Fairmont, WV*</a:t>
            </a:r>
          </a:p>
        </p:txBody>
      </p:sp>
      <p:sp>
        <p:nvSpPr>
          <p:cNvPr id="15" name="TextBox 14"/>
          <p:cNvSpPr txBox="1"/>
          <p:nvPr/>
        </p:nvSpPr>
        <p:spPr>
          <a:xfrm>
            <a:off x="176418" y="6098699"/>
            <a:ext cx="2943434" cy="261610"/>
          </a:xfrm>
          <a:prstGeom prst="rect">
            <a:avLst/>
          </a:prstGeom>
          <a:noFill/>
        </p:spPr>
        <p:txBody>
          <a:bodyPr wrap="none">
            <a:spAutoFit/>
          </a:bodyPr>
          <a:lstStyle/>
          <a:p>
            <a:pPr fontAlgn="base">
              <a:spcBef>
                <a:spcPct val="0"/>
              </a:spcBef>
              <a:spcAft>
                <a:spcPct val="0"/>
              </a:spcAft>
              <a:defRPr/>
            </a:pPr>
            <a:r>
              <a:rPr lang="en-US" sz="1100" b="0" dirty="0">
                <a:solidFill>
                  <a:schemeClr val="tx1"/>
                </a:solidFill>
                <a:latin typeface="Arial" charset="0"/>
              </a:rPr>
              <a:t>* GOES-R and JPSS (New) Backup Facility</a:t>
            </a:r>
          </a:p>
        </p:txBody>
      </p:sp>
      <p:sp>
        <p:nvSpPr>
          <p:cNvPr id="21" name="TextBox 20"/>
          <p:cNvSpPr txBox="1"/>
          <p:nvPr/>
        </p:nvSpPr>
        <p:spPr>
          <a:xfrm>
            <a:off x="3335636" y="1763815"/>
            <a:ext cx="2676524" cy="1200329"/>
          </a:xfrm>
          <a:prstGeom prst="rect">
            <a:avLst/>
          </a:prstGeom>
          <a:noFill/>
        </p:spPr>
        <p:txBody>
          <a:bodyPr wrap="square" rtlCol="0">
            <a:spAutoFit/>
          </a:bodyPr>
          <a:lstStyle/>
          <a:p>
            <a:pPr algn="ctr"/>
            <a:r>
              <a:rPr lang="en-US" sz="1800" b="0" dirty="0">
                <a:solidFill>
                  <a:schemeClr val="tx1"/>
                </a:solidFill>
                <a:latin typeface="Calibri" panose="020F0502020204030204" pitchFamily="34" charset="0"/>
              </a:rPr>
              <a:t>Over</a:t>
            </a:r>
            <a:r>
              <a:rPr lang="en-US" sz="1800" dirty="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500 staff supporting or operating the satellites, receptors, and processing systems</a:t>
            </a:r>
          </a:p>
        </p:txBody>
      </p:sp>
    </p:spTree>
    <p:extLst>
      <p:ext uri="{BB962C8B-B14F-4D97-AF65-F5344CB8AC3E}">
        <p14:creationId xmlns:p14="http://schemas.microsoft.com/office/powerpoint/2010/main" val="34210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48" y="188640"/>
            <a:ext cx="8229600" cy="353272"/>
          </a:xfrm>
        </p:spPr>
        <p:txBody>
          <a:bodyPr>
            <a:normAutofit fontScale="90000"/>
          </a:bodyPr>
          <a:lstStyle/>
          <a:p>
            <a:r>
              <a:rPr lang="en-US" b="0" dirty="0"/>
              <a:t>Nominal Satellite Data Flow</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11" y="677833"/>
            <a:ext cx="8296689" cy="584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76200" y="152400"/>
            <a:ext cx="9067800" cy="792162"/>
          </a:xfrm>
        </p:spPr>
        <p:txBody>
          <a:bodyPr>
            <a:noAutofit/>
          </a:bodyPr>
          <a:lstStyle/>
          <a:p>
            <a:pPr eaLnBrk="1" hangingPunct="1"/>
            <a:r>
              <a:rPr lang="en-US" sz="3600" dirty="0"/>
              <a:t>OSPO’s Satellite Products and Services Division</a:t>
            </a:r>
          </a:p>
        </p:txBody>
      </p:sp>
      <p:sp>
        <p:nvSpPr>
          <p:cNvPr id="27652" name="Rectangle 3"/>
          <p:cNvSpPr>
            <a:spLocks/>
          </p:cNvSpPr>
          <p:nvPr/>
        </p:nvSpPr>
        <p:spPr bwMode="auto">
          <a:xfrm>
            <a:off x="304800" y="1219200"/>
            <a:ext cx="4267200" cy="4876800"/>
          </a:xfrm>
          <a:prstGeom prst="rect">
            <a:avLst/>
          </a:prstGeom>
          <a:noFill/>
          <a:ln w="9525">
            <a:noFill/>
            <a:miter lim="800000"/>
            <a:headEnd/>
            <a:tailEnd/>
          </a:ln>
        </p:spPr>
        <p:txBody>
          <a:bodyPr/>
          <a:lstStyle/>
          <a:p>
            <a:pPr marL="342900" indent="-342900">
              <a:spcBef>
                <a:spcPts val="400"/>
              </a:spcBef>
              <a:buFont typeface="Arial" panose="020B0604020202020204" pitchFamily="34" charset="0"/>
              <a:buChar char="•"/>
            </a:pPr>
            <a:r>
              <a:rPr lang="en-US" sz="2000" dirty="0"/>
              <a:t>Provides 24x7 interpretive analyses of satellite data</a:t>
            </a:r>
          </a:p>
          <a:p>
            <a:pPr marL="800100" lvl="1" indent="-342900">
              <a:spcBef>
                <a:spcPts val="400"/>
              </a:spcBef>
              <a:buFont typeface="Calibri" panose="020F0502020204030204" pitchFamily="34" charset="0"/>
              <a:buChar char="-"/>
            </a:pPr>
            <a:r>
              <a:rPr lang="en-US" dirty="0"/>
              <a:t>Atmospheric temp/moisture</a:t>
            </a:r>
          </a:p>
          <a:p>
            <a:pPr marL="800100" lvl="1" indent="-342900">
              <a:spcBef>
                <a:spcPts val="400"/>
              </a:spcBef>
              <a:buFont typeface="Calibri" panose="020F0502020204030204" pitchFamily="34" charset="0"/>
              <a:buChar char="-"/>
            </a:pPr>
            <a:r>
              <a:rPr lang="en-US" dirty="0"/>
              <a:t>Hurricane intensity &amp; position</a:t>
            </a:r>
          </a:p>
          <a:p>
            <a:pPr marL="800100" lvl="1" indent="-342900">
              <a:spcBef>
                <a:spcPts val="400"/>
              </a:spcBef>
              <a:buFont typeface="Calibri" panose="020F0502020204030204" pitchFamily="34" charset="0"/>
              <a:buChar char="-"/>
            </a:pPr>
            <a:r>
              <a:rPr lang="en-US" dirty="0"/>
              <a:t>Volcanic Ash</a:t>
            </a:r>
          </a:p>
          <a:p>
            <a:pPr marL="800100" lvl="1" indent="-342900">
              <a:spcBef>
                <a:spcPts val="400"/>
              </a:spcBef>
              <a:buFont typeface="Calibri" panose="020F0502020204030204" pitchFamily="34" charset="0"/>
              <a:buChar char="-"/>
            </a:pPr>
            <a:r>
              <a:rPr lang="en-US" dirty="0"/>
              <a:t>Fire and Smoke</a:t>
            </a:r>
          </a:p>
          <a:p>
            <a:pPr marL="800100" lvl="1" indent="-342900">
              <a:spcBef>
                <a:spcPts val="400"/>
              </a:spcBef>
              <a:buFont typeface="Calibri" panose="020F0502020204030204" pitchFamily="34" charset="0"/>
              <a:buChar char="-"/>
            </a:pPr>
            <a:r>
              <a:rPr lang="en-US" dirty="0"/>
              <a:t>Oil Spills</a:t>
            </a:r>
          </a:p>
          <a:p>
            <a:pPr marL="800100" lvl="1" indent="-342900">
              <a:spcBef>
                <a:spcPts val="400"/>
              </a:spcBef>
              <a:buFont typeface="Calibri" panose="020F0502020204030204" pitchFamily="34" charset="0"/>
              <a:buChar char="-"/>
            </a:pPr>
            <a:r>
              <a:rPr lang="en-US" dirty="0"/>
              <a:t>Significant Precipitation (20x7)</a:t>
            </a:r>
          </a:p>
          <a:p>
            <a:pPr marL="342900" indent="-342900">
              <a:spcBef>
                <a:spcPts val="400"/>
              </a:spcBef>
              <a:buFont typeface="Arial" panose="020B0604020202020204" pitchFamily="34" charset="0"/>
              <a:buChar char="•"/>
            </a:pPr>
            <a:r>
              <a:rPr lang="en-US" sz="2000" dirty="0"/>
              <a:t>Manages automated environmental products</a:t>
            </a:r>
          </a:p>
          <a:p>
            <a:pPr marL="342900" indent="-342900">
              <a:spcBef>
                <a:spcPts val="400"/>
              </a:spcBef>
              <a:buFont typeface="Arial" panose="020B0604020202020204" pitchFamily="34" charset="0"/>
              <a:buChar char="•"/>
            </a:pPr>
            <a:r>
              <a:rPr lang="en-US" sz="2000" dirty="0"/>
              <a:t>Collaborates with partners to support transition of research products into operations</a:t>
            </a:r>
          </a:p>
        </p:txBody>
      </p:sp>
      <p:pic>
        <p:nvPicPr>
          <p:cNvPr id="27653" name="Picture 9" descr="Cover Art"/>
          <p:cNvPicPr>
            <a:picLocks noChangeAspect="1" noChangeArrowheads="1"/>
          </p:cNvPicPr>
          <p:nvPr/>
        </p:nvPicPr>
        <p:blipFill>
          <a:blip r:embed="rId3" cstate="print"/>
          <a:srcRect/>
          <a:stretch>
            <a:fillRect/>
          </a:stretch>
        </p:blipFill>
        <p:spPr bwMode="auto">
          <a:xfrm>
            <a:off x="4724400" y="1219200"/>
            <a:ext cx="41529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0454857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162800" y="4038600"/>
            <a:ext cx="1225550" cy="1481137"/>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a:t>Direct Service Operations</a:t>
            </a:r>
          </a:p>
        </p:txBody>
      </p:sp>
      <p:sp>
        <p:nvSpPr>
          <p:cNvPr id="229380" name="Text Box 6"/>
          <p:cNvSpPr txBox="1">
            <a:spLocks noChangeArrowheads="1"/>
          </p:cNvSpPr>
          <p:nvPr/>
        </p:nvSpPr>
        <p:spPr bwMode="auto">
          <a:xfrm>
            <a:off x="533400" y="838200"/>
            <a:ext cx="8153400" cy="5820055"/>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514350" lvl="1">
              <a:lnSpc>
                <a:spcPct val="90000"/>
              </a:lnSpc>
              <a:spcBef>
                <a:spcPct val="20000"/>
              </a:spcBef>
              <a:buClr>
                <a:srgbClr val="333399"/>
              </a:buClr>
            </a:pPr>
            <a:r>
              <a:rPr lang="en-US" sz="1600" dirty="0">
                <a:hlinkClick r:id="rId4"/>
              </a:rPr>
              <a:t>http://www.weather.gov/emwin/index.htm</a:t>
            </a:r>
            <a:r>
              <a:rPr lang="en-US" sz="16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Low Resolution Image Transmission (LRIT):</a:t>
            </a:r>
          </a:p>
          <a:p>
            <a:pPr marL="228600" indent="-228600">
              <a:lnSpc>
                <a:spcPct val="90000"/>
              </a:lnSpc>
              <a:spcBef>
                <a:spcPct val="20000"/>
              </a:spcBef>
              <a:buClr>
                <a:srgbClr val="333399"/>
              </a:buClr>
              <a:buFont typeface="Arial" pitchFamily="34" charset="0"/>
              <a:buChar char="•"/>
            </a:pPr>
            <a:r>
              <a:rPr lang="en-US" sz="1600" dirty="0"/>
              <a:t>NOAA satellites are used to relay satellite and weather products to users in remote </a:t>
            </a:r>
          </a:p>
          <a:p>
            <a:pPr marL="228600" indent="-228600">
              <a:lnSpc>
                <a:spcPct val="90000"/>
              </a:lnSpc>
              <a:spcBef>
                <a:spcPct val="20000"/>
              </a:spcBef>
              <a:buClr>
                <a:srgbClr val="333399"/>
              </a:buClr>
            </a:pPr>
            <a:r>
              <a:rPr lang="en-US" sz="1600" dirty="0"/>
              <a:t>	locations, that do not have</a:t>
            </a:r>
            <a:r>
              <a:rPr lang="en-US" sz="1600" b="1" dirty="0">
                <a:solidFill>
                  <a:schemeClr val="bg1"/>
                </a:solidFill>
              </a:rPr>
              <a:t> </a:t>
            </a:r>
            <a:r>
              <a:rPr lang="en-US" sz="1600" dirty="0"/>
              <a:t>landlines or internet connections</a:t>
            </a:r>
            <a:r>
              <a:rPr lang="en-US" sz="1400" dirty="0"/>
              <a:t>.</a:t>
            </a:r>
          </a:p>
          <a:p>
            <a:pPr marL="514350" lvl="1">
              <a:lnSpc>
                <a:spcPct val="90000"/>
              </a:lnSpc>
              <a:spcBef>
                <a:spcPct val="20000"/>
              </a:spcBef>
              <a:buClr>
                <a:srgbClr val="333399"/>
              </a:buClr>
            </a:pPr>
            <a:r>
              <a:rPr lang="en-US" sz="1600" dirty="0">
                <a:hlinkClick r:id="rId5"/>
              </a:rPr>
              <a:t>http://www.noaasis.noaa.gov/LRIT/</a:t>
            </a:r>
            <a:r>
              <a:rPr lang="en-US" sz="1600" b="1" dirty="0"/>
              <a:t> </a:t>
            </a:r>
          </a:p>
          <a:p>
            <a:pPr marL="514350" lvl="1">
              <a:lnSpc>
                <a:spcPct val="90000"/>
              </a:lnSpc>
              <a:spcBef>
                <a:spcPct val="20000"/>
              </a:spcBef>
              <a:buClr>
                <a:srgbClr val="333399"/>
              </a:buClr>
            </a:pPr>
            <a:endParaRPr lang="en-US" sz="800" b="1" dirty="0"/>
          </a:p>
          <a:p>
            <a:pPr marL="228600" indent="-228600">
              <a:lnSpc>
                <a:spcPct val="90000"/>
              </a:lnSpc>
              <a:spcBef>
                <a:spcPct val="20000"/>
              </a:spcBef>
              <a:buClr>
                <a:srgbClr val="333399"/>
              </a:buClr>
            </a:pPr>
            <a:r>
              <a:rPr lang="en-US" sz="2000" b="1" dirty="0"/>
              <a:t>Data 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6"/>
              </a:rPr>
              <a:t>http://www.noaasis.noaa.gov/DCS/</a:t>
            </a:r>
            <a:r>
              <a:rPr lang="en-US" sz="1600" dirty="0"/>
              <a:t>      </a:t>
            </a:r>
            <a:r>
              <a:rPr lang="en-US" sz="1600" dirty="0">
                <a:hlinkClick r:id="rId7"/>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a:p>
          <a:p>
            <a:pPr marL="228600" indent="-228600">
              <a:lnSpc>
                <a:spcPct val="90000"/>
              </a:lnSpc>
              <a:spcBef>
                <a:spcPct val="20000"/>
              </a:spcBef>
              <a:buClr>
                <a:srgbClr val="333399"/>
              </a:buClr>
            </a:pPr>
            <a:r>
              <a:rPr lang="en-US" sz="2000" b="1" dirty="0"/>
              <a:t>Search and Rescue Satellite Aid Tracking (SARSAT):</a:t>
            </a:r>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mariners and </a:t>
            </a:r>
          </a:p>
          <a:p>
            <a:pPr marL="228600" indent="-228600">
              <a:lnSpc>
                <a:spcPct val="90000"/>
              </a:lnSpc>
              <a:spcBef>
                <a:spcPct val="20000"/>
              </a:spcBef>
              <a:buClr>
                <a:srgbClr val="333399"/>
              </a:buClr>
            </a:pPr>
            <a:r>
              <a:rPr lang="en-US" sz="1600" dirty="0"/>
              <a:t>	land-based users (</a:t>
            </a:r>
            <a:r>
              <a:rPr lang="en-US" sz="1600" dirty="0">
                <a:hlinkClick r:id="rId8"/>
              </a:rPr>
              <a:t>http://www.sarsat.noaa.gov/</a:t>
            </a:r>
            <a:r>
              <a:rPr lang="en-US" sz="1600" dirty="0"/>
              <a:t>  </a:t>
            </a:r>
          </a:p>
          <a:p>
            <a:pPr marL="228600" lvl="1" indent="-228600">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err="1"/>
              <a:t>Geonetcast</a:t>
            </a:r>
            <a:r>
              <a:rPr lang="en-US" sz="2000" b="1" dirty="0"/>
              <a:t> Americas:</a:t>
            </a:r>
          </a:p>
          <a:p>
            <a:pPr marL="228600" indent="-228600">
              <a:lnSpc>
                <a:spcPct val="90000"/>
              </a:lnSpc>
              <a:spcBef>
                <a:spcPct val="20000"/>
              </a:spcBef>
              <a:buClr>
                <a:srgbClr val="333399"/>
              </a:buClr>
              <a:buFont typeface="Arial" pitchFamily="34" charset="0"/>
              <a:buChar char="•"/>
            </a:pPr>
            <a:r>
              <a:rPr lang="en-US" sz="1600" dirty="0"/>
              <a:t>Data from NOAA for diverse societal benefits - agriculture, energy, health, climate, </a:t>
            </a:r>
          </a:p>
          <a:p>
            <a:pPr marL="228600" indent="-228600">
              <a:lnSpc>
                <a:spcPct val="90000"/>
              </a:lnSpc>
              <a:spcBef>
                <a:spcPct val="20000"/>
              </a:spcBef>
              <a:buClr>
                <a:srgbClr val="333399"/>
              </a:buClr>
            </a:pPr>
            <a:r>
              <a:rPr lang="en-US" sz="1600" dirty="0"/>
              <a:t>	weather, disaster mitigation, biodiversity, water resources, and ecosystems.</a:t>
            </a:r>
            <a:r>
              <a:rPr lang="en-US" dirty="0"/>
              <a:t> </a:t>
            </a:r>
            <a:endParaRPr lang="en-US" sz="1400" dirty="0"/>
          </a:p>
          <a:p>
            <a:pPr marL="514350" lvl="1">
              <a:lnSpc>
                <a:spcPct val="90000"/>
              </a:lnSpc>
              <a:spcBef>
                <a:spcPct val="20000"/>
              </a:spcBef>
              <a:buClr>
                <a:srgbClr val="333399"/>
              </a:buClr>
            </a:pPr>
            <a:r>
              <a:rPr lang="en-US" sz="1600" dirty="0">
                <a:hlinkClick r:id="rId9"/>
              </a:rPr>
              <a:t>http://www.geonetcastamericas.noaa.gov/index.html</a:t>
            </a:r>
            <a:r>
              <a:rPr lang="en-US" sz="1600" dirty="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10"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1"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2"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092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24392</TotalTime>
  <Words>5846</Words>
  <Application>Microsoft Office PowerPoint</Application>
  <PresentationFormat>On-screen Show (4:3)</PresentationFormat>
  <Paragraphs>993</Paragraphs>
  <Slides>58</Slides>
  <Notes>47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MS PGothic</vt:lpstr>
      <vt:lpstr>MS PGothic</vt:lpstr>
      <vt:lpstr>Arial</vt:lpstr>
      <vt:lpstr>Arial Black</vt:lpstr>
      <vt:lpstr>Arial Narrow</vt:lpstr>
      <vt:lpstr>Calibri</vt:lpstr>
      <vt:lpstr>Courier New</vt:lpstr>
      <vt:lpstr>Haettenschweiler</vt:lpstr>
      <vt:lpstr>Noto Sans Symbols</vt:lpstr>
      <vt:lpstr>Souce Sans Pro</vt:lpstr>
      <vt:lpstr>Symbol</vt:lpstr>
      <vt:lpstr>Tahoma</vt:lpstr>
      <vt:lpstr>Times New Roman</vt:lpstr>
      <vt:lpstr>Office Theme</vt:lpstr>
      <vt:lpstr>PowerPoint Presentation</vt:lpstr>
      <vt:lpstr>Presentation Outline</vt:lpstr>
      <vt:lpstr>NESDIS Office of Satellite and Product Operations (OSPO)</vt:lpstr>
      <vt:lpstr>Three Observation Vantage Points</vt:lpstr>
      <vt:lpstr>OSPO’s Key Roles</vt:lpstr>
      <vt:lpstr>OSPO Operational Facilities</vt:lpstr>
      <vt:lpstr>Nominal Satellite Data Flow</vt:lpstr>
      <vt:lpstr>OSPO’s Satellite Products and Services Division</vt:lpstr>
      <vt:lpstr>Direct Service Operations</vt:lpstr>
      <vt:lpstr>GEO Status</vt:lpstr>
      <vt:lpstr>PowerPoint Presentation</vt:lpstr>
      <vt:lpstr>PowerPoint Presentation</vt:lpstr>
      <vt:lpstr>GOES Flyout Schedule</vt:lpstr>
      <vt:lpstr>GOES Constellation</vt:lpstr>
      <vt:lpstr>GOES Constellation</vt:lpstr>
      <vt:lpstr>GOES Constellation</vt:lpstr>
      <vt:lpstr>GOES-16 L2+ Science Product Validation Status</vt:lpstr>
      <vt:lpstr>GOES-17 First Public Images &amp; Plots</vt:lpstr>
      <vt:lpstr>GOES-West Transition Plan for Replacement of GOES-15 with GOES-17</vt:lpstr>
      <vt:lpstr>POES Status</vt:lpstr>
      <vt:lpstr>LEO Flyout Schedule</vt:lpstr>
      <vt:lpstr>PowerPoint Presentation</vt:lpstr>
      <vt:lpstr>Suomi National Polar-orbiting Partnership (S-NPP) Performance Status – March 2018</vt:lpstr>
      <vt:lpstr>NOAA-20 (Joint Polar Satellite System-1) Performance Status – March  2018</vt:lpstr>
      <vt:lpstr>SNPP &amp; NOAA-20 Concurrent Operations at OSPO</vt:lpstr>
      <vt:lpstr>PowerPoint Presentation</vt:lpstr>
      <vt:lpstr>Space Weather Observations  Deep Space Climate Observatory (DSCOVR) </vt:lpstr>
      <vt:lpstr>Meteosat and Himawari</vt:lpstr>
      <vt:lpstr>Specific Products Generated at NESDIS/ESPC from Himawari or Meteosat Data</vt:lpstr>
      <vt:lpstr>Current MSG Constellation</vt:lpstr>
      <vt:lpstr>Current Issue/Risk for MSG </vt:lpstr>
      <vt:lpstr>Current Issue/Risk for MSG </vt:lpstr>
      <vt:lpstr>Current Issue/Risk for MSG </vt:lpstr>
      <vt:lpstr>Himawari Update </vt:lpstr>
      <vt:lpstr>Additional Updates</vt:lpstr>
      <vt:lpstr>McIDAS at ESPC</vt:lpstr>
      <vt:lpstr>McIDAS Data Delivery Summary</vt:lpstr>
      <vt:lpstr>McIDAS &amp; ESPC Applications</vt:lpstr>
      <vt:lpstr>McIDAS Systems at ESPC</vt:lpstr>
      <vt:lpstr>McIDAS at ESPC</vt:lpstr>
      <vt:lpstr>SAB Use of McIDAS</vt:lpstr>
      <vt:lpstr>McIDAS Advantages in SAB</vt:lpstr>
      <vt:lpstr>McIDAS Challenges in SAB</vt:lpstr>
      <vt:lpstr>PowerPoint Presentation</vt:lpstr>
      <vt:lpstr>PowerPoint Presentation</vt:lpstr>
      <vt:lpstr>Other Ad hoc McIDAS Usage at ESPC</vt:lpstr>
      <vt:lpstr>PowerPoint Presentation</vt:lpstr>
      <vt:lpstr> AWIPS WEST Products Conus, Super National, North Hemisphere, Alaska Regional,  Alaska National, Hawaii Regional, Hawaii National, Conus Sounder  </vt:lpstr>
      <vt:lpstr>SO2 Plume /OMI (Aqua)</vt:lpstr>
      <vt:lpstr>Global HydroEstimator</vt:lpstr>
      <vt:lpstr>Arctic Composite Imagery</vt:lpstr>
      <vt:lpstr>E-TRaP</vt:lpstr>
      <vt:lpstr>Fire Products</vt:lpstr>
      <vt:lpstr> SAB Use of McIDAS for GOES-16/17</vt:lpstr>
      <vt:lpstr>Data Distribution Update: Near real-time data access Product Distribution &amp; Access (PDA) </vt:lpstr>
      <vt:lpstr>Data Access Services</vt:lpstr>
      <vt:lpstr>ESPC Notifications, Status, and Contacts</vt:lpstr>
      <vt:lpstr>Thank you!</vt:lpstr>
    </vt:vector>
  </TitlesOfParts>
  <Company>NOAA/NESDIS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clayd</cp:lastModifiedBy>
  <cp:revision>991</cp:revision>
  <cp:lastPrinted>2016-06-23T13:56:47Z</cp:lastPrinted>
  <dcterms:created xsi:type="dcterms:W3CDTF">2012-04-30T12:43:33Z</dcterms:created>
  <dcterms:modified xsi:type="dcterms:W3CDTF">2018-05-21T06:18:00Z</dcterms:modified>
</cp:coreProperties>
</file>