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7" r:id="rId7"/>
    <p:sldId id="264" r:id="rId8"/>
    <p:sldId id="261" r:id="rId9"/>
    <p:sldId id="262" r:id="rId10"/>
    <p:sldId id="263" r:id="rId11"/>
    <p:sldId id="266" r:id="rId12"/>
    <p:sldId id="265" r:id="rId13"/>
    <p:sldId id="268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D5428-AA77-436E-B3F3-47C53256C400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E93D1-A130-4AEB-8E8D-4A5AC4AFA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59E7-8740-47C6-86CB-F7E60A7E95F6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5AF70-8EE7-48A2-AAD8-D4C8795CB05D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6225-09EF-49DB-9417-838B3567E40C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7556-C346-451B-BE8F-572003A7AC6D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3D4-EBE9-4F83-BD68-618468A6210C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A433-1862-40E2-927E-2EE56960BF39}" type="datetime1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65C9-4507-4757-9CB0-CD1D50C350B0}" type="datetime1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03A2-B116-4A76-B47F-742F0BE4F7C0}" type="datetime1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BF36-219D-4ABC-83FE-B472AD276948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33D4-721B-46C3-B0E2-FC64CDB19508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1BA2361-2FEF-46F0-998A-5578A9786272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71011D0-BC8B-4FA8-9916-FC3F4A51A2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blo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hyperlink" Target="mailto:scott.bachmeier@ssec.wisc.edu" TargetMode="External"/><Relationship Id="rId4" Type="http://schemas.openxmlformats.org/officeDocument/2006/relationships/hyperlink" Target="mailto:scott.lindstrom@ssec.wis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smtClean="0"/>
              <a:t>McIDAS and the CIMSS Satellite Blog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Scott Lindstrom</a:t>
            </a:r>
          </a:p>
          <a:p>
            <a:r>
              <a:rPr lang="en-US" smtClean="0"/>
              <a:t>Scott Bachmeier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85800"/>
            <a:ext cx="2619375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6" y="816210"/>
            <a:ext cx="2351436" cy="1660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65" y="1447800"/>
            <a:ext cx="1733550" cy="866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9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File output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6324600" cy="47434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0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McIDAS</a:t>
            </a:r>
            <a:r>
              <a:rPr lang="en-US" dirty="0" smtClean="0"/>
              <a:t>-V also used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" y="914400"/>
            <a:ext cx="8958263" cy="34289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0" y="458366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8-bit data still in </a:t>
            </a:r>
            <a:r>
              <a:rPr lang="en-US" dirty="0" err="1" smtClean="0"/>
              <a:t>McIDAS</a:t>
            </a:r>
            <a:r>
              <a:rPr lang="en-US" dirty="0" smtClean="0"/>
              <a:t>-X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6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Scripts create and save multiple images (all you need is the </a:t>
            </a:r>
            <a:r>
              <a:rPr lang="en-US" cap="small" dirty="0" err="1" smtClean="0"/>
              <a:t>adde</a:t>
            </a:r>
            <a:r>
              <a:rPr lang="en-US" dirty="0" smtClean="0"/>
              <a:t> dataset pointing to the data!)</a:t>
            </a:r>
          </a:p>
          <a:p>
            <a:r>
              <a:rPr lang="en-US" dirty="0" smtClean="0"/>
              <a:t>Easy to tweak images if something doesn’t look quite right – because it’s all in an easily re-runnable script</a:t>
            </a:r>
          </a:p>
          <a:p>
            <a:r>
              <a:rPr lang="en-US" dirty="0" smtClean="0"/>
              <a:t>Thank you </a:t>
            </a:r>
            <a:r>
              <a:rPr lang="en-US" dirty="0" err="1" smtClean="0"/>
              <a:t>McIDAS</a:t>
            </a:r>
            <a:r>
              <a:rPr lang="en-US" dirty="0" smtClean="0"/>
              <a:t> for making blogging life easy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4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http://cimss.ssec.wisc.edu/goes/blog</a:t>
            </a:r>
            <a:endParaRPr lang="en-US" dirty="0" smtClean="0"/>
          </a:p>
          <a:p>
            <a:r>
              <a:rPr lang="en-US" dirty="0" smtClean="0"/>
              <a:t>E-Mail:  </a:t>
            </a:r>
            <a:r>
              <a:rPr lang="en-US" dirty="0" smtClean="0">
                <a:hlinkClick r:id="rId4"/>
              </a:rPr>
              <a:t>scott.lindstrom@ssec.wisc.edu</a:t>
            </a:r>
            <a:endParaRPr lang="en-US" dirty="0" smtClean="0"/>
          </a:p>
          <a:p>
            <a:r>
              <a:rPr lang="en-US" dirty="0" smtClean="0"/>
              <a:t>E-Mail</a:t>
            </a:r>
            <a:r>
              <a:rPr lang="en-US" smtClean="0"/>
              <a:t>:  </a:t>
            </a:r>
            <a:r>
              <a:rPr lang="en-US" smtClean="0">
                <a:hlinkClick r:id="rId5"/>
              </a:rPr>
              <a:t>scott.bachmeier@ssec.wisc.edu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6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Satellite 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Heavy" panose="020B0903020102020204" pitchFamily="34" charset="0"/>
              </a:rPr>
              <a:t>Semi-regular posts on topics related to Satellite Imagery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Way to educate the Public, and perform outreach, and to notify NWS Offices of changes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October 2005 – present </a:t>
            </a:r>
          </a:p>
          <a:p>
            <a:r>
              <a:rPr lang="en-US" dirty="0" smtClean="0">
                <a:latin typeface="Franklin Gothic Heavy" panose="020B0903020102020204" pitchFamily="34" charset="0"/>
              </a:rPr>
              <a:t>Find compelling imagery and tell </a:t>
            </a:r>
            <a:r>
              <a:rPr lang="en-US" smtClean="0">
                <a:latin typeface="Franklin Gothic Heavy" panose="020B0903020102020204" pitchFamily="34" charset="0"/>
              </a:rPr>
              <a:t>a story about it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C5D8B-6A6A-4CF3-8AB8-78C161B0FF5F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3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Satellite Blog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0392"/>
            <a:ext cx="7205188" cy="491360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6A3B-D785-48EA-832B-52E3D90A7529}" type="datetime1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3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CIMSS Satellite 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Heavy" panose="020B0903020102020204" pitchFamily="34" charset="0"/>
              </a:rPr>
              <a:t>Imagery Sources from a variety of places</a:t>
            </a:r>
          </a:p>
          <a:p>
            <a:pPr marL="0" indent="0">
              <a:buNone/>
            </a:pPr>
            <a:endParaRPr lang="en-US" dirty="0" smtClean="0">
              <a:latin typeface="Franklin Gothic Heavy" panose="020B0903020102020204" pitchFamily="34" charset="0"/>
            </a:endParaRPr>
          </a:p>
          <a:p>
            <a:pPr lvl="1"/>
            <a:r>
              <a:rPr lang="en-US" dirty="0" smtClean="0">
                <a:latin typeface="Franklin Gothic Heavy" panose="020B0903020102020204" pitchFamily="34" charset="0"/>
              </a:rPr>
              <a:t>AWIPS terminal</a:t>
            </a:r>
          </a:p>
          <a:p>
            <a:pPr lvl="1"/>
            <a:r>
              <a:rPr lang="en-US" dirty="0" smtClean="0">
                <a:latin typeface="Franklin Gothic Heavy" panose="020B0903020102020204" pitchFamily="34" charset="0"/>
              </a:rPr>
              <a:t>Real Earth</a:t>
            </a:r>
          </a:p>
          <a:p>
            <a:pPr lvl="1"/>
            <a:r>
              <a:rPr lang="en-US" dirty="0" smtClean="0">
                <a:latin typeface="Franklin Gothic Heavy" panose="020B0903020102020204" pitchFamily="34" charset="0"/>
              </a:rPr>
              <a:t>MODIS Today</a:t>
            </a:r>
          </a:p>
          <a:p>
            <a:pPr lvl="1"/>
            <a:r>
              <a:rPr lang="en-US" dirty="0" err="1" smtClean="0">
                <a:latin typeface="Franklin Gothic Heavy" panose="020B0903020102020204" pitchFamily="34" charset="0"/>
              </a:rPr>
              <a:t>McIDAS</a:t>
            </a:r>
            <a:r>
              <a:rPr lang="en-US" dirty="0" smtClean="0">
                <a:latin typeface="Franklin Gothic Heavy" panose="020B0903020102020204" pitchFamily="34" charset="0"/>
              </a:rPr>
              <a:t>-X and sometimes </a:t>
            </a:r>
            <a:r>
              <a:rPr lang="en-US" dirty="0" err="1" smtClean="0">
                <a:latin typeface="Franklin Gothic Heavy" panose="020B0903020102020204" pitchFamily="34" charset="0"/>
              </a:rPr>
              <a:t>McIDAS</a:t>
            </a:r>
            <a:r>
              <a:rPr lang="en-US" dirty="0" smtClean="0">
                <a:latin typeface="Franklin Gothic Heavy" panose="020B0903020102020204" pitchFamily="34" charset="0"/>
              </a:rPr>
              <a:t>-V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047EC-6E69-4DCF-A04F-6DFA55F4C57D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7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0"/>
            <a:ext cx="7924800" cy="1600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Scripting – something </a:t>
            </a:r>
            <a:r>
              <a:rPr lang="en-US" sz="3200" dirty="0" err="1" smtClean="0"/>
              <a:t>McIDAS</a:t>
            </a:r>
            <a:r>
              <a:rPr lang="en-US" sz="3200" dirty="0" smtClean="0"/>
              <a:t>-X excels at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953000"/>
          </a:xfrm>
        </p:spPr>
        <p:txBody>
          <a:bodyPr lIns="0" tIns="0" rIns="0" bIns="0">
            <a:normAutofit fontScale="70000" lnSpcReduction="20000"/>
          </a:bodyPr>
          <a:lstStyle/>
          <a:p>
            <a:r>
              <a:rPr lang="en-US" dirty="0" smtClean="0"/>
              <a:t>Scripts to create imagery</a:t>
            </a:r>
          </a:p>
          <a:p>
            <a:pPr lvl="1"/>
            <a:r>
              <a:rPr lang="en-US" dirty="0" smtClean="0"/>
              <a:t>Written by Jim Nelson (CIMSS) and Tim </a:t>
            </a:r>
            <a:r>
              <a:rPr lang="en-US" dirty="0" err="1" smtClean="0"/>
              <a:t>Schmit</a:t>
            </a:r>
            <a:r>
              <a:rPr lang="en-US" dirty="0" smtClean="0"/>
              <a:t> (NOAA/ASPB)</a:t>
            </a:r>
          </a:p>
          <a:p>
            <a:pPr lvl="1"/>
            <a:r>
              <a:rPr lang="en-US" dirty="0" smtClean="0"/>
              <a:t>Sample:  </a:t>
            </a:r>
            <a:r>
              <a:rPr lang="en-US" dirty="0"/>
              <a:t>template_calls_make_satellite_server5.scr 35.15 99.75 G16_NIR_SWIR_IR_TX_PYROCB_11MAY2018 "6|7|13" "VIS_BRIGHT_2|IR2TEMP|IR4AVHRR4" 255 "0|3|0" 380 1280 "8|8|8" "8|8|8" YES YELLOW </a:t>
            </a:r>
            <a:r>
              <a:rPr lang="en-US" dirty="0" err="1"/>
              <a:t>YELLOW</a:t>
            </a:r>
            <a:r>
              <a:rPr lang="en-US" dirty="0"/>
              <a:t> ASB:2572 G16_VIS_NIR_ND_04NOV2017.TEXT N Y 15 3000 "NOAA GOES-16 ABI - NEAR-IR 2.24 UM (BAND 6) - (HHMMSS) UTC (DDMMMYYYY) - CIMSS / SSEC / UNIVERSITY OF WISCONSIN - MADISON|NOAA GOES-16 ABI - SHORTWAVE IR 3.9 UM (BAND 7) - (HHMMSS) UTC (DDMMMYYYY) - CIMSS / SSEC / UNIVERSITY OF WISCONSIN - MADISON|NOAA GOES-16 ABI - IR WINDOW 10.3 UM (BAND 13) - (HHMMSS) UTC (DDMMMYYYY) - CIMSS / SSEC / UNIVERSITY OF WISCONSIN - MADISON" X  15 90 /home/</a:t>
            </a:r>
            <a:r>
              <a:rPr lang="en-US" dirty="0" err="1"/>
              <a:t>scottb</a:t>
            </a:r>
            <a:r>
              <a:rPr lang="en-US" dirty="0"/>
              <a:t>/</a:t>
            </a:r>
            <a:r>
              <a:rPr lang="en-US" dirty="0" err="1"/>
              <a:t>mcidas</a:t>
            </a:r>
            <a:r>
              <a:rPr lang="en-US" dirty="0"/>
              <a:t>/data/CIMSS_logo_web_multicolor.png 110 105 X "Y:S:11:3:20:10:10:TIMBR|N|N" AGOES16/M1 2018132 011500 2018132 025959 X GIF X 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dirty="0"/>
              <a:t> 3x1:NM X </a:t>
            </a:r>
            <a:r>
              <a:rPr lang="en-US" dirty="0" err="1"/>
              <a:t>X</a:t>
            </a:r>
            <a:r>
              <a:rPr lang="en-US" dirty="0"/>
              <a:t> "</a:t>
            </a:r>
            <a:r>
              <a:rPr lang="en-US" dirty="0" err="1"/>
              <a:t>mceval.k</a:t>
            </a:r>
            <a:r>
              <a:rPr lang="en-US" dirty="0"/>
              <a:t> GD 2;mceval.k MAP VH 11;mceval.k GD 1;mceval.k MAP VH 10 LALO -8 INT=1 1 ;</a:t>
            </a:r>
            <a:r>
              <a:rPr lang="en-US" dirty="0" err="1"/>
              <a:t>mceval.k</a:t>
            </a:r>
            <a:r>
              <a:rPr lang="en-US" dirty="0"/>
              <a:t> GD 2;mceval.k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COLOR=11 LSIZ=7  TITLE='.' 2 311 36;mceval.k GD 1;mceval.k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LSIZ=7  TITLE='.' 2 311 36;mceval.k PC T 10 350;mceval.k ZA 5 20 FONT=TIMBR WID=1 dquoteGOES-16 / Near-Infrared / 2.24 um / Band 6|mceval.k GD 2;mceval.k MAP VH 11;mceval.k GD 1;mceval.k MAP VH 10 LALO -8 INT=1 1;mceval.k GD 2;mceval.k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COLOR=11 LSIZ=7  TITLE='.' 2 311 36;mceval.k GD 1;mceval.k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LSIZ=7  TITLE='.' 2 311 36;mceval.k PC T 10 350;mceval.k ZA 5 20 FONT=TIMBR WID=1 dquoteGOES-16 / Shortwave Infrared / 3.9 um / Band 7|mceval.k GD 2;mceval.k MAP VH 11;mceval.k GD 1;mceval.k MAP VH 10 LALO -8 INT=1 1;mceval.k GD 2;mceval.k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COLOR=11 LSIZ=7  TITLE='.' 2 311 36;mceval.k GD 1;mceval.k SFCPLOT PLOT X </a:t>
            </a:r>
            <a:r>
              <a:rPr lang="en-US" dirty="0" err="1"/>
              <a:t>artim_hh</a:t>
            </a:r>
            <a:r>
              <a:rPr lang="en-US" dirty="0"/>
              <a:t> </a:t>
            </a:r>
            <a:r>
              <a:rPr lang="en-US" dirty="0" err="1"/>
              <a:t>arday</a:t>
            </a:r>
            <a:r>
              <a:rPr lang="en-US" dirty="0"/>
              <a:t> LSIZ=7  TITLE='.' 2 311 36;mceval.k PC T 10 350;mceval.k ZA 2 20 FONT=TIMBR WID=1 dquoteGOES-16 / Infrared Window / 10.3 um / Band 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02DD-B3EA-4EBB-AE6A-C3B632B28B88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00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Periodic Updates from Jim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10600" cy="3886200"/>
          </a:xfrm>
        </p:spPr>
        <p:txBody>
          <a:bodyPr>
            <a:normAutofit/>
          </a:bodyPr>
          <a:lstStyle/>
          <a:p>
            <a:r>
              <a:rPr lang="en-US" dirty="0"/>
              <a:t>Hi all -- FYI, template_calls_make_satellite_server5.scr (aka </a:t>
            </a:r>
            <a:r>
              <a:rPr lang="en-US" b="1" dirty="0">
                <a:solidFill>
                  <a:srgbClr val="C00000"/>
                </a:solidFill>
              </a:rPr>
              <a:t>the </a:t>
            </a:r>
            <a:r>
              <a:rPr lang="en-US" b="1" dirty="0" smtClean="0">
                <a:solidFill>
                  <a:srgbClr val="C00000"/>
                </a:solidFill>
              </a:rPr>
              <a:t>Superscript</a:t>
            </a:r>
            <a:r>
              <a:rPr lang="en-US" dirty="0"/>
              <a:t>) now </a:t>
            </a:r>
            <a:r>
              <a:rPr lang="en-US" dirty="0" smtClean="0"/>
              <a:t>echoes the </a:t>
            </a:r>
            <a:r>
              <a:rPr lang="en-US" dirty="0"/>
              <a:t>value of $MCSTRETCH, as </a:t>
            </a:r>
            <a:r>
              <a:rPr lang="en-US" dirty="0" smtClean="0"/>
              <a:t>does make_satellite_images_server7.scr</a:t>
            </a:r>
            <a:r>
              <a:rPr lang="en-US" dirty="0"/>
              <a:t> </a:t>
            </a:r>
            <a:r>
              <a:rPr lang="en-US" dirty="0" smtClean="0"/>
              <a:t>(</a:t>
            </a:r>
            <a:r>
              <a:rPr lang="en-US" dirty="0"/>
              <a:t>called by the </a:t>
            </a:r>
            <a:r>
              <a:rPr lang="en-US" dirty="0" err="1"/>
              <a:t>Sscript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might help make it easier to determine if you are or are not using </a:t>
            </a:r>
            <a:r>
              <a:rPr lang="en-US" dirty="0" smtClean="0"/>
              <a:t>the </a:t>
            </a:r>
            <a:r>
              <a:rPr lang="en-US" dirty="0"/>
              <a:t>new MX </a:t>
            </a:r>
            <a:r>
              <a:rPr lang="en-US" dirty="0" smtClean="0"/>
              <a:t>2017.2 (and </a:t>
            </a:r>
            <a:r>
              <a:rPr lang="en-US" dirty="0"/>
              <a:t>beyond) WV, SWIR &amp; VIS image stretching capabilities.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7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Mega-Script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when it works, it's sheer imagery </a:t>
            </a:r>
            <a:r>
              <a:rPr lang="en-US" dirty="0" smtClean="0"/>
              <a:t>goodness”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5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48200"/>
            <a:ext cx="6781800" cy="1600200"/>
          </a:xfrm>
        </p:spPr>
        <p:txBody>
          <a:bodyPr/>
          <a:lstStyle/>
          <a:p>
            <a:r>
              <a:rPr lang="en-US" dirty="0" smtClean="0"/>
              <a:t>Script Output</a:t>
            </a:r>
            <a:endParaRPr lang="en-US" dirty="0"/>
          </a:p>
        </p:txBody>
      </p:sp>
      <p:pic>
        <p:nvPicPr>
          <p:cNvPr id="6" name="180511_goes16_nearIR_shortwaveIR_IRwindow_Mallard_Fire_TX_anim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381000"/>
            <a:ext cx="5638800" cy="503236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3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Files work too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5410200"/>
          </a:xfrm>
        </p:spPr>
        <p:txBody>
          <a:bodyPr lIns="0" tIns="0" rIns="0" bIns="0">
            <a:normAutofit fontScale="55000" lnSpcReduction="20000"/>
          </a:bodyPr>
          <a:lstStyle/>
          <a:p>
            <a:r>
              <a:rPr lang="en-US" dirty="0" smtClean="0"/>
              <a:t>Create Imagery, and then use </a:t>
            </a:r>
            <a:r>
              <a:rPr lang="en-US" dirty="0" err="1" smtClean="0"/>
              <a:t>ImageMagick</a:t>
            </a:r>
            <a:r>
              <a:rPr lang="en-US" dirty="0" smtClean="0"/>
              <a:t> to slice and dice it.</a:t>
            </a:r>
          </a:p>
          <a:p>
            <a:pPr marL="320040" lvl="1" indent="0">
              <a:buNone/>
            </a:pPr>
            <a:r>
              <a:rPr lang="en-US" dirty="0" smtClean="0"/>
              <a:t>PANEL 3 1  1  36</a:t>
            </a:r>
          </a:p>
          <a:p>
            <a:pPr marL="320040" lvl="1" indent="0">
              <a:buNone/>
            </a:pPr>
            <a:r>
              <a:rPr lang="en-US" dirty="0"/>
              <a:t>IMGDISP AGOES16/FD.56  1 DAY,2018135   LATLON=54.1 107.1 REP=36 </a:t>
            </a:r>
            <a:r>
              <a:rPr lang="en-US" dirty="0" smtClean="0"/>
              <a:t> BAND=1 </a:t>
            </a:r>
            <a:r>
              <a:rPr lang="en-US" dirty="0"/>
              <a:t>MAG=2 PANEL=1</a:t>
            </a:r>
          </a:p>
          <a:p>
            <a:pPr marL="320040" lvl="1" indent="0">
              <a:buNone/>
            </a:pPr>
            <a:r>
              <a:rPr lang="en-US" dirty="0"/>
              <a:t>IMGDISP AGOES16/FD.56  1 DAY,2018135   LATLON=54.1 107.1 REP=36 </a:t>
            </a:r>
            <a:r>
              <a:rPr lang="en-US" dirty="0" smtClean="0"/>
              <a:t> BAND=2 </a:t>
            </a:r>
            <a:r>
              <a:rPr lang="en-US" dirty="0"/>
              <a:t>MAG=1 PANEL=2</a:t>
            </a:r>
          </a:p>
          <a:p>
            <a:pPr marL="320040" lvl="1" indent="0">
              <a:buNone/>
            </a:pPr>
            <a:r>
              <a:rPr lang="en-US" dirty="0"/>
              <a:t>IMGDISP AGOES16/FD.56  1 DAY,2018135   LATLON=54.1 107.1 REP=36 </a:t>
            </a:r>
            <a:r>
              <a:rPr lang="en-US" dirty="0" smtClean="0"/>
              <a:t> BAND=7 </a:t>
            </a:r>
            <a:r>
              <a:rPr lang="en-US" dirty="0"/>
              <a:t>MAG=2 PANEL=3</a:t>
            </a:r>
          </a:p>
          <a:p>
            <a:pPr marL="320040" lvl="1" indent="0">
              <a:buNone/>
            </a:pPr>
            <a:r>
              <a:rPr lang="en-US" dirty="0"/>
              <a:t>IMGDISP AGOES16/FD.56  1 DAY,2018135   LATLON=54.1 107.1 REP=36 </a:t>
            </a:r>
            <a:r>
              <a:rPr lang="en-US" dirty="0" smtClean="0"/>
              <a:t> BAND=7 </a:t>
            </a:r>
            <a:r>
              <a:rPr lang="en-US" dirty="0"/>
              <a:t>MAG=2 PANEL=3 </a:t>
            </a:r>
            <a:r>
              <a:rPr lang="en-US" dirty="0" smtClean="0"/>
              <a:t>GRAY=YES</a:t>
            </a:r>
          </a:p>
          <a:p>
            <a:pPr marL="320040" lvl="1" indent="0">
              <a:buNone/>
            </a:pPr>
            <a:r>
              <a:rPr lang="en-US" dirty="0"/>
              <a:t>TE FML16 "FRMLABEL IMA=!1 PANEL=1 \"GOES-16 (WL) (DAY) (HHMM) UTC UW SSEC CIMSS</a:t>
            </a:r>
          </a:p>
          <a:p>
            <a:pPr marL="320040" lvl="1" indent="0">
              <a:buNone/>
            </a:pPr>
            <a:r>
              <a:rPr lang="en-US" dirty="0"/>
              <a:t>REPEAT FML16 1 TO 36</a:t>
            </a:r>
          </a:p>
          <a:p>
            <a:pPr marL="320040" lvl="1" indent="0">
              <a:buNone/>
            </a:pPr>
            <a:r>
              <a:rPr lang="en-US" dirty="0"/>
              <a:t>TE FML16 "FRMLABEL IMA=!1 PANEL=2 \"GOES-16 (WL) (DAY) (HHMM) UTC UW SSEC CIMSS</a:t>
            </a:r>
          </a:p>
          <a:p>
            <a:pPr marL="320040" lvl="1" indent="0">
              <a:buNone/>
            </a:pPr>
            <a:r>
              <a:rPr lang="en-US" dirty="0"/>
              <a:t>REPEAT FML16 1 TO 36</a:t>
            </a:r>
          </a:p>
          <a:p>
            <a:pPr marL="320040" lvl="1" indent="0">
              <a:buNone/>
            </a:pPr>
            <a:r>
              <a:rPr lang="en-US" dirty="0"/>
              <a:t>TE FML16 "FRMLABEL IMA=!1 PANEL=3 \"GOES-16 (WL) (DAY) (HHMM) UTC UW SSEC CIMSS</a:t>
            </a:r>
          </a:p>
          <a:p>
            <a:pPr marL="320040" lvl="1" indent="0">
              <a:buNone/>
            </a:pPr>
            <a:r>
              <a:rPr lang="en-US" dirty="0"/>
              <a:t>REPEAT FML16 1 TO </a:t>
            </a:r>
            <a:r>
              <a:rPr lang="en-US" dirty="0" smtClean="0"/>
              <a:t>36</a:t>
            </a:r>
          </a:p>
          <a:p>
            <a:pPr marL="320040" lvl="1" indent="0">
              <a:buNone/>
            </a:pPr>
            <a:r>
              <a:rPr lang="en-US" dirty="0"/>
              <a:t>GD 3;MAP X 7 PANEL=1 GRA=1-36;GD 1;MAP X 3 PANEL=1 GRA=1-36;GU MAKE 3 BLACK 1 36;GU MAKE 7 WHITE 1 36</a:t>
            </a:r>
          </a:p>
          <a:p>
            <a:pPr marL="320040" lvl="1" indent="0">
              <a:buNone/>
            </a:pPr>
            <a:r>
              <a:rPr lang="en-US" dirty="0"/>
              <a:t>GD 3;MAP X 7 PANEL=2 GRA=1-36;GD 1;MAP X 3 PANEL=2 GRA=1-36;GU MAKE 3 BLACK 1 36;GU MAKE 7 WHITE 1 36</a:t>
            </a:r>
          </a:p>
          <a:p>
            <a:pPr marL="320040" lvl="1" indent="0">
              <a:buNone/>
            </a:pPr>
            <a:r>
              <a:rPr lang="en-US" dirty="0"/>
              <a:t>GD 3;MAP X 7 PANEL=3 GRA=1-36;GD 1;MAP X 3 PANEL=3 GRA=1-36;GU MAKE 3 BLACK 1 36;GU MAKE 7 WHITE 1 </a:t>
            </a:r>
            <a:r>
              <a:rPr lang="en-US" dirty="0" smtClean="0"/>
              <a:t>36</a:t>
            </a:r>
          </a:p>
          <a:p>
            <a:pPr marL="320040" lvl="1" indent="0">
              <a:buNone/>
            </a:pPr>
            <a:r>
              <a:rPr lang="en-US" dirty="0"/>
              <a:t>TE FMS "FRMSAVE !1 GOES16_FIRE_15MAY2018_!1.GIF</a:t>
            </a:r>
          </a:p>
          <a:p>
            <a:pPr marL="320040" lvl="1" indent="0">
              <a:buNone/>
            </a:pPr>
            <a:r>
              <a:rPr lang="en-US" dirty="0"/>
              <a:t>REPEAT FMS 1 TO </a:t>
            </a:r>
            <a:r>
              <a:rPr lang="en-US" dirty="0" smtClean="0"/>
              <a:t>36</a:t>
            </a:r>
          </a:p>
          <a:p>
            <a:pPr marL="320040" lvl="1" indent="0">
              <a:buNone/>
            </a:pPr>
            <a:r>
              <a:rPr lang="en-US" dirty="0"/>
              <a:t>EU REST IR2SCOTT 1 </a:t>
            </a:r>
            <a:r>
              <a:rPr lang="en-US" dirty="0" smtClean="0"/>
              <a:t>36</a:t>
            </a:r>
          </a:p>
          <a:p>
            <a:pPr marL="320040" lvl="1" indent="0">
              <a:buNone/>
            </a:pPr>
            <a:r>
              <a:rPr lang="en-US" dirty="0"/>
              <a:t>TE FMS "FRMSAVE !1 GOES16_FIRE__ENH_15MAY2018_!1.GIF</a:t>
            </a:r>
          </a:p>
          <a:p>
            <a:pPr marL="320040" lvl="1" indent="0">
              <a:buNone/>
            </a:pPr>
            <a:r>
              <a:rPr lang="en-US" dirty="0"/>
              <a:t>REPEAT FMS 1 TO </a:t>
            </a:r>
            <a:r>
              <a:rPr lang="en-US" dirty="0" smtClean="0"/>
              <a:t>36</a:t>
            </a:r>
          </a:p>
          <a:p>
            <a:r>
              <a:rPr lang="en-US" dirty="0" smtClean="0"/>
              <a:t>Then use </a:t>
            </a:r>
            <a:r>
              <a:rPr lang="en-US" dirty="0" err="1" smtClean="0"/>
              <a:t>ImageMagick</a:t>
            </a:r>
            <a:endParaRPr lang="en-US" dirty="0" smtClean="0"/>
          </a:p>
          <a:p>
            <a:pPr marL="320040" lvl="1" indent="0">
              <a:buNone/>
            </a:pPr>
            <a:r>
              <a:rPr lang="en-US" dirty="0"/>
              <a:t>convert -crop 1280x320+0+0 +</a:t>
            </a:r>
            <a:r>
              <a:rPr lang="en-US" dirty="0" err="1"/>
              <a:t>repage</a:t>
            </a:r>
            <a:r>
              <a:rPr lang="en-US" dirty="0"/>
              <a:t> -quality 100 GOES16_FIRE_15MAY2018_1.GIF GOES16_FIRE_15MAY2018_1crop1.png</a:t>
            </a:r>
          </a:p>
          <a:p>
            <a:pPr marL="320040" lvl="1" indent="0">
              <a:buNone/>
            </a:pPr>
            <a:r>
              <a:rPr lang="en-US" dirty="0"/>
              <a:t>convert -crop 1280x320+0+320 +</a:t>
            </a:r>
            <a:r>
              <a:rPr lang="en-US" dirty="0" err="1"/>
              <a:t>repage</a:t>
            </a:r>
            <a:r>
              <a:rPr lang="en-US" dirty="0"/>
              <a:t> -quality 100 GOES16_FIRE_15MAY2018_1.GIF GOES16_FIRE_15MAY2018_1crop2.png</a:t>
            </a:r>
          </a:p>
          <a:p>
            <a:pPr marL="320040" lvl="1" indent="0">
              <a:buNone/>
            </a:pPr>
            <a:r>
              <a:rPr lang="en-US" dirty="0"/>
              <a:t>convert -crop 1280x320+0+640 +</a:t>
            </a:r>
            <a:r>
              <a:rPr lang="en-US" dirty="0" err="1"/>
              <a:t>repage</a:t>
            </a:r>
            <a:r>
              <a:rPr lang="en-US" dirty="0"/>
              <a:t> -quality 100 GOES16_FIRE__ENH_15MAY2018_1.GIF </a:t>
            </a:r>
            <a:r>
              <a:rPr lang="en-US" dirty="0" smtClean="0"/>
              <a:t>GOES16_FIRE_15MAY2018_1crop3.png</a:t>
            </a:r>
          </a:p>
          <a:p>
            <a:pPr marL="320040" lvl="1" indent="0">
              <a:buNone/>
            </a:pPr>
            <a:r>
              <a:rPr lang="en-US" dirty="0"/>
              <a:t>convert -append GOES16_FIRE_15MAY2018_1crop1.png GOES16_FIRE_15MAY2018_1crop2.png GOES16_FIRE_15MAY2018_1crop3.png GOES16_FIRE_15MAY2018_1combine.png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4F8F-A415-416C-B7F6-27F90818E6CE}" type="datetime1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McIDAS Users' Group Meeting 2018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5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870</TotalTime>
  <Words>691</Words>
  <Application>Microsoft Office PowerPoint</Application>
  <PresentationFormat>On-screen Show (4:3)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Franklin Gothic Heavy</vt:lpstr>
      <vt:lpstr>Impact</vt:lpstr>
      <vt:lpstr>Times New Roman</vt:lpstr>
      <vt:lpstr>NewsPrint</vt:lpstr>
      <vt:lpstr>McIDAS and the CIMSS Satellite Blog</vt:lpstr>
      <vt:lpstr>CIMSS Satellite Blog</vt:lpstr>
      <vt:lpstr>CIMSS Satellite Blog</vt:lpstr>
      <vt:lpstr>CIMSS Satellite Blog</vt:lpstr>
      <vt:lpstr>Scripting – something McIDAS-X excels at</vt:lpstr>
      <vt:lpstr>Periodic Updates from Jim</vt:lpstr>
      <vt:lpstr>The Mega-Script</vt:lpstr>
      <vt:lpstr>Script Output</vt:lpstr>
      <vt:lpstr>Batch Files work too</vt:lpstr>
      <vt:lpstr>Batch File output</vt:lpstr>
      <vt:lpstr>McIDAS-V also used</vt:lpstr>
      <vt:lpstr>Strengths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and the CIMSS Satellite Blog</dc:title>
  <dc:creator>Scott Lindstrom</dc:creator>
  <cp:lastModifiedBy>mcuser</cp:lastModifiedBy>
  <cp:revision>19</cp:revision>
  <dcterms:created xsi:type="dcterms:W3CDTF">2018-05-16T12:02:00Z</dcterms:created>
  <dcterms:modified xsi:type="dcterms:W3CDTF">2018-05-23T15:31:38Z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30329BBD-7166-4164-BEA3-BB02F4CC7FB5</vt:lpwstr>
  </property>
  <property fmtid="{D5CDD505-2E9C-101B-9397-08002B2CF9AE}" pid="3" name="ArticulatePath">
    <vt:lpwstr>Presentation1</vt:lpwstr>
  </property>
</Properties>
</file>