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9" r:id="rId4"/>
    <p:sldId id="268" r:id="rId5"/>
    <p:sldId id="260" r:id="rId6"/>
    <p:sldId id="274" r:id="rId7"/>
    <p:sldId id="270" r:id="rId8"/>
    <p:sldId id="275" r:id="rId9"/>
    <p:sldId id="267" r:id="rId10"/>
    <p:sldId id="271" r:id="rId11"/>
    <p:sldId id="273" r:id="rId12"/>
    <p:sldId id="272" r:id="rId1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0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6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32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45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2828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69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98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95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0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42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11" y="169330"/>
            <a:ext cx="11808178" cy="970450"/>
          </a:xfrm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12" y="1216404"/>
            <a:ext cx="11808178" cy="5170299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6392314"/>
            <a:ext cx="2743200" cy="365125"/>
          </a:xfrm>
        </p:spPr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5" y="6392314"/>
            <a:ext cx="66728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1" y="6392314"/>
            <a:ext cx="753545" cy="365125"/>
          </a:xfrm>
        </p:spPr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91912" y="1145389"/>
            <a:ext cx="1180817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830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17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9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8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6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72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A1A0-013F-49FD-8D54-42C8E427BC9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D9C0-0115-4C7E-BF1D-0434BD0DA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135A1A0-013F-49FD-8D54-42C8E427BC9E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741D9C0-0115-4C7E-BF1D-0434BD0DA9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300" y="6602236"/>
            <a:ext cx="1085315" cy="2215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" y="6457292"/>
            <a:ext cx="479108" cy="4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64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weather.msfc.nasa.gov/GOES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81875" y="-145313"/>
            <a:ext cx="4724251" cy="1828801"/>
          </a:xfrm>
        </p:spPr>
        <p:txBody>
          <a:bodyPr anchor="ctr">
            <a:normAutofit/>
          </a:bodyPr>
          <a:lstStyle/>
          <a:p>
            <a:pPr algn="r"/>
            <a:r>
              <a:rPr lang="en-US" sz="4000" b="1" u="sng" dirty="0" smtClean="0"/>
              <a:t>Use of McIDAS-X at NASA SPoRT</a:t>
            </a:r>
            <a:endParaRPr lang="en-US" sz="4000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67650" y="1731113"/>
            <a:ext cx="4272342" cy="3860062"/>
          </a:xfrm>
        </p:spPr>
        <p:txBody>
          <a:bodyPr>
            <a:noAutofit/>
          </a:bodyPr>
          <a:lstStyle/>
          <a:p>
            <a:pPr algn="r"/>
            <a:r>
              <a:rPr lang="en-US" sz="2800" dirty="0" smtClean="0"/>
              <a:t>Kevin McGrath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Jacobs Technology</a:t>
            </a:r>
            <a:br>
              <a:rPr lang="en-US" dirty="0" smtClean="0"/>
            </a:br>
            <a:r>
              <a:rPr lang="en-US" dirty="0" smtClean="0"/>
              <a:t>Short-term Prediction Research and Transition Center (SPoRT)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Marshall Space Flight Center</a:t>
            </a:r>
            <a:br>
              <a:rPr lang="en-US" dirty="0" smtClean="0"/>
            </a:br>
            <a:r>
              <a:rPr lang="en-US" dirty="0" smtClean="0"/>
              <a:t>Huntsville, Alabama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McIDAS Users’ Group Meeting</a:t>
            </a:r>
            <a:br>
              <a:rPr lang="en-US" sz="1800" dirty="0" smtClean="0"/>
            </a:br>
            <a:r>
              <a:rPr lang="en-US" sz="1800" dirty="0" smtClean="0"/>
              <a:t>May 22, 2018</a:t>
            </a:r>
            <a:endParaRPr lang="en-US" sz="1800" dirty="0"/>
          </a:p>
        </p:txBody>
      </p:sp>
      <p:pic>
        <p:nvPicPr>
          <p:cNvPr id="4" name="Picture 6" descr="Ital-Jacobs_Logo_Blue_ESSSA_Group.png"/>
          <p:cNvPicPr>
            <a:picLocks noChangeAspect="1"/>
          </p:cNvPicPr>
          <p:nvPr/>
        </p:nvPicPr>
        <p:blipFill rotWithShape="1">
          <a:blip r:embed="rId3"/>
          <a:srcRect b="49407"/>
          <a:stretch/>
        </p:blipFill>
        <p:spPr bwMode="auto">
          <a:xfrm>
            <a:off x="5310299" y="6534696"/>
            <a:ext cx="1560821" cy="24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397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Online GOES Viewer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113" y="1216404"/>
            <a:ext cx="7487094" cy="5170299"/>
          </a:xfrm>
        </p:spPr>
        <p:txBody>
          <a:bodyPr/>
          <a:lstStyle/>
          <a:p>
            <a:r>
              <a:rPr lang="en-US" dirty="0"/>
              <a:t>Developed </a:t>
            </a:r>
            <a:r>
              <a:rPr lang="en-US" dirty="0" smtClean="0"/>
              <a:t>in 1997; ~50M visits/month</a:t>
            </a:r>
            <a:endParaRPr lang="en-US" dirty="0"/>
          </a:p>
          <a:p>
            <a:r>
              <a:rPr lang="en-US" dirty="0" smtClean="0"/>
              <a:t>Based upon </a:t>
            </a:r>
            <a:r>
              <a:rPr lang="en-US" dirty="0" smtClean="0"/>
              <a:t>Area </a:t>
            </a:r>
            <a:r>
              <a:rPr lang="en-US" dirty="0" smtClean="0"/>
              <a:t>files</a:t>
            </a:r>
          </a:p>
          <a:p>
            <a:r>
              <a:rPr lang="en-US" dirty="0" smtClean="0"/>
              <a:t>Benefits: flexibility</a:t>
            </a:r>
            <a:r>
              <a:rPr lang="en-US" dirty="0"/>
              <a:t>, speed, accessibility</a:t>
            </a:r>
          </a:p>
          <a:p>
            <a:pPr lvl="1"/>
            <a:r>
              <a:rPr lang="en-US" dirty="0"/>
              <a:t>Users define area of interest to display</a:t>
            </a:r>
          </a:p>
          <a:p>
            <a:pPr lvl="1"/>
            <a:r>
              <a:rPr lang="en-US" dirty="0"/>
              <a:t>Animations are </a:t>
            </a:r>
            <a:r>
              <a:rPr lang="en-US" b="1" u="sng" dirty="0"/>
              <a:t>very quick to load</a:t>
            </a:r>
          </a:p>
          <a:p>
            <a:pPr lvl="1"/>
            <a:r>
              <a:rPr lang="en-US" dirty="0"/>
              <a:t>Multiple options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sz="1800" dirty="0"/>
          </a:p>
          <a:p>
            <a:r>
              <a:rPr lang="en-US" dirty="0" smtClean="0"/>
              <a:t>Scriptable with API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1469"/>
          <a:stretch/>
        </p:blipFill>
        <p:spPr>
          <a:xfrm>
            <a:off x="8203295" y="1335460"/>
            <a:ext cx="3841052" cy="4112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34" y="4074323"/>
            <a:ext cx="4142824" cy="233033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8360704">
            <a:off x="7348329" y="3549269"/>
            <a:ext cx="785348" cy="285751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695425" y="5721068"/>
            <a:ext cx="3424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+mj-lt"/>
                <a:hlinkClick r:id="rId4"/>
              </a:rPr>
              <a:t>https://weather.msfc.nasa.gov/GOES/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166" y="4468166"/>
            <a:ext cx="4364793" cy="1027759"/>
          </a:xfrm>
          <a:prstGeom prst="rect">
            <a:avLst/>
          </a:prstGeom>
        </p:spPr>
        <p:txBody>
          <a:bodyPr numCol="2">
            <a:noAutofit/>
          </a:bodyPr>
          <a:lstStyle/>
          <a:p>
            <a:pPr marL="742913" lvl="1" indent="-285737">
              <a:lnSpc>
                <a:spcPct val="85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Color palettes</a:t>
            </a:r>
          </a:p>
          <a:p>
            <a:pPr marL="742913" lvl="1" indent="-285737">
              <a:lnSpc>
                <a:spcPct val="85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Map overlays</a:t>
            </a:r>
          </a:p>
          <a:p>
            <a:pPr marL="742913" lvl="1" indent="-285737">
              <a:lnSpc>
                <a:spcPct val="85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Quality</a:t>
            </a:r>
          </a:p>
          <a:p>
            <a:pPr marL="742913" lvl="1" indent="-285737">
              <a:lnSpc>
                <a:spcPct val="85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Resolution</a:t>
            </a:r>
          </a:p>
          <a:p>
            <a:pPr marL="742913" lvl="1" indent="-285737">
              <a:lnSpc>
                <a:spcPct val="85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Width/height</a:t>
            </a:r>
          </a:p>
          <a:p>
            <a:pPr marL="742913" lvl="1" indent="-285737">
              <a:lnSpc>
                <a:spcPct val="85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Static or </a:t>
            </a:r>
            <a:r>
              <a:rPr lang="en-US" sz="1600" dirty="0" smtClean="0">
                <a:latin typeface="+mj-lt"/>
              </a:rPr>
              <a:t>animated</a:t>
            </a:r>
            <a:endParaRPr lang="en-US" sz="1600" dirty="0">
              <a:latin typeface="+mj-lt"/>
            </a:endParaRPr>
          </a:p>
        </p:txBody>
      </p:sp>
      <p:pic>
        <p:nvPicPr>
          <p:cNvPr id="9" name="Picture 8" descr="&lt;strong&gt;Mouse Cursor&lt;/strong&gt; 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25" y="2784999"/>
            <a:ext cx="323850" cy="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McIDAS-X is still </a:t>
            </a:r>
            <a:r>
              <a:rPr lang="en-US" dirty="0" err="1" smtClean="0"/>
              <a:t>SPoRT’s</a:t>
            </a:r>
            <a:r>
              <a:rPr lang="en-US" dirty="0" smtClean="0"/>
              <a:t> tool-of-choice for reading and calibrating data from a wide range of sensors</a:t>
            </a:r>
          </a:p>
          <a:p>
            <a:r>
              <a:rPr lang="en-US" dirty="0" smtClean="0"/>
              <a:t>Appreciate how easy it is to display and interrogate data</a:t>
            </a:r>
          </a:p>
          <a:p>
            <a:r>
              <a:rPr lang="en-US" dirty="0" smtClean="0"/>
              <a:t>Utilize custom servers to accommodate non-standard datasets</a:t>
            </a:r>
          </a:p>
          <a:p>
            <a:r>
              <a:rPr lang="en-US" dirty="0" smtClean="0"/>
              <a:t>Looking forward to trying new RGBDISP command</a:t>
            </a:r>
          </a:p>
          <a:p>
            <a:r>
              <a:rPr lang="en-US" dirty="0" smtClean="0"/>
              <a:t>Wish item: Ability to embed enhancement tables into geoTIFFs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039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5545779" y="181155"/>
            <a:ext cx="6585008" cy="25044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smtClean="0"/>
              <a:t>kevin.m.mcgrath@nasa.gov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smtClean="0"/>
              <a:t>  @</a:t>
            </a:r>
            <a:r>
              <a:rPr lang="en-US" sz="2200" dirty="0" err="1" smtClean="0"/>
              <a:t>kevinmmcgrath</a:t>
            </a:r>
            <a:endParaRPr lang="en-US" sz="2200" dirty="0" smtClean="0"/>
          </a:p>
          <a:p>
            <a:pPr marL="0" indent="0" algn="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smtClean="0"/>
              <a:t>https://weather.msfc.nasa.gov/sport/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smtClean="0"/>
              <a:t>  @</a:t>
            </a:r>
            <a:r>
              <a:rPr lang="en-US" sz="2200" dirty="0" err="1" smtClean="0"/>
              <a:t>NASA_SPoRT</a:t>
            </a:r>
            <a:endParaRPr lang="en-US" sz="2200" dirty="0"/>
          </a:p>
        </p:txBody>
      </p:sp>
      <p:pic>
        <p:nvPicPr>
          <p:cNvPr id="8" name="Picture 2" descr="http://servicecougars.org/wp-content/uploads/2015/08/twitter-logo-transparent-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062" y="663705"/>
            <a:ext cx="364610" cy="28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ervicecougars.org/wp-content/uploads/2015/08/twitter-logo-transparent-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923" y="1943781"/>
            <a:ext cx="364610" cy="28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53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12" y="1216404"/>
            <a:ext cx="5937955" cy="5170299"/>
          </a:xfrm>
        </p:spPr>
        <p:txBody>
          <a:bodyPr/>
          <a:lstStyle/>
          <a:p>
            <a:pPr marL="36900" indent="0">
              <a:buNone/>
            </a:pPr>
            <a:r>
              <a:rPr lang="en-US" sz="2400" dirty="0" smtClean="0"/>
              <a:t>Transition </a:t>
            </a:r>
            <a:r>
              <a:rPr lang="en-US" sz="2400" dirty="0" smtClean="0"/>
              <a:t>unique NASA and NOAA observations and research capabilities to the operational weather community to improve short-term </a:t>
            </a:r>
            <a:r>
              <a:rPr lang="en-US" sz="2400" dirty="0" smtClean="0"/>
              <a:t>weather forecasts </a:t>
            </a:r>
            <a:r>
              <a:rPr lang="en-US" sz="2400" dirty="0" smtClean="0"/>
              <a:t>on a regional and local scale</a:t>
            </a:r>
          </a:p>
          <a:p>
            <a:r>
              <a:rPr lang="en-US" sz="2400" dirty="0" smtClean="0"/>
              <a:t>Prepares end users and mission scientists for next generation satellite missions and capabilities through an interactive R2O/O2R paradigm</a:t>
            </a:r>
          </a:p>
          <a:p>
            <a:r>
              <a:rPr lang="en-US" sz="2400" dirty="0" smtClean="0"/>
              <a:t>Primary end users: NWS WFOs and National Centers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81839" y="1497034"/>
            <a:ext cx="5641622" cy="3980305"/>
          </a:xfrm>
          <a:prstGeom prst="roundRect">
            <a:avLst/>
          </a:prstGeom>
          <a:blipFill dpi="0" rotWithShape="1">
            <a:blip r:embed="rId2">
              <a:alphaModFix amt="4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ttp://upload.wikimedia.org/wikipedia/commons/thumb/f/ff/US-NationalWeatherService-Logo.svg/1000px-US-NationalWeatherService-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162" y="5734043"/>
            <a:ext cx="566937" cy="5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www.nco.ncep.noaa.gov/images/ncep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944" y="5756098"/>
            <a:ext cx="825686" cy="48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fabba.ssec.wisc.edu/image/SSE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562" y="5753177"/>
            <a:ext cx="645948" cy="4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un-spider.org/sites/default/files/styles/teaser_image150x120/public/cimss-logo_1.png?itok=imZjnng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92" y="5675622"/>
            <a:ext cx="728469" cy="58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www.cira.colostate.edu/sites/all/themes/cira_theme/log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27682" r="74771" b="15659"/>
          <a:stretch/>
        </p:blipFill>
        <p:spPr bwMode="auto">
          <a:xfrm>
            <a:off x="9069325" y="5834593"/>
            <a:ext cx="915389" cy="39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://cicsmd.umd.edu/cms/images/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25" y="5787648"/>
            <a:ext cx="877101" cy="4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ina.alaska.edu/cms/2013/11/03/15_23_45_524_all_white_GINA_72dp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079" y="5874632"/>
            <a:ext cx="961685" cy="28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23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Uses of McIDAS-X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12" y="1216404"/>
            <a:ext cx="12000088" cy="5170299"/>
          </a:xfrm>
        </p:spPr>
        <p:txBody>
          <a:bodyPr/>
          <a:lstStyle/>
          <a:p>
            <a:r>
              <a:rPr lang="en-US" dirty="0" smtClean="0"/>
              <a:t>ABI, AHI, MODIS, VIIRS, AVHRR, SEVIRI</a:t>
            </a:r>
          </a:p>
          <a:p>
            <a:r>
              <a:rPr lang="en-US" dirty="0" smtClean="0"/>
              <a:t>Communicate with remote ADDE servers</a:t>
            </a:r>
          </a:p>
          <a:p>
            <a:r>
              <a:rPr lang="en-US" dirty="0" smtClean="0"/>
              <a:t>Many NRT datasets that SPoRT </a:t>
            </a:r>
            <a:r>
              <a:rPr lang="en-US" dirty="0" smtClean="0"/>
              <a:t>disseminates </a:t>
            </a:r>
            <a:r>
              <a:rPr lang="en-US" dirty="0" smtClean="0"/>
              <a:t>to end users are delivered in </a:t>
            </a:r>
            <a:r>
              <a:rPr lang="en-US" dirty="0" smtClean="0"/>
              <a:t>Area </a:t>
            </a:r>
            <a:r>
              <a:rPr lang="en-US" dirty="0" smtClean="0"/>
              <a:t>format from university and government partners (NASA, NESDIS, UAH, CIRA)</a:t>
            </a:r>
          </a:p>
          <a:p>
            <a:r>
              <a:rPr lang="en-US" dirty="0" smtClean="0"/>
              <a:t>Custom FORTRAN/C programs for manipulating data and outputting to </a:t>
            </a:r>
            <a:r>
              <a:rPr lang="en-US" dirty="0" smtClean="0"/>
              <a:t>Area</a:t>
            </a:r>
            <a:endParaRPr lang="en-US" dirty="0" smtClean="0"/>
          </a:p>
          <a:p>
            <a:r>
              <a:rPr lang="en-US" dirty="0" smtClean="0"/>
              <a:t>Application Support: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Most processing is scripted with </a:t>
            </a:r>
            <a:r>
              <a:rPr lang="en-US" i="1" dirty="0" err="1" smtClean="0"/>
              <a:t>mcenv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dirty="0" smtClean="0"/>
              <a:t>commonly </a:t>
            </a:r>
            <a:r>
              <a:rPr lang="en-US" dirty="0" smtClean="0"/>
              <a:t>use </a:t>
            </a:r>
            <a:r>
              <a:rPr lang="en-US" dirty="0" smtClean="0"/>
              <a:t>IMGREMAP, </a:t>
            </a:r>
            <a:r>
              <a:rPr lang="en-US" dirty="0"/>
              <a:t>IMGCOPY, </a:t>
            </a:r>
            <a:r>
              <a:rPr lang="en-US" dirty="0" smtClean="0"/>
              <a:t>IMGOPER, and FRMSAVE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3008" y="4680368"/>
            <a:ext cx="6828367" cy="123465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0" tIns="0" rIns="0" bIns="0" numCol="2" rtlCol="0" anchor="t">
            <a:no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AWIPS II (netCDF3)</a:t>
            </a:r>
          </a:p>
          <a:p>
            <a:pPr lvl="1"/>
            <a:r>
              <a:rPr lang="en-US" dirty="0" smtClean="0"/>
              <a:t>N-AWIPS </a:t>
            </a:r>
            <a:r>
              <a:rPr lang="en-US" dirty="0" smtClean="0"/>
              <a:t>(Area)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GIS (geoTIFFs)</a:t>
            </a:r>
          </a:p>
          <a:p>
            <a:pPr lvl="1"/>
            <a:r>
              <a:rPr lang="en-US" dirty="0" smtClean="0"/>
              <a:t>Web Graphics</a:t>
            </a:r>
          </a:p>
          <a:p>
            <a:pPr marL="369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Servers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Utilize custom *</a:t>
            </a:r>
            <a:r>
              <a:rPr lang="en-US" dirty="0" err="1" smtClean="0"/>
              <a:t>dir.c</a:t>
            </a:r>
            <a:r>
              <a:rPr lang="en-US" dirty="0" smtClean="0"/>
              <a:t>, *</a:t>
            </a:r>
            <a:r>
              <a:rPr lang="en-US" dirty="0" err="1" smtClean="0"/>
              <a:t>get.c</a:t>
            </a:r>
            <a:r>
              <a:rPr lang="en-US" dirty="0" smtClean="0"/>
              <a:t>, and *</a:t>
            </a:r>
            <a:r>
              <a:rPr lang="en-US" dirty="0" err="1" smtClean="0"/>
              <a:t>put.c</a:t>
            </a:r>
            <a:r>
              <a:rPr lang="en-US" dirty="0" smtClean="0"/>
              <a:t> servers to read data in non-standard formats, provide calibration, and generate </a:t>
            </a:r>
            <a:r>
              <a:rPr lang="en-US" dirty="0" smtClean="0"/>
              <a:t>Area </a:t>
            </a:r>
            <a:r>
              <a:rPr lang="en-US" dirty="0" smtClean="0"/>
              <a:t>files</a:t>
            </a:r>
          </a:p>
          <a:p>
            <a:r>
              <a:rPr lang="en-US" dirty="0" smtClean="0"/>
              <a:t>Example datasets:</a:t>
            </a:r>
          </a:p>
          <a:p>
            <a:pPr lvl="1"/>
            <a:r>
              <a:rPr lang="en-US" dirty="0" smtClean="0"/>
              <a:t>Global Precipitation Measurement Passive Microwave</a:t>
            </a:r>
          </a:p>
          <a:p>
            <a:pPr lvl="1"/>
            <a:r>
              <a:rPr lang="en-US" dirty="0" smtClean="0"/>
              <a:t>AIRS, </a:t>
            </a:r>
            <a:r>
              <a:rPr lang="en-US" dirty="0" err="1" smtClean="0"/>
              <a:t>CrIS</a:t>
            </a:r>
            <a:r>
              <a:rPr lang="en-US" dirty="0" smtClean="0"/>
              <a:t>/ATMS, and IASI</a:t>
            </a:r>
          </a:p>
          <a:p>
            <a:pPr lvl="1"/>
            <a:r>
              <a:rPr lang="en-US" dirty="0" smtClean="0"/>
              <a:t>MODIS</a:t>
            </a:r>
          </a:p>
          <a:p>
            <a:pPr lvl="1"/>
            <a:r>
              <a:rPr lang="en-US" dirty="0" smtClean="0"/>
              <a:t>NESDIS Snowfall Rate</a:t>
            </a:r>
          </a:p>
          <a:p>
            <a:pPr lvl="1"/>
            <a:r>
              <a:rPr lang="en-US" dirty="0" smtClean="0"/>
              <a:t>OMPS</a:t>
            </a:r>
          </a:p>
          <a:p>
            <a:pPr lvl="1"/>
            <a:r>
              <a:rPr lang="en-US" dirty="0" smtClean="0"/>
              <a:t>VIIRS with bowtie correction</a:t>
            </a:r>
          </a:p>
        </p:txBody>
      </p:sp>
      <p:pic>
        <p:nvPicPr>
          <p:cNvPr id="1028" name="Picture 4" descr="https://weather.msfc.nasa.gov/sport/dynamic/passive_microwave_gpm/grid254region/20180516_1242_sport_gpmc_mhs1cN18_global_89V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"/>
          <a:stretch/>
        </p:blipFill>
        <p:spPr bwMode="auto">
          <a:xfrm>
            <a:off x="4995287" y="3467100"/>
            <a:ext cx="6854533" cy="291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27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AWIPS II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11" y="1216404"/>
            <a:ext cx="12000089" cy="5170299"/>
          </a:xfrm>
        </p:spPr>
        <p:txBody>
          <a:bodyPr/>
          <a:lstStyle/>
          <a:p>
            <a:r>
              <a:rPr lang="en-US" dirty="0" smtClean="0"/>
              <a:t>The AWIPS II </a:t>
            </a:r>
            <a:r>
              <a:rPr lang="en-US" dirty="0" err="1" smtClean="0"/>
              <a:t>regionalSat</a:t>
            </a:r>
            <a:r>
              <a:rPr lang="en-US" dirty="0" smtClean="0"/>
              <a:t> plugin ingests 8-bit sat imagery in netCDF3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awipaput</a:t>
            </a:r>
            <a:r>
              <a:rPr lang="en-US" dirty="0" smtClean="0"/>
              <a:t> -X server (XRD) generates </a:t>
            </a:r>
            <a:r>
              <a:rPr lang="en-US" i="1" u="sng" dirty="0" smtClean="0"/>
              <a:t>nearly</a:t>
            </a:r>
            <a:r>
              <a:rPr lang="en-US" dirty="0" smtClean="0"/>
              <a:t> </a:t>
            </a:r>
            <a:r>
              <a:rPr lang="en-US" dirty="0" err="1" smtClean="0"/>
              <a:t>regionalSat</a:t>
            </a:r>
            <a:r>
              <a:rPr lang="en-US" dirty="0" smtClean="0"/>
              <a:t>-compatible netCDF3</a:t>
            </a:r>
          </a:p>
          <a:p>
            <a:r>
              <a:rPr lang="en-US" dirty="0" smtClean="0"/>
              <a:t>Generated by IMGCOPY with K=AWIP in RESOLV.SRV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1910" y="2949672"/>
            <a:ext cx="7945325" cy="306060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SPoRT has modified </a:t>
            </a:r>
            <a:r>
              <a:rPr lang="en-US" dirty="0" smtClean="0"/>
              <a:t>the 2015 version of </a:t>
            </a:r>
            <a:r>
              <a:rPr lang="en-US" dirty="0" err="1" smtClean="0"/>
              <a:t>awipaput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Removed </a:t>
            </a:r>
            <a:r>
              <a:rPr lang="en-US" dirty="0" err="1" smtClean="0"/>
              <a:t>lat</a:t>
            </a:r>
            <a:r>
              <a:rPr lang="en-US" dirty="0" smtClean="0"/>
              <a:t>/</a:t>
            </a:r>
            <a:r>
              <a:rPr lang="en-US" dirty="0" err="1" smtClean="0"/>
              <a:t>lon</a:t>
            </a:r>
            <a:r>
              <a:rPr lang="en-US" dirty="0" smtClean="0"/>
              <a:t> values (not needed by </a:t>
            </a:r>
            <a:r>
              <a:rPr lang="en-US" dirty="0" err="1" smtClean="0"/>
              <a:t>regionalSat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Negate </a:t>
            </a:r>
            <a:r>
              <a:rPr lang="en-US" i="1" dirty="0" err="1" smtClean="0"/>
              <a:t>centralLon</a:t>
            </a:r>
            <a:r>
              <a:rPr lang="en-US" dirty="0" smtClean="0"/>
              <a:t> values</a:t>
            </a:r>
          </a:p>
          <a:p>
            <a:pPr lvl="1"/>
            <a:r>
              <a:rPr lang="en-US" dirty="0" smtClean="0"/>
              <a:t>Modified </a:t>
            </a:r>
            <a:r>
              <a:rPr lang="en-US" i="1" dirty="0" err="1" smtClean="0"/>
              <a:t>projName</a:t>
            </a:r>
            <a:r>
              <a:rPr lang="en-US" dirty="0" smtClean="0"/>
              <a:t> strings</a:t>
            </a:r>
          </a:p>
          <a:p>
            <a:r>
              <a:rPr lang="en-US" dirty="0" smtClean="0"/>
              <a:t>Use </a:t>
            </a:r>
            <a:r>
              <a:rPr lang="en-US" i="1" dirty="0" err="1" smtClean="0"/>
              <a:t>ncatted</a:t>
            </a:r>
            <a:r>
              <a:rPr lang="en-US" dirty="0" smtClean="0"/>
              <a:t> (part of NCO Toolset) to add/modify </a:t>
            </a:r>
            <a:r>
              <a:rPr lang="en-US" dirty="0" err="1" smtClean="0"/>
              <a:t>netCDF</a:t>
            </a:r>
            <a:r>
              <a:rPr lang="en-US" dirty="0" smtClean="0"/>
              <a:t> global attributes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919" y="3082134"/>
            <a:ext cx="4022270" cy="292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7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N-AWIPS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Still the primary decision support system used by NWS National Centers</a:t>
            </a:r>
          </a:p>
          <a:p>
            <a:r>
              <a:rPr lang="en-US" sz="2400" dirty="0" smtClean="0"/>
              <a:t>Imagery is provided in </a:t>
            </a:r>
            <a:r>
              <a:rPr lang="en-US" sz="2400" dirty="0" smtClean="0"/>
              <a:t>Area </a:t>
            </a:r>
            <a:r>
              <a:rPr lang="en-US" sz="2400" dirty="0" smtClean="0"/>
              <a:t>format</a:t>
            </a:r>
          </a:p>
          <a:p>
            <a:r>
              <a:rPr lang="en-US" sz="2400" dirty="0" smtClean="0"/>
              <a:t>Always use IMGREMAP due to corner</a:t>
            </a:r>
            <a:br>
              <a:rPr lang="en-US" sz="2400" dirty="0" smtClean="0"/>
            </a:br>
            <a:r>
              <a:rPr lang="en-US" sz="2400" dirty="0" smtClean="0"/>
              <a:t>point sensitivity</a:t>
            </a:r>
          </a:p>
          <a:p>
            <a:r>
              <a:rPr lang="en-US" sz="2400" dirty="0"/>
              <a:t>Only supports 96 colors</a:t>
            </a:r>
          </a:p>
          <a:p>
            <a:r>
              <a:rPr lang="en-US" sz="2400" dirty="0" smtClean="0"/>
              <a:t>Quantitative data:</a:t>
            </a:r>
          </a:p>
          <a:p>
            <a:pPr lvl="1"/>
            <a:r>
              <a:rPr lang="en-US" sz="2000" dirty="0" smtClean="0"/>
              <a:t>Sampling not supported by N-AWIPS</a:t>
            </a:r>
          </a:p>
          <a:p>
            <a:pPr lvl="1"/>
            <a:r>
              <a:rPr lang="en-US" sz="2000" dirty="0" smtClean="0"/>
              <a:t>Embed calibration tables with the </a:t>
            </a:r>
            <a:br>
              <a:rPr lang="en-US" sz="2000" dirty="0" smtClean="0"/>
            </a:br>
            <a:r>
              <a:rPr lang="en-US" sz="2000" dirty="0" smtClean="0"/>
              <a:t>PRDUTIL command. Honored by </a:t>
            </a:r>
            <a:r>
              <a:rPr lang="en-US" sz="2000" dirty="0" err="1" smtClean="0"/>
              <a:t>Unidata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version of </a:t>
            </a:r>
            <a:r>
              <a:rPr lang="en-US" sz="2000" dirty="0" err="1" smtClean="0"/>
              <a:t>Gempak</a:t>
            </a:r>
            <a:r>
              <a:rPr lang="en-US" sz="2000" dirty="0" smtClean="0"/>
              <a:t>/N-AWIPS, but not the</a:t>
            </a:r>
            <a:br>
              <a:rPr lang="en-US" sz="2000" dirty="0" smtClean="0"/>
            </a:br>
            <a:r>
              <a:rPr lang="en-US" sz="2000" dirty="0" smtClean="0"/>
              <a:t>NWS version.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609" y="2301924"/>
            <a:ext cx="6016333" cy="362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1498191" y="4066453"/>
            <a:ext cx="755335" cy="38422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RGB Product Generation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58521" y="3805199"/>
            <a:ext cx="1147772" cy="9525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Raw Data</a:t>
            </a:r>
            <a:endParaRPr lang="en-US" sz="1400" dirty="0"/>
          </a:p>
        </p:txBody>
      </p:sp>
      <p:sp>
        <p:nvSpPr>
          <p:cNvPr id="7" name="Rounded Rectangle 6"/>
          <p:cNvSpPr/>
          <p:nvPr/>
        </p:nvSpPr>
        <p:spPr>
          <a:xfrm>
            <a:off x="2337279" y="3777198"/>
            <a:ext cx="1147772" cy="9525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Single Band </a:t>
            </a:r>
            <a:r>
              <a:rPr lang="en-US" sz="1400" dirty="0" smtClean="0"/>
              <a:t>Areas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(2-byte)</a:t>
            </a:r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4466265" y="3786577"/>
            <a:ext cx="1147772" cy="9525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Red-Green-Blue </a:t>
            </a:r>
            <a:r>
              <a:rPr lang="en-US" sz="1400" dirty="0" smtClean="0"/>
              <a:t>Areas</a:t>
            </a:r>
            <a:endParaRPr lang="en-US" sz="1400" dirty="0"/>
          </a:p>
        </p:txBody>
      </p:sp>
      <p:sp>
        <p:nvSpPr>
          <p:cNvPr id="12" name="Rounded Rectangle 11"/>
          <p:cNvSpPr/>
          <p:nvPr/>
        </p:nvSpPr>
        <p:spPr>
          <a:xfrm>
            <a:off x="6595251" y="3753768"/>
            <a:ext cx="1147772" cy="9525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Distribution to National Centers (</a:t>
            </a:r>
            <a:r>
              <a:rPr lang="en-US" sz="1400" dirty="0" smtClean="0"/>
              <a:t>Area)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406292" y="3777198"/>
            <a:ext cx="930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IMGCOPY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507353" y="3346311"/>
            <a:ext cx="8249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Product-Specific C Code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502358" y="3280346"/>
            <a:ext cx="13369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dirty="0" smtClean="0"/>
              <a:t>IMGREMAP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dirty="0" smtClean="0"/>
              <a:t>Compress to 96 colors</a:t>
            </a:r>
            <a:endParaRPr lang="en-US" sz="14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358949" y="1559147"/>
            <a:ext cx="7708958" cy="1262611"/>
            <a:chOff x="1654787" y="1061306"/>
            <a:chExt cx="8734304" cy="143054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787" y="1061306"/>
              <a:ext cx="1772941" cy="1371600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49" y="1061306"/>
              <a:ext cx="1772942" cy="1371600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6093" y="1061306"/>
              <a:ext cx="1772941" cy="1371600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25"/>
            <a:stretch/>
          </p:blipFill>
          <p:spPr>
            <a:xfrm>
              <a:off x="8418591" y="1061306"/>
              <a:ext cx="1970500" cy="1371600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/>
            <p:cNvSpPr txBox="1"/>
            <p:nvPr/>
          </p:nvSpPr>
          <p:spPr>
            <a:xfrm>
              <a:off x="2010316" y="1543021"/>
              <a:ext cx="904567" cy="418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n w="0"/>
                  <a:effectLst>
                    <a:reflection blurRad="6350" stA="53000" endA="300" endPos="35500" dir="5400000" sy="-90000" algn="bl" rotWithShape="0"/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RED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209839" y="1543021"/>
              <a:ext cx="1057374" cy="418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n w="0"/>
                  <a:effectLst>
                    <a:reflection blurRad="6350" stA="53000" endA="300" endPos="35500" dir="5400000" sy="-90000" algn="bl" rotWithShape="0"/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GREEN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492257" y="1543021"/>
              <a:ext cx="1057374" cy="418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n w="0"/>
                  <a:effectLst>
                    <a:reflection blurRad="6350" stA="53000" endA="300" endPos="35500" dir="5400000" sy="-90000" algn="bl" rotWithShape="0"/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BLUE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75154" y="1419926"/>
              <a:ext cx="1057374" cy="732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n w="0"/>
                  <a:effectLst>
                    <a:reflection blurRad="6350" stA="53000" endA="300" endPos="35500" dir="5400000" sy="-90000" algn="bl" rotWithShape="0"/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RGB Image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8" name="Cross 47"/>
            <p:cNvSpPr/>
            <p:nvPr/>
          </p:nvSpPr>
          <p:spPr>
            <a:xfrm>
              <a:off x="3497671" y="1543021"/>
              <a:ext cx="329854" cy="303504"/>
            </a:xfrm>
            <a:prstGeom prst="plus">
              <a:avLst>
                <a:gd name="adj" fmla="val 37958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9" name="Cross 48"/>
            <p:cNvSpPr/>
            <p:nvPr/>
          </p:nvSpPr>
          <p:spPr>
            <a:xfrm>
              <a:off x="5733431" y="1543021"/>
              <a:ext cx="329854" cy="303504"/>
            </a:xfrm>
            <a:prstGeom prst="plus">
              <a:avLst>
                <a:gd name="adj" fmla="val 37958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0" name="Equal 49"/>
            <p:cNvSpPr/>
            <p:nvPr/>
          </p:nvSpPr>
          <p:spPr>
            <a:xfrm>
              <a:off x="7970769" y="1543022"/>
              <a:ext cx="333757" cy="293190"/>
            </a:xfrm>
            <a:prstGeom prst="mathEqual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676114" y="2024736"/>
              <a:ext cx="1730286" cy="418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n w="0"/>
                  <a:effectLst>
                    <a:reflection blurRad="6350" stA="53000" endA="300" endPos="35500" dir="5400000" sy="-90000" algn="bl" rotWithShape="0"/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6.2 – 7.3 </a:t>
              </a:r>
              <a:r>
                <a:rPr lang="en-US" dirty="0" smtClean="0">
                  <a:ln w="0"/>
                  <a:effectLst>
                    <a:reflection blurRad="6350" stA="53000" endA="300" endPos="35500" dir="5400000" sy="-90000" algn="bl" rotWithShape="0"/>
                  </a:effectLst>
                  <a:latin typeface="Calibri" panose="020F0502020204030204" pitchFamily="34" charset="0"/>
                  <a:cs typeface="Aharoni" panose="02010803020104030203"/>
                </a:rPr>
                <a:t>µm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917577" y="2045721"/>
              <a:ext cx="1730286" cy="418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n w="0"/>
                  <a:effectLst>
                    <a:reflection blurRad="6350" stA="53000" endA="300" endPos="35500" dir="5400000" sy="-90000" algn="bl" rotWithShape="0"/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9.6 – 10.3 </a:t>
              </a:r>
              <a:r>
                <a:rPr lang="en-US" dirty="0" smtClean="0">
                  <a:ln w="0"/>
                  <a:effectLst>
                    <a:reflection blurRad="6350" stA="53000" endA="300" endPos="35500" dir="5400000" sy="-90000" algn="bl" rotWithShape="0"/>
                  </a:effectLst>
                  <a:latin typeface="Calibri" panose="020F0502020204030204" pitchFamily="34" charset="0"/>
                  <a:cs typeface="Aharoni" panose="02010803020104030203"/>
                </a:rPr>
                <a:t>µm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157419" y="2073397"/>
              <a:ext cx="1730286" cy="418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n w="0"/>
                  <a:effectLst>
                    <a:reflection blurRad="6350" stA="53000" endA="300" endPos="35500" dir="5400000" sy="-90000" algn="bl" rotWithShape="0"/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10.3 </a:t>
              </a:r>
              <a:r>
                <a:rPr lang="en-US" dirty="0" smtClean="0">
                  <a:ln w="0"/>
                  <a:effectLst>
                    <a:reflection blurRad="6350" stA="53000" endA="300" endPos="35500" dir="5400000" sy="-90000" algn="bl" rotWithShape="0"/>
                  </a:effectLst>
                  <a:latin typeface="Calibri" panose="020F0502020204030204" pitchFamily="34" charset="0"/>
                  <a:cs typeface="Aharoni" panose="02010803020104030203"/>
                </a:rPr>
                <a:t>µm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/>
              </a:endParaRPr>
            </a:p>
          </p:txBody>
        </p:sp>
      </p:grpSp>
      <p:sp>
        <p:nvSpPr>
          <p:cNvPr id="60" name="Right Arrow 59"/>
          <p:cNvSpPr/>
          <p:nvPr/>
        </p:nvSpPr>
        <p:spPr>
          <a:xfrm>
            <a:off x="3576949" y="4066453"/>
            <a:ext cx="755335" cy="38422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Arrow 60"/>
          <p:cNvSpPr/>
          <p:nvPr/>
        </p:nvSpPr>
        <p:spPr>
          <a:xfrm>
            <a:off x="5748018" y="4037908"/>
            <a:ext cx="755335" cy="38422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weather.msfc.nasa.gov/sport/dynamic/goesEast/abi/fullDisk/20180518_050042_sport_goes16_abi_fullDisk_ntMicroAdvanc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873" y="2163894"/>
            <a:ext cx="3444906" cy="346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GeoTIFFs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IMGCOPY </a:t>
            </a:r>
            <a:r>
              <a:rPr lang="en-US" dirty="0"/>
              <a:t>(K=GEOT</a:t>
            </a:r>
            <a:r>
              <a:rPr lang="en-US" dirty="0" smtClean="0"/>
              <a:t>) used to generate </a:t>
            </a:r>
            <a:r>
              <a:rPr lang="en-US" u="sng" dirty="0" smtClean="0"/>
              <a:t>grayscale</a:t>
            </a:r>
            <a:r>
              <a:rPr lang="en-US" dirty="0" smtClean="0"/>
              <a:t> geoTIFFs</a:t>
            </a:r>
          </a:p>
          <a:p>
            <a:r>
              <a:rPr lang="en-US" i="1" dirty="0" smtClean="0"/>
              <a:t>Convert</a:t>
            </a:r>
            <a:r>
              <a:rPr lang="en-US" dirty="0" smtClean="0"/>
              <a:t> merges R-G-B TIFFs into 24-bit TIFF</a:t>
            </a:r>
            <a:endParaRPr lang="en-US" i="1" dirty="0" smtClean="0"/>
          </a:p>
          <a:p>
            <a:r>
              <a:rPr lang="en-US" dirty="0" err="1" smtClean="0"/>
              <a:t>Gdalwarp</a:t>
            </a:r>
            <a:r>
              <a:rPr lang="en-US" dirty="0" smtClean="0"/>
              <a:t> converts to WGS84</a:t>
            </a:r>
          </a:p>
          <a:p>
            <a:r>
              <a:rPr lang="en-US" dirty="0" smtClean="0"/>
              <a:t>Deliver via WMS and web viewer</a:t>
            </a:r>
          </a:p>
          <a:p>
            <a:r>
              <a:rPr lang="en-US" dirty="0" smtClean="0"/>
              <a:t>Support:</a:t>
            </a:r>
          </a:p>
          <a:p>
            <a:pPr lvl="1"/>
            <a:r>
              <a:rPr lang="en-US" dirty="0" smtClean="0"/>
              <a:t>EMAs</a:t>
            </a:r>
          </a:p>
          <a:p>
            <a:pPr lvl="1"/>
            <a:r>
              <a:rPr lang="en-US" dirty="0" smtClean="0"/>
              <a:t>National Guard</a:t>
            </a:r>
          </a:p>
          <a:p>
            <a:pPr marL="36900" indent="0">
              <a:buNone/>
            </a:pP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10984235" y="2797015"/>
            <a:ext cx="996678" cy="65623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24-bit </a:t>
            </a:r>
            <a:r>
              <a:rPr lang="en-US" sz="1600" dirty="0" err="1"/>
              <a:t>g</a:t>
            </a:r>
            <a:r>
              <a:rPr lang="en-US" sz="1600" dirty="0" err="1" smtClean="0"/>
              <a:t>eoTIFF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8370802" y="1636630"/>
            <a:ext cx="158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200" dirty="0"/>
              <a:t>IMGREMAP</a:t>
            </a:r>
          </a:p>
          <a:p>
            <a:pPr lvl="0" algn="ctr"/>
            <a:r>
              <a:rPr lang="en-US" sz="1200" dirty="0" smtClean="0"/>
              <a:t>IMGCOPY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0029124" y="2053147"/>
            <a:ext cx="1415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imagemagick</a:t>
            </a:r>
            <a:r>
              <a:rPr lang="en-US" sz="1200" dirty="0"/>
              <a:t> </a:t>
            </a:r>
            <a:r>
              <a:rPr lang="en-US" sz="1200" i="1" dirty="0"/>
              <a:t>convert</a:t>
            </a:r>
          </a:p>
          <a:p>
            <a:pPr algn="ctr"/>
            <a:endParaRPr lang="en-US" sz="1200" dirty="0"/>
          </a:p>
        </p:txBody>
      </p:sp>
      <p:sp>
        <p:nvSpPr>
          <p:cNvPr id="19" name="Rounded Rectangle 18"/>
          <p:cNvSpPr/>
          <p:nvPr/>
        </p:nvSpPr>
        <p:spPr>
          <a:xfrm>
            <a:off x="8125273" y="2148962"/>
            <a:ext cx="736148" cy="60354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Red </a:t>
            </a:r>
            <a:r>
              <a:rPr lang="en-US" sz="1200" dirty="0" smtClean="0"/>
              <a:t>Area</a:t>
            </a:r>
            <a:endParaRPr lang="en-US" sz="1200" dirty="0"/>
          </a:p>
        </p:txBody>
      </p:sp>
      <p:sp>
        <p:nvSpPr>
          <p:cNvPr id="20" name="Rounded Rectangle 19"/>
          <p:cNvSpPr/>
          <p:nvPr/>
        </p:nvSpPr>
        <p:spPr>
          <a:xfrm>
            <a:off x="8125273" y="2829133"/>
            <a:ext cx="736148" cy="60354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Green </a:t>
            </a:r>
            <a:r>
              <a:rPr lang="en-US" sz="1200" dirty="0" smtClean="0"/>
              <a:t>Area</a:t>
            </a:r>
            <a:endParaRPr lang="en-US" sz="1200" dirty="0"/>
          </a:p>
        </p:txBody>
      </p:sp>
      <p:sp>
        <p:nvSpPr>
          <p:cNvPr id="21" name="Rounded Rectangle 20"/>
          <p:cNvSpPr/>
          <p:nvPr/>
        </p:nvSpPr>
        <p:spPr>
          <a:xfrm>
            <a:off x="8125273" y="3509304"/>
            <a:ext cx="736148" cy="60354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Blue </a:t>
            </a:r>
            <a:r>
              <a:rPr lang="en-US" sz="1200" dirty="0" smtClean="0"/>
              <a:t>Area</a:t>
            </a:r>
            <a:endParaRPr lang="en-US" sz="1200" dirty="0"/>
          </a:p>
        </p:txBody>
      </p:sp>
      <p:sp>
        <p:nvSpPr>
          <p:cNvPr id="23" name="Right Arrow 22"/>
          <p:cNvSpPr/>
          <p:nvPr/>
        </p:nvSpPr>
        <p:spPr>
          <a:xfrm>
            <a:off x="8964000" y="2331124"/>
            <a:ext cx="401183" cy="23922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8963999" y="2986586"/>
            <a:ext cx="401183" cy="23922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8963999" y="3691466"/>
            <a:ext cx="401183" cy="23922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9467762" y="2129771"/>
            <a:ext cx="736148" cy="60354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Red </a:t>
            </a:r>
            <a:r>
              <a:rPr lang="en-US" sz="1200" dirty="0" err="1" smtClean="0"/>
              <a:t>geoTIFF</a:t>
            </a:r>
            <a:endParaRPr lang="en-US" sz="1200" dirty="0"/>
          </a:p>
        </p:txBody>
      </p:sp>
      <p:sp>
        <p:nvSpPr>
          <p:cNvPr id="27" name="Rounded Rectangle 26"/>
          <p:cNvSpPr/>
          <p:nvPr/>
        </p:nvSpPr>
        <p:spPr>
          <a:xfrm>
            <a:off x="9467762" y="2823358"/>
            <a:ext cx="736148" cy="60354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Green</a:t>
            </a:r>
            <a:br>
              <a:rPr lang="en-US" sz="1200" dirty="0" smtClean="0"/>
            </a:br>
            <a:r>
              <a:rPr lang="en-US" sz="1200" dirty="0" err="1" smtClean="0"/>
              <a:t>geoTIFF</a:t>
            </a:r>
            <a:endParaRPr lang="en-US" sz="1200" dirty="0"/>
          </a:p>
        </p:txBody>
      </p:sp>
      <p:sp>
        <p:nvSpPr>
          <p:cNvPr id="28" name="Rounded Rectangle 27"/>
          <p:cNvSpPr/>
          <p:nvPr/>
        </p:nvSpPr>
        <p:spPr>
          <a:xfrm>
            <a:off x="9467760" y="3514681"/>
            <a:ext cx="736148" cy="60354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Blue </a:t>
            </a:r>
            <a:r>
              <a:rPr lang="en-US" sz="1200" dirty="0" err="1" smtClean="0"/>
              <a:t>geoTIFF</a:t>
            </a:r>
            <a:endParaRPr lang="en-US" sz="1200" dirty="0"/>
          </a:p>
        </p:txBody>
      </p:sp>
      <p:sp>
        <p:nvSpPr>
          <p:cNvPr id="29" name="Right Arrow 28"/>
          <p:cNvSpPr/>
          <p:nvPr/>
        </p:nvSpPr>
        <p:spPr>
          <a:xfrm>
            <a:off x="10306490" y="3005520"/>
            <a:ext cx="599814" cy="23922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1684963">
            <a:off x="10283676" y="2600434"/>
            <a:ext cx="601743" cy="23922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9915037" flipV="1">
            <a:off x="10283676" y="3432666"/>
            <a:ext cx="601743" cy="23922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125273" y="4112851"/>
            <a:ext cx="385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RGB </a:t>
            </a:r>
            <a:r>
              <a:rPr lang="en-US" sz="1400" dirty="0" err="1" smtClean="0"/>
              <a:t>GeoTIFF</a:t>
            </a:r>
            <a:r>
              <a:rPr lang="en-US" sz="1400" dirty="0" smtClean="0"/>
              <a:t> Product Flow</a:t>
            </a:r>
            <a:endParaRPr lang="en-US" sz="1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374599" y="3628477"/>
            <a:ext cx="4426949" cy="2906840"/>
            <a:chOff x="4859735" y="1819601"/>
            <a:chExt cx="7058542" cy="4040015"/>
          </a:xfrm>
        </p:grpSpPr>
        <p:sp>
          <p:nvSpPr>
            <p:cNvPr id="33" name="TextBox 32"/>
            <p:cNvSpPr txBox="1"/>
            <p:nvPr/>
          </p:nvSpPr>
          <p:spPr>
            <a:xfrm>
              <a:off x="4859735" y="5496022"/>
              <a:ext cx="7058542" cy="363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GLM 2-Minute Groups Overlaid on ABI 0.64µm in WMS Web </a:t>
              </a:r>
              <a:r>
                <a:rPr lang="en-US" sz="1100" dirty="0" smtClean="0"/>
                <a:t>Interface</a:t>
              </a:r>
              <a:endParaRPr lang="en-US" sz="1100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9735" y="1819601"/>
              <a:ext cx="7058542" cy="36763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5711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Animations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12" y="1216404"/>
            <a:ext cx="12000088" cy="5170299"/>
          </a:xfrm>
        </p:spPr>
        <p:txBody>
          <a:bodyPr/>
          <a:lstStyle/>
          <a:p>
            <a:r>
              <a:rPr lang="en-US" dirty="0" smtClean="0"/>
              <a:t>Developed scripts utilizing McIDAS-X to generate frames of single channel and RGB products</a:t>
            </a:r>
          </a:p>
          <a:p>
            <a:r>
              <a:rPr lang="en-US" dirty="0" smtClean="0"/>
              <a:t>Generate animations with </a:t>
            </a:r>
            <a:r>
              <a:rPr lang="en-US" i="1" dirty="0" err="1" smtClean="0"/>
              <a:t>ffmpeg</a:t>
            </a:r>
            <a:r>
              <a:rPr lang="en-US" dirty="0" smtClean="0"/>
              <a:t> (MP4</a:t>
            </a:r>
            <a:r>
              <a:rPr lang="en-US" dirty="0"/>
              <a:t>) and </a:t>
            </a:r>
            <a:r>
              <a:rPr lang="en-US" i="1" dirty="0" err="1" smtClean="0"/>
              <a:t>imagemagick</a:t>
            </a:r>
            <a:r>
              <a:rPr lang="en-US" dirty="0" smtClean="0"/>
              <a:t> (GIF)</a:t>
            </a:r>
          </a:p>
          <a:p>
            <a:r>
              <a:rPr lang="en-US" dirty="0" smtClean="0"/>
              <a:t>Useful for those within SPoRT that lack McIDAS-X experience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09" y="3392998"/>
            <a:ext cx="4228041" cy="3020029"/>
          </a:xfrm>
          <a:prstGeom prst="rect">
            <a:avLst/>
          </a:prstGeom>
        </p:spPr>
      </p:pic>
      <p:pic>
        <p:nvPicPr>
          <p:cNvPr id="5" name="20171215_surfaceLowOverEastCanada_goes16_abi_airMass_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1031" y="3395507"/>
            <a:ext cx="4114799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8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1773</TotalTime>
  <Words>554</Words>
  <Application>Microsoft Office PowerPoint</Application>
  <PresentationFormat>Widescreen</PresentationFormat>
  <Paragraphs>113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Courier New</vt:lpstr>
      <vt:lpstr>Trebuchet MS</vt:lpstr>
      <vt:lpstr>Wingdings 2</vt:lpstr>
      <vt:lpstr>Slate</vt:lpstr>
      <vt:lpstr>Use of McIDAS-X at NASA SPoRT</vt:lpstr>
      <vt:lpstr>SPoRT Mission</vt:lpstr>
      <vt:lpstr>Typical Uses of McIDAS-X</vt:lpstr>
      <vt:lpstr>Custom Servers</vt:lpstr>
      <vt:lpstr>AWIPS II Support</vt:lpstr>
      <vt:lpstr>N-AWIPS Support</vt:lpstr>
      <vt:lpstr>RGB Product Generation</vt:lpstr>
      <vt:lpstr>GeoTIFFs</vt:lpstr>
      <vt:lpstr>Social Media Animations</vt:lpstr>
      <vt:lpstr>Interactive Online GOES Viewer</vt:lpstr>
      <vt:lpstr>Summary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of McIDAS at NASA SPoRT</dc:title>
  <dc:creator>Mcgrath, Kevin M (MSFC-ST11)[ESSSA]</dc:creator>
  <cp:lastModifiedBy>Mcgrath, Kevin M (MSFC-ST11)[ESSSA]</cp:lastModifiedBy>
  <cp:revision>88</cp:revision>
  <cp:lastPrinted>2018-05-18T18:47:41Z</cp:lastPrinted>
  <dcterms:created xsi:type="dcterms:W3CDTF">2018-05-03T19:18:41Z</dcterms:created>
  <dcterms:modified xsi:type="dcterms:W3CDTF">2018-05-22T16:09:43Z</dcterms:modified>
</cp:coreProperties>
</file>