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78"/>
  </p:notesMasterIdLst>
  <p:handoutMasterIdLst>
    <p:handoutMasterId r:id="rId79"/>
  </p:handoutMasterIdLst>
  <p:sldIdLst>
    <p:sldId id="423" r:id="rId2"/>
    <p:sldId id="324" r:id="rId3"/>
    <p:sldId id="281" r:id="rId4"/>
    <p:sldId id="450" r:id="rId5"/>
    <p:sldId id="314" r:id="rId6"/>
    <p:sldId id="394" r:id="rId7"/>
    <p:sldId id="395" r:id="rId8"/>
    <p:sldId id="390" r:id="rId9"/>
    <p:sldId id="261" r:id="rId10"/>
    <p:sldId id="400" r:id="rId11"/>
    <p:sldId id="313" r:id="rId12"/>
    <p:sldId id="402" r:id="rId13"/>
    <p:sldId id="374" r:id="rId14"/>
    <p:sldId id="440" r:id="rId15"/>
    <p:sldId id="263" r:id="rId16"/>
    <p:sldId id="296" r:id="rId17"/>
    <p:sldId id="297" r:id="rId18"/>
    <p:sldId id="420" r:id="rId19"/>
    <p:sldId id="403" r:id="rId20"/>
    <p:sldId id="441" r:id="rId21"/>
    <p:sldId id="439" r:id="rId22"/>
    <p:sldId id="438" r:id="rId23"/>
    <p:sldId id="424" r:id="rId24"/>
    <p:sldId id="425" r:id="rId25"/>
    <p:sldId id="477" r:id="rId26"/>
    <p:sldId id="478" r:id="rId27"/>
    <p:sldId id="479" r:id="rId28"/>
    <p:sldId id="480" r:id="rId29"/>
    <p:sldId id="481" r:id="rId30"/>
    <p:sldId id="482" r:id="rId31"/>
    <p:sldId id="503" r:id="rId32"/>
    <p:sldId id="451" r:id="rId33"/>
    <p:sldId id="476" r:id="rId34"/>
    <p:sldId id="426" r:id="rId35"/>
    <p:sldId id="452" r:id="rId36"/>
    <p:sldId id="454" r:id="rId37"/>
    <p:sldId id="506" r:id="rId38"/>
    <p:sldId id="458" r:id="rId39"/>
    <p:sldId id="460" r:id="rId40"/>
    <p:sldId id="459" r:id="rId41"/>
    <p:sldId id="455" r:id="rId42"/>
    <p:sldId id="471" r:id="rId43"/>
    <p:sldId id="505" r:id="rId44"/>
    <p:sldId id="456" r:id="rId45"/>
    <p:sldId id="461" r:id="rId46"/>
    <p:sldId id="501" r:id="rId47"/>
    <p:sldId id="469" r:id="rId48"/>
    <p:sldId id="490" r:id="rId49"/>
    <p:sldId id="473" r:id="rId50"/>
    <p:sldId id="475" r:id="rId51"/>
    <p:sldId id="489" r:id="rId52"/>
    <p:sldId id="491" r:id="rId53"/>
    <p:sldId id="492" r:id="rId54"/>
    <p:sldId id="494" r:id="rId55"/>
    <p:sldId id="495" r:id="rId56"/>
    <p:sldId id="496" r:id="rId57"/>
    <p:sldId id="497" r:id="rId58"/>
    <p:sldId id="498" r:id="rId59"/>
    <p:sldId id="499" r:id="rId60"/>
    <p:sldId id="500" r:id="rId61"/>
    <p:sldId id="504" r:id="rId62"/>
    <p:sldId id="462" r:id="rId63"/>
    <p:sldId id="463" r:id="rId64"/>
    <p:sldId id="464" r:id="rId65"/>
    <p:sldId id="465" r:id="rId66"/>
    <p:sldId id="466" r:id="rId67"/>
    <p:sldId id="467" r:id="rId68"/>
    <p:sldId id="468" r:id="rId69"/>
    <p:sldId id="502" r:id="rId70"/>
    <p:sldId id="483" r:id="rId71"/>
    <p:sldId id="453" r:id="rId72"/>
    <p:sldId id="484" r:id="rId73"/>
    <p:sldId id="485" r:id="rId74"/>
    <p:sldId id="486" r:id="rId75"/>
    <p:sldId id="487" r:id="rId76"/>
    <p:sldId id="488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5"/>
    <p:restoredTop sz="94624"/>
  </p:normalViewPr>
  <p:slideViewPr>
    <p:cSldViewPr snapToGrid="0" snapToObjects="1">
      <p:cViewPr>
        <p:scale>
          <a:sx n="120" d="100"/>
          <a:sy n="120" d="100"/>
        </p:scale>
        <p:origin x="2120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79E75-FC47-2848-86B2-4CD2C393F11D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214DD-1481-EE46-8B1A-9276A05C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9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63336-FE0E-0349-846E-E1343C3664C1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319E2-3DF9-724F-A161-AECBA1C3A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88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319E2-3DF9-724F-A161-AECBA1C3A3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66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2" name="Shape 3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3" name="Shape 3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019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1087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Shape 2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Shape 2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419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Shape 28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6" name="Shape 28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9030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Shape 3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4" name="Shape 3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739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" name="Shape 3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2" name="Shape 3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706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Shape 3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1" name="Shape 3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445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Shape 3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6" name="Shape 3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040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7" name="Shape 3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8" name="Shape 3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579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Shape 3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Shape 3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3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Shape 3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4" name="Shape 3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027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Shape 3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3" name="Shape 3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805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Shape 3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3" name="Shape 3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728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Shape 3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4" name="Shape 3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258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Shape 3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4" name="Shape 3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611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3" name="Shape 3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4" name="Shape 3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73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3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319E2-3DF9-724F-A161-AECBA1C3A3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8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942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578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2777-7AF7-8D4A-86AD-E34EE8D46574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22BB-E504-DE4A-B13F-7D2B48CD82A3}" type="datetime2">
              <a:rPr lang="en-US" smtClean="0"/>
              <a:t>Tuesday, May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25E-3502-2242-AFC8-F274351569BE}" type="datetime2">
              <a:rPr lang="en-US" smtClean="0"/>
              <a:t>Tuesday, May 22,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209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AD8F-631C-414B-A731-34EFDBEC6397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8EAD-C828-D842-93CA-08C5FC4975AA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EA29E-F508-4D45-85C5-3E8F37087424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407F-1D31-2745-BD8A-1E58E78F29A6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6C9E-2939-E54B-B310-F6A644A54D65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62C9-44B1-B445-AF74-A30D01D7D1E9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4967-7180-E645-A53E-ED316C40B0FC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7784-EDEF-B648-B4B4-F9AAF18A98F5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DC4A-E76B-484A-8ED2-B8863F3CAC69}" type="datetime2">
              <a:rPr lang="en-US" smtClean="0"/>
              <a:t>Tuesday, May 22,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524" y="6356350"/>
            <a:ext cx="7020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21" y="6036869"/>
            <a:ext cx="775279" cy="56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Wlogo_ctr_4c_wht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" y="6036869"/>
            <a:ext cx="951307" cy="63896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8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f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36" y="228303"/>
            <a:ext cx="3152236" cy="236203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787" y="2135271"/>
            <a:ext cx="6015475" cy="1470025"/>
          </a:xfrm>
        </p:spPr>
        <p:txBody>
          <a:bodyPr/>
          <a:lstStyle/>
          <a:p>
            <a:r>
              <a:rPr lang="en-US" sz="3200" dirty="0"/>
              <a:t>University of Wisconsin SSEC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18000"/>
            <a:ext cx="6400800" cy="1320800"/>
          </a:xfrm>
        </p:spPr>
        <p:txBody>
          <a:bodyPr/>
          <a:lstStyle/>
          <a:p>
            <a:r>
              <a:rPr lang="en-US" sz="1600" dirty="0" smtClean="0"/>
              <a:t>Jerrold </a:t>
            </a:r>
            <a:r>
              <a:rPr lang="en-US" sz="1600" dirty="0" err="1" smtClean="0"/>
              <a:t>Robaidek</a:t>
            </a:r>
            <a:endParaRPr lang="en-US" sz="1600" dirty="0" smtClean="0"/>
          </a:p>
          <a:p>
            <a:r>
              <a:rPr lang="en-US" sz="1600" dirty="0" smtClean="0"/>
              <a:t>Satellite Data Services Program Manager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McIDAS</a:t>
            </a:r>
            <a:r>
              <a:rPr lang="en-US" dirty="0" smtClean="0"/>
              <a:t> User’s Group Meeting May 22-24, 2018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28904" y="2847126"/>
            <a:ext cx="2929021" cy="825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Datacenter</a:t>
            </a:r>
            <a:endParaRPr lang="en-US" sz="3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05260" y="3259719"/>
            <a:ext cx="5374105" cy="825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Satellite Data Services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066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Geostationary Satellites received</a:t>
            </a:r>
            <a:endParaRPr lang="en-US" dirty="0">
              <a:ea typeface="+mj-ea"/>
            </a:endParaRPr>
          </a:p>
        </p:txBody>
      </p:sp>
      <p:pic>
        <p:nvPicPr>
          <p:cNvPr id="10243" name="geo_draft2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1538288"/>
            <a:ext cx="705485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799" y="2586038"/>
            <a:ext cx="4731408" cy="25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005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GOES-16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-East (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75.2°W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GOES-15 -West(135°W)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GOES-14 -Test (105°W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) </a:t>
            </a:r>
            <a:r>
              <a:rPr lang="en-US" sz="9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 </a:t>
            </a:r>
            <a:r>
              <a:rPr lang="en-US" sz="11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(not currently sending)</a:t>
            </a:r>
            <a:endParaRPr lang="en-US" sz="2800" dirty="0" smtClean="0">
              <a:solidFill>
                <a:srgbClr val="E9EAF0"/>
              </a:solidFill>
              <a:latin typeface="Candara" charset="0"/>
              <a:cs typeface="Times New Roman" charset="0"/>
            </a:endParaRP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GOES-17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-Test 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(89.5°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W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Meteosat-11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(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0ºE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Meteosat-8 (near 41.5°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E)</a:t>
            </a:r>
            <a:endParaRPr lang="en-US" sz="1800" dirty="0" smtClean="0">
              <a:solidFill>
                <a:srgbClr val="E9EAF0"/>
              </a:solidFill>
              <a:latin typeface="Candara" charset="0"/>
              <a:cs typeface="Times New Roman" charset="0"/>
            </a:endParaRP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COMS (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128ºE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11875" y="2586038"/>
            <a:ext cx="3032125" cy="16312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FY-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2E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(86°E) 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FY-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2G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(105° E)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Himawari-8 (140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° E)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Candara" charset="0"/>
                <a:cs typeface="Times New Roman" charset="0"/>
              </a:rPr>
              <a:t>Kalpana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charset="0"/>
                <a:cs typeface="Times New Roman" charset="0"/>
              </a:rPr>
              <a:t>(74° E)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ndara" charset="0"/>
                <a:cs typeface="Times New Roman" charset="0"/>
              </a:rPr>
              <a:t>INSAT-3D(83° 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charset="0"/>
                <a:cs typeface="Times New Roman" charset="0"/>
              </a:rPr>
              <a:t>E</a:t>
            </a:r>
            <a:r>
              <a:rPr lang="en-US" sz="1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ndara" charset="0"/>
                <a:cs typeface="Times New Roman" charset="0"/>
              </a:rPr>
              <a:t>)</a:t>
            </a:r>
            <a:endParaRPr lang="en-US" sz="1800" dirty="0">
              <a:solidFill>
                <a:schemeClr val="bg1">
                  <a:lumMod val="50000"/>
                  <a:lumOff val="50000"/>
                </a:schemeClr>
              </a:solidFill>
              <a:latin typeface="Candara" charset="0"/>
              <a:cs typeface="Times New Roman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onut 6"/>
          <p:cNvSpPr/>
          <p:nvPr/>
        </p:nvSpPr>
        <p:spPr>
          <a:xfrm>
            <a:off x="385518" y="2548334"/>
            <a:ext cx="2474640" cy="489097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85518" y="3435202"/>
            <a:ext cx="2474640" cy="489097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400800" y="3435202"/>
            <a:ext cx="2020186" cy="890002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224443"/>
              </p:ext>
            </p:extLst>
          </p:nvPr>
        </p:nvGraphicFramePr>
        <p:xfrm>
          <a:off x="147189" y="1280177"/>
          <a:ext cx="8856806" cy="501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625"/>
                <a:gridCol w="1413036"/>
                <a:gridCol w="1811564"/>
                <a:gridCol w="1014509"/>
                <a:gridCol w="1413036"/>
                <a:gridCol w="1413036"/>
              </a:tblGrid>
              <a:tr h="310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Sub-Point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Reception 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Daily Volume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75.2°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&lt;10 seconds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130-400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GOES-14</a:t>
                      </a:r>
                      <a:endParaRPr lang="en-US" sz="1600" dirty="0">
                        <a:solidFill>
                          <a:srgbClr val="CC543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135°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89.5ºWest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&lt;10</a:t>
                      </a:r>
                      <a:r>
                        <a:rPr lang="en-US" sz="1100" baseline="0" dirty="0" smtClean="0"/>
                        <a:t> seconds</a:t>
                      </a:r>
                      <a:r>
                        <a:rPr lang="en-US" sz="1100" dirty="0" smtClean="0"/>
                        <a:t> via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130-400 GB</a:t>
                      </a:r>
                      <a:endParaRPr lang="en-US" sz="1600" dirty="0"/>
                    </a:p>
                  </a:txBody>
                  <a:tcPr/>
                </a:tc>
              </a:tr>
              <a:tr h="3588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Meteosat-11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C-Band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&lt;15</a:t>
                      </a:r>
                      <a:r>
                        <a:rPr lang="en-US" sz="1600" baseline="0" dirty="0" smtClean="0"/>
                        <a:t>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Meteosat-8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41.5°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</a:t>
                      </a:r>
                      <a:r>
                        <a:rPr lang="en-US" sz="1600" baseline="0" dirty="0" smtClean="0"/>
                        <a:t>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NOAA STAR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~30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Himawari-8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NOAA STAR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10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300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Himawari-8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Himawari</a:t>
                      </a:r>
                      <a:r>
                        <a:rPr lang="en-US" sz="1200" dirty="0" smtClean="0"/>
                        <a:t> Cast </a:t>
                      </a:r>
                    </a:p>
                    <a:p>
                      <a:r>
                        <a:rPr lang="en-US" sz="1200" dirty="0" smtClean="0"/>
                        <a:t>Network Relay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Hawai</a:t>
                      </a:r>
                      <a:r>
                        <a:rPr lang="en-US" sz="1200" baseline="0" dirty="0" smtClean="0"/>
                        <a:t>i NWS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10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62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Kalpana</a:t>
                      </a:r>
                      <a:endParaRPr lang="en-US" sz="16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74°</a:t>
                      </a:r>
                      <a:r>
                        <a:rPr lang="en-US" sz="1600" b="0" i="0" baseline="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Network Relay</a:t>
                      </a:r>
                      <a:endParaRPr lang="en-US" sz="16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ISRO</a:t>
                      </a:r>
                      <a:endParaRPr lang="en-US" sz="16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45-120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minutes</a:t>
                      </a:r>
                      <a:endParaRPr lang="en-US" sz="14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1.4 GB</a:t>
                      </a:r>
                      <a:endParaRPr lang="en-US" sz="16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Insat-3D</a:t>
                      </a:r>
                      <a:endParaRPr lang="en-US" sz="16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83°</a:t>
                      </a:r>
                      <a:r>
                        <a:rPr lang="en-US" sz="1600" b="0" i="0" baseline="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Network Relay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ISRO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45-180 min</a:t>
                      </a:r>
                      <a:endParaRPr lang="en-US" sz="16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19 GB</a:t>
                      </a:r>
                      <a:endParaRPr lang="en-US" sz="16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FY2E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86°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15-30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4.7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FY2G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15-30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4.7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128°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9-24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GB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56" y="445819"/>
            <a:ext cx="1234439" cy="800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7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Geostationary Satellites Received at UW SSEC in 2016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rbel" charset="0"/>
              </a:rPr>
              <a:t>Polar Satellites received</a:t>
            </a:r>
          </a:p>
        </p:txBody>
      </p:sp>
      <p:pic>
        <p:nvPicPr>
          <p:cNvPr id="12291" name="Picture 3" descr="polar_hi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63675"/>
            <a:ext cx="6694487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895350" y="2586038"/>
            <a:ext cx="2205202" cy="28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8" rIns="91354" bIns="45678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NOAA-15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NOAA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-18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NOAA-19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NOAA-20 </a:t>
            </a:r>
            <a:r>
              <a:rPr lang="en-US" sz="1000" b="1" dirty="0" smtClean="0">
                <a:solidFill>
                  <a:srgbClr val="FFFFFF"/>
                </a:solidFill>
                <a:latin typeface="Corbel" charset="0"/>
              </a:rPr>
              <a:t>(JPSS-1)</a:t>
            </a:r>
            <a:endParaRPr lang="en-US" sz="1000" b="1" dirty="0">
              <a:solidFill>
                <a:srgbClr val="FFFFFF"/>
              </a:solidFill>
              <a:latin typeface="Corbel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METOP-A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METOP-B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6491288" y="2586038"/>
            <a:ext cx="2271712" cy="378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8" rIns="91354" bIns="45678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Aqua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Terra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Corbel" charset="0"/>
              </a:rPr>
              <a:t>Suomi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-NPP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Landsat-8 </a:t>
            </a:r>
            <a:r>
              <a:rPr lang="en-US" sz="1000" b="1" dirty="0" smtClean="0">
                <a:solidFill>
                  <a:srgbClr val="FFFFFF"/>
                </a:solidFill>
                <a:latin typeface="Corbel" charset="0"/>
              </a:rPr>
              <a:t>(RE only)</a:t>
            </a:r>
            <a:endParaRPr lang="en-US" sz="1000" b="1" dirty="0">
              <a:solidFill>
                <a:srgbClr val="FFFFFF"/>
              </a:solidFill>
              <a:latin typeface="Corbe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FY-3B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FY-3C</a:t>
            </a:r>
            <a:endParaRPr lang="en-US" sz="2000" b="1" dirty="0">
              <a:solidFill>
                <a:srgbClr val="FFFFFF"/>
              </a:solidFill>
              <a:latin typeface="Corbe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GCOM-W1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 b="1" dirty="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12294" name="Slide Number Placeholder 4"/>
          <p:cNvSpPr txBox="1">
            <a:spLocks noGrp="1"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4" tIns="45633" rIns="91264" bIns="45633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/>
            <a:fld id="{BFE87E28-AF58-DB48-BE01-A9C562035311}" type="slidenum">
              <a:rPr lang="en-US" sz="1400">
                <a:solidFill>
                  <a:srgbClr val="FFFFFF"/>
                </a:solidFill>
                <a:latin typeface="Arial" charset="0"/>
                <a:cs typeface="ＭＳ Ｐゴシック" charset="0"/>
              </a:rPr>
              <a:pPr algn="r"/>
              <a:t>12</a:t>
            </a:fld>
            <a:endParaRPr lang="en-US" sz="1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onut 7"/>
          <p:cNvSpPr/>
          <p:nvPr/>
        </p:nvSpPr>
        <p:spPr>
          <a:xfrm>
            <a:off x="760631" y="4017156"/>
            <a:ext cx="2474640" cy="489097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2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56" y="445819"/>
            <a:ext cx="1234439" cy="800457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536090"/>
              </p:ext>
            </p:extLst>
          </p:nvPr>
        </p:nvGraphicFramePr>
        <p:xfrm>
          <a:off x="149411" y="704941"/>
          <a:ext cx="8802289" cy="5921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289"/>
                <a:gridCol w="2230493"/>
                <a:gridCol w="812513"/>
                <a:gridCol w="1516529"/>
                <a:gridCol w="2136589"/>
                <a:gridCol w="1032876"/>
              </a:tblGrid>
              <a:tr h="31005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Reception 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Domain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ADDE Latency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Instruments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NOAA-15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C-Band relay,</a:t>
                      </a:r>
                      <a:r>
                        <a:rPr lang="en-US" sz="1000" baseline="0" dirty="0" smtClean="0"/>
                        <a:t> NOAA-STAR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smtClean="0"/>
                        <a:t>DB &lt;1 minutes after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AVHRR</a:t>
                      </a:r>
                      <a:r>
                        <a:rPr lang="en-US" sz="1000" smtClean="0"/>
                        <a:t>, AMSU, DCS-&gt;level-1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All other instruments 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dk1"/>
                          </a:solidFill>
                        </a:rPr>
                        <a:t>NOAA-18</a:t>
                      </a:r>
                      <a:endParaRPr lang="en-US" sz="1000" dirty="0">
                        <a:solidFill>
                          <a:srgbClr val="CC5439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  L-Band, C-Band relay,</a:t>
                      </a:r>
                      <a:r>
                        <a:rPr lang="en-US" sz="1000" baseline="0" dirty="0" smtClean="0"/>
                        <a:t> NOAA STAR</a:t>
                      </a:r>
                      <a:endParaRPr lang="en-US" sz="10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AVHRR-&gt;level-1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45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All other instruments 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NOAA-19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  L-Band, C-Band relay,</a:t>
                      </a:r>
                      <a:r>
                        <a:rPr lang="en-US" sz="1000" baseline="0" dirty="0" smtClean="0"/>
                        <a:t> NOAA STAR</a:t>
                      </a:r>
                      <a:endParaRPr lang="en-US" sz="10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AVHRR-&gt;level-1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All other instruments 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NOAA-20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  XL-Band,</a:t>
                      </a:r>
                      <a:r>
                        <a:rPr lang="en-US" sz="1000" baseline="0" dirty="0" smtClean="0"/>
                        <a:t> NOAA STAR, CLASS</a:t>
                      </a:r>
                      <a:endParaRPr lang="en-US" sz="10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VIIRS&gt;level-1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VIIRS,ATMS, </a:t>
                      </a:r>
                      <a:r>
                        <a:rPr lang="en-US" sz="1000" dirty="0" err="1" smtClean="0"/>
                        <a:t>CrIS</a:t>
                      </a:r>
                      <a:endParaRPr lang="en-US" sz="1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ftp (sips)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err="1" smtClean="0"/>
                        <a:t>Metop</a:t>
                      </a:r>
                      <a:r>
                        <a:rPr lang="en-US" sz="1000" dirty="0" smtClean="0"/>
                        <a:t>-A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  L-Band,</a:t>
                      </a:r>
                      <a:r>
                        <a:rPr lang="en-US" sz="1000" baseline="0" dirty="0" smtClean="0"/>
                        <a:t> NOAA STAR Relay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AVHRR 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AVHRR,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IASI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ftp (sips)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err="1" smtClean="0"/>
                        <a:t>Metop</a:t>
                      </a:r>
                      <a:r>
                        <a:rPr lang="en-US" sz="1000" dirty="0" smtClean="0"/>
                        <a:t>-B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  L-Band,</a:t>
                      </a:r>
                      <a:r>
                        <a:rPr lang="en-US" sz="1000" baseline="0" dirty="0" smtClean="0"/>
                        <a:t> NOAA STAR Relay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AVHRR 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AVHRR,IASI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ftp</a:t>
                      </a:r>
                      <a:r>
                        <a:rPr lang="en-US" sz="1000" baseline="0" dirty="0" smtClean="0"/>
                        <a:t> (sips)</a:t>
                      </a:r>
                      <a:endParaRPr lang="en-US" sz="1000" dirty="0" smtClean="0"/>
                    </a:p>
                  </a:txBody>
                  <a:tcPr/>
                </a:tc>
              </a:tr>
              <a:tr h="220980">
                <a:tc rowSpan="2">
                  <a:txBody>
                    <a:bodyPr/>
                    <a:lstStyle/>
                    <a:p>
                      <a:r>
                        <a:rPr lang="en-US" sz="1000" dirty="0" err="1" smtClean="0"/>
                        <a:t>Suomi</a:t>
                      </a:r>
                      <a:r>
                        <a:rPr lang="en-US" sz="1000" dirty="0" smtClean="0"/>
                        <a:t>-NPP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  X/L Band, NOAA STAR, CLASS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VIIRS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VIIRS,ATMS, </a:t>
                      </a:r>
                      <a:r>
                        <a:rPr lang="en-US" sz="1000" dirty="0" err="1" smtClean="0"/>
                        <a:t>CrIS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ftp</a:t>
                      </a:r>
                      <a:r>
                        <a:rPr lang="en-US" sz="1000" baseline="0" dirty="0" smtClean="0"/>
                        <a:t> (sips)</a:t>
                      </a:r>
                      <a:endParaRPr lang="en-US" sz="1000" dirty="0" smtClean="0"/>
                    </a:p>
                  </a:txBody>
                  <a:tcPr/>
                </a:tc>
              </a:tr>
              <a:tr h="22098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Aqua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  X-Band, NASA Relay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&lt;15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AIRS,</a:t>
                      </a:r>
                      <a:r>
                        <a:rPr lang="en-US" sz="1000" baseline="0" dirty="0" smtClean="0"/>
                        <a:t> MODIS -&gt; Level-1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AIRS, MODIS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ftp</a:t>
                      </a:r>
                      <a:r>
                        <a:rPr lang="en-US" sz="1000" baseline="0" dirty="0" smtClean="0"/>
                        <a:t> (sips)</a:t>
                      </a:r>
                      <a:endParaRPr lang="en-US" sz="1000" dirty="0" smtClean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Terra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  X-Band, NASA Relay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&lt;15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MODIS -&gt; Level-1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MODIS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ftp</a:t>
                      </a:r>
                      <a:r>
                        <a:rPr lang="en-US" sz="1000" baseline="0" dirty="0" smtClean="0"/>
                        <a:t> (sips)</a:t>
                      </a:r>
                      <a:endParaRPr lang="en-US" sz="1000" dirty="0" smtClean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Landsat-8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Network Relay (USGS)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&lt;24 hours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Level-1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ADDE</a:t>
                      </a:r>
                      <a:r>
                        <a:rPr lang="en-US" sz="1000" dirty="0" smtClean="0"/>
                        <a:t>, WMS</a:t>
                      </a:r>
                      <a:endParaRPr lang="en-US" sz="10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Shizuku</a:t>
                      </a:r>
                      <a:endParaRPr lang="en-US" sz="1000" dirty="0" smtClean="0"/>
                    </a:p>
                    <a:p>
                      <a:r>
                        <a:rPr lang="en-US" sz="1000" dirty="0" smtClean="0"/>
                        <a:t>GCOM-W1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</a:t>
                      </a:r>
                      <a:r>
                        <a:rPr lang="en-US" sz="1000" baseline="0" dirty="0" smtClean="0"/>
                        <a:t> X-Band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CONUS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&lt;1 min after 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SSEC ftp</a:t>
                      </a:r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FY-3B/C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X/L Band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CONUS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&lt;1 min after 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SSEC ftp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7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Polar Satellites Received at UW SSEC in 2018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Non-Satellite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NOAAport</a:t>
            </a:r>
            <a:endParaRPr lang="en-US" dirty="0" smtClean="0"/>
          </a:p>
          <a:p>
            <a:pPr lvl="1"/>
            <a:r>
              <a:rPr lang="en-US" dirty="0" smtClean="0"/>
              <a:t>Text/Point</a:t>
            </a:r>
          </a:p>
          <a:p>
            <a:pPr lvl="1"/>
            <a:r>
              <a:rPr lang="en-US" dirty="0" smtClean="0"/>
              <a:t>Model Grids</a:t>
            </a:r>
          </a:p>
          <a:p>
            <a:pPr lvl="1"/>
            <a:r>
              <a:rPr lang="en-US" dirty="0" smtClean="0"/>
              <a:t>Radar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9" name="Text Box 68"/>
          <p:cNvSpPr txBox="1">
            <a:spLocks noChangeArrowheads="1"/>
          </p:cNvSpPr>
          <p:nvPr/>
        </p:nvSpPr>
        <p:spPr bwMode="auto">
          <a:xfrm>
            <a:off x="447115" y="2480182"/>
            <a:ext cx="8521228" cy="34480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As of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May 2018,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over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1,400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TBs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online.  </a:t>
            </a:r>
          </a:p>
          <a:p>
            <a:endParaRPr lang="en-US" sz="2000" dirty="0" smtClean="0">
              <a:solidFill>
                <a:schemeClr val="accent2"/>
              </a:solidFill>
              <a:latin typeface="Candara"/>
              <a:ea typeface="ＭＳ Ｐゴシック"/>
              <a:cs typeface="Times New Roman"/>
            </a:endParaRPr>
          </a:p>
          <a:p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Grows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approximately about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~350+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TB/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year</a:t>
            </a:r>
            <a:endParaRPr lang="en-US" sz="2000" b="1" u="sng" dirty="0" smtClean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US Geostationary Satellites</a:t>
            </a:r>
            <a:endParaRPr lang="en-US" sz="2000" b="1" u="sng" dirty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E9EAF0"/>
                </a:solidFill>
              </a:rPr>
              <a:t>GOES-8 through </a:t>
            </a:r>
            <a:r>
              <a:rPr lang="en-US" dirty="0" smtClean="0">
                <a:solidFill>
                  <a:srgbClr val="E9EAF0"/>
                </a:solidFill>
              </a:rPr>
              <a:t>GOES-17 </a:t>
            </a:r>
            <a:r>
              <a:rPr lang="en-US" b="1" i="1" u="sng" dirty="0">
                <a:solidFill>
                  <a:srgbClr val="E9EAF0"/>
                </a:solidFill>
              </a:rPr>
              <a:t>(</a:t>
            </a:r>
            <a:r>
              <a:rPr lang="en-US" b="1" i="1" dirty="0">
                <a:solidFill>
                  <a:srgbClr val="E9EAF0"/>
                </a:solidFill>
              </a:rPr>
              <a:t>1994-Present</a:t>
            </a:r>
            <a:r>
              <a:rPr lang="en-US" b="1" i="1" u="sng" dirty="0">
                <a:solidFill>
                  <a:srgbClr val="E9EAF0"/>
                </a:solidFill>
              </a:rPr>
              <a:t>) </a:t>
            </a:r>
            <a:r>
              <a:rPr lang="en-US" dirty="0">
                <a:solidFill>
                  <a:srgbClr val="E9EAF0"/>
                </a:solidFill>
              </a:rPr>
              <a:t>(East, West </a:t>
            </a:r>
            <a:r>
              <a:rPr lang="en-US" dirty="0" smtClean="0">
                <a:solidFill>
                  <a:srgbClr val="E9EAF0"/>
                </a:solidFill>
              </a:rPr>
              <a:t>, South America and test)</a:t>
            </a:r>
            <a:endParaRPr lang="en-US" i="1" u="sng" dirty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>
                <a:solidFill>
                  <a:srgbClr val="E9EAF0"/>
                </a:solidFill>
              </a:rPr>
              <a:t>GOES</a:t>
            </a:r>
            <a:r>
              <a:rPr lang="en-US" dirty="0">
                <a:solidFill>
                  <a:srgbClr val="E9EAF0"/>
                </a:solidFill>
              </a:rPr>
              <a:t>-1 through GOES-7 </a:t>
            </a:r>
            <a:r>
              <a:rPr lang="en-US" b="1" i="1" u="sng" dirty="0">
                <a:solidFill>
                  <a:srgbClr val="E9EAF0"/>
                </a:solidFill>
              </a:rPr>
              <a:t>(</a:t>
            </a:r>
            <a:r>
              <a:rPr lang="en-US" b="1" i="1" dirty="0">
                <a:solidFill>
                  <a:srgbClr val="E9EAF0"/>
                </a:solidFill>
              </a:rPr>
              <a:t>1978-1996</a:t>
            </a:r>
            <a:r>
              <a:rPr lang="en-US" b="1" i="1" u="sng" dirty="0" smtClean="0">
                <a:solidFill>
                  <a:srgbClr val="E9EAF0"/>
                </a:solidFill>
              </a:rPr>
              <a:t>)</a:t>
            </a:r>
            <a:endParaRPr lang="en-US" dirty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>
                <a:solidFill>
                  <a:srgbClr val="E9EAF0"/>
                </a:solidFill>
              </a:rPr>
              <a:t>SMS</a:t>
            </a:r>
            <a:r>
              <a:rPr lang="en-US" dirty="0">
                <a:solidFill>
                  <a:srgbClr val="E9EAF0"/>
                </a:solidFill>
              </a:rPr>
              <a:t>-1&amp;2 </a:t>
            </a:r>
            <a:r>
              <a:rPr lang="en-US" i="1" u="sng" dirty="0">
                <a:solidFill>
                  <a:srgbClr val="E9EAF0"/>
                </a:solidFill>
              </a:rPr>
              <a:t>(</a:t>
            </a:r>
            <a:r>
              <a:rPr lang="en-US" i="1" dirty="0">
                <a:solidFill>
                  <a:srgbClr val="E9EAF0"/>
                </a:solidFill>
              </a:rPr>
              <a:t>1978-</a:t>
            </a:r>
            <a:r>
              <a:rPr lang="en-US" i="1" dirty="0" smtClean="0">
                <a:solidFill>
                  <a:srgbClr val="E9EAF0"/>
                </a:solidFill>
              </a:rPr>
              <a:t>1981</a:t>
            </a:r>
            <a:r>
              <a:rPr lang="en-US" i="1" u="sng" dirty="0" smtClean="0">
                <a:solidFill>
                  <a:srgbClr val="E9EAF0"/>
                </a:solidFill>
              </a:rPr>
              <a:t>)</a:t>
            </a:r>
            <a:endParaRPr lang="en-US" dirty="0" smtClean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endParaRPr lang="en-US" sz="900" dirty="0">
              <a:solidFill>
                <a:srgbClr val="FFFFFF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6" name="Text Box 68"/>
          <p:cNvSpPr txBox="1">
            <a:spLocks noChangeArrowheads="1"/>
          </p:cNvSpPr>
          <p:nvPr/>
        </p:nvSpPr>
        <p:spPr bwMode="auto">
          <a:xfrm>
            <a:off x="468136" y="1658492"/>
            <a:ext cx="7943113" cy="39061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International Geostationary Satellites</a:t>
            </a:r>
            <a:endParaRPr lang="en-US" sz="2000" b="1" u="sng" dirty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GMS</a:t>
            </a:r>
            <a:r>
              <a:rPr lang="en-US" sz="1600" dirty="0"/>
              <a:t>/MTSAT </a:t>
            </a:r>
            <a:r>
              <a:rPr lang="en-US" sz="1600" b="1" i="1" u="sng" dirty="0"/>
              <a:t>(</a:t>
            </a:r>
            <a:r>
              <a:rPr lang="en-US" sz="1600" b="1" i="1" dirty="0"/>
              <a:t>1998</a:t>
            </a:r>
            <a:r>
              <a:rPr lang="en-US" sz="1600" b="1" i="1" dirty="0" smtClean="0"/>
              <a:t>-2015</a:t>
            </a:r>
            <a:r>
              <a:rPr lang="en-US" sz="1600" b="1" i="1" u="sng" dirty="0" smtClean="0"/>
              <a:t>)</a:t>
            </a:r>
            <a:endParaRPr lang="en-US" sz="1600" b="1" i="1" u="sng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err="1"/>
              <a:t>Meteosat</a:t>
            </a:r>
            <a:r>
              <a:rPr lang="en-US" sz="1600" dirty="0"/>
              <a:t>/</a:t>
            </a:r>
            <a:r>
              <a:rPr lang="en-US" sz="1600" dirty="0" err="1"/>
              <a:t>Meteosat</a:t>
            </a:r>
            <a:r>
              <a:rPr lang="en-US" sz="1600" dirty="0"/>
              <a:t> IODC </a:t>
            </a:r>
            <a:r>
              <a:rPr lang="en-US" sz="1600" b="1" i="1" u="sng" dirty="0"/>
              <a:t>(</a:t>
            </a:r>
            <a:r>
              <a:rPr lang="en-US" sz="1600" b="1" i="1" dirty="0"/>
              <a:t>1998-Present</a:t>
            </a:r>
            <a:r>
              <a:rPr lang="en-US" sz="1600" b="1" i="1" u="sng" dirty="0" smtClean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Meteosat-1 FGGE (1978-1979)</a:t>
            </a:r>
            <a:endParaRPr lang="en-US" sz="1600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/>
              <a:t>FY2 (2004-Present)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err="1"/>
              <a:t>Kalpana</a:t>
            </a:r>
            <a:r>
              <a:rPr lang="en-US" sz="1600" dirty="0"/>
              <a:t> </a:t>
            </a:r>
            <a:r>
              <a:rPr lang="en-US" sz="1600" b="1" i="1" u="sng" dirty="0"/>
              <a:t>(</a:t>
            </a:r>
            <a:r>
              <a:rPr lang="en-US" sz="1600" b="1" i="1" dirty="0"/>
              <a:t>2005</a:t>
            </a:r>
            <a:r>
              <a:rPr lang="en-US" sz="1600" b="1" i="1" dirty="0" smtClean="0"/>
              <a:t>-2017</a:t>
            </a:r>
            <a:r>
              <a:rPr lang="en-US" sz="1600" b="1" i="1" u="sng" dirty="0" smtClean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Insat-3D </a:t>
            </a:r>
            <a:r>
              <a:rPr lang="en-US" sz="1600" b="1" i="1" u="sng" dirty="0" smtClean="0"/>
              <a:t>(</a:t>
            </a:r>
            <a:r>
              <a:rPr lang="en-US" sz="1600" b="1" i="1" dirty="0" smtClean="0"/>
              <a:t>June 2014-2017)</a:t>
            </a:r>
            <a:endParaRPr lang="en-US" sz="1600" b="1" i="1" u="sng" dirty="0" smtClean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COMS (June 2012 – Present)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Himawari-8 (March 2015 – Present)</a:t>
            </a:r>
          </a:p>
          <a:p>
            <a:pPr marL="228600" marR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endParaRPr lang="en-US" sz="900" dirty="0">
              <a:solidFill>
                <a:srgbClr val="FFFFFF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447115" y="2490183"/>
            <a:ext cx="7583487" cy="35971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NOAAPORT</a:t>
            </a:r>
            <a:r>
              <a:rPr lang="en-US" sz="2000" b="1" u="sng" dirty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/Conventional Data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/>
              <a:t>Model Output </a:t>
            </a:r>
            <a:r>
              <a:rPr lang="en-US" b="1" i="1" u="sng" dirty="0"/>
              <a:t>(</a:t>
            </a:r>
            <a:r>
              <a:rPr lang="en-US" b="1" i="1" dirty="0"/>
              <a:t>1996-Present</a:t>
            </a:r>
            <a:r>
              <a:rPr lang="en-US" b="1" i="1" u="sng" dirty="0" smtClean="0"/>
              <a:t>)</a:t>
            </a:r>
            <a:r>
              <a:rPr lang="en-US" dirty="0" smtClean="0"/>
              <a:t>*</a:t>
            </a:r>
            <a:endParaRPr lang="en-US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In situ </a:t>
            </a:r>
            <a:r>
              <a:rPr lang="en-US" dirty="0"/>
              <a:t>Point Observations </a:t>
            </a:r>
            <a:r>
              <a:rPr lang="en-US" b="1" i="1" u="sng" dirty="0"/>
              <a:t>(</a:t>
            </a:r>
            <a:r>
              <a:rPr lang="en-US" b="1" i="1" dirty="0"/>
              <a:t>1976-Present</a:t>
            </a:r>
            <a:r>
              <a:rPr lang="en-US" b="1" i="1" u="sng" dirty="0" smtClean="0"/>
              <a:t>)</a:t>
            </a: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SDS </a:t>
            </a: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Dave Parker, Dave </a:t>
            </a:r>
            <a:r>
              <a:rPr lang="en-US" dirty="0" err="1" smtClean="0"/>
              <a:t>Santek</a:t>
            </a:r>
            <a:r>
              <a:rPr lang="en-US" dirty="0" smtClean="0"/>
              <a:t>, Bill </a:t>
            </a:r>
            <a:r>
              <a:rPr lang="en-US" dirty="0" err="1" smtClean="0"/>
              <a:t>Bellon</a:t>
            </a:r>
            <a:r>
              <a:rPr lang="en-US" dirty="0" smtClean="0"/>
              <a:t>, Clayton </a:t>
            </a:r>
            <a:r>
              <a:rPr lang="en-US" dirty="0" err="1" smtClean="0"/>
              <a:t>Suplinski</a:t>
            </a:r>
            <a:r>
              <a:rPr lang="en-US" dirty="0" smtClean="0"/>
              <a:t>, Rick </a:t>
            </a:r>
            <a:r>
              <a:rPr lang="en-US" dirty="0" err="1" smtClean="0"/>
              <a:t>Kohrs</a:t>
            </a:r>
            <a:r>
              <a:rPr lang="en-US" dirty="0" smtClean="0"/>
              <a:t>, Jerry Robaidek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07" y="638332"/>
            <a:ext cx="2196017" cy="1647013"/>
          </a:xfrm>
          <a:prstGeom prst="rect">
            <a:avLst/>
          </a:prstGeom>
          <a:noFill/>
          <a:ln>
            <a:noFill/>
          </a:ln>
          <a:effectLst>
            <a:softEdge rad="2921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162445" y="213528"/>
            <a:ext cx="879418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rebuchet MS" charset="0"/>
              </a:rPr>
              <a:t>SSEC Satellite Data Services</a:t>
            </a:r>
            <a:br>
              <a:rPr lang="en-US" dirty="0" smtClean="0">
                <a:latin typeface="Trebuchet MS" charset="0"/>
              </a:rPr>
            </a:br>
            <a:r>
              <a:rPr lang="en-US" dirty="0" smtClean="0">
                <a:latin typeface="Trebuchet MS" charset="0"/>
              </a:rPr>
              <a:t>Update</a:t>
            </a:r>
            <a:endParaRPr lang="en-US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17" y="2419693"/>
            <a:ext cx="7583487" cy="420893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ffectLst/>
                <a:ea typeface="+mn-ea"/>
                <a:cs typeface="+mn-cs"/>
              </a:rPr>
              <a:t>SDS Status</a:t>
            </a:r>
          </a:p>
          <a:p>
            <a:pPr fontAlgn="auto"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/>
              <a:t>SDS </a:t>
            </a:r>
            <a:r>
              <a:rPr lang="en-US" dirty="0" smtClean="0"/>
              <a:t>Projects</a:t>
            </a:r>
            <a:endParaRPr lang="en-US" dirty="0" smtClean="0">
              <a:effectLst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ffectLst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4007" y="2150997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dirty="0" smtClean="0">
              <a:effectLst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M</a:t>
            </a:r>
            <a:r>
              <a:rPr lang="en-US" dirty="0" smtClean="0"/>
              <a:t>ulti-format </a:t>
            </a:r>
            <a:r>
              <a:rPr lang="en-US" u="sng" dirty="0"/>
              <a:t>c</a:t>
            </a:r>
            <a:r>
              <a:rPr lang="en-US" dirty="0" smtClean="0"/>
              <a:t>lient-agnostic </a:t>
            </a:r>
            <a:r>
              <a:rPr lang="en-US" u="sng" dirty="0" smtClean="0"/>
              <a:t>F</a:t>
            </a:r>
            <a:r>
              <a:rPr lang="en-US" dirty="0" smtClean="0"/>
              <a:t>ile </a:t>
            </a:r>
            <a:r>
              <a:rPr lang="en-US" u="sng" dirty="0" smtClean="0"/>
              <a:t>E</a:t>
            </a:r>
            <a:r>
              <a:rPr lang="en-US" dirty="0" smtClean="0"/>
              <a:t>xtraction </a:t>
            </a:r>
            <a:r>
              <a:rPr lang="en-US" u="sng" dirty="0" smtClean="0"/>
              <a:t>T</a:t>
            </a:r>
            <a:r>
              <a:rPr lang="en-US" dirty="0" smtClean="0"/>
              <a:t>hrough </a:t>
            </a:r>
            <a:r>
              <a:rPr lang="en-US" u="sng" dirty="0" smtClean="0"/>
              <a:t>Contextual</a:t>
            </a:r>
            <a:r>
              <a:rPr lang="en-US" dirty="0" smtClean="0"/>
              <a:t> </a:t>
            </a:r>
            <a:r>
              <a:rPr lang="en-US" u="sng" dirty="0" smtClean="0"/>
              <a:t>H</a:t>
            </a:r>
            <a:r>
              <a:rPr lang="en-US" dirty="0" smtClean="0"/>
              <a:t>TTP</a:t>
            </a:r>
          </a:p>
          <a:p>
            <a:r>
              <a:rPr lang="en-US" dirty="0" smtClean="0"/>
              <a:t>Allows access to ADDE archive servers </a:t>
            </a:r>
          </a:p>
          <a:p>
            <a:r>
              <a:rPr lang="en-US" dirty="0" smtClean="0"/>
              <a:t>Heavily dependent on </a:t>
            </a:r>
            <a:r>
              <a:rPr lang="en-US" dirty="0" err="1" smtClean="0"/>
              <a:t>McIDAS</a:t>
            </a:r>
            <a:r>
              <a:rPr lang="en-US" dirty="0" smtClean="0"/>
              <a:t>-X</a:t>
            </a:r>
          </a:p>
          <a:p>
            <a:r>
              <a:rPr lang="en-US" dirty="0" smtClean="0"/>
              <a:t>Outputs all formats </a:t>
            </a:r>
            <a:r>
              <a:rPr lang="en-US" dirty="0" err="1" smtClean="0"/>
              <a:t>McIDAS</a:t>
            </a:r>
            <a:r>
              <a:rPr lang="en-US" dirty="0" smtClean="0"/>
              <a:t>-X can plus others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Output formats: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155001"/>
              </p:ext>
            </p:extLst>
          </p:nvPr>
        </p:nvGraphicFramePr>
        <p:xfrm>
          <a:off x="954839" y="2927684"/>
          <a:ext cx="7306844" cy="295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422"/>
                <a:gridCol w="3653422"/>
              </a:tblGrid>
              <a:tr h="590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088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Flat Binary</a:t>
                      </a:r>
                    </a:p>
                  </a:txBody>
                  <a:tcPr/>
                </a:tc>
              </a:tr>
              <a:tr h="59088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NetCDF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Gif</a:t>
                      </a:r>
                    </a:p>
                  </a:txBody>
                  <a:tcPr/>
                </a:tc>
              </a:tr>
              <a:tr h="590884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Geotiff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JPEG</a:t>
                      </a:r>
                    </a:p>
                  </a:txBody>
                  <a:tcPr/>
                </a:tc>
              </a:tr>
              <a:tr h="59088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Flat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PNG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4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 via HTTPS</a:t>
            </a:r>
          </a:p>
          <a:p>
            <a:r>
              <a:rPr lang="en-US" dirty="0" smtClean="0"/>
              <a:t>Any client that can request a URL, can access, subset, and remap satellite data from an ADDE server</a:t>
            </a:r>
          </a:p>
          <a:p>
            <a:r>
              <a:rPr lang="en-US" dirty="0" smtClean="0"/>
              <a:t>Integrated with inventory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21" y="1903940"/>
            <a:ext cx="3714898" cy="83926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05" y="4763387"/>
            <a:ext cx="2030743" cy="147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Must register for a unique data key</a:t>
            </a:r>
          </a:p>
          <a:p>
            <a:r>
              <a:rPr lang="en-US" dirty="0" smtClean="0"/>
              <a:t>1 </a:t>
            </a:r>
            <a:r>
              <a:rPr lang="en-US" dirty="0"/>
              <a:t>GB daily limit</a:t>
            </a:r>
          </a:p>
          <a:p>
            <a:r>
              <a:rPr lang="en-US" dirty="0" smtClean="0"/>
              <a:t>1000 transaction per day daily limit</a:t>
            </a:r>
          </a:p>
          <a:p>
            <a:r>
              <a:rPr lang="en-US" dirty="0" smtClean="0"/>
              <a:t>Data must be 180 days or older (30 Days or older for </a:t>
            </a:r>
            <a:r>
              <a:rPr lang="en-US" dirty="0" err="1" smtClean="0"/>
              <a:t>Unidata</a:t>
            </a:r>
            <a:r>
              <a:rPr lang="en-US" dirty="0" smtClean="0"/>
              <a:t> Community)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2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3" y="1600200"/>
            <a:ext cx="6211294" cy="4525963"/>
          </a:xfrm>
        </p:spPr>
      </p:pic>
    </p:spTree>
    <p:extLst>
      <p:ext uri="{BB962C8B-B14F-4D97-AF65-F5344CB8AC3E}">
        <p14:creationId xmlns:p14="http://schemas.microsoft.com/office/powerpoint/2010/main" val="14836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3" y="1600200"/>
            <a:ext cx="6211294" cy="4525963"/>
          </a:xfrm>
        </p:spPr>
      </p:pic>
    </p:spTree>
    <p:extLst>
      <p:ext uri="{BB962C8B-B14F-4D97-AF65-F5344CB8AC3E}">
        <p14:creationId xmlns:p14="http://schemas.microsoft.com/office/powerpoint/2010/main" val="137334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3" y="1600200"/>
            <a:ext cx="6211294" cy="4525963"/>
          </a:xfrm>
        </p:spPr>
      </p:pic>
    </p:spTree>
    <p:extLst>
      <p:ext uri="{BB962C8B-B14F-4D97-AF65-F5344CB8AC3E}">
        <p14:creationId xmlns:p14="http://schemas.microsoft.com/office/powerpoint/2010/main" val="11396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3" y="1600200"/>
            <a:ext cx="6211294" cy="4525963"/>
          </a:xfrm>
        </p:spPr>
      </p:pic>
    </p:spTree>
    <p:extLst>
      <p:ext uri="{BB962C8B-B14F-4D97-AF65-F5344CB8AC3E}">
        <p14:creationId xmlns:p14="http://schemas.microsoft.com/office/powerpoint/2010/main" val="146207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3" y="1600200"/>
            <a:ext cx="6211294" cy="4525963"/>
          </a:xfrm>
        </p:spPr>
      </p:pic>
    </p:spTree>
    <p:extLst>
      <p:ext uri="{BB962C8B-B14F-4D97-AF65-F5344CB8AC3E}">
        <p14:creationId xmlns:p14="http://schemas.microsoft.com/office/powerpoint/2010/main" val="15544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3" y="1600200"/>
            <a:ext cx="6211294" cy="4525963"/>
          </a:xfrm>
        </p:spPr>
      </p:pic>
    </p:spTree>
    <p:extLst>
      <p:ext uri="{BB962C8B-B14F-4D97-AF65-F5344CB8AC3E}">
        <p14:creationId xmlns:p14="http://schemas.microsoft.com/office/powerpoint/2010/main" val="8925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575"/>
          </a:xfrm>
        </p:spPr>
        <p:txBody>
          <a:bodyPr/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SSEC </a:t>
            </a:r>
            <a:r>
              <a:rPr lang="en-US" dirty="0" smtClean="0">
                <a:latin typeface="Trebuchet MS" charset="0"/>
                <a:ea typeface="ＭＳ Ｐゴシック" charset="0"/>
                <a:cs typeface="ＭＳ Ｐゴシック" charset="0"/>
              </a:rPr>
              <a:t>SDS</a:t>
            </a:r>
            <a:endParaRPr lang="en-US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139368" y="3776231"/>
            <a:ext cx="5306639" cy="2213364"/>
          </a:xfrm>
        </p:spPr>
        <p:txBody>
          <a:bodyPr>
            <a:normAutofit lnSpcReduction="10000"/>
          </a:bodyPr>
          <a:lstStyle/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2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 </a:t>
            </a:r>
            <a:r>
              <a:rPr lang="en-US" sz="1600" dirty="0">
                <a:latin typeface="Trebuchet MS" charset="0"/>
                <a:ea typeface="ＭＳ Ｐゴシック" charset="0"/>
              </a:rPr>
              <a:t>FTE ~100% time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Computer </a:t>
            </a:r>
            <a:r>
              <a:rPr lang="en-US" sz="1600" dirty="0">
                <a:latin typeface="Trebuchet MS" charset="0"/>
                <a:ea typeface="ＭＳ Ｐゴシック" charset="0"/>
              </a:rPr>
              <a:t>Operator (1</a:t>
            </a:r>
            <a:r>
              <a:rPr lang="en-US" sz="1600" baseline="30000" dirty="0">
                <a:latin typeface="Trebuchet MS" charset="0"/>
                <a:ea typeface="ＭＳ Ｐゴシック" charset="0"/>
              </a:rPr>
              <a:t>st</a:t>
            </a:r>
            <a:r>
              <a:rPr lang="en-US" sz="1600" dirty="0">
                <a:latin typeface="Trebuchet MS" charset="0"/>
                <a:ea typeface="ＭＳ Ｐゴシック" charset="0"/>
              </a:rPr>
              <a:t> shift)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Computer Operator (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1</a:t>
            </a:r>
            <a:r>
              <a:rPr lang="en-US" sz="1600" baseline="30000" dirty="0" smtClean="0">
                <a:latin typeface="Trebuchet MS" charset="0"/>
                <a:ea typeface="ＭＳ Ｐゴシック" charset="0"/>
              </a:rPr>
              <a:t>st 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shift)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5 </a:t>
            </a:r>
            <a:r>
              <a:rPr lang="en-US" sz="1600" dirty="0">
                <a:latin typeface="Trebuchet MS" charset="0"/>
                <a:ea typeface="ＭＳ Ｐゴシック" charset="0"/>
              </a:rPr>
              <a:t>FTE ~portions of their time 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Program Manager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System Programmer</a:t>
            </a:r>
          </a:p>
          <a:p>
            <a:pPr lvl="2">
              <a:lnSpc>
                <a:spcPct val="80000"/>
              </a:lnSpc>
            </a:pPr>
            <a:r>
              <a:rPr lang="en-US" sz="1600" dirty="0" err="1" smtClean="0">
                <a:latin typeface="Trebuchet MS" charset="0"/>
                <a:ea typeface="ＭＳ Ｐゴシック" charset="0"/>
              </a:rPr>
              <a:t>DataBase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/Web  </a:t>
            </a:r>
            <a:r>
              <a:rPr lang="en-US" sz="1600" dirty="0">
                <a:latin typeface="Trebuchet MS" charset="0"/>
                <a:ea typeface="ＭＳ Ｐゴシック" charset="0"/>
              </a:rPr>
              <a:t>Programmer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Research Specialist (PM assistant)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Antenna/Communication technician</a:t>
            </a:r>
          </a:p>
          <a:p>
            <a:pPr lvl="2" eaLnBrk="1" hangingPunct="1">
              <a:lnSpc>
                <a:spcPct val="80000"/>
              </a:lnSpc>
            </a:pPr>
            <a:endParaRPr lang="en-US" sz="1900" dirty="0">
              <a:latin typeface="Trebuchet MS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03898" y="3163329"/>
            <a:ext cx="4438413" cy="1977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4 Student QC assistants/programmers (2</a:t>
            </a:r>
            <a:r>
              <a:rPr lang="en-US" sz="1600" baseline="30000" dirty="0" smtClean="0">
                <a:latin typeface="Trebuchet MS" charset="0"/>
                <a:ea typeface="ＭＳ Ｐゴシック" charset="0"/>
              </a:rPr>
              <a:t>nd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 shift)</a:t>
            </a:r>
            <a:endParaRPr lang="en-US" sz="1600" dirty="0">
              <a:latin typeface="Trebuchet MS" charset="0"/>
              <a:ea typeface="ＭＳ Ｐゴシック" charset="0"/>
            </a:endParaRPr>
          </a:p>
        </p:txBody>
      </p:sp>
      <p:pic>
        <p:nvPicPr>
          <p:cNvPr id="8" name="Picture 7" descr="DataCenter20131119_2123 panaram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8" y="911064"/>
            <a:ext cx="8125696" cy="215105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28537" y="2898071"/>
            <a:ext cx="5225140" cy="878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  <a:buFont typeface="Wingdings 2" charset="0"/>
              <a:buNone/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Staffed M-F , 7:30 AM  - 11:00 pm Central time.</a:t>
            </a:r>
          </a:p>
        </p:txBody>
      </p:sp>
    </p:spTree>
    <p:extLst>
      <p:ext uri="{BB962C8B-B14F-4D97-AF65-F5344CB8AC3E}">
        <p14:creationId xmlns:p14="http://schemas.microsoft.com/office/powerpoint/2010/main" val="15133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87" y="1600200"/>
            <a:ext cx="3863626" cy="4525963"/>
          </a:xfrm>
        </p:spPr>
      </p:pic>
    </p:spTree>
    <p:extLst>
      <p:ext uri="{BB962C8B-B14F-4D97-AF65-F5344CB8AC3E}">
        <p14:creationId xmlns:p14="http://schemas.microsoft.com/office/powerpoint/2010/main" val="10384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McFETCH Web Interface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93" y="1600200"/>
            <a:ext cx="4719414" cy="4525963"/>
          </a:xfrm>
        </p:spPr>
      </p:pic>
    </p:spTree>
    <p:extLst>
      <p:ext uri="{BB962C8B-B14F-4D97-AF65-F5344CB8AC3E}">
        <p14:creationId xmlns:p14="http://schemas.microsoft.com/office/powerpoint/2010/main" val="16198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McFETCH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As of May 21, 2018</a:t>
            </a:r>
          </a:p>
          <a:p>
            <a:r>
              <a:rPr lang="en-US" dirty="0" smtClean="0"/>
              <a:t>276 Users</a:t>
            </a:r>
          </a:p>
          <a:p>
            <a:r>
              <a:rPr lang="en-US" dirty="0" smtClean="0"/>
              <a:t>29 users in last 30 days</a:t>
            </a:r>
          </a:p>
          <a:p>
            <a:r>
              <a:rPr lang="en-US" dirty="0" smtClean="0"/>
              <a:t>52,750 transactions in last 30 days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Upcoming updates (summer 2018)</a:t>
            </a:r>
          </a:p>
          <a:p>
            <a:r>
              <a:rPr lang="en-US" dirty="0" smtClean="0"/>
              <a:t>Improved performance for archive requests</a:t>
            </a:r>
          </a:p>
          <a:p>
            <a:r>
              <a:rPr lang="en-US" dirty="0" smtClean="0"/>
              <a:t>Original “archived” format data output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McFETCH</a:t>
            </a:r>
            <a:r>
              <a:rPr lang="en-US" dirty="0" smtClean="0"/>
              <a:t> Satellite Data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To get a data access key:</a:t>
            </a:r>
          </a:p>
          <a:p>
            <a:pPr marL="457200" lvl="1" indent="0">
              <a:buNone/>
            </a:pPr>
            <a:r>
              <a:rPr lang="en-US" dirty="0" smtClean="0"/>
              <a:t>Go to  https://</a:t>
            </a:r>
            <a:r>
              <a:rPr lang="en-US" dirty="0" err="1" smtClean="0"/>
              <a:t>mcfetch.ssec.wisc.edu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McIDAS</a:t>
            </a:r>
            <a:r>
              <a:rPr lang="en-US" dirty="0" smtClean="0"/>
              <a:t> in 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code developed by Kevin </a:t>
            </a:r>
            <a:r>
              <a:rPr lang="en-US" dirty="0" err="1" smtClean="0"/>
              <a:t>Hallock</a:t>
            </a:r>
            <a:r>
              <a:rPr lang="en-US" dirty="0" smtClean="0"/>
              <a:t> and Jon Beavers</a:t>
            </a:r>
            <a:endParaRPr lang="en-US" b="1" i="1" dirty="0" smtClean="0"/>
          </a:p>
          <a:p>
            <a:r>
              <a:rPr lang="en-US" dirty="0" smtClean="0"/>
              <a:t>New </a:t>
            </a:r>
            <a:r>
              <a:rPr lang="en-US" dirty="0" err="1" smtClean="0"/>
              <a:t>McIDAS</a:t>
            </a:r>
            <a:r>
              <a:rPr lang="en-US" dirty="0" smtClean="0"/>
              <a:t> scripts in Python</a:t>
            </a:r>
          </a:p>
          <a:p>
            <a:r>
              <a:rPr lang="en-US" dirty="0" smtClean="0"/>
              <a:t>Available in </a:t>
            </a:r>
            <a:r>
              <a:rPr lang="en-US" dirty="0" err="1" smtClean="0"/>
              <a:t>McIDAS</a:t>
            </a:r>
            <a:r>
              <a:rPr lang="en-US" dirty="0" smtClean="0"/>
              <a:t> 2017.1 XRD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5060141"/>
            <a:ext cx="2847200" cy="96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61" y="4902776"/>
            <a:ext cx="2485258" cy="1242629"/>
          </a:xfrm>
          <a:prstGeom prst="rect">
            <a:avLst/>
          </a:prstGeom>
        </p:spPr>
      </p:pic>
      <p:sp>
        <p:nvSpPr>
          <p:cNvPr id="7" name="Cross 6"/>
          <p:cNvSpPr/>
          <p:nvPr/>
        </p:nvSpPr>
        <p:spPr>
          <a:xfrm>
            <a:off x="4693244" y="5327197"/>
            <a:ext cx="430372" cy="427587"/>
          </a:xfrm>
          <a:prstGeom prst="plus">
            <a:avLst>
              <a:gd name="adj" fmla="val 47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AMQP</a:t>
            </a:r>
            <a:br>
              <a:rPr lang="en-US" dirty="0" smtClean="0"/>
            </a:br>
            <a:r>
              <a:rPr lang="en-US" sz="3100" dirty="0" err="1" smtClean="0"/>
              <a:t>RabbitMQ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821" y="1715293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AMQP -&gt;</a:t>
            </a:r>
            <a:r>
              <a:rPr lang="en-US" dirty="0" smtClean="0">
                <a:sym typeface="Wingdings"/>
              </a:rPr>
              <a:t>  </a:t>
            </a:r>
            <a:r>
              <a:rPr lang="en-US" sz="2600" b="1" dirty="0"/>
              <a:t>Advanced Message Queuing </a:t>
            </a:r>
            <a:r>
              <a:rPr lang="en-US" sz="2600" b="1" dirty="0" smtClean="0"/>
              <a:t>Protocol</a:t>
            </a:r>
          </a:p>
          <a:p>
            <a:r>
              <a:rPr lang="en-US" b="1" dirty="0" err="1" smtClean="0"/>
              <a:t>RabbitMQ</a:t>
            </a:r>
            <a:endParaRPr lang="en-US" b="1" dirty="0" smtClean="0"/>
          </a:p>
          <a:p>
            <a:r>
              <a:rPr lang="en-US" b="1" dirty="0" err="1" smtClean="0"/>
              <a:t>amqpfind</a:t>
            </a:r>
            <a:endParaRPr lang="en-US" b="1" dirty="0" smtClean="0"/>
          </a:p>
          <a:p>
            <a:r>
              <a:rPr lang="en-US" b="1" dirty="0" err="1" smtClean="0"/>
              <a:t>Himawari</a:t>
            </a:r>
            <a:endParaRPr lang="en-US" b="1" dirty="0" smtClean="0"/>
          </a:p>
          <a:p>
            <a:r>
              <a:rPr lang="en-US" b="1" dirty="0" smtClean="0"/>
              <a:t>GOES-16/17</a:t>
            </a:r>
          </a:p>
          <a:p>
            <a:r>
              <a:rPr lang="en-US" b="1" dirty="0" smtClean="0"/>
              <a:t>Expand to other GEOs and Polar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936" y="2378271"/>
            <a:ext cx="5486864" cy="102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</a:t>
            </a:r>
            <a:r>
              <a:rPr lang="en-US" dirty="0" err="1" smtClean="0"/>
              <a:t>Fanout</a:t>
            </a:r>
            <a:r>
              <a:rPr lang="en-US" dirty="0" smtClean="0"/>
              <a:t>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Developed by Dan Forrest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72358" y="1442166"/>
            <a:ext cx="8010691" cy="54158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/>
              <a:t>The </a:t>
            </a:r>
            <a:r>
              <a:rPr lang="en" dirty="0" smtClean="0"/>
              <a:t>Problem</a:t>
            </a:r>
            <a:r>
              <a:rPr lang="en-US" dirty="0" smtClean="0"/>
              <a:t>:</a:t>
            </a:r>
            <a:endParaRPr dirty="0"/>
          </a:p>
          <a:p>
            <a:pPr>
              <a:lnSpc>
                <a:spcPct val="115000"/>
              </a:lnSpc>
              <a:spcBef>
                <a:spcPts val="1600"/>
              </a:spcBef>
            </a:pPr>
            <a:r>
              <a:rPr lang="en" dirty="0"/>
              <a:t>Quorum Demodulator 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en" dirty="0"/>
              <a:t>Single UDP stream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en" dirty="0"/>
              <a:t>Multicast broadcast</a:t>
            </a:r>
            <a:endParaRPr dirty="0"/>
          </a:p>
          <a:p>
            <a:pPr>
              <a:lnSpc>
                <a:spcPct val="115000"/>
              </a:lnSpc>
            </a:pPr>
            <a:r>
              <a:rPr lang="en" dirty="0"/>
              <a:t>Multiple </a:t>
            </a:r>
            <a:r>
              <a:rPr lang="en" dirty="0" err="1"/>
              <a:t>Ingestors</a:t>
            </a:r>
            <a:r>
              <a:rPr lang="en" dirty="0"/>
              <a:t> needed GRB stream</a:t>
            </a:r>
            <a:endParaRPr dirty="0"/>
          </a:p>
          <a:p>
            <a:pPr>
              <a:lnSpc>
                <a:spcPct val="115000"/>
              </a:lnSpc>
            </a:pPr>
            <a:r>
              <a:rPr lang="en" dirty="0"/>
              <a:t>Not all Co-located</a:t>
            </a:r>
            <a:endParaRPr dirty="0"/>
          </a:p>
          <a:p>
            <a:pPr>
              <a:lnSpc>
                <a:spcPct val="115000"/>
              </a:lnSpc>
            </a:pPr>
            <a:r>
              <a:rPr lang="en" dirty="0"/>
              <a:t>Multicast through </a:t>
            </a:r>
            <a:r>
              <a:rPr lang="en" dirty="0" smtClean="0"/>
              <a:t>router</a:t>
            </a:r>
            <a:r>
              <a:rPr lang="en-US" dirty="0"/>
              <a:t> d</a:t>
            </a:r>
            <a:r>
              <a:rPr lang="en" dirty="0" err="1" smtClean="0"/>
              <a:t>ata</a:t>
            </a:r>
            <a:r>
              <a:rPr lang="en" dirty="0" smtClean="0"/>
              <a:t> </a:t>
            </a:r>
            <a:r>
              <a:rPr lang="en" dirty="0"/>
              <a:t>loss</a:t>
            </a:r>
            <a:endParaRPr dirty="0"/>
          </a:p>
          <a:p>
            <a:pPr>
              <a:lnSpc>
                <a:spcPct val="115000"/>
              </a:lnSpc>
            </a:pPr>
            <a:r>
              <a:rPr lang="en-US" dirty="0" smtClean="0"/>
              <a:t>Development planned</a:t>
            </a:r>
            <a:r>
              <a:rPr lang="en" dirty="0" smtClean="0"/>
              <a:t> </a:t>
            </a:r>
            <a:r>
              <a:rPr lang="en" dirty="0"/>
              <a:t>in 2015</a:t>
            </a:r>
            <a:endParaRPr dirty="0"/>
          </a:p>
          <a:p>
            <a:pPr marL="158750" indent="0">
              <a:lnSpc>
                <a:spcPct val="115000"/>
              </a:lnSpc>
              <a:buSzPts val="1100"/>
              <a:buNone/>
            </a:pPr>
            <a:r>
              <a:rPr lang="en-US" sz="1100" dirty="0" smtClean="0"/>
              <a:t>            </a:t>
            </a:r>
            <a:r>
              <a:rPr lang="en" sz="1100" dirty="0" smtClean="0"/>
              <a:t>Only </a:t>
            </a:r>
            <a:r>
              <a:rPr lang="en" sz="1100" dirty="0"/>
              <a:t>SDS/Datacenter funds were used for this.</a:t>
            </a:r>
            <a:endParaRPr sz="1100" dirty="0"/>
          </a:p>
          <a:p>
            <a:pPr indent="0">
              <a:lnSpc>
                <a:spcPct val="115000"/>
              </a:lnSpc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214" y="2005180"/>
            <a:ext cx="3649786" cy="94822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6040118" y="2816365"/>
            <a:ext cx="2953200" cy="74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200" dirty="0"/>
              <a:t>Quorum GRB-200 Demodulator</a:t>
            </a:r>
            <a:endParaRPr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GRB </a:t>
            </a:r>
            <a:r>
              <a:rPr lang="en-US" dirty="0" err="1" smtClean="0"/>
              <a:t>Fanout</a:t>
            </a:r>
            <a:r>
              <a:rPr lang="en-US" dirty="0" smtClean="0"/>
              <a:t>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ounded Rectangle 309"/>
          <p:cNvSpPr/>
          <p:nvPr/>
        </p:nvSpPr>
        <p:spPr>
          <a:xfrm>
            <a:off x="0" y="1347682"/>
            <a:ext cx="9144000" cy="4718012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Shape 524"/>
          <p:cNvSpPr/>
          <p:nvPr/>
        </p:nvSpPr>
        <p:spPr>
          <a:xfrm>
            <a:off x="7372975" y="3433833"/>
            <a:ext cx="1700244" cy="2277936"/>
          </a:xfrm>
          <a:prstGeom prst="cloud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AWS Cloud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1490125" y="2663450"/>
            <a:ext cx="1240800" cy="3768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GRB-200 Demodulator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Shape 527"/>
          <p:cNvSpPr txBox="1"/>
          <p:nvPr/>
        </p:nvSpPr>
        <p:spPr>
          <a:xfrm>
            <a:off x="4885028" y="2624593"/>
            <a:ext cx="990600" cy="456000"/>
          </a:xfrm>
          <a:prstGeom prst="rect">
            <a:avLst/>
          </a:prstGeom>
          <a:solidFill>
            <a:srgbClr val="FEFEFE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 </a:t>
            </a:r>
            <a:endParaRPr sz="1000"/>
          </a:p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switch/router</a:t>
            </a:r>
            <a:endParaRPr sz="1000"/>
          </a:p>
          <a:p>
            <a:pPr algn="ctr"/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4" name="Shape 614"/>
          <p:cNvCxnSpPr>
            <a:endCxn id="526" idx="1"/>
          </p:cNvCxnSpPr>
          <p:nvPr/>
        </p:nvCxnSpPr>
        <p:spPr>
          <a:xfrm rot="10800000" flipH="1">
            <a:off x="1152325" y="2851850"/>
            <a:ext cx="337800" cy="150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615" name="Shape 615"/>
          <p:cNvSpPr txBox="1"/>
          <p:nvPr/>
        </p:nvSpPr>
        <p:spPr>
          <a:xfrm>
            <a:off x="4393118" y="4257015"/>
            <a:ext cx="990600" cy="376800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UW SSEC 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SDI  appliance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Shape 616"/>
          <p:cNvSpPr txBox="1"/>
          <p:nvPr/>
        </p:nvSpPr>
        <p:spPr>
          <a:xfrm>
            <a:off x="3312675" y="2664197"/>
            <a:ext cx="990600" cy="37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Fanout 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7" name="Shape 617"/>
          <p:cNvCxnSpPr>
            <a:endCxn id="616" idx="1"/>
          </p:cNvCxnSpPr>
          <p:nvPr/>
        </p:nvCxnSpPr>
        <p:spPr>
          <a:xfrm>
            <a:off x="2730975" y="2852597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618" name="Shape 618"/>
          <p:cNvCxnSpPr/>
          <p:nvPr/>
        </p:nvCxnSpPr>
        <p:spPr>
          <a:xfrm>
            <a:off x="4303275" y="2851847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619" name="Shape 619"/>
          <p:cNvSpPr txBox="1"/>
          <p:nvPr/>
        </p:nvSpPr>
        <p:spPr>
          <a:xfrm>
            <a:off x="2466218" y="4257015"/>
            <a:ext cx="990600" cy="376800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UW SSEC 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CSPPGEO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6230531" y="4257015"/>
            <a:ext cx="990600" cy="376800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UW SSEC 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inge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1" name="Shape 621"/>
          <p:cNvCxnSpPr>
            <a:stCxn id="527" idx="2"/>
            <a:endCxn id="619" idx="0"/>
          </p:cNvCxnSpPr>
          <p:nvPr/>
        </p:nvCxnSpPr>
        <p:spPr>
          <a:xfrm flipH="1">
            <a:off x="2961428" y="3080593"/>
            <a:ext cx="2418900" cy="117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2" name="Shape 622"/>
          <p:cNvCxnSpPr>
            <a:stCxn id="527" idx="2"/>
            <a:endCxn id="615" idx="0"/>
          </p:cNvCxnSpPr>
          <p:nvPr/>
        </p:nvCxnSpPr>
        <p:spPr>
          <a:xfrm flipH="1">
            <a:off x="4888328" y="3080593"/>
            <a:ext cx="492000" cy="117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3" name="Shape 623"/>
          <p:cNvCxnSpPr>
            <a:stCxn id="527" idx="2"/>
            <a:endCxn id="620" idx="0"/>
          </p:cNvCxnSpPr>
          <p:nvPr/>
        </p:nvCxnSpPr>
        <p:spPr>
          <a:xfrm>
            <a:off x="5380328" y="3080593"/>
            <a:ext cx="1345500" cy="117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4" name="Shape 624"/>
          <p:cNvCxnSpPr/>
          <p:nvPr/>
        </p:nvCxnSpPr>
        <p:spPr>
          <a:xfrm>
            <a:off x="4303275" y="2906522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625" name="Shape 625"/>
          <p:cNvCxnSpPr/>
          <p:nvPr/>
        </p:nvCxnSpPr>
        <p:spPr>
          <a:xfrm>
            <a:off x="4303275" y="2791620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626" name="Shape 626"/>
          <p:cNvSpPr txBox="1"/>
          <p:nvPr/>
        </p:nvSpPr>
        <p:spPr>
          <a:xfrm>
            <a:off x="1080575" y="2597550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GRB</a:t>
            </a:r>
            <a:endParaRPr sz="1000"/>
          </a:p>
        </p:txBody>
      </p:sp>
      <p:sp>
        <p:nvSpPr>
          <p:cNvPr id="627" name="Shape 627"/>
          <p:cNvSpPr txBox="1"/>
          <p:nvPr/>
        </p:nvSpPr>
        <p:spPr>
          <a:xfrm>
            <a:off x="2747263" y="2588500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UDP</a:t>
            </a:r>
            <a:endParaRPr sz="1000"/>
          </a:p>
        </p:txBody>
      </p:sp>
      <p:sp>
        <p:nvSpPr>
          <p:cNvPr id="628" name="Shape 628"/>
          <p:cNvSpPr txBox="1"/>
          <p:nvPr/>
        </p:nvSpPr>
        <p:spPr>
          <a:xfrm>
            <a:off x="4303288" y="248817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TCP/IP</a:t>
            </a:r>
            <a:endParaRPr sz="800"/>
          </a:p>
        </p:txBody>
      </p:sp>
      <p:pic>
        <p:nvPicPr>
          <p:cNvPr id="629" name="Shape 6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250" y="4762500"/>
            <a:ext cx="292550" cy="29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0" name="Shape 6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150" y="4762500"/>
            <a:ext cx="292550" cy="29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1" name="Shape 6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2250" y="4762500"/>
            <a:ext cx="292550" cy="29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32" name="Shape 632"/>
          <p:cNvCxnSpPr>
            <a:stCxn id="619" idx="2"/>
            <a:endCxn id="629" idx="0"/>
          </p:cNvCxnSpPr>
          <p:nvPr/>
        </p:nvCxnSpPr>
        <p:spPr>
          <a:xfrm>
            <a:off x="2961518" y="4633815"/>
            <a:ext cx="0" cy="12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3" name="Shape 633"/>
          <p:cNvCxnSpPr/>
          <p:nvPr/>
        </p:nvCxnSpPr>
        <p:spPr>
          <a:xfrm>
            <a:off x="4888418" y="4633940"/>
            <a:ext cx="0" cy="12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4" name="Shape 634"/>
          <p:cNvCxnSpPr/>
          <p:nvPr/>
        </p:nvCxnSpPr>
        <p:spPr>
          <a:xfrm>
            <a:off x="6725818" y="4633940"/>
            <a:ext cx="0" cy="12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5" name="Shape 635"/>
          <p:cNvSpPr txBox="1"/>
          <p:nvPr/>
        </p:nvSpPr>
        <p:spPr>
          <a:xfrm>
            <a:off x="1030363" y="297567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sp>
        <p:nvSpPr>
          <p:cNvPr id="636" name="Shape 636"/>
          <p:cNvSpPr txBox="1"/>
          <p:nvPr/>
        </p:nvSpPr>
        <p:spPr>
          <a:xfrm>
            <a:off x="4204950" y="2955750"/>
            <a:ext cx="802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n X 31 Mbps</a:t>
            </a:r>
            <a:endParaRPr sz="800"/>
          </a:p>
        </p:txBody>
      </p:sp>
      <p:sp>
        <p:nvSpPr>
          <p:cNvPr id="637" name="Shape 637"/>
          <p:cNvSpPr txBox="1"/>
          <p:nvPr/>
        </p:nvSpPr>
        <p:spPr>
          <a:xfrm>
            <a:off x="2747263" y="297787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sp>
        <p:nvSpPr>
          <p:cNvPr id="638" name="Shape 638"/>
          <p:cNvSpPr txBox="1"/>
          <p:nvPr/>
        </p:nvSpPr>
        <p:spPr>
          <a:xfrm>
            <a:off x="3312663" y="3655500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sp>
        <p:nvSpPr>
          <p:cNvPr id="639" name="Shape 639"/>
          <p:cNvSpPr txBox="1"/>
          <p:nvPr/>
        </p:nvSpPr>
        <p:spPr>
          <a:xfrm>
            <a:off x="4539538" y="3653838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sp>
        <p:nvSpPr>
          <p:cNvPr id="640" name="Shape 640"/>
          <p:cNvSpPr txBox="1"/>
          <p:nvPr/>
        </p:nvSpPr>
        <p:spPr>
          <a:xfrm>
            <a:off x="5725013" y="365527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cxnSp>
        <p:nvCxnSpPr>
          <p:cNvPr id="641" name="Shape 641"/>
          <p:cNvCxnSpPr>
            <a:stCxn id="642" idx="2"/>
            <a:endCxn id="527" idx="3"/>
          </p:cNvCxnSpPr>
          <p:nvPr/>
        </p:nvCxnSpPr>
        <p:spPr>
          <a:xfrm rot="10800000">
            <a:off x="5875533" y="2852599"/>
            <a:ext cx="5148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stealth" w="med" len="med"/>
            <a:tailEnd type="none" w="sm" len="sm"/>
          </a:ln>
        </p:spPr>
      </p:cxnSp>
      <p:cxnSp>
        <p:nvCxnSpPr>
          <p:cNvPr id="643" name="Shape 643"/>
          <p:cNvCxnSpPr>
            <a:stCxn id="644" idx="1"/>
            <a:endCxn id="642" idx="0"/>
          </p:cNvCxnSpPr>
          <p:nvPr/>
        </p:nvCxnSpPr>
        <p:spPr>
          <a:xfrm flipH="1">
            <a:off x="7436822" y="2584729"/>
            <a:ext cx="512772" cy="26787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stealth" w="med" len="med"/>
            <a:tailEnd type="none" w="sm" len="sm"/>
          </a:ln>
        </p:spPr>
      </p:cxnSp>
      <p:sp>
        <p:nvSpPr>
          <p:cNvPr id="642" name="Shape 642"/>
          <p:cNvSpPr/>
          <p:nvPr/>
        </p:nvSpPr>
        <p:spPr>
          <a:xfrm>
            <a:off x="6387074" y="2554897"/>
            <a:ext cx="1050624" cy="595404"/>
          </a:xfrm>
          <a:prstGeom prst="cloud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Shape 644"/>
          <p:cNvSpPr txBox="1"/>
          <p:nvPr/>
        </p:nvSpPr>
        <p:spPr>
          <a:xfrm>
            <a:off x="7949594" y="2396329"/>
            <a:ext cx="989700" cy="3768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Remote CSPP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ingestor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5" name="Shape 645"/>
          <p:cNvCxnSpPr/>
          <p:nvPr/>
        </p:nvCxnSpPr>
        <p:spPr>
          <a:xfrm>
            <a:off x="4303275" y="2963751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733" name="Shape 733"/>
          <p:cNvSpPr txBox="1"/>
          <p:nvPr/>
        </p:nvSpPr>
        <p:spPr>
          <a:xfrm>
            <a:off x="5821458" y="2887937"/>
            <a:ext cx="802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2 x 31 Mbps</a:t>
            </a:r>
            <a:endParaRPr sz="800" dirty="0"/>
          </a:p>
        </p:txBody>
      </p:sp>
      <p:sp>
        <p:nvSpPr>
          <p:cNvPr id="734" name="Shape 734"/>
          <p:cNvSpPr txBox="1"/>
          <p:nvPr/>
        </p:nvSpPr>
        <p:spPr>
          <a:xfrm>
            <a:off x="7526025" y="2664700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cxnSp>
        <p:nvCxnSpPr>
          <p:cNvPr id="735" name="Shape 735"/>
          <p:cNvCxnSpPr>
            <a:endCxn id="644" idx="0"/>
          </p:cNvCxnSpPr>
          <p:nvPr/>
        </p:nvCxnSpPr>
        <p:spPr>
          <a:xfrm>
            <a:off x="8424044" y="1989829"/>
            <a:ext cx="20400" cy="40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6" name="Shape 736"/>
          <p:cNvSpPr txBox="1"/>
          <p:nvPr/>
        </p:nvSpPr>
        <p:spPr>
          <a:xfrm>
            <a:off x="7961202" y="2682916"/>
            <a:ext cx="10506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 dirty="0" err="1"/>
              <a:t>Unidata</a:t>
            </a:r>
            <a:r>
              <a:rPr lang="en" sz="800" dirty="0"/>
              <a:t> in Boulder</a:t>
            </a:r>
            <a:endParaRPr sz="800" dirty="0"/>
          </a:p>
        </p:txBody>
      </p:sp>
      <p:sp>
        <p:nvSpPr>
          <p:cNvPr id="737" name="Shape 737"/>
          <p:cNvSpPr txBox="1"/>
          <p:nvPr/>
        </p:nvSpPr>
        <p:spPr>
          <a:xfrm>
            <a:off x="7816875" y="3994714"/>
            <a:ext cx="989700" cy="3768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Remote CSPP</a:t>
            </a:r>
            <a:endParaRPr sz="1100" dirty="0"/>
          </a:p>
          <a:p>
            <a:pPr algn="ctr"/>
            <a:r>
              <a:rPr lang="en" sz="1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ingestor</a:t>
            </a:r>
            <a:endParaRPr sz="10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8" name="Shape 738"/>
          <p:cNvCxnSpPr>
            <a:stCxn id="737" idx="1"/>
            <a:endCxn id="642" idx="1"/>
          </p:cNvCxnSpPr>
          <p:nvPr/>
        </p:nvCxnSpPr>
        <p:spPr>
          <a:xfrm flipH="1" flipV="1">
            <a:off x="6912386" y="3149667"/>
            <a:ext cx="904489" cy="1033447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stealth" w="med" len="med"/>
            <a:tailEnd type="none" w="sm" len="sm"/>
          </a:ln>
        </p:spPr>
      </p:cxnSp>
      <p:cxnSp>
        <p:nvCxnSpPr>
          <p:cNvPr id="740" name="Shape 740"/>
          <p:cNvCxnSpPr/>
          <p:nvPr/>
        </p:nvCxnSpPr>
        <p:spPr>
          <a:xfrm>
            <a:off x="4303275" y="3009710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830" name="Shape 830"/>
          <p:cNvSpPr txBox="1"/>
          <p:nvPr/>
        </p:nvSpPr>
        <p:spPr>
          <a:xfrm>
            <a:off x="6944325" y="343052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cxnSp>
        <p:nvCxnSpPr>
          <p:cNvPr id="831" name="Shape 831"/>
          <p:cNvCxnSpPr/>
          <p:nvPr/>
        </p:nvCxnSpPr>
        <p:spPr>
          <a:xfrm rot="10800000">
            <a:off x="5877483" y="2781099"/>
            <a:ext cx="5148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stealth" w="med" len="med"/>
            <a:tailEnd type="none" w="sm" len="sm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GRB </a:t>
            </a:r>
            <a:r>
              <a:rPr lang="en-US" dirty="0" err="1" smtClean="0"/>
              <a:t>Fanout</a:t>
            </a:r>
            <a:r>
              <a:rPr lang="en-US" dirty="0" smtClean="0"/>
              <a:t> Server</a:t>
            </a:r>
            <a:endParaRPr lang="en-US" dirty="0"/>
          </a:p>
        </p:txBody>
      </p:sp>
      <p:grpSp>
        <p:nvGrpSpPr>
          <p:cNvPr id="313" name="Group 312"/>
          <p:cNvGrpSpPr/>
          <p:nvPr/>
        </p:nvGrpSpPr>
        <p:grpSpPr>
          <a:xfrm>
            <a:off x="8205553" y="1416401"/>
            <a:ext cx="436982" cy="652183"/>
            <a:chOff x="305661" y="1743506"/>
            <a:chExt cx="436982" cy="652183"/>
          </a:xfrm>
        </p:grpSpPr>
        <p:sp>
          <p:nvSpPr>
            <p:cNvPr id="314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6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8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9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1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2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5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8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0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1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2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4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9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4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7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9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1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2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3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5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3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5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6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7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9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0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3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4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6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0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4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657485" y="2391722"/>
            <a:ext cx="436982" cy="652183"/>
            <a:chOff x="305661" y="1743506"/>
            <a:chExt cx="436982" cy="652183"/>
          </a:xfrm>
        </p:grpSpPr>
        <p:sp>
          <p:nvSpPr>
            <p:cNvPr id="397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9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1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2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4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5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8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1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3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4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5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7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2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7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0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2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4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5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6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8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6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8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9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0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2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3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6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7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9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3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7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39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animBg="1"/>
      <p:bldP spid="642" grpId="0" animBg="1"/>
      <p:bldP spid="644" grpId="0" animBg="1"/>
      <p:bldP spid="733" grpId="0"/>
      <p:bldP spid="734" grpId="0"/>
      <p:bldP spid="736" grpId="0"/>
      <p:bldP spid="737" grpId="0" animBg="1"/>
      <p:bldP spid="8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575"/>
          </a:xfrm>
        </p:spPr>
        <p:txBody>
          <a:bodyPr/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SSEC </a:t>
            </a:r>
            <a:r>
              <a:rPr lang="en-US" dirty="0" smtClean="0">
                <a:latin typeface="Trebuchet MS" charset="0"/>
                <a:ea typeface="ＭＳ Ｐゴシック" charset="0"/>
                <a:cs typeface="ＭＳ Ｐゴシック" charset="0"/>
              </a:rPr>
              <a:t>SDS</a:t>
            </a:r>
            <a:endParaRPr lang="en-US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306840" y="3808936"/>
            <a:ext cx="4234267" cy="2213364"/>
          </a:xfrm>
        </p:spPr>
        <p:txBody>
          <a:bodyPr>
            <a:normAutofit fontScale="47500" lnSpcReduction="20000"/>
          </a:bodyPr>
          <a:lstStyle/>
          <a:p>
            <a:pPr fontAlgn="base"/>
            <a:r>
              <a:rPr lang="en-US" u="sng" dirty="0"/>
              <a:t>Ops, QC, Programing</a:t>
            </a:r>
          </a:p>
          <a:p>
            <a:pPr lvl="1" fontAlgn="base"/>
            <a:r>
              <a:rPr lang="en-US" dirty="0"/>
              <a:t>Rosie Spangler, Douglas Ratcliff</a:t>
            </a:r>
          </a:p>
          <a:p>
            <a:pPr fontAlgn="base"/>
            <a:r>
              <a:rPr lang="en-US" u="sng" dirty="0" smtClean="0"/>
              <a:t>QC, Ops, Inventory/Archive, Contracts</a:t>
            </a:r>
          </a:p>
          <a:p>
            <a:pPr lvl="1" fontAlgn="base"/>
            <a:r>
              <a:rPr lang="en-US" dirty="0" smtClean="0"/>
              <a:t>Nancy </a:t>
            </a:r>
            <a:r>
              <a:rPr lang="en-US" dirty="0" err="1"/>
              <a:t>Troxel</a:t>
            </a:r>
            <a:r>
              <a:rPr lang="en-US" dirty="0"/>
              <a:t>-Hoehn</a:t>
            </a:r>
          </a:p>
          <a:p>
            <a:pPr fontAlgn="base"/>
            <a:r>
              <a:rPr lang="en-US" u="sng" dirty="0"/>
              <a:t>Programmer, UI, </a:t>
            </a:r>
            <a:r>
              <a:rPr lang="en-US" u="sng" dirty="0" err="1"/>
              <a:t>DataBase</a:t>
            </a:r>
            <a:endParaRPr lang="en-US" u="sng" dirty="0"/>
          </a:p>
          <a:p>
            <a:pPr lvl="1" fontAlgn="base"/>
            <a:r>
              <a:rPr lang="en-US" dirty="0"/>
              <a:t>Clayton </a:t>
            </a:r>
            <a:r>
              <a:rPr lang="en-US" dirty="0" err="1"/>
              <a:t>Suplinski</a:t>
            </a:r>
            <a:endParaRPr lang="en-US" dirty="0"/>
          </a:p>
          <a:p>
            <a:pPr marL="0" marR="0" lvl="2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900" dirty="0">
              <a:latin typeface="Trebuchet MS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DataCenter20131119_2123 panaram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8" y="911064"/>
            <a:ext cx="8125696" cy="215105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28537" y="2898071"/>
            <a:ext cx="5225140" cy="878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  <a:buFont typeface="Wingdings 2" charset="0"/>
              <a:buNone/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Staffed M-F , 7:30 AM  - 11:00 pm Central time.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98621" y="3837675"/>
            <a:ext cx="4234267" cy="2213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00000"/>
              </a:lnSpc>
            </a:pPr>
            <a:r>
              <a:rPr lang="en-US" sz="1500" u="sng" dirty="0"/>
              <a:t>Programing, Product Generation, AMQP</a:t>
            </a:r>
          </a:p>
          <a:p>
            <a:pPr lvl="1" algn="just" fontAlgn="base">
              <a:lnSpc>
                <a:spcPct val="100000"/>
              </a:lnSpc>
            </a:pPr>
            <a:r>
              <a:rPr lang="en-US" sz="1500" dirty="0"/>
              <a:t>Rick </a:t>
            </a:r>
            <a:r>
              <a:rPr lang="en-US" sz="1500" dirty="0" err="1"/>
              <a:t>Kohrs</a:t>
            </a:r>
            <a:endParaRPr lang="en-US" sz="1500" dirty="0"/>
          </a:p>
          <a:p>
            <a:pPr algn="just" fontAlgn="base">
              <a:lnSpc>
                <a:spcPct val="100000"/>
              </a:lnSpc>
            </a:pPr>
            <a:r>
              <a:rPr lang="en-US" sz="1500" u="sng" dirty="0"/>
              <a:t>System Programing, </a:t>
            </a:r>
            <a:r>
              <a:rPr lang="en-US" sz="1500" u="sng" dirty="0" err="1"/>
              <a:t>Ingestors</a:t>
            </a:r>
            <a:endParaRPr lang="en-US" sz="1500" u="sng" dirty="0"/>
          </a:p>
          <a:p>
            <a:pPr lvl="1" algn="just" fontAlgn="base">
              <a:lnSpc>
                <a:spcPct val="100000"/>
              </a:lnSpc>
            </a:pPr>
            <a:r>
              <a:rPr lang="en-US" sz="1500" dirty="0"/>
              <a:t>Dan Forrest</a:t>
            </a:r>
          </a:p>
          <a:p>
            <a:pPr algn="just" fontAlgn="base">
              <a:lnSpc>
                <a:spcPct val="100000"/>
              </a:lnSpc>
            </a:pPr>
            <a:r>
              <a:rPr lang="en-US" sz="1500" dirty="0"/>
              <a:t>Antennas</a:t>
            </a:r>
          </a:p>
          <a:p>
            <a:pPr lvl="1" algn="just" fontAlgn="base">
              <a:lnSpc>
                <a:spcPct val="100000"/>
              </a:lnSpc>
            </a:pPr>
            <a:r>
              <a:rPr lang="en-US" sz="1500" dirty="0" err="1"/>
              <a:t>Istvan</a:t>
            </a:r>
            <a:r>
              <a:rPr lang="en-US" sz="1500" dirty="0"/>
              <a:t> </a:t>
            </a:r>
            <a:r>
              <a:rPr lang="en-US" sz="1500" dirty="0" err="1"/>
              <a:t>Bocsi</a:t>
            </a:r>
            <a:endParaRPr lang="en-US" sz="1500" dirty="0"/>
          </a:p>
          <a:p>
            <a:pPr marL="0" lvl="2" indent="0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500" dirty="0">
              <a:latin typeface="Trebuchet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5" name="Shape 3465"/>
          <p:cNvSpPr txBox="1">
            <a:spLocks noGrp="1"/>
          </p:cNvSpPr>
          <p:nvPr>
            <p:ph type="title"/>
          </p:nvPr>
        </p:nvSpPr>
        <p:spPr>
          <a:xfrm>
            <a:off x="311700" y="781279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 err="1"/>
              <a:t>Fanout</a:t>
            </a:r>
            <a:r>
              <a:rPr lang="en" dirty="0"/>
              <a:t> server hardware specs</a:t>
            </a:r>
            <a:endParaRPr dirty="0"/>
          </a:p>
        </p:txBody>
      </p:sp>
      <p:sp>
        <p:nvSpPr>
          <p:cNvPr id="3466" name="Shape 3466"/>
          <p:cNvSpPr txBox="1">
            <a:spLocks noGrp="1"/>
          </p:cNvSpPr>
          <p:nvPr>
            <p:ph type="body" idx="1"/>
          </p:nvPr>
        </p:nvSpPr>
        <p:spPr>
          <a:xfrm>
            <a:off x="744278" y="2009725"/>
            <a:ext cx="8088021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Dell PE R430</a:t>
            </a:r>
            <a:endParaRPr dirty="0"/>
          </a:p>
          <a:p>
            <a:r>
              <a:rPr lang="en" dirty="0"/>
              <a:t>Single Intel Xeon 2.4GHz 6 core processor</a:t>
            </a:r>
            <a:endParaRPr dirty="0"/>
          </a:p>
          <a:p>
            <a:r>
              <a:rPr lang="en" dirty="0"/>
              <a:t>8GB RAM</a:t>
            </a:r>
            <a:endParaRPr dirty="0"/>
          </a:p>
          <a:p>
            <a:r>
              <a:rPr lang="en" dirty="0"/>
              <a:t>2TB disk (2 x 200GB &amp; 1 x 1.6TB)</a:t>
            </a:r>
            <a:endParaRPr dirty="0"/>
          </a:p>
          <a:p>
            <a:r>
              <a:rPr lang="en" dirty="0"/>
              <a:t>$3,600 USD</a:t>
            </a: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34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</a:t>
            </a:r>
            <a:r>
              <a:rPr lang="en-US" dirty="0" err="1" smtClean="0"/>
              <a:t>Fanout</a:t>
            </a:r>
            <a:r>
              <a:rPr lang="en-US" dirty="0" smtClean="0"/>
              <a:t>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Compatible with CSPP-GEO, SDI GRB Appliance</a:t>
            </a:r>
          </a:p>
          <a:p>
            <a:r>
              <a:rPr lang="en-US" sz="2800" dirty="0"/>
              <a:t>Still in “ALPHA</a:t>
            </a:r>
            <a:r>
              <a:rPr lang="en-US" sz="2800" dirty="0" smtClean="0"/>
              <a:t>”</a:t>
            </a:r>
          </a:p>
          <a:p>
            <a:r>
              <a:rPr lang="en-US" sz="2800" dirty="0" smtClean="0"/>
              <a:t>Need additional resources to move to mature distribution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3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</a:t>
            </a:r>
            <a:r>
              <a:rPr lang="en-US" dirty="0" err="1" smtClean="0"/>
              <a:t>Fanout</a:t>
            </a:r>
            <a:r>
              <a:rPr lang="en-US" dirty="0" smtClean="0"/>
              <a:t> switching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Sometimes you need to switch to a different </a:t>
            </a:r>
            <a:r>
              <a:rPr lang="en-US" dirty="0" err="1" smtClean="0"/>
              <a:t>fanout</a:t>
            </a:r>
            <a:r>
              <a:rPr lang="en-US" dirty="0" smtClean="0"/>
              <a:t> server due to:</a:t>
            </a:r>
          </a:p>
          <a:p>
            <a:pPr lvl="1"/>
            <a:r>
              <a:rPr lang="en-US" dirty="0" smtClean="0"/>
              <a:t>Swapping Antennas</a:t>
            </a:r>
          </a:p>
          <a:p>
            <a:pPr lvl="1"/>
            <a:r>
              <a:rPr lang="en-US" dirty="0"/>
              <a:t>Swapping </a:t>
            </a:r>
            <a:r>
              <a:rPr lang="en-US" dirty="0" smtClean="0"/>
              <a:t>demodulators</a:t>
            </a:r>
          </a:p>
          <a:p>
            <a:pPr lvl="1"/>
            <a:r>
              <a:rPr lang="en-US" dirty="0"/>
              <a:t>Antenna down time (planned or unplanned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Local RFI (E.g. Solar RFI)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Mixer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Developed by Dan Forrest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Mixer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Allows mixing of 1 or more </a:t>
            </a:r>
            <a:r>
              <a:rPr lang="en-US" dirty="0" err="1" smtClean="0"/>
              <a:t>fanout</a:t>
            </a:r>
            <a:r>
              <a:rPr lang="en-US" dirty="0" smtClean="0"/>
              <a:t> feeds </a:t>
            </a:r>
            <a:r>
              <a:rPr lang="mr-IN" dirty="0" smtClean="0"/>
              <a:t>…</a:t>
            </a:r>
            <a:r>
              <a:rPr lang="en-US" dirty="0" smtClean="0"/>
              <a:t>. automatically</a:t>
            </a:r>
          </a:p>
          <a:p>
            <a:r>
              <a:rPr lang="en-US" dirty="0" smtClean="0"/>
              <a:t>Mix feeds at the “CADU” level</a:t>
            </a:r>
          </a:p>
          <a:p>
            <a:r>
              <a:rPr lang="en-US" dirty="0" smtClean="0"/>
              <a:t>Great solution for local Radio Frequency Interference mitigation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2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ounded Rectangle 309"/>
          <p:cNvSpPr/>
          <p:nvPr/>
        </p:nvSpPr>
        <p:spPr>
          <a:xfrm>
            <a:off x="0" y="1347682"/>
            <a:ext cx="9144000" cy="4718012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Shape 524"/>
          <p:cNvSpPr/>
          <p:nvPr/>
        </p:nvSpPr>
        <p:spPr>
          <a:xfrm>
            <a:off x="7372975" y="3433833"/>
            <a:ext cx="1700244" cy="2277936"/>
          </a:xfrm>
          <a:prstGeom prst="cloud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AWS Cloud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1490125" y="2663450"/>
            <a:ext cx="1240800" cy="3768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GRB-200 Demodulator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Shape 527"/>
          <p:cNvSpPr txBox="1"/>
          <p:nvPr/>
        </p:nvSpPr>
        <p:spPr>
          <a:xfrm>
            <a:off x="4885028" y="2624593"/>
            <a:ext cx="990600" cy="456000"/>
          </a:xfrm>
          <a:prstGeom prst="rect">
            <a:avLst/>
          </a:prstGeom>
          <a:solidFill>
            <a:srgbClr val="FEFEFE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 </a:t>
            </a:r>
            <a:endParaRPr sz="1000"/>
          </a:p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switch/router</a:t>
            </a:r>
            <a:endParaRPr sz="1000"/>
          </a:p>
          <a:p>
            <a:pPr algn="ctr"/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4" name="Shape 614"/>
          <p:cNvCxnSpPr>
            <a:endCxn id="526" idx="1"/>
          </p:cNvCxnSpPr>
          <p:nvPr/>
        </p:nvCxnSpPr>
        <p:spPr>
          <a:xfrm rot="10800000" flipH="1">
            <a:off x="1152325" y="2851850"/>
            <a:ext cx="337800" cy="150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615" name="Shape 615"/>
          <p:cNvSpPr txBox="1"/>
          <p:nvPr/>
        </p:nvSpPr>
        <p:spPr>
          <a:xfrm>
            <a:off x="4393118" y="4257015"/>
            <a:ext cx="990600" cy="376800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UW SSEC 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SDI  appliance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Shape 616"/>
          <p:cNvSpPr txBox="1"/>
          <p:nvPr/>
        </p:nvSpPr>
        <p:spPr>
          <a:xfrm>
            <a:off x="3312675" y="2664197"/>
            <a:ext cx="990600" cy="37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Fanout 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7" name="Shape 617"/>
          <p:cNvCxnSpPr>
            <a:endCxn id="616" idx="1"/>
          </p:cNvCxnSpPr>
          <p:nvPr/>
        </p:nvCxnSpPr>
        <p:spPr>
          <a:xfrm>
            <a:off x="2730975" y="2852597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618" name="Shape 618"/>
          <p:cNvCxnSpPr/>
          <p:nvPr/>
        </p:nvCxnSpPr>
        <p:spPr>
          <a:xfrm>
            <a:off x="4303275" y="2851847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619" name="Shape 619"/>
          <p:cNvSpPr txBox="1"/>
          <p:nvPr/>
        </p:nvSpPr>
        <p:spPr>
          <a:xfrm>
            <a:off x="2466218" y="4257015"/>
            <a:ext cx="990600" cy="376800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UW SSEC 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CSPPGEO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6230531" y="4257015"/>
            <a:ext cx="990600" cy="376800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UW SSEC 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inge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1" name="Shape 621"/>
          <p:cNvCxnSpPr>
            <a:stCxn id="527" idx="2"/>
            <a:endCxn id="619" idx="0"/>
          </p:cNvCxnSpPr>
          <p:nvPr/>
        </p:nvCxnSpPr>
        <p:spPr>
          <a:xfrm flipH="1">
            <a:off x="2961428" y="3080593"/>
            <a:ext cx="2418900" cy="117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2" name="Shape 622"/>
          <p:cNvCxnSpPr>
            <a:stCxn id="527" idx="2"/>
            <a:endCxn id="615" idx="0"/>
          </p:cNvCxnSpPr>
          <p:nvPr/>
        </p:nvCxnSpPr>
        <p:spPr>
          <a:xfrm flipH="1">
            <a:off x="4888328" y="3080593"/>
            <a:ext cx="492000" cy="117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3" name="Shape 623"/>
          <p:cNvCxnSpPr>
            <a:stCxn id="527" idx="2"/>
            <a:endCxn id="620" idx="0"/>
          </p:cNvCxnSpPr>
          <p:nvPr/>
        </p:nvCxnSpPr>
        <p:spPr>
          <a:xfrm>
            <a:off x="5380328" y="3080593"/>
            <a:ext cx="1345500" cy="117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4" name="Shape 624"/>
          <p:cNvCxnSpPr/>
          <p:nvPr/>
        </p:nvCxnSpPr>
        <p:spPr>
          <a:xfrm>
            <a:off x="4303275" y="2906522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625" name="Shape 625"/>
          <p:cNvCxnSpPr/>
          <p:nvPr/>
        </p:nvCxnSpPr>
        <p:spPr>
          <a:xfrm>
            <a:off x="4303275" y="2791620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626" name="Shape 626"/>
          <p:cNvSpPr txBox="1"/>
          <p:nvPr/>
        </p:nvSpPr>
        <p:spPr>
          <a:xfrm>
            <a:off x="1080575" y="2597550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GRB</a:t>
            </a:r>
            <a:endParaRPr sz="1000"/>
          </a:p>
        </p:txBody>
      </p:sp>
      <p:sp>
        <p:nvSpPr>
          <p:cNvPr id="627" name="Shape 627"/>
          <p:cNvSpPr txBox="1"/>
          <p:nvPr/>
        </p:nvSpPr>
        <p:spPr>
          <a:xfrm>
            <a:off x="2747263" y="2588500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UDP</a:t>
            </a:r>
            <a:endParaRPr sz="1000"/>
          </a:p>
        </p:txBody>
      </p:sp>
      <p:sp>
        <p:nvSpPr>
          <p:cNvPr id="628" name="Shape 628"/>
          <p:cNvSpPr txBox="1"/>
          <p:nvPr/>
        </p:nvSpPr>
        <p:spPr>
          <a:xfrm>
            <a:off x="4303288" y="248817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TCP/IP</a:t>
            </a:r>
            <a:endParaRPr sz="800"/>
          </a:p>
        </p:txBody>
      </p:sp>
      <p:pic>
        <p:nvPicPr>
          <p:cNvPr id="629" name="Shape 6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250" y="4762500"/>
            <a:ext cx="292550" cy="29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0" name="Shape 6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150" y="4762500"/>
            <a:ext cx="292550" cy="29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1" name="Shape 6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2250" y="4762500"/>
            <a:ext cx="292550" cy="29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32" name="Shape 632"/>
          <p:cNvCxnSpPr>
            <a:stCxn id="619" idx="2"/>
            <a:endCxn id="629" idx="0"/>
          </p:cNvCxnSpPr>
          <p:nvPr/>
        </p:nvCxnSpPr>
        <p:spPr>
          <a:xfrm>
            <a:off x="2961518" y="4633815"/>
            <a:ext cx="0" cy="12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3" name="Shape 633"/>
          <p:cNvCxnSpPr/>
          <p:nvPr/>
        </p:nvCxnSpPr>
        <p:spPr>
          <a:xfrm>
            <a:off x="4888418" y="4633940"/>
            <a:ext cx="0" cy="12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4" name="Shape 634"/>
          <p:cNvCxnSpPr/>
          <p:nvPr/>
        </p:nvCxnSpPr>
        <p:spPr>
          <a:xfrm>
            <a:off x="6725818" y="4633940"/>
            <a:ext cx="0" cy="12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5" name="Shape 635"/>
          <p:cNvSpPr txBox="1"/>
          <p:nvPr/>
        </p:nvSpPr>
        <p:spPr>
          <a:xfrm>
            <a:off x="1030363" y="297567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sp>
        <p:nvSpPr>
          <p:cNvPr id="636" name="Shape 636"/>
          <p:cNvSpPr txBox="1"/>
          <p:nvPr/>
        </p:nvSpPr>
        <p:spPr>
          <a:xfrm>
            <a:off x="4204950" y="2955750"/>
            <a:ext cx="802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n X 31 Mbps</a:t>
            </a:r>
            <a:endParaRPr sz="800"/>
          </a:p>
        </p:txBody>
      </p:sp>
      <p:sp>
        <p:nvSpPr>
          <p:cNvPr id="637" name="Shape 637"/>
          <p:cNvSpPr txBox="1"/>
          <p:nvPr/>
        </p:nvSpPr>
        <p:spPr>
          <a:xfrm>
            <a:off x="2747263" y="297787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sp>
        <p:nvSpPr>
          <p:cNvPr id="638" name="Shape 638"/>
          <p:cNvSpPr txBox="1"/>
          <p:nvPr/>
        </p:nvSpPr>
        <p:spPr>
          <a:xfrm>
            <a:off x="3312663" y="3655500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sp>
        <p:nvSpPr>
          <p:cNvPr id="639" name="Shape 639"/>
          <p:cNvSpPr txBox="1"/>
          <p:nvPr/>
        </p:nvSpPr>
        <p:spPr>
          <a:xfrm>
            <a:off x="4539538" y="3653838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sp>
        <p:nvSpPr>
          <p:cNvPr id="640" name="Shape 640"/>
          <p:cNvSpPr txBox="1"/>
          <p:nvPr/>
        </p:nvSpPr>
        <p:spPr>
          <a:xfrm>
            <a:off x="5725013" y="365527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cxnSp>
        <p:nvCxnSpPr>
          <p:cNvPr id="641" name="Shape 641"/>
          <p:cNvCxnSpPr>
            <a:stCxn id="642" idx="2"/>
            <a:endCxn id="527" idx="3"/>
          </p:cNvCxnSpPr>
          <p:nvPr/>
        </p:nvCxnSpPr>
        <p:spPr>
          <a:xfrm rot="10800000">
            <a:off x="5875533" y="2852599"/>
            <a:ext cx="5148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stealth" w="med" len="med"/>
            <a:tailEnd type="none" w="sm" len="sm"/>
          </a:ln>
        </p:spPr>
      </p:cxnSp>
      <p:cxnSp>
        <p:nvCxnSpPr>
          <p:cNvPr id="643" name="Shape 643"/>
          <p:cNvCxnSpPr>
            <a:stCxn id="644" idx="1"/>
            <a:endCxn id="642" idx="0"/>
          </p:cNvCxnSpPr>
          <p:nvPr/>
        </p:nvCxnSpPr>
        <p:spPr>
          <a:xfrm flipH="1">
            <a:off x="7436822" y="2584729"/>
            <a:ext cx="512772" cy="26787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stealth" w="med" len="med"/>
            <a:tailEnd type="none" w="sm" len="sm"/>
          </a:ln>
        </p:spPr>
      </p:cxnSp>
      <p:sp>
        <p:nvSpPr>
          <p:cNvPr id="642" name="Shape 642"/>
          <p:cNvSpPr/>
          <p:nvPr/>
        </p:nvSpPr>
        <p:spPr>
          <a:xfrm>
            <a:off x="6387074" y="2554897"/>
            <a:ext cx="1050624" cy="595404"/>
          </a:xfrm>
          <a:prstGeom prst="cloud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Shape 644"/>
          <p:cNvSpPr txBox="1"/>
          <p:nvPr/>
        </p:nvSpPr>
        <p:spPr>
          <a:xfrm>
            <a:off x="7949594" y="2396329"/>
            <a:ext cx="989700" cy="3768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Remote CSPP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ingestor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5" name="Shape 645"/>
          <p:cNvCxnSpPr/>
          <p:nvPr/>
        </p:nvCxnSpPr>
        <p:spPr>
          <a:xfrm>
            <a:off x="4303275" y="2963751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733" name="Shape 733"/>
          <p:cNvSpPr txBox="1"/>
          <p:nvPr/>
        </p:nvSpPr>
        <p:spPr>
          <a:xfrm>
            <a:off x="5821458" y="2887937"/>
            <a:ext cx="802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2 x 31 Mbps</a:t>
            </a:r>
            <a:endParaRPr sz="800" dirty="0"/>
          </a:p>
        </p:txBody>
      </p:sp>
      <p:sp>
        <p:nvSpPr>
          <p:cNvPr id="734" name="Shape 734"/>
          <p:cNvSpPr txBox="1"/>
          <p:nvPr/>
        </p:nvSpPr>
        <p:spPr>
          <a:xfrm>
            <a:off x="7526025" y="2664700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cxnSp>
        <p:nvCxnSpPr>
          <p:cNvPr id="735" name="Shape 735"/>
          <p:cNvCxnSpPr>
            <a:endCxn id="644" idx="0"/>
          </p:cNvCxnSpPr>
          <p:nvPr/>
        </p:nvCxnSpPr>
        <p:spPr>
          <a:xfrm>
            <a:off x="8424044" y="1989829"/>
            <a:ext cx="20400" cy="40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6" name="Shape 736"/>
          <p:cNvSpPr txBox="1"/>
          <p:nvPr/>
        </p:nvSpPr>
        <p:spPr>
          <a:xfrm>
            <a:off x="7961202" y="2682916"/>
            <a:ext cx="10506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 dirty="0" err="1"/>
              <a:t>Unidata</a:t>
            </a:r>
            <a:r>
              <a:rPr lang="en" sz="800" dirty="0"/>
              <a:t> in Boulder</a:t>
            </a:r>
            <a:endParaRPr sz="800" dirty="0"/>
          </a:p>
        </p:txBody>
      </p:sp>
      <p:sp>
        <p:nvSpPr>
          <p:cNvPr id="737" name="Shape 737"/>
          <p:cNvSpPr txBox="1"/>
          <p:nvPr/>
        </p:nvSpPr>
        <p:spPr>
          <a:xfrm>
            <a:off x="7816875" y="3994714"/>
            <a:ext cx="989700" cy="3768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Remote CSPP</a:t>
            </a:r>
            <a:endParaRPr sz="1100" dirty="0"/>
          </a:p>
          <a:p>
            <a:pPr algn="ctr"/>
            <a:r>
              <a:rPr lang="en" sz="10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ingestor</a:t>
            </a:r>
            <a:endParaRPr sz="10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8" name="Shape 738"/>
          <p:cNvCxnSpPr>
            <a:stCxn id="737" idx="1"/>
            <a:endCxn id="642" idx="1"/>
          </p:cNvCxnSpPr>
          <p:nvPr/>
        </p:nvCxnSpPr>
        <p:spPr>
          <a:xfrm flipH="1" flipV="1">
            <a:off x="6912386" y="3149667"/>
            <a:ext cx="904489" cy="1033447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stealth" w="med" len="med"/>
            <a:tailEnd type="none" w="sm" len="sm"/>
          </a:ln>
        </p:spPr>
      </p:cxnSp>
      <p:cxnSp>
        <p:nvCxnSpPr>
          <p:cNvPr id="740" name="Shape 740"/>
          <p:cNvCxnSpPr/>
          <p:nvPr/>
        </p:nvCxnSpPr>
        <p:spPr>
          <a:xfrm>
            <a:off x="4303275" y="3009710"/>
            <a:ext cx="5817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830" name="Shape 830"/>
          <p:cNvSpPr txBox="1"/>
          <p:nvPr/>
        </p:nvSpPr>
        <p:spPr>
          <a:xfrm>
            <a:off x="6944325" y="3430525"/>
            <a:ext cx="5817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"/>
              <a:t>31 Mbps</a:t>
            </a:r>
            <a:endParaRPr sz="800"/>
          </a:p>
        </p:txBody>
      </p:sp>
      <p:cxnSp>
        <p:nvCxnSpPr>
          <p:cNvPr id="831" name="Shape 831"/>
          <p:cNvCxnSpPr/>
          <p:nvPr/>
        </p:nvCxnSpPr>
        <p:spPr>
          <a:xfrm rot="10800000">
            <a:off x="5877483" y="2781099"/>
            <a:ext cx="514800" cy="0"/>
          </a:xfrm>
          <a:prstGeom prst="straightConnector1">
            <a:avLst/>
          </a:prstGeom>
          <a:noFill/>
          <a:ln w="12700" cap="flat" cmpd="sng">
            <a:solidFill>
              <a:schemeClr val="bg2"/>
            </a:solidFill>
            <a:prstDash val="solid"/>
            <a:miter lim="800000"/>
            <a:headEnd type="stealth" w="med" len="med"/>
            <a:tailEnd type="none" w="sm" len="sm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GRB </a:t>
            </a:r>
            <a:r>
              <a:rPr lang="en-US" dirty="0" err="1" smtClean="0"/>
              <a:t>Fanout</a:t>
            </a:r>
            <a:r>
              <a:rPr lang="en-US" dirty="0" smtClean="0"/>
              <a:t> Server with Mixer</a:t>
            </a:r>
            <a:endParaRPr lang="en-US" dirty="0"/>
          </a:p>
        </p:txBody>
      </p:sp>
      <p:grpSp>
        <p:nvGrpSpPr>
          <p:cNvPr id="313" name="Group 312"/>
          <p:cNvGrpSpPr/>
          <p:nvPr/>
        </p:nvGrpSpPr>
        <p:grpSpPr>
          <a:xfrm>
            <a:off x="8205553" y="1416401"/>
            <a:ext cx="436982" cy="652183"/>
            <a:chOff x="305661" y="1743506"/>
            <a:chExt cx="436982" cy="652183"/>
          </a:xfrm>
        </p:grpSpPr>
        <p:sp>
          <p:nvSpPr>
            <p:cNvPr id="314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6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8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9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1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2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5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8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0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1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2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4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9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4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7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9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1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2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3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5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3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5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6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7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9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0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3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4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6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0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4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657485" y="2391722"/>
            <a:ext cx="436982" cy="652183"/>
            <a:chOff x="305661" y="1743506"/>
            <a:chExt cx="436982" cy="652183"/>
          </a:xfrm>
        </p:grpSpPr>
        <p:sp>
          <p:nvSpPr>
            <p:cNvPr id="397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9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1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2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4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5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8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1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3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4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5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7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2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7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0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2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4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5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6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8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6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8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9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0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2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3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6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7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9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3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7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2" name="Shape 7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5553" y="1606053"/>
            <a:ext cx="548695" cy="506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7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Rounded Rectangle 555"/>
          <p:cNvSpPr/>
          <p:nvPr/>
        </p:nvSpPr>
        <p:spPr>
          <a:xfrm>
            <a:off x="0" y="994830"/>
            <a:ext cx="9144000" cy="50708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2" name="Shape 2212"/>
          <p:cNvPicPr preferRelativeResize="0"/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504652" y="857251"/>
            <a:ext cx="813469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3" name="Shape 2213"/>
          <p:cNvSpPr txBox="1">
            <a:spLocks noGrp="1"/>
          </p:cNvSpPr>
          <p:nvPr>
            <p:ph type="title"/>
          </p:nvPr>
        </p:nvSpPr>
        <p:spPr>
          <a:xfrm>
            <a:off x="341113" y="42213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68575" rIns="68575" bIns="68575" rtlCol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chemeClr val="dk1"/>
              </a:buClr>
              <a:buSzPts val="3000"/>
            </a:pPr>
            <a:r>
              <a:rPr lang="en-US" sz="3000" dirty="0" err="1" smtClean="0">
                <a:latin typeface="Calibri"/>
                <a:ea typeface="Calibri"/>
                <a:cs typeface="Calibri"/>
                <a:sym typeface="Calibri"/>
              </a:rPr>
              <a:t>Fanout</a:t>
            </a:r>
            <a:r>
              <a:rPr lang="en-US" sz="3000" dirty="0" smtClean="0">
                <a:latin typeface="Calibri"/>
                <a:ea typeface="Calibri"/>
                <a:cs typeface="Calibri"/>
                <a:sym typeface="Calibri"/>
              </a:rPr>
              <a:t> and Mixer in the Cloud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4" name="Shape 2214"/>
          <p:cNvSpPr txBox="1"/>
          <p:nvPr/>
        </p:nvSpPr>
        <p:spPr>
          <a:xfrm>
            <a:off x="870175" y="2168900"/>
            <a:ext cx="1240800" cy="3768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GRB-200 Demodulator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5" name="Shape 2215"/>
          <p:cNvSpPr txBox="1"/>
          <p:nvPr/>
        </p:nvSpPr>
        <p:spPr>
          <a:xfrm>
            <a:off x="995278" y="3361018"/>
            <a:ext cx="990600" cy="456000"/>
          </a:xfrm>
          <a:prstGeom prst="rect">
            <a:avLst/>
          </a:prstGeom>
          <a:solidFill>
            <a:srgbClr val="FEFEFE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 </a:t>
            </a:r>
            <a:endParaRPr sz="1000"/>
          </a:p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switch/router</a:t>
            </a:r>
            <a:endParaRPr sz="1000"/>
          </a:p>
          <a:p>
            <a:pPr algn="ctr"/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6" name="Shape 2216"/>
          <p:cNvSpPr/>
          <p:nvPr/>
        </p:nvSpPr>
        <p:spPr>
          <a:xfrm>
            <a:off x="3381826" y="3207562"/>
            <a:ext cx="2736396" cy="2357424"/>
          </a:xfrm>
          <a:prstGeom prst="cloud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AWS Cloud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3" name="Shape 2303"/>
          <p:cNvCxnSpPr>
            <a:endCxn id="2214" idx="1"/>
          </p:cNvCxnSpPr>
          <p:nvPr/>
        </p:nvCxnSpPr>
        <p:spPr>
          <a:xfrm rot="10800000" flipH="1">
            <a:off x="532375" y="2357300"/>
            <a:ext cx="337800" cy="1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2304" name="Shape 2304"/>
          <p:cNvSpPr txBox="1"/>
          <p:nvPr/>
        </p:nvSpPr>
        <p:spPr>
          <a:xfrm>
            <a:off x="1197043" y="4955565"/>
            <a:ext cx="990600" cy="376800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UW SSEC 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SDI  appliance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5" name="Shape 2305"/>
          <p:cNvSpPr txBox="1"/>
          <p:nvPr/>
        </p:nvSpPr>
        <p:spPr>
          <a:xfrm>
            <a:off x="995275" y="2835447"/>
            <a:ext cx="990600" cy="37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Fanout/mixer 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6" name="Shape 2306"/>
          <p:cNvCxnSpPr>
            <a:stCxn id="2214" idx="2"/>
            <a:endCxn id="2305" idx="0"/>
          </p:cNvCxnSpPr>
          <p:nvPr/>
        </p:nvCxnSpPr>
        <p:spPr>
          <a:xfrm>
            <a:off x="1490575" y="2545700"/>
            <a:ext cx="0" cy="2898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2307" name="Shape 2307"/>
          <p:cNvSpPr txBox="1"/>
          <p:nvPr/>
        </p:nvSpPr>
        <p:spPr>
          <a:xfrm>
            <a:off x="134293" y="4955565"/>
            <a:ext cx="990600" cy="376800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UW SSEC 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CSPPGEO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8" name="Shape 2308"/>
          <p:cNvSpPr txBox="1"/>
          <p:nvPr/>
        </p:nvSpPr>
        <p:spPr>
          <a:xfrm>
            <a:off x="2259806" y="4955565"/>
            <a:ext cx="990600" cy="376800"/>
          </a:xfrm>
          <a:prstGeom prst="rect">
            <a:avLst/>
          </a:prstGeom>
          <a:solidFill>
            <a:srgbClr val="A8D08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UW SSEC </a:t>
            </a:r>
            <a:endParaRPr sz="1100"/>
          </a:p>
          <a:p>
            <a:pPr algn="ctr"/>
            <a:r>
              <a:rPr lang="en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inge</a:t>
            </a:r>
            <a:endParaRPr sz="1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9" name="Shape 2309"/>
          <p:cNvCxnSpPr>
            <a:stCxn id="2215" idx="2"/>
            <a:endCxn id="2307" idx="0"/>
          </p:cNvCxnSpPr>
          <p:nvPr/>
        </p:nvCxnSpPr>
        <p:spPr>
          <a:xfrm flipH="1">
            <a:off x="629578" y="3817018"/>
            <a:ext cx="861000" cy="113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0" name="Shape 2310"/>
          <p:cNvCxnSpPr>
            <a:stCxn id="2215" idx="2"/>
            <a:endCxn id="2304" idx="0"/>
          </p:cNvCxnSpPr>
          <p:nvPr/>
        </p:nvCxnSpPr>
        <p:spPr>
          <a:xfrm>
            <a:off x="1490578" y="3817018"/>
            <a:ext cx="201900" cy="113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1" name="Shape 2311"/>
          <p:cNvCxnSpPr>
            <a:stCxn id="2215" idx="2"/>
            <a:endCxn id="2308" idx="0"/>
          </p:cNvCxnSpPr>
          <p:nvPr/>
        </p:nvCxnSpPr>
        <p:spPr>
          <a:xfrm>
            <a:off x="1490578" y="3817018"/>
            <a:ext cx="1264500" cy="113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2" name="Shape 2312"/>
          <p:cNvCxnSpPr/>
          <p:nvPr/>
        </p:nvCxnSpPr>
        <p:spPr>
          <a:xfrm>
            <a:off x="1269575" y="3168897"/>
            <a:ext cx="3900" cy="206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313" name="Shape 2313"/>
          <p:cNvCxnSpPr/>
          <p:nvPr/>
        </p:nvCxnSpPr>
        <p:spPr>
          <a:xfrm>
            <a:off x="1441875" y="3168897"/>
            <a:ext cx="3900" cy="206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314" name="Shape 2314"/>
          <p:cNvCxnSpPr/>
          <p:nvPr/>
        </p:nvCxnSpPr>
        <p:spPr>
          <a:xfrm>
            <a:off x="1614175" y="3168897"/>
            <a:ext cx="3900" cy="206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315" name="Shape 2315"/>
          <p:cNvCxnSpPr>
            <a:endCxn id="2316" idx="1"/>
          </p:cNvCxnSpPr>
          <p:nvPr/>
        </p:nvCxnSpPr>
        <p:spPr>
          <a:xfrm>
            <a:off x="1958825" y="3168935"/>
            <a:ext cx="2295900" cy="7314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317" name="Shape 2317"/>
          <p:cNvCxnSpPr>
            <a:endCxn id="2305" idx="3"/>
          </p:cNvCxnSpPr>
          <p:nvPr/>
        </p:nvCxnSpPr>
        <p:spPr>
          <a:xfrm rot="10800000">
            <a:off x="1985875" y="3023847"/>
            <a:ext cx="2431500" cy="7863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2316" name="Shape 2316"/>
          <p:cNvSpPr txBox="1"/>
          <p:nvPr/>
        </p:nvSpPr>
        <p:spPr>
          <a:xfrm>
            <a:off x="4254725" y="3711935"/>
            <a:ext cx="990600" cy="37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Fanout &amp; Mixer 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8" name="Shape 2748"/>
          <p:cNvSpPr txBox="1"/>
          <p:nvPr/>
        </p:nvSpPr>
        <p:spPr>
          <a:xfrm>
            <a:off x="3700231" y="4660229"/>
            <a:ext cx="554400" cy="206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CSPP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9" name="Shape 2749"/>
          <p:cNvSpPr txBox="1"/>
          <p:nvPr/>
        </p:nvSpPr>
        <p:spPr>
          <a:xfrm>
            <a:off x="5026581" y="4749129"/>
            <a:ext cx="554400" cy="206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CSPP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50" name="Shape 2750"/>
          <p:cNvCxnSpPr>
            <a:endCxn id="2748" idx="0"/>
          </p:cNvCxnSpPr>
          <p:nvPr/>
        </p:nvCxnSpPr>
        <p:spPr>
          <a:xfrm flipH="1">
            <a:off x="3977431" y="4090229"/>
            <a:ext cx="312900" cy="570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751" name="Shape 2751"/>
          <p:cNvCxnSpPr>
            <a:endCxn id="2749" idx="0"/>
          </p:cNvCxnSpPr>
          <p:nvPr/>
        </p:nvCxnSpPr>
        <p:spPr>
          <a:xfrm>
            <a:off x="5139081" y="4090329"/>
            <a:ext cx="164700" cy="6588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752" name="Shape 2752"/>
          <p:cNvCxnSpPr>
            <a:endCxn id="2753" idx="0"/>
          </p:cNvCxnSpPr>
          <p:nvPr/>
        </p:nvCxnSpPr>
        <p:spPr>
          <a:xfrm>
            <a:off x="5245225" y="3919500"/>
            <a:ext cx="1067400" cy="130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754" name="Shape 2754"/>
          <p:cNvCxnSpPr>
            <a:stCxn id="2753" idx="1"/>
          </p:cNvCxnSpPr>
          <p:nvPr/>
        </p:nvCxnSpPr>
        <p:spPr>
          <a:xfrm rot="10800000">
            <a:off x="5093725" y="4038900"/>
            <a:ext cx="897300" cy="1333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755" name="Shape 2755"/>
          <p:cNvCxnSpPr>
            <a:stCxn id="2316" idx="0"/>
            <a:endCxn id="2756" idx="2"/>
          </p:cNvCxnSpPr>
          <p:nvPr/>
        </p:nvCxnSpPr>
        <p:spPr>
          <a:xfrm rot="10800000">
            <a:off x="3571925" y="1991135"/>
            <a:ext cx="1178100" cy="17208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sp>
        <p:nvSpPr>
          <p:cNvPr id="2756" name="Shape 2756"/>
          <p:cNvSpPr txBox="1"/>
          <p:nvPr/>
        </p:nvSpPr>
        <p:spPr>
          <a:xfrm>
            <a:off x="3250400" y="1701250"/>
            <a:ext cx="643200" cy="28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Fanout/mixer 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7" name="Shape 2757"/>
          <p:cNvSpPr txBox="1"/>
          <p:nvPr/>
        </p:nvSpPr>
        <p:spPr>
          <a:xfrm>
            <a:off x="5245325" y="1588625"/>
            <a:ext cx="643200" cy="28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Fanout/mixer 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8" name="Shape 2758"/>
          <p:cNvSpPr txBox="1"/>
          <p:nvPr/>
        </p:nvSpPr>
        <p:spPr>
          <a:xfrm>
            <a:off x="7954550" y="1772175"/>
            <a:ext cx="643200" cy="28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Fanout/mixer 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9" name="Shape 2759"/>
          <p:cNvSpPr txBox="1"/>
          <p:nvPr/>
        </p:nvSpPr>
        <p:spPr>
          <a:xfrm>
            <a:off x="7211575" y="3272100"/>
            <a:ext cx="643200" cy="28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Fanout</a:t>
            </a:r>
            <a:r>
              <a:rPr lang="en" sz="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/mixer </a:t>
            </a:r>
            <a:endParaRPr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endParaRPr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3" name="Shape 2753"/>
          <p:cNvSpPr txBox="1"/>
          <p:nvPr/>
        </p:nvSpPr>
        <p:spPr>
          <a:xfrm>
            <a:off x="5991025" y="5227500"/>
            <a:ext cx="643200" cy="28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Fanout/mixer 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60" name="Shape 2760"/>
          <p:cNvCxnSpPr>
            <a:stCxn id="2756" idx="3"/>
          </p:cNvCxnSpPr>
          <p:nvPr/>
        </p:nvCxnSpPr>
        <p:spPr>
          <a:xfrm>
            <a:off x="3893600" y="1846150"/>
            <a:ext cx="1120500" cy="18843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761" name="Shape 2761"/>
          <p:cNvCxnSpPr/>
          <p:nvPr/>
        </p:nvCxnSpPr>
        <p:spPr>
          <a:xfrm rot="10800000" flipH="1">
            <a:off x="5113650" y="1830200"/>
            <a:ext cx="342600" cy="18903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762" name="Shape 2762"/>
          <p:cNvCxnSpPr>
            <a:stCxn id="2316" idx="3"/>
          </p:cNvCxnSpPr>
          <p:nvPr/>
        </p:nvCxnSpPr>
        <p:spPr>
          <a:xfrm rot="10800000" flipH="1">
            <a:off x="5245325" y="1843235"/>
            <a:ext cx="2731500" cy="20571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763" name="Shape 2763"/>
          <p:cNvCxnSpPr>
            <a:stCxn id="2316" idx="3"/>
            <a:endCxn id="2759" idx="1"/>
          </p:cNvCxnSpPr>
          <p:nvPr/>
        </p:nvCxnSpPr>
        <p:spPr>
          <a:xfrm rot="10800000" flipH="1">
            <a:off x="5245325" y="3417035"/>
            <a:ext cx="1966200" cy="4833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764" name="Shape 2764"/>
          <p:cNvCxnSpPr/>
          <p:nvPr/>
        </p:nvCxnSpPr>
        <p:spPr>
          <a:xfrm flipH="1">
            <a:off x="5242913" y="1903688"/>
            <a:ext cx="429600" cy="17871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sm" len="sm"/>
          </a:ln>
        </p:spPr>
      </p:cxnSp>
      <p:grpSp>
        <p:nvGrpSpPr>
          <p:cNvPr id="557" name="Group 556"/>
          <p:cNvGrpSpPr/>
          <p:nvPr/>
        </p:nvGrpSpPr>
        <p:grpSpPr>
          <a:xfrm>
            <a:off x="7249026" y="2630417"/>
            <a:ext cx="436982" cy="652183"/>
            <a:chOff x="305661" y="1743506"/>
            <a:chExt cx="436982" cy="652183"/>
          </a:xfrm>
        </p:grpSpPr>
        <p:sp>
          <p:nvSpPr>
            <p:cNvPr id="558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0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2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3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5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6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9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72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4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75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6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78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83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8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1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3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5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6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7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9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07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09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0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1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3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4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7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8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20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4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38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0" name="Group 639"/>
          <p:cNvGrpSpPr/>
          <p:nvPr/>
        </p:nvGrpSpPr>
        <p:grpSpPr>
          <a:xfrm>
            <a:off x="151590" y="1863371"/>
            <a:ext cx="436982" cy="652183"/>
            <a:chOff x="305661" y="1743506"/>
            <a:chExt cx="436982" cy="652183"/>
          </a:xfrm>
        </p:grpSpPr>
        <p:sp>
          <p:nvSpPr>
            <p:cNvPr id="641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3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45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6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48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9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52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5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57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8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59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61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66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71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4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76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8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79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80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82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0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2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3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4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6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7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00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1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03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17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21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3" name="Group 722"/>
          <p:cNvGrpSpPr/>
          <p:nvPr/>
        </p:nvGrpSpPr>
        <p:grpSpPr>
          <a:xfrm>
            <a:off x="3322175" y="1017917"/>
            <a:ext cx="436982" cy="652183"/>
            <a:chOff x="305661" y="1743506"/>
            <a:chExt cx="436982" cy="652183"/>
          </a:xfrm>
        </p:grpSpPr>
        <p:sp>
          <p:nvSpPr>
            <p:cNvPr id="724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6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28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9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31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32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35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38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0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41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2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44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9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54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7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59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1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62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3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65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73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75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76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77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79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80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3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84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6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0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04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6" name="Group 805"/>
          <p:cNvGrpSpPr/>
          <p:nvPr/>
        </p:nvGrpSpPr>
        <p:grpSpPr>
          <a:xfrm>
            <a:off x="5292741" y="947594"/>
            <a:ext cx="436982" cy="652183"/>
            <a:chOff x="305661" y="1743506"/>
            <a:chExt cx="436982" cy="652183"/>
          </a:xfrm>
        </p:grpSpPr>
        <p:sp>
          <p:nvSpPr>
            <p:cNvPr id="807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9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11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12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14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15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18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21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3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24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5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27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32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37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0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42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4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45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6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48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6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58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9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60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2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63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6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67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9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83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87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9" name="Group 888"/>
          <p:cNvGrpSpPr/>
          <p:nvPr/>
        </p:nvGrpSpPr>
        <p:grpSpPr>
          <a:xfrm>
            <a:off x="8095057" y="1103859"/>
            <a:ext cx="436982" cy="652183"/>
            <a:chOff x="305661" y="1743506"/>
            <a:chExt cx="436982" cy="652183"/>
          </a:xfrm>
        </p:grpSpPr>
        <p:sp>
          <p:nvSpPr>
            <p:cNvPr id="890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92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94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95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97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98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1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04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6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07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8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10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5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20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23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25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6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27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28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29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31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39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1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2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3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5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6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9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50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2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66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70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2" name="Group 971"/>
          <p:cNvGrpSpPr/>
          <p:nvPr/>
        </p:nvGrpSpPr>
        <p:grpSpPr>
          <a:xfrm>
            <a:off x="6267792" y="4506527"/>
            <a:ext cx="436982" cy="652183"/>
            <a:chOff x="305661" y="1743506"/>
            <a:chExt cx="436982" cy="652183"/>
          </a:xfrm>
        </p:grpSpPr>
        <p:sp>
          <p:nvSpPr>
            <p:cNvPr id="973" name="Shape 3368"/>
            <p:cNvSpPr/>
            <p:nvPr/>
          </p:nvSpPr>
          <p:spPr>
            <a:xfrm>
              <a:off x="597787" y="1969942"/>
              <a:ext cx="103795" cy="119013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Shape 3369"/>
            <p:cNvSpPr/>
            <p:nvPr/>
          </p:nvSpPr>
          <p:spPr>
            <a:xfrm>
              <a:off x="323767" y="2287188"/>
              <a:ext cx="406805" cy="62506"/>
            </a:xfrm>
            <a:custGeom>
              <a:avLst/>
              <a:gdLst/>
              <a:ahLst/>
              <a:cxnLst/>
              <a:rect l="0" t="0" r="0" b="0"/>
              <a:pathLst>
                <a:path w="337" h="53" extrusionOk="0">
                  <a:moveTo>
                    <a:pt x="336" y="52"/>
                  </a:move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75" name="Shape 3370"/>
            <p:cNvCxnSpPr/>
            <p:nvPr/>
          </p:nvCxnSpPr>
          <p:spPr>
            <a:xfrm>
              <a:off x="328596" y="2287188"/>
              <a:ext cx="4106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Shape 3371"/>
            <p:cNvCxnSpPr/>
            <p:nvPr/>
          </p:nvCxnSpPr>
          <p:spPr>
            <a:xfrm>
              <a:off x="328596" y="2320210"/>
              <a:ext cx="323474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77" name="Shape 3372"/>
            <p:cNvSpPr/>
            <p:nvPr/>
          </p:nvSpPr>
          <p:spPr>
            <a:xfrm>
              <a:off x="323767" y="2339080"/>
              <a:ext cx="406805" cy="56609"/>
            </a:xfrm>
            <a:custGeom>
              <a:avLst/>
              <a:gdLst/>
              <a:ahLst/>
              <a:cxnLst/>
              <a:rect l="0" t="0" r="0" b="0"/>
              <a:pathLst>
                <a:path w="337" h="48" extrusionOk="0">
                  <a:moveTo>
                    <a:pt x="0" y="0"/>
                  </a:moveTo>
                  <a:lnTo>
                    <a:pt x="0" y="47"/>
                  </a:lnTo>
                  <a:lnTo>
                    <a:pt x="336" y="4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78" name="Shape 3373"/>
            <p:cNvCxnSpPr/>
            <p:nvPr/>
          </p:nvCxnSpPr>
          <p:spPr>
            <a:xfrm>
              <a:off x="615894" y="2225862"/>
              <a:ext cx="362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Shape 3374"/>
            <p:cNvCxnSpPr/>
            <p:nvPr/>
          </p:nvCxnSpPr>
          <p:spPr>
            <a:xfrm>
              <a:off x="588130" y="2110285"/>
              <a:ext cx="0" cy="956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0" name="Shape 3376"/>
            <p:cNvSpPr/>
            <p:nvPr/>
          </p:nvSpPr>
          <p:spPr>
            <a:xfrm>
              <a:off x="305661" y="1816626"/>
              <a:ext cx="251075" cy="337298"/>
            </a:xfrm>
            <a:custGeom>
              <a:avLst/>
              <a:gdLst/>
              <a:ahLst/>
              <a:cxnLst/>
              <a:rect l="0" t="0" r="0" b="0"/>
              <a:pathLst>
                <a:path w="17276" h="20680" fill="none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</a:path>
                <a:path w="17276" h="20680" extrusionOk="0">
                  <a:moveTo>
                    <a:pt x="17276" y="12965"/>
                  </a:moveTo>
                  <a:cubicBezTo>
                    <a:pt x="14512" y="16647"/>
                    <a:pt x="10644" y="19350"/>
                    <a:pt x="6236" y="2068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81" name="Shape 3379"/>
            <p:cNvCxnSpPr/>
            <p:nvPr/>
          </p:nvCxnSpPr>
          <p:spPr>
            <a:xfrm>
              <a:off x="504838" y="2105568"/>
              <a:ext cx="7847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Shape 3380"/>
            <p:cNvCxnSpPr/>
            <p:nvPr/>
          </p:nvCxnSpPr>
          <p:spPr>
            <a:xfrm>
              <a:off x="516909" y="2096133"/>
              <a:ext cx="66383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Shape 3381"/>
            <p:cNvCxnSpPr/>
            <p:nvPr/>
          </p:nvCxnSpPr>
          <p:spPr>
            <a:xfrm>
              <a:off x="531395" y="2080801"/>
              <a:ext cx="5931" cy="106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4" name="Shape 3382"/>
            <p:cNvSpPr/>
            <p:nvPr/>
          </p:nvSpPr>
          <p:spPr>
            <a:xfrm>
              <a:off x="461381" y="2112644"/>
              <a:ext cx="32593" cy="22408"/>
            </a:xfrm>
            <a:custGeom>
              <a:avLst/>
              <a:gdLst/>
              <a:ahLst/>
              <a:cxnLst/>
              <a:rect l="0" t="0" r="0" b="0"/>
              <a:pathLst>
                <a:path w="27" h="19" extrusionOk="0">
                  <a:moveTo>
                    <a:pt x="26" y="0"/>
                  </a:moveTo>
                  <a:lnTo>
                    <a:pt x="26" y="18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Shape 3383"/>
            <p:cNvSpPr/>
            <p:nvPr/>
          </p:nvSpPr>
          <p:spPr>
            <a:xfrm>
              <a:off x="487938" y="2105568"/>
              <a:ext cx="73636" cy="140344"/>
            </a:xfrm>
            <a:custGeom>
              <a:avLst/>
              <a:gdLst/>
              <a:ahLst/>
              <a:cxnLst/>
              <a:rect l="0" t="0" r="0" b="0"/>
              <a:pathLst>
                <a:path w="61" h="119" extrusionOk="0">
                  <a:moveTo>
                    <a:pt x="60" y="0"/>
                  </a:moveTo>
                  <a:lnTo>
                    <a:pt x="60" y="20"/>
                  </a:lnTo>
                  <a:lnTo>
                    <a:pt x="0" y="118"/>
                  </a:lnTo>
                  <a:lnTo>
                    <a:pt x="44" y="11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Shape 3384"/>
            <p:cNvSpPr/>
            <p:nvPr/>
          </p:nvSpPr>
          <p:spPr>
            <a:xfrm>
              <a:off x="500009" y="2133872"/>
              <a:ext cx="83293" cy="104963"/>
            </a:xfrm>
            <a:custGeom>
              <a:avLst/>
              <a:gdLst/>
              <a:ahLst/>
              <a:cxnLst/>
              <a:rect l="0" t="0" r="0" b="0"/>
              <a:pathLst>
                <a:path w="69" h="89" extrusionOk="0">
                  <a:moveTo>
                    <a:pt x="56" y="0"/>
                  </a:moveTo>
                  <a:lnTo>
                    <a:pt x="0" y="88"/>
                  </a:lnTo>
                  <a:lnTo>
                    <a:pt x="68" y="88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87" name="Shape 3385"/>
            <p:cNvCxnSpPr/>
            <p:nvPr/>
          </p:nvCxnSpPr>
          <p:spPr>
            <a:xfrm>
              <a:off x="572437" y="2133872"/>
              <a:ext cx="1095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Shape 3386"/>
            <p:cNvCxnSpPr/>
            <p:nvPr/>
          </p:nvCxnSpPr>
          <p:spPr>
            <a:xfrm>
              <a:off x="588130" y="2113823"/>
              <a:ext cx="0" cy="1096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9" name="Shape 3387"/>
            <p:cNvSpPr/>
            <p:nvPr/>
          </p:nvSpPr>
          <p:spPr>
            <a:xfrm>
              <a:off x="592959" y="2096133"/>
              <a:ext cx="12071" cy="121474"/>
            </a:xfrm>
            <a:custGeom>
              <a:avLst/>
              <a:gdLst/>
              <a:ahLst/>
              <a:cxnLst/>
              <a:rect l="0" t="0" r="0" b="0"/>
              <a:pathLst>
                <a:path w="10" h="103" extrusionOk="0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90" name="Shape 3388"/>
            <p:cNvCxnSpPr/>
            <p:nvPr/>
          </p:nvCxnSpPr>
          <p:spPr>
            <a:xfrm rot="10800000">
              <a:off x="576116" y="2096133"/>
              <a:ext cx="2167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1" name="Shape 3389"/>
            <p:cNvSpPr/>
            <p:nvPr/>
          </p:nvSpPr>
          <p:spPr>
            <a:xfrm>
              <a:off x="582094" y="2204634"/>
              <a:ext cx="4845" cy="5893"/>
            </a:xfrm>
            <a:custGeom>
              <a:avLst/>
              <a:gdLst/>
              <a:ahLst/>
              <a:cxnLst/>
              <a:rect l="0" t="0" r="0" b="0"/>
              <a:pathLst>
                <a:path w="21600" h="20342" fill="none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</a:path>
                <a:path w="21600" h="20342" extrusionOk="0">
                  <a:moveTo>
                    <a:pt x="14335" y="20341"/>
                  </a:moveTo>
                  <a:cubicBezTo>
                    <a:pt x="5738" y="17271"/>
                    <a:pt x="0" y="912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Shape 3390"/>
            <p:cNvSpPr/>
            <p:nvPr/>
          </p:nvSpPr>
          <p:spPr>
            <a:xfrm>
              <a:off x="576059" y="2197558"/>
              <a:ext cx="13279" cy="7076"/>
            </a:xfrm>
            <a:custGeom>
              <a:avLst/>
              <a:gdLst/>
              <a:ahLst/>
              <a:cxnLst/>
              <a:rect l="0" t="0" r="0" b="0"/>
              <a:pathLst>
                <a:path w="11" h="6" extrusionOk="0">
                  <a:moveTo>
                    <a:pt x="0" y="5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93" name="Shape 3391"/>
            <p:cNvCxnSpPr/>
            <p:nvPr/>
          </p:nvCxnSpPr>
          <p:spPr>
            <a:xfrm>
              <a:off x="576059" y="2198737"/>
              <a:ext cx="0" cy="8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Shape 3392"/>
            <p:cNvCxnSpPr/>
            <p:nvPr/>
          </p:nvCxnSpPr>
          <p:spPr>
            <a:xfrm rot="10800000">
              <a:off x="576059" y="2129239"/>
              <a:ext cx="0" cy="7421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Shape 3393"/>
            <p:cNvCxnSpPr/>
            <p:nvPr/>
          </p:nvCxnSpPr>
          <p:spPr>
            <a:xfrm>
              <a:off x="582094" y="2140949"/>
              <a:ext cx="0" cy="5192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Shape 3394"/>
            <p:cNvCxnSpPr/>
            <p:nvPr/>
          </p:nvCxnSpPr>
          <p:spPr>
            <a:xfrm>
              <a:off x="585716" y="2219965"/>
              <a:ext cx="2509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Shape 3395"/>
            <p:cNvCxnSpPr/>
            <p:nvPr/>
          </p:nvCxnSpPr>
          <p:spPr>
            <a:xfrm>
              <a:off x="543466" y="2073725"/>
              <a:ext cx="365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8" name="Shape 3396"/>
            <p:cNvSpPr/>
            <p:nvPr/>
          </p:nvSpPr>
          <p:spPr>
            <a:xfrm>
              <a:off x="532602" y="2217606"/>
              <a:ext cx="146064" cy="41278"/>
            </a:xfrm>
            <a:custGeom>
              <a:avLst/>
              <a:gdLst/>
              <a:ahLst/>
              <a:cxnLst/>
              <a:rect l="0" t="0" r="0" b="0"/>
              <a:pathLst>
                <a:path w="121" h="35" extrusionOk="0">
                  <a:moveTo>
                    <a:pt x="0" y="34"/>
                  </a:moveTo>
                  <a:lnTo>
                    <a:pt x="7" y="23"/>
                  </a:lnTo>
                  <a:lnTo>
                    <a:pt x="37" y="23"/>
                  </a:lnTo>
                  <a:lnTo>
                    <a:pt x="51" y="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Shape 3397"/>
            <p:cNvSpPr/>
            <p:nvPr/>
          </p:nvSpPr>
          <p:spPr>
            <a:xfrm>
              <a:off x="425167" y="2217606"/>
              <a:ext cx="187106" cy="103783"/>
            </a:xfrm>
            <a:custGeom>
              <a:avLst/>
              <a:gdLst/>
              <a:ahLst/>
              <a:cxnLst/>
              <a:rect l="0" t="0" r="0" b="0"/>
              <a:pathLst>
                <a:path w="155" h="88" extrusionOk="0">
                  <a:moveTo>
                    <a:pt x="154" y="0"/>
                  </a:moveTo>
                  <a:lnTo>
                    <a:pt x="154" y="56"/>
                  </a:lnTo>
                  <a:lnTo>
                    <a:pt x="0" y="56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Shape 3398"/>
            <p:cNvSpPr/>
            <p:nvPr/>
          </p:nvSpPr>
          <p:spPr>
            <a:xfrm>
              <a:off x="362396" y="2264780"/>
              <a:ext cx="74842" cy="23587"/>
            </a:xfrm>
            <a:custGeom>
              <a:avLst/>
              <a:gdLst/>
              <a:ahLst/>
              <a:cxnLst/>
              <a:rect l="0" t="0" r="0" b="0"/>
              <a:pathLst>
                <a:path w="62" h="20" extrusionOk="0">
                  <a:moveTo>
                    <a:pt x="61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Shape 3399"/>
            <p:cNvSpPr/>
            <p:nvPr/>
          </p:nvSpPr>
          <p:spPr>
            <a:xfrm>
              <a:off x="323767" y="2264780"/>
              <a:ext cx="50700" cy="23587"/>
            </a:xfrm>
            <a:custGeom>
              <a:avLst/>
              <a:gdLst/>
              <a:ahLst/>
              <a:cxnLst/>
              <a:rect l="0" t="0" r="0" b="0"/>
              <a:pathLst>
                <a:path w="42" h="20" extrusionOk="0">
                  <a:moveTo>
                    <a:pt x="41" y="0"/>
                  </a:moveTo>
                  <a:lnTo>
                    <a:pt x="41" y="19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Shape 3400"/>
            <p:cNvSpPr/>
            <p:nvPr/>
          </p:nvSpPr>
          <p:spPr>
            <a:xfrm>
              <a:off x="436031" y="2244732"/>
              <a:ext cx="106228" cy="21228"/>
            </a:xfrm>
            <a:custGeom>
              <a:avLst/>
              <a:gdLst/>
              <a:ahLst/>
              <a:cxnLst/>
              <a:rect l="0" t="0" r="0" b="0"/>
              <a:pathLst>
                <a:path w="88" h="18" extrusionOk="0">
                  <a:moveTo>
                    <a:pt x="0" y="17"/>
                  </a:moveTo>
                  <a:lnTo>
                    <a:pt x="5" y="13"/>
                  </a:lnTo>
                  <a:lnTo>
                    <a:pt x="79" y="13"/>
                  </a:lnTo>
                  <a:lnTo>
                    <a:pt x="87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03" name="Shape 3401"/>
            <p:cNvCxnSpPr/>
            <p:nvPr/>
          </p:nvCxnSpPr>
          <p:spPr>
            <a:xfrm>
              <a:off x="655730" y="2230579"/>
              <a:ext cx="0" cy="936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Shape 3402"/>
            <p:cNvCxnSpPr/>
            <p:nvPr/>
          </p:nvCxnSpPr>
          <p:spPr>
            <a:xfrm>
              <a:off x="655730" y="2247090"/>
              <a:ext cx="0" cy="7198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Shape 3403"/>
            <p:cNvCxnSpPr/>
            <p:nvPr/>
          </p:nvCxnSpPr>
          <p:spPr>
            <a:xfrm>
              <a:off x="615894" y="2241193"/>
              <a:ext cx="34902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06" name="Shape 3404"/>
            <p:cNvSpPr/>
            <p:nvPr/>
          </p:nvSpPr>
          <p:spPr>
            <a:xfrm>
              <a:off x="611065" y="2276574"/>
              <a:ext cx="45871" cy="36560"/>
            </a:xfrm>
            <a:custGeom>
              <a:avLst/>
              <a:gdLst/>
              <a:ahLst/>
              <a:cxnLst/>
              <a:rect l="0" t="0" r="0" b="0"/>
              <a:pathLst>
                <a:path w="38" h="31" extrusionOk="0">
                  <a:moveTo>
                    <a:pt x="0" y="0"/>
                  </a:moveTo>
                  <a:lnTo>
                    <a:pt x="0" y="30"/>
                  </a:lnTo>
                  <a:lnTo>
                    <a:pt x="37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Shape 3405"/>
            <p:cNvSpPr/>
            <p:nvPr/>
          </p:nvSpPr>
          <p:spPr>
            <a:xfrm>
              <a:off x="678665" y="2217606"/>
              <a:ext cx="51907" cy="103783"/>
            </a:xfrm>
            <a:custGeom>
              <a:avLst/>
              <a:gdLst/>
              <a:ahLst/>
              <a:cxnLst/>
              <a:rect l="0" t="0" r="0" b="0"/>
              <a:pathLst>
                <a:path w="43" h="88" extrusionOk="0">
                  <a:moveTo>
                    <a:pt x="0" y="0"/>
                  </a:moveTo>
                  <a:lnTo>
                    <a:pt x="0" y="87"/>
                  </a:lnTo>
                  <a:lnTo>
                    <a:pt x="42" y="87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08" name="Shape 3406"/>
            <p:cNvCxnSpPr/>
            <p:nvPr/>
          </p:nvCxnSpPr>
          <p:spPr>
            <a:xfrm>
              <a:off x="611065" y="2324928"/>
              <a:ext cx="0" cy="1894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Shape 3407"/>
            <p:cNvCxnSpPr/>
            <p:nvPr/>
          </p:nvCxnSpPr>
          <p:spPr>
            <a:xfrm>
              <a:off x="655730" y="2328465"/>
              <a:ext cx="0" cy="1537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10" name="Shape 3408"/>
            <p:cNvSpPr/>
            <p:nvPr/>
          </p:nvSpPr>
          <p:spPr>
            <a:xfrm>
              <a:off x="339460" y="2302520"/>
              <a:ext cx="33762" cy="24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11" name="Shape 3409"/>
            <p:cNvCxnSpPr/>
            <p:nvPr/>
          </p:nvCxnSpPr>
          <p:spPr>
            <a:xfrm>
              <a:off x="328596" y="2377998"/>
              <a:ext cx="401948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12" name="Shape 3410"/>
            <p:cNvSpPr/>
            <p:nvPr/>
          </p:nvSpPr>
          <p:spPr>
            <a:xfrm>
              <a:off x="638830" y="1774169"/>
              <a:ext cx="22936" cy="192235"/>
            </a:xfrm>
            <a:custGeom>
              <a:avLst/>
              <a:gdLst/>
              <a:ahLst/>
              <a:cxnLst/>
              <a:rect l="0" t="0" r="0" b="0"/>
              <a:pathLst>
                <a:path w="19" h="163" extrusionOk="0">
                  <a:moveTo>
                    <a:pt x="0" y="0"/>
                  </a:moveTo>
                  <a:lnTo>
                    <a:pt x="18" y="20"/>
                  </a:lnTo>
                  <a:lnTo>
                    <a:pt x="18" y="16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Shape 3411"/>
            <p:cNvSpPr/>
            <p:nvPr/>
          </p:nvSpPr>
          <p:spPr>
            <a:xfrm>
              <a:off x="640037" y="1828419"/>
              <a:ext cx="10865" cy="135626"/>
            </a:xfrm>
            <a:custGeom>
              <a:avLst/>
              <a:gdLst/>
              <a:ahLst/>
              <a:cxnLst/>
              <a:rect l="0" t="0" r="0" b="0"/>
              <a:pathLst>
                <a:path w="9" h="115" extrusionOk="0">
                  <a:moveTo>
                    <a:pt x="0" y="0"/>
                  </a:moveTo>
                  <a:lnTo>
                    <a:pt x="8" y="5"/>
                  </a:lnTo>
                  <a:lnTo>
                    <a:pt x="8" y="11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14" name="Shape 3412"/>
            <p:cNvCxnSpPr/>
            <p:nvPr/>
          </p:nvCxnSpPr>
          <p:spPr>
            <a:xfrm>
              <a:off x="630380" y="1913333"/>
              <a:ext cx="14372" cy="2117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Shape 3413"/>
            <p:cNvCxnSpPr/>
            <p:nvPr/>
          </p:nvCxnSpPr>
          <p:spPr>
            <a:xfrm>
              <a:off x="627965" y="1926306"/>
              <a:ext cx="16881" cy="2251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Shape 3414"/>
            <p:cNvCxnSpPr/>
            <p:nvPr/>
          </p:nvCxnSpPr>
          <p:spPr>
            <a:xfrm rot="10800000" flipH="1">
              <a:off x="640037" y="1879058"/>
              <a:ext cx="4791" cy="4724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Shape 3415"/>
            <p:cNvCxnSpPr/>
            <p:nvPr/>
          </p:nvCxnSpPr>
          <p:spPr>
            <a:xfrm flipH="1">
              <a:off x="612169" y="1935741"/>
              <a:ext cx="23040" cy="294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Shape 3416"/>
            <p:cNvCxnSpPr/>
            <p:nvPr/>
          </p:nvCxnSpPr>
          <p:spPr>
            <a:xfrm rot="10800000" flipH="1">
              <a:off x="638830" y="1872112"/>
              <a:ext cx="5931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Shape 3417"/>
            <p:cNvCxnSpPr/>
            <p:nvPr/>
          </p:nvCxnSpPr>
          <p:spPr>
            <a:xfrm flipH="1">
              <a:off x="606171" y="1931023"/>
              <a:ext cx="27831" cy="3543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Shape 3418"/>
            <p:cNvCxnSpPr/>
            <p:nvPr/>
          </p:nvCxnSpPr>
          <p:spPr>
            <a:xfrm>
              <a:off x="660558" y="2104388"/>
              <a:ext cx="0" cy="10853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Shape 3419"/>
            <p:cNvCxnSpPr/>
            <p:nvPr/>
          </p:nvCxnSpPr>
          <p:spPr>
            <a:xfrm>
              <a:off x="673836" y="2098492"/>
              <a:ext cx="0" cy="1143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22" name="Shape 3420"/>
            <p:cNvSpPr/>
            <p:nvPr/>
          </p:nvSpPr>
          <p:spPr>
            <a:xfrm>
              <a:off x="678665" y="2170432"/>
              <a:ext cx="20531" cy="23624"/>
            </a:xfrm>
            <a:prstGeom prst="roundRect">
              <a:avLst>
                <a:gd name="adj" fmla="val 477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Shape 3421"/>
            <p:cNvSpPr/>
            <p:nvPr/>
          </p:nvSpPr>
          <p:spPr>
            <a:xfrm>
              <a:off x="695565" y="2202275"/>
              <a:ext cx="35007" cy="119115"/>
            </a:xfrm>
            <a:custGeom>
              <a:avLst/>
              <a:gdLst/>
              <a:ahLst/>
              <a:cxnLst/>
              <a:rect l="0" t="0" r="0" b="0"/>
              <a:pathLst>
                <a:path w="29" h="101" extrusionOk="0">
                  <a:moveTo>
                    <a:pt x="0" y="0"/>
                  </a:moveTo>
                  <a:lnTo>
                    <a:pt x="28" y="25"/>
                  </a:lnTo>
                  <a:lnTo>
                    <a:pt x="28" y="10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24" name="Shape 3422"/>
            <p:cNvCxnSpPr/>
            <p:nvPr/>
          </p:nvCxnSpPr>
          <p:spPr>
            <a:xfrm flipH="1">
              <a:off x="668932" y="2206992"/>
              <a:ext cx="19390" cy="356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25" name="Shape 3423"/>
            <p:cNvSpPr/>
            <p:nvPr/>
          </p:nvSpPr>
          <p:spPr>
            <a:xfrm>
              <a:off x="687115" y="2152742"/>
              <a:ext cx="0" cy="1163"/>
            </a:xfrm>
            <a:custGeom>
              <a:avLst/>
              <a:gdLst/>
              <a:ahLst/>
              <a:cxnLst/>
              <a:rect l="0" t="0" r="0" b="0"/>
              <a:pathLst>
                <a:path w="15274" h="21600" fill="none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</a:path>
                <a:path w="15274" h="21600" extrusionOk="0">
                  <a:moveTo>
                    <a:pt x="0" y="6326"/>
                  </a:moveTo>
                  <a:cubicBezTo>
                    <a:pt x="0" y="2275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26" name="Shape 3424"/>
            <p:cNvCxnSpPr/>
            <p:nvPr/>
          </p:nvCxnSpPr>
          <p:spPr>
            <a:xfrm>
              <a:off x="695565" y="2159818"/>
              <a:ext cx="0" cy="111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Shape 3425"/>
            <p:cNvCxnSpPr/>
            <p:nvPr/>
          </p:nvCxnSpPr>
          <p:spPr>
            <a:xfrm>
              <a:off x="678665" y="2146845"/>
              <a:ext cx="479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28" name="Shape 3426"/>
            <p:cNvSpPr/>
            <p:nvPr/>
          </p:nvSpPr>
          <p:spPr>
            <a:xfrm>
              <a:off x="678665" y="2153921"/>
              <a:ext cx="0" cy="10591"/>
            </a:xfrm>
            <a:custGeom>
              <a:avLst/>
              <a:gdLst/>
              <a:ahLst/>
              <a:cxnLst/>
              <a:rect l="0" t="0" r="0" b="0"/>
              <a:pathLst>
                <a:path w="43200" h="43200" fill="none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</a:path>
                <a:path w="43200" h="43200" extrusionOk="0">
                  <a:moveTo>
                    <a:pt x="0" y="21600"/>
                  </a:moveTo>
                  <a:cubicBezTo>
                    <a:pt x="0" y="33529"/>
                    <a:pt x="0" y="43200"/>
                    <a:pt x="0" y="43200"/>
                  </a:cubicBezTo>
                  <a:cubicBezTo>
                    <a:pt x="0" y="43200"/>
                    <a:pt x="0" y="33529"/>
                    <a:pt x="0" y="21600"/>
                  </a:cubicBezTo>
                  <a:cubicBezTo>
                    <a:pt x="0" y="9670"/>
                    <a:pt x="0" y="0"/>
                    <a:pt x="0" y="0"/>
                  </a:cubicBezTo>
                  <a:cubicBezTo>
                    <a:pt x="0" y="-1"/>
                    <a:pt x="0" y="9670"/>
                    <a:pt x="0" y="215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29" name="Shape 3427"/>
            <p:cNvCxnSpPr/>
            <p:nvPr/>
          </p:nvCxnSpPr>
          <p:spPr>
            <a:xfrm>
              <a:off x="673836" y="2158638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Shape 3428"/>
            <p:cNvCxnSpPr/>
            <p:nvPr/>
          </p:nvCxnSpPr>
          <p:spPr>
            <a:xfrm>
              <a:off x="683494" y="2163356"/>
              <a:ext cx="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Shape 3429"/>
            <p:cNvCxnSpPr/>
            <p:nvPr/>
          </p:nvCxnSpPr>
          <p:spPr>
            <a:xfrm>
              <a:off x="690736" y="2087877"/>
              <a:ext cx="0" cy="5415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32" name="Shape 3430"/>
            <p:cNvSpPr/>
            <p:nvPr/>
          </p:nvSpPr>
          <p:spPr>
            <a:xfrm>
              <a:off x="720915" y="2320210"/>
              <a:ext cx="21728" cy="75479"/>
            </a:xfrm>
            <a:custGeom>
              <a:avLst/>
              <a:gdLst/>
              <a:ahLst/>
              <a:cxnLst/>
              <a:rect l="0" t="0" r="0" b="0"/>
              <a:pathLst>
                <a:path w="18" h="64" extrusionOk="0">
                  <a:moveTo>
                    <a:pt x="0" y="0"/>
                  </a:moveTo>
                  <a:lnTo>
                    <a:pt x="17" y="0"/>
                  </a:lnTo>
                  <a:lnTo>
                    <a:pt x="17" y="63"/>
                  </a:lnTo>
                  <a:lnTo>
                    <a:pt x="5" y="6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33" name="Shape 3431"/>
            <p:cNvCxnSpPr/>
            <p:nvPr/>
          </p:nvCxnSpPr>
          <p:spPr>
            <a:xfrm>
              <a:off x="732986" y="2377998"/>
              <a:ext cx="8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Shape 3432"/>
            <p:cNvCxnSpPr/>
            <p:nvPr/>
          </p:nvCxnSpPr>
          <p:spPr>
            <a:xfrm>
              <a:off x="729365" y="2348515"/>
              <a:ext cx="73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35" name="Shape 3433"/>
            <p:cNvSpPr/>
            <p:nvPr/>
          </p:nvSpPr>
          <p:spPr>
            <a:xfrm>
              <a:off x="578473" y="1971122"/>
              <a:ext cx="55515" cy="109644"/>
            </a:xfrm>
            <a:custGeom>
              <a:avLst/>
              <a:gdLst/>
              <a:ahLst/>
              <a:cxnLst/>
              <a:rect l="0" t="0" r="0" b="0"/>
              <a:pathLst>
                <a:path w="21600" h="40380" fill="none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</a:path>
                <a:path w="21600" h="40380" extrusionOk="0">
                  <a:moveTo>
                    <a:pt x="12121" y="40379"/>
                  </a:moveTo>
                  <a:cubicBezTo>
                    <a:pt x="4704" y="36757"/>
                    <a:pt x="0" y="29225"/>
                    <a:pt x="0" y="20971"/>
                  </a:cubicBezTo>
                  <a:cubicBezTo>
                    <a:pt x="-1" y="11034"/>
                    <a:pt x="6779" y="2379"/>
                    <a:pt x="16426" y="-1"/>
                  </a:cubicBezTo>
                  <a:lnTo>
                    <a:pt x="21600" y="20971"/>
                  </a:lnTo>
                  <a:close/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Shape 3434"/>
            <p:cNvSpPr/>
            <p:nvPr/>
          </p:nvSpPr>
          <p:spPr>
            <a:xfrm>
              <a:off x="619516" y="1965224"/>
              <a:ext cx="37422" cy="2359"/>
            </a:xfrm>
            <a:custGeom>
              <a:avLst/>
              <a:gdLst/>
              <a:ahLst/>
              <a:cxnLst/>
              <a:rect l="0" t="0" r="0" b="0"/>
              <a:pathLst>
                <a:path w="31" h="2" extrusionOk="0">
                  <a:moveTo>
                    <a:pt x="0" y="1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3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Shape 3435"/>
            <p:cNvSpPr/>
            <p:nvPr/>
          </p:nvSpPr>
          <p:spPr>
            <a:xfrm>
              <a:off x="607444" y="2089057"/>
              <a:ext cx="41043" cy="11794"/>
            </a:xfrm>
            <a:custGeom>
              <a:avLst/>
              <a:gdLst/>
              <a:ahLst/>
              <a:cxnLst/>
              <a:rect l="0" t="0" r="0" b="0"/>
              <a:pathLst>
                <a:path w="34" h="10" extrusionOk="0">
                  <a:moveTo>
                    <a:pt x="0" y="0"/>
                  </a:moveTo>
                  <a:lnTo>
                    <a:pt x="5" y="3"/>
                  </a:lnTo>
                  <a:lnTo>
                    <a:pt x="9" y="5"/>
                  </a:lnTo>
                  <a:lnTo>
                    <a:pt x="17" y="8"/>
                  </a:lnTo>
                  <a:lnTo>
                    <a:pt x="24" y="9"/>
                  </a:lnTo>
                  <a:lnTo>
                    <a:pt x="33" y="9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Shape 3436"/>
            <p:cNvSpPr/>
            <p:nvPr/>
          </p:nvSpPr>
          <p:spPr>
            <a:xfrm>
              <a:off x="560366" y="2019475"/>
              <a:ext cx="14486" cy="22408"/>
            </a:xfrm>
            <a:custGeom>
              <a:avLst/>
              <a:gdLst/>
              <a:ahLst/>
              <a:cxnLst/>
              <a:rect l="0" t="0" r="0" b="0"/>
              <a:pathLst>
                <a:path w="12" h="19" extrusionOk="0">
                  <a:moveTo>
                    <a:pt x="0" y="18"/>
                  </a:moveTo>
                  <a:lnTo>
                    <a:pt x="4" y="12"/>
                  </a:lnTo>
                  <a:lnTo>
                    <a:pt x="7" y="5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Shape 3437"/>
            <p:cNvSpPr/>
            <p:nvPr/>
          </p:nvSpPr>
          <p:spPr>
            <a:xfrm>
              <a:off x="597787" y="1952252"/>
              <a:ext cx="14486" cy="28304"/>
            </a:xfrm>
            <a:custGeom>
              <a:avLst/>
              <a:gdLst/>
              <a:ahLst/>
              <a:cxnLst/>
              <a:rect l="0" t="0" r="0" b="0"/>
              <a:pathLst>
                <a:path w="12" h="24" extrusionOk="0">
                  <a:moveTo>
                    <a:pt x="11" y="0"/>
                  </a:moveTo>
                  <a:lnTo>
                    <a:pt x="6" y="10"/>
                  </a:lnTo>
                  <a:lnTo>
                    <a:pt x="3" y="1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Shape 3438"/>
            <p:cNvSpPr/>
            <p:nvPr/>
          </p:nvSpPr>
          <p:spPr>
            <a:xfrm>
              <a:off x="619516" y="1743506"/>
              <a:ext cx="15693" cy="5897"/>
            </a:xfrm>
            <a:custGeom>
              <a:avLst/>
              <a:gdLst/>
              <a:ahLst/>
              <a:cxnLst/>
              <a:rect l="0" t="0" r="0" b="0"/>
              <a:pathLst>
                <a:path w="13" h="5" extrusionOk="0">
                  <a:moveTo>
                    <a:pt x="0" y="4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3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Shape 3439"/>
            <p:cNvSpPr/>
            <p:nvPr/>
          </p:nvSpPr>
          <p:spPr>
            <a:xfrm>
              <a:off x="629173" y="1743506"/>
              <a:ext cx="3622" cy="5897"/>
            </a:xfrm>
            <a:custGeom>
              <a:avLst/>
              <a:gdLst/>
              <a:ahLst/>
              <a:cxnLst/>
              <a:rect l="0" t="0" r="0" b="0"/>
              <a:pathLst>
                <a:path w="3" h="5" extrusionOk="0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4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Shape 3440"/>
            <p:cNvSpPr/>
            <p:nvPr/>
          </p:nvSpPr>
          <p:spPr>
            <a:xfrm>
              <a:off x="391367" y="2136231"/>
              <a:ext cx="12071" cy="27126"/>
            </a:xfrm>
            <a:custGeom>
              <a:avLst/>
              <a:gdLst/>
              <a:ahLst/>
              <a:cxnLst/>
              <a:rect l="0" t="0" r="0" b="0"/>
              <a:pathLst>
                <a:path w="10" h="23" extrusionOk="0">
                  <a:moveTo>
                    <a:pt x="0" y="0"/>
                  </a:moveTo>
                  <a:lnTo>
                    <a:pt x="0" y="12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9" y="2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Shape 3441"/>
            <p:cNvSpPr/>
            <p:nvPr/>
          </p:nvSpPr>
          <p:spPr>
            <a:xfrm>
              <a:off x="392574" y="2158638"/>
              <a:ext cx="8450" cy="3538"/>
            </a:xfrm>
            <a:custGeom>
              <a:avLst/>
              <a:gdLst/>
              <a:ahLst/>
              <a:cxnLst/>
              <a:rect l="0" t="0" r="0" b="0"/>
              <a:pathLst>
                <a:path w="7" h="3" extrusionOk="0">
                  <a:moveTo>
                    <a:pt x="6" y="0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Shape 3442"/>
            <p:cNvSpPr/>
            <p:nvPr/>
          </p:nvSpPr>
          <p:spPr>
            <a:xfrm>
              <a:off x="357567" y="1853186"/>
              <a:ext cx="33800" cy="55430"/>
            </a:xfrm>
            <a:custGeom>
              <a:avLst/>
              <a:gdLst/>
              <a:ahLst/>
              <a:cxnLst/>
              <a:rect l="0" t="0" r="0" b="0"/>
              <a:pathLst>
                <a:path w="28" h="47" extrusionOk="0">
                  <a:moveTo>
                    <a:pt x="11" y="7"/>
                  </a:moveTo>
                  <a:lnTo>
                    <a:pt x="14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6" y="23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3" y="43"/>
                  </a:lnTo>
                  <a:lnTo>
                    <a:pt x="10" y="45"/>
                  </a:lnTo>
                  <a:lnTo>
                    <a:pt x="7" y="46"/>
                  </a:lnTo>
                  <a:lnTo>
                    <a:pt x="4" y="46"/>
                  </a:lnTo>
                  <a:lnTo>
                    <a:pt x="1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3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Shape 3443"/>
            <p:cNvSpPr/>
            <p:nvPr/>
          </p:nvSpPr>
          <p:spPr>
            <a:xfrm>
              <a:off x="334632" y="1856724"/>
              <a:ext cx="48285" cy="38919"/>
            </a:xfrm>
            <a:custGeom>
              <a:avLst/>
              <a:gdLst/>
              <a:ahLst/>
              <a:cxnLst/>
              <a:rect l="0" t="0" r="0" b="0"/>
              <a:pathLst>
                <a:path w="40" h="33" extrusionOk="0">
                  <a:moveTo>
                    <a:pt x="5" y="0"/>
                  </a:moveTo>
                  <a:lnTo>
                    <a:pt x="38" y="6"/>
                  </a:lnTo>
                  <a:lnTo>
                    <a:pt x="39" y="9"/>
                  </a:lnTo>
                  <a:lnTo>
                    <a:pt x="39" y="13"/>
                  </a:lnTo>
                  <a:lnTo>
                    <a:pt x="38" y="19"/>
                  </a:lnTo>
                  <a:lnTo>
                    <a:pt x="35" y="27"/>
                  </a:lnTo>
                  <a:lnTo>
                    <a:pt x="32" y="29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13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Shape 3444"/>
            <p:cNvSpPr/>
            <p:nvPr/>
          </p:nvSpPr>
          <p:spPr>
            <a:xfrm>
              <a:off x="385332" y="1867338"/>
              <a:ext cx="43457" cy="55430"/>
            </a:xfrm>
            <a:custGeom>
              <a:avLst/>
              <a:gdLst/>
              <a:ahLst/>
              <a:cxnLst/>
              <a:rect l="0" t="0" r="0" b="0"/>
              <a:pathLst>
                <a:path w="36" h="47" extrusionOk="0">
                  <a:moveTo>
                    <a:pt x="5" y="0"/>
                  </a:moveTo>
                  <a:lnTo>
                    <a:pt x="32" y="8"/>
                  </a:lnTo>
                  <a:lnTo>
                    <a:pt x="35" y="17"/>
                  </a:lnTo>
                  <a:lnTo>
                    <a:pt x="35" y="23"/>
                  </a:lnTo>
                  <a:lnTo>
                    <a:pt x="34" y="32"/>
                  </a:lnTo>
                  <a:lnTo>
                    <a:pt x="30" y="38"/>
                  </a:lnTo>
                  <a:lnTo>
                    <a:pt x="27" y="44"/>
                  </a:lnTo>
                  <a:lnTo>
                    <a:pt x="24" y="46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Shape 3445"/>
            <p:cNvSpPr/>
            <p:nvPr/>
          </p:nvSpPr>
          <p:spPr>
            <a:xfrm>
              <a:off x="408267" y="1874415"/>
              <a:ext cx="14486" cy="43636"/>
            </a:xfrm>
            <a:custGeom>
              <a:avLst/>
              <a:gdLst/>
              <a:ahLst/>
              <a:cxnLst/>
              <a:rect l="0" t="0" r="0" b="0"/>
              <a:pathLst>
                <a:path w="12" h="37" extrusionOk="0">
                  <a:moveTo>
                    <a:pt x="10" y="0"/>
                  </a:moveTo>
                  <a:lnTo>
                    <a:pt x="11" y="8"/>
                  </a:lnTo>
                  <a:lnTo>
                    <a:pt x="11" y="13"/>
                  </a:lnTo>
                  <a:lnTo>
                    <a:pt x="8" y="22"/>
                  </a:lnTo>
                  <a:lnTo>
                    <a:pt x="7" y="25"/>
                  </a:lnTo>
                  <a:lnTo>
                    <a:pt x="3" y="30"/>
                  </a:lnTo>
                  <a:lnTo>
                    <a:pt x="0" y="36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Shape 3446"/>
            <p:cNvSpPr/>
            <p:nvPr/>
          </p:nvSpPr>
          <p:spPr>
            <a:xfrm>
              <a:off x="397403" y="1873235"/>
              <a:ext cx="12071" cy="37739"/>
            </a:xfrm>
            <a:custGeom>
              <a:avLst/>
              <a:gdLst/>
              <a:ahLst/>
              <a:cxnLst/>
              <a:rect l="0" t="0" r="0" b="0"/>
              <a:pathLst>
                <a:path w="10" h="32" extrusionOk="0">
                  <a:moveTo>
                    <a:pt x="9" y="0"/>
                  </a:moveTo>
                  <a:lnTo>
                    <a:pt x="9" y="10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7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9" name="Shape 3447"/>
            <p:cNvCxnSpPr/>
            <p:nvPr/>
          </p:nvCxnSpPr>
          <p:spPr>
            <a:xfrm>
              <a:off x="416717" y="1922768"/>
              <a:ext cx="26462" cy="49477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Shape 3448"/>
            <p:cNvCxnSpPr/>
            <p:nvPr/>
          </p:nvCxnSpPr>
          <p:spPr>
            <a:xfrm>
              <a:off x="422752" y="1921589"/>
              <a:ext cx="21671" cy="436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Shape 3449"/>
            <p:cNvCxnSpPr/>
            <p:nvPr/>
          </p:nvCxnSpPr>
          <p:spPr>
            <a:xfrm>
              <a:off x="433617" y="1900360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Shape 3450"/>
            <p:cNvCxnSpPr/>
            <p:nvPr/>
          </p:nvCxnSpPr>
          <p:spPr>
            <a:xfrm>
              <a:off x="433617" y="1896822"/>
              <a:ext cx="46993" cy="245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3" name="Shape 3451"/>
            <p:cNvSpPr/>
            <p:nvPr/>
          </p:nvSpPr>
          <p:spPr>
            <a:xfrm>
              <a:off x="374467" y="1895643"/>
              <a:ext cx="85707" cy="228795"/>
            </a:xfrm>
            <a:custGeom>
              <a:avLst/>
              <a:gdLst/>
              <a:ahLst/>
              <a:cxnLst/>
              <a:rect l="0" t="0" r="0" b="0"/>
              <a:pathLst>
                <a:path w="71" h="194" extrusionOk="0">
                  <a:moveTo>
                    <a:pt x="1" y="7"/>
                  </a:moveTo>
                  <a:lnTo>
                    <a:pt x="64" y="193"/>
                  </a:lnTo>
                  <a:lnTo>
                    <a:pt x="70" y="188"/>
                  </a:lnTo>
                  <a:lnTo>
                    <a:pt x="7" y="0"/>
                  </a:lnTo>
                  <a:lnTo>
                    <a:pt x="0" y="7"/>
                  </a:lnTo>
                  <a:lnTo>
                    <a:pt x="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Shape 3452"/>
            <p:cNvSpPr/>
            <p:nvPr/>
          </p:nvSpPr>
          <p:spPr>
            <a:xfrm>
              <a:off x="387746" y="1848469"/>
              <a:ext cx="232977" cy="20049"/>
            </a:xfrm>
            <a:custGeom>
              <a:avLst/>
              <a:gdLst/>
              <a:ahLst/>
              <a:cxnLst/>
              <a:rect l="0" t="0" r="0" b="0"/>
              <a:pathLst>
                <a:path w="193" h="17" extrusionOk="0">
                  <a:moveTo>
                    <a:pt x="191" y="7"/>
                  </a:moveTo>
                  <a:lnTo>
                    <a:pt x="3" y="16"/>
                  </a:lnTo>
                  <a:lnTo>
                    <a:pt x="0" y="7"/>
                  </a:lnTo>
                  <a:lnTo>
                    <a:pt x="192" y="0"/>
                  </a:lnTo>
                  <a:lnTo>
                    <a:pt x="191" y="8"/>
                  </a:lnTo>
                  <a:lnTo>
                    <a:pt x="191" y="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65" name="Shape 27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2787" y="2695361"/>
            <a:ext cx="416663" cy="474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3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GRB Mixer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Great for RFI!   </a:t>
            </a:r>
          </a:p>
          <a:p>
            <a:pPr marL="114300" indent="0">
              <a:buNone/>
            </a:pPr>
            <a:r>
              <a:rPr lang="en-US" dirty="0" smtClean="0"/>
              <a:t>Some RFI Sources</a:t>
            </a:r>
          </a:p>
          <a:p>
            <a:pPr lvl="1"/>
            <a:r>
              <a:rPr lang="en-US" dirty="0" smtClean="0"/>
              <a:t>Solar (annually near equinox)</a:t>
            </a:r>
          </a:p>
          <a:p>
            <a:pPr lvl="1"/>
            <a:r>
              <a:rPr lang="en-US" dirty="0" smtClean="0"/>
              <a:t>Local terrestrial </a:t>
            </a:r>
            <a:r>
              <a:rPr lang="mr-IN" dirty="0" smtClean="0"/>
              <a:t>…</a:t>
            </a:r>
            <a:r>
              <a:rPr lang="en-US" dirty="0" smtClean="0"/>
              <a:t> Powerlines, stray RF</a:t>
            </a:r>
          </a:p>
          <a:p>
            <a:pPr lvl="1"/>
            <a:r>
              <a:rPr lang="en-US" dirty="0" smtClean="0"/>
              <a:t>Lightning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4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Shape 288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endParaRPr/>
          </a:p>
        </p:txBody>
      </p:sp>
      <p:sp>
        <p:nvSpPr>
          <p:cNvPr id="2889" name="Shape 2889"/>
          <p:cNvSpPr txBox="1">
            <a:spLocks noGrp="1"/>
          </p:cNvSpPr>
          <p:nvPr>
            <p:ph type="body" idx="1"/>
          </p:nvPr>
        </p:nvSpPr>
        <p:spPr>
          <a:xfrm>
            <a:off x="0" y="857125"/>
            <a:ext cx="9144000" cy="5143500"/>
          </a:xfrm>
          <a:prstGeom prst="rect">
            <a:avLst/>
          </a:prstGeom>
          <a:solidFill>
            <a:srgbClr val="C9DAF8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  <p:sp>
        <p:nvSpPr>
          <p:cNvPr id="2890" name="Shape 2890"/>
          <p:cNvSpPr/>
          <p:nvPr/>
        </p:nvSpPr>
        <p:spPr>
          <a:xfrm>
            <a:off x="0" y="5082775"/>
            <a:ext cx="9211500" cy="20127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891" name="Shape 28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500" y="4275472"/>
            <a:ext cx="519083" cy="49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2" name="Shape 28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1250" y="2043325"/>
            <a:ext cx="324500" cy="494349"/>
          </a:xfrm>
          <a:prstGeom prst="rect">
            <a:avLst/>
          </a:prstGeom>
          <a:noFill/>
          <a:ln>
            <a:noFill/>
          </a:ln>
        </p:spPr>
      </p:pic>
      <p:sp>
        <p:nvSpPr>
          <p:cNvPr id="2893" name="Shape 2893"/>
          <p:cNvSpPr/>
          <p:nvPr/>
        </p:nvSpPr>
        <p:spPr>
          <a:xfrm rot="-2002902">
            <a:off x="2465554" y="2083278"/>
            <a:ext cx="479268" cy="414455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2894" name="Shape 2894"/>
          <p:cNvCxnSpPr>
            <a:stCxn id="2893" idx="2"/>
          </p:cNvCxnSpPr>
          <p:nvPr/>
        </p:nvCxnSpPr>
        <p:spPr>
          <a:xfrm>
            <a:off x="2505088" y="2422355"/>
            <a:ext cx="1672200" cy="238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95" name="Shape 2895"/>
          <p:cNvCxnSpPr>
            <a:stCxn id="2893" idx="6"/>
          </p:cNvCxnSpPr>
          <p:nvPr/>
        </p:nvCxnSpPr>
        <p:spPr>
          <a:xfrm>
            <a:off x="2905288" y="2158655"/>
            <a:ext cx="1424400" cy="279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96" name="Shape 2896"/>
          <p:cNvSpPr/>
          <p:nvPr/>
        </p:nvSpPr>
        <p:spPr>
          <a:xfrm>
            <a:off x="3467500" y="4148025"/>
            <a:ext cx="1672200" cy="14325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897" name="Shape 28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3150" y="4081801"/>
            <a:ext cx="1913900" cy="1961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9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C 0.03125 -0.05973 0.0625 -0.11945 0.1092 -0.17523 C 0.1559 -0.23125 0.28021 -0.33496 0.28021 -0.33496 L 0.28021 -0.33496 " pathEditMode="relative" ptsTypes="AAAA">
                                      <p:cBhvr>
                                        <p:cTn id="6" dur="2000" fill="hold"/>
                                        <p:tgtEl>
                                          <p:spTgt spid="2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6" name="Shape 3126"/>
          <p:cNvSpPr txBox="1">
            <a:spLocks noGrp="1"/>
          </p:cNvSpPr>
          <p:nvPr>
            <p:ph type="title"/>
          </p:nvPr>
        </p:nvSpPr>
        <p:spPr>
          <a:xfrm>
            <a:off x="311700" y="36661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Solar RFI Graphs</a:t>
            </a:r>
            <a:endParaRPr dirty="0"/>
          </a:p>
        </p:txBody>
      </p:sp>
      <p:sp>
        <p:nvSpPr>
          <p:cNvPr id="3127" name="Shape 3127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128" name="Shape 3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901" y="2058901"/>
            <a:ext cx="3318049" cy="331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9" name="Shape 3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7226" y="2058901"/>
            <a:ext cx="3318049" cy="3318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85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glow>
                    <a:schemeClr val="tx1">
                      <a:alpha val="75000"/>
                    </a:schemeClr>
                  </a:glow>
                </a:effectLst>
                <a:ea typeface="+mj-ea"/>
                <a:cs typeface="+mj-cs"/>
              </a:rPr>
              <a:t>Data Center Facilities</a:t>
            </a:r>
            <a:endParaRPr lang="en-US" dirty="0">
              <a:effectLst>
                <a:glow>
                  <a:schemeClr val="tx1">
                    <a:alpha val="75000"/>
                  </a:schemeClr>
                </a:glo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541" y="1541668"/>
            <a:ext cx="7162800" cy="4419600"/>
          </a:xfrm>
          <a:solidFill>
            <a:schemeClr val="tx1">
              <a:alpha val="0"/>
            </a:schemeClr>
          </a:solidFill>
        </p:spPr>
        <p:txBody>
          <a:bodyPr>
            <a:normAutofit fontScale="55000" lnSpcReduction="2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Over 2100 ft.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Data Center’s disk storage exceed 12-18 PBs.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entire room is on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four 72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KW UPSs, of which, about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200+ KW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are in use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. Non UPS power usage is ~17 KW.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An additional 72 KW UPS for a smaller 5th floor computer room  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Cooling provided by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campus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chilled water and outside air in the winter.   Racks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are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cooled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by 16 in row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APC coolers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Gigabit and 10 Gigabit network (also 100 MB admin network, 40 Gigabit </a:t>
            </a:r>
            <a:r>
              <a:rPr lang="en-US" dirty="0" err="1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 err="1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nfiniBand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).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onut 4"/>
          <p:cNvSpPr/>
          <p:nvPr/>
        </p:nvSpPr>
        <p:spPr>
          <a:xfrm>
            <a:off x="5071730" y="2190307"/>
            <a:ext cx="1424763" cy="999461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3482882" y="2565990"/>
            <a:ext cx="1424763" cy="999461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4179390" y="4214090"/>
            <a:ext cx="728255" cy="708810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3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Shape 3144"/>
          <p:cNvSpPr txBox="1">
            <a:spLocks noGrp="1"/>
          </p:cNvSpPr>
          <p:nvPr>
            <p:ph type="title"/>
          </p:nvPr>
        </p:nvSpPr>
        <p:spPr>
          <a:xfrm>
            <a:off x="311700" y="3878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Solar RFI at PDA ground station March 5, 2018</a:t>
            </a:r>
            <a:endParaRPr dirty="0"/>
          </a:p>
        </p:txBody>
      </p:sp>
      <p:sp>
        <p:nvSpPr>
          <p:cNvPr id="3145" name="Shape 3145"/>
          <p:cNvSpPr txBox="1">
            <a:spLocks noGrp="1"/>
          </p:cNvSpPr>
          <p:nvPr>
            <p:ph type="body" idx="1"/>
          </p:nvPr>
        </p:nvSpPr>
        <p:spPr>
          <a:xfrm>
            <a:off x="311700" y="2228427"/>
            <a:ext cx="8520600" cy="40660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17500">
              <a:buSzPts val="1400"/>
            </a:pP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03/05/2018 17:06:38 - 17:15:57 UTC</a:t>
            </a:r>
            <a:endParaRPr sz="1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>
              <a:buSzPts val="1400"/>
            </a:pP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Affected </a:t>
            </a:r>
            <a:r>
              <a:rPr lang="en" sz="1400" b="1" u="sng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1400" dirty="0" err="1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Meso</a:t>
            </a: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-scale sectors</a:t>
            </a:r>
            <a:endParaRPr sz="1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5 entire images lost </a:t>
            </a:r>
            <a:endParaRPr sz="2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2 partial images</a:t>
            </a:r>
            <a:endParaRPr sz="2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Affected </a:t>
            </a:r>
            <a:r>
              <a:rPr lang="en" sz="1400" b="1" u="sng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 Full Disk </a:t>
            </a:r>
            <a:endParaRPr sz="1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8 Channels partial loss</a:t>
            </a:r>
            <a:endParaRPr sz="2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8 channels No </a:t>
            </a:r>
            <a:r>
              <a:rPr lang="en" sz="24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loss</a:t>
            </a:r>
            <a:endParaRPr lang="en-US" sz="2400" dirty="0" smtClean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rgbClr val="000000"/>
              </a:buClr>
              <a:buFont typeface="Trebuchet MS"/>
              <a:buChar char="○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Affected </a:t>
            </a:r>
            <a:r>
              <a:rPr lang="en-US" sz="1400" b="1" u="sng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 CONUS  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(all 16 channels lost)</a:t>
            </a:r>
            <a:endParaRPr sz="1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48" name="Shape 3148"/>
          <p:cNvSpPr txBox="1"/>
          <p:nvPr/>
        </p:nvSpPr>
        <p:spPr>
          <a:xfrm>
            <a:off x="5686930" y="5455600"/>
            <a:ext cx="738404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PDA</a:t>
            </a:r>
            <a:endParaRPr dirty="0"/>
          </a:p>
        </p:txBody>
      </p:sp>
      <p:sp>
        <p:nvSpPr>
          <p:cNvPr id="3149" name="Shape 3149"/>
          <p:cNvSpPr txBox="1"/>
          <p:nvPr/>
        </p:nvSpPr>
        <p:spPr>
          <a:xfrm>
            <a:off x="7441559" y="5446362"/>
            <a:ext cx="741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SSEC</a:t>
            </a:r>
            <a:endParaRPr dirty="0"/>
          </a:p>
        </p:txBody>
      </p:sp>
      <p:pic>
        <p:nvPicPr>
          <p:cNvPr id="3150" name="Shape 3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5625" y="3021824"/>
            <a:ext cx="1757525" cy="17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1" name="Shape 3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1647" y="3003774"/>
            <a:ext cx="1757525" cy="179987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Shape 3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5625" y="3093325"/>
            <a:ext cx="1757525" cy="1799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Shape 3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9213" y="3093317"/>
            <a:ext cx="1757525" cy="179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3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9088" y="3420527"/>
            <a:ext cx="1757525" cy="109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Shape 3162"/>
          <p:cNvSpPr txBox="1"/>
          <p:nvPr/>
        </p:nvSpPr>
        <p:spPr>
          <a:xfrm>
            <a:off x="5035625" y="3414861"/>
            <a:ext cx="1757400" cy="1096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8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" name="Shape 322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endParaRPr/>
          </a:p>
        </p:txBody>
      </p:sp>
      <p:sp>
        <p:nvSpPr>
          <p:cNvPr id="3224" name="Shape 3224"/>
          <p:cNvSpPr txBox="1">
            <a:spLocks noGrp="1"/>
          </p:cNvSpPr>
          <p:nvPr>
            <p:ph type="body" idx="1"/>
          </p:nvPr>
        </p:nvSpPr>
        <p:spPr>
          <a:xfrm>
            <a:off x="0" y="857125"/>
            <a:ext cx="9144000" cy="5143500"/>
          </a:xfrm>
          <a:prstGeom prst="rect">
            <a:avLst/>
          </a:prstGeom>
          <a:solidFill>
            <a:srgbClr val="C9DAF8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225" name="Shape 3225"/>
          <p:cNvSpPr/>
          <p:nvPr/>
        </p:nvSpPr>
        <p:spPr>
          <a:xfrm>
            <a:off x="946298" y="5082775"/>
            <a:ext cx="7225678" cy="20127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226" name="Shape 3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250" y="2043325"/>
            <a:ext cx="324500" cy="494349"/>
          </a:xfrm>
          <a:prstGeom prst="rect">
            <a:avLst/>
          </a:prstGeom>
          <a:noFill/>
          <a:ln>
            <a:noFill/>
          </a:ln>
        </p:spPr>
      </p:pic>
      <p:sp>
        <p:nvSpPr>
          <p:cNvPr id="3227" name="Shape 3227"/>
          <p:cNvSpPr/>
          <p:nvPr/>
        </p:nvSpPr>
        <p:spPr>
          <a:xfrm>
            <a:off x="3467500" y="4148025"/>
            <a:ext cx="1672200" cy="14325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228" name="Shape 3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3150" y="4081801"/>
            <a:ext cx="1913900" cy="1961549"/>
          </a:xfrm>
          <a:prstGeom prst="rect">
            <a:avLst/>
          </a:prstGeom>
          <a:noFill/>
          <a:ln>
            <a:noFill/>
          </a:ln>
        </p:spPr>
      </p:pic>
      <p:sp>
        <p:nvSpPr>
          <p:cNvPr id="3229" name="Shape 3229"/>
          <p:cNvSpPr txBox="1"/>
          <p:nvPr/>
        </p:nvSpPr>
        <p:spPr>
          <a:xfrm>
            <a:off x="3909300" y="5466800"/>
            <a:ext cx="897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/>
              <a:t>SSEC</a:t>
            </a:r>
            <a:endParaRPr b="1"/>
          </a:p>
        </p:txBody>
      </p:sp>
      <p:pic>
        <p:nvPicPr>
          <p:cNvPr id="3230" name="Shape 32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171975" y="3449501"/>
            <a:ext cx="1553401" cy="129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1" name="Shape 32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927925" y="2831626"/>
            <a:ext cx="1553401" cy="129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2" name="Shape 32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8576" y="3826026"/>
            <a:ext cx="1553399" cy="9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3" name="Shape 3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975325" y="3270326"/>
            <a:ext cx="1553401" cy="1294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52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Shape 323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RFI due to Lightning</a:t>
            </a:r>
            <a:endParaRPr/>
          </a:p>
        </p:txBody>
      </p:sp>
      <p:sp>
        <p:nvSpPr>
          <p:cNvPr id="3239" name="Shape 3239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240" name="Shape 3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189" y="2062250"/>
            <a:ext cx="1996610" cy="34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3241" name="Shape 3241"/>
          <p:cNvSpPr txBox="1"/>
          <p:nvPr/>
        </p:nvSpPr>
        <p:spPr>
          <a:xfrm>
            <a:off x="1182050" y="3004100"/>
            <a:ext cx="15228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Lightning Flash</a:t>
            </a:r>
            <a:endParaRPr/>
          </a:p>
          <a:p>
            <a:r>
              <a:rPr lang="en"/>
              <a:t>4.3 Miles away</a:t>
            </a:r>
            <a:endParaRPr/>
          </a:p>
        </p:txBody>
      </p:sp>
      <p:cxnSp>
        <p:nvCxnSpPr>
          <p:cNvPr id="3242" name="Shape 3242"/>
          <p:cNvCxnSpPr/>
          <p:nvPr/>
        </p:nvCxnSpPr>
        <p:spPr>
          <a:xfrm>
            <a:off x="2491875" y="3238375"/>
            <a:ext cx="1618800" cy="489900"/>
          </a:xfrm>
          <a:prstGeom prst="straightConnector1">
            <a:avLst/>
          </a:prstGeom>
          <a:noFill/>
          <a:ln w="38100" cap="flat" cmpd="sng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43" name="Shape 3243"/>
          <p:cNvSpPr txBox="1"/>
          <p:nvPr/>
        </p:nvSpPr>
        <p:spPr>
          <a:xfrm>
            <a:off x="6616400" y="3004100"/>
            <a:ext cx="15228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SSEC Antenna</a:t>
            </a:r>
            <a:endParaRPr/>
          </a:p>
          <a:p>
            <a:pPr algn="ctr"/>
            <a:r>
              <a:rPr lang="en"/>
              <a:t>Location</a:t>
            </a:r>
            <a:endParaRPr/>
          </a:p>
        </p:txBody>
      </p:sp>
      <p:cxnSp>
        <p:nvCxnSpPr>
          <p:cNvPr id="3244" name="Shape 3244"/>
          <p:cNvCxnSpPr/>
          <p:nvPr/>
        </p:nvCxnSpPr>
        <p:spPr>
          <a:xfrm flipH="1">
            <a:off x="4632325" y="3326900"/>
            <a:ext cx="2101200" cy="305400"/>
          </a:xfrm>
          <a:prstGeom prst="straightConnector1">
            <a:avLst/>
          </a:prstGeom>
          <a:noFill/>
          <a:ln w="38100" cap="flat" cmpd="sng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45" name="Shape 3245"/>
          <p:cNvSpPr txBox="1"/>
          <p:nvPr/>
        </p:nvSpPr>
        <p:spPr>
          <a:xfrm>
            <a:off x="6069975" y="4292650"/>
            <a:ext cx="25983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Lightning Flash occurred at 22:36:36Z on March 5, 2018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61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Shape 325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b="1"/>
              <a:t>BCH</a:t>
            </a:r>
            <a:r>
              <a:rPr lang="en"/>
              <a:t>* </a:t>
            </a:r>
            <a:r>
              <a:rPr lang="en" b="1"/>
              <a:t>U</a:t>
            </a:r>
            <a:r>
              <a:rPr lang="en"/>
              <a:t>n</a:t>
            </a:r>
            <a:r>
              <a:rPr lang="en" b="1"/>
              <a:t>C</a:t>
            </a:r>
            <a:r>
              <a:rPr lang="en"/>
              <a:t>orrectable</a:t>
            </a:r>
            <a:endParaRPr/>
          </a:p>
        </p:txBody>
      </p:sp>
      <p:sp>
        <p:nvSpPr>
          <p:cNvPr id="3251" name="Shape 325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252" name="Shape 3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741" y="1736575"/>
            <a:ext cx="6293262" cy="41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3253" name="Shape 3253"/>
          <p:cNvSpPr txBox="1"/>
          <p:nvPr/>
        </p:nvSpPr>
        <p:spPr>
          <a:xfrm>
            <a:off x="2450000" y="5526975"/>
            <a:ext cx="43914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*Bose–Chaudhuri–Hocquenghem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20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Shape 325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RFI Due to Lightning</a:t>
            </a:r>
            <a:endParaRPr/>
          </a:p>
        </p:txBody>
      </p:sp>
      <p:sp>
        <p:nvSpPr>
          <p:cNvPr id="3259" name="Shape 3259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260" name="Shape 3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2009726"/>
            <a:ext cx="3543375" cy="362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1" name="Shape 3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9922" y="2034100"/>
            <a:ext cx="3512379" cy="3600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6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Shape 3266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What about GVAR?</a:t>
            </a:r>
            <a:endParaRPr/>
          </a:p>
        </p:txBody>
      </p:sp>
      <p:sp>
        <p:nvSpPr>
          <p:cNvPr id="3267" name="Shape 3267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3268" name="Shape 3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00" y="2009726"/>
            <a:ext cx="7393248" cy="30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9" name="Shape 3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6450" y="3118250"/>
            <a:ext cx="3738802" cy="184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270" name="Shape 3270"/>
          <p:cNvSpPr txBox="1"/>
          <p:nvPr/>
        </p:nvSpPr>
        <p:spPr>
          <a:xfrm>
            <a:off x="1552575" y="3505745"/>
            <a:ext cx="267600" cy="119400"/>
          </a:xfrm>
          <a:prstGeom prst="rect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01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5" name="Shape 3275"/>
          <p:cNvSpPr txBox="1">
            <a:spLocks noGrp="1"/>
          </p:cNvSpPr>
          <p:nvPr>
            <p:ph type="title"/>
          </p:nvPr>
        </p:nvSpPr>
        <p:spPr>
          <a:xfrm>
            <a:off x="311700" y="32180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RFI due to Lightning (May 3, 2018 00:37 UTC)</a:t>
            </a:r>
            <a:endParaRPr dirty="0"/>
          </a:p>
        </p:txBody>
      </p:sp>
      <p:sp>
        <p:nvSpPr>
          <p:cNvPr id="3276" name="Shape 327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3277" name="Shape 3277"/>
          <p:cNvSpPr txBox="1"/>
          <p:nvPr/>
        </p:nvSpPr>
        <p:spPr>
          <a:xfrm>
            <a:off x="6616400" y="3004100"/>
            <a:ext cx="15228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SSEC Antenna</a:t>
            </a:r>
            <a:endParaRPr/>
          </a:p>
          <a:p>
            <a:pPr algn="ctr"/>
            <a:r>
              <a:rPr lang="en"/>
              <a:t>Location</a:t>
            </a:r>
            <a:endParaRPr/>
          </a:p>
        </p:txBody>
      </p:sp>
      <p:sp>
        <p:nvSpPr>
          <p:cNvPr id="3278" name="Shape 3278"/>
          <p:cNvSpPr txBox="1"/>
          <p:nvPr/>
        </p:nvSpPr>
        <p:spPr>
          <a:xfrm>
            <a:off x="6069975" y="4292650"/>
            <a:ext cx="25983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Lightning event at 00:35 - 00:40Z on May 3, 2018</a:t>
            </a:r>
            <a:endParaRPr/>
          </a:p>
        </p:txBody>
      </p:sp>
      <p:pic>
        <p:nvPicPr>
          <p:cNvPr id="3279" name="Shape 3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100" y="2009725"/>
            <a:ext cx="3337550" cy="3337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0" name="Shape 3280"/>
          <p:cNvCxnSpPr/>
          <p:nvPr/>
        </p:nvCxnSpPr>
        <p:spPr>
          <a:xfrm flipH="1">
            <a:off x="4389925" y="3305600"/>
            <a:ext cx="2343600" cy="432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59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Shape 328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b="1"/>
              <a:t>BCH</a:t>
            </a:r>
            <a:r>
              <a:rPr lang="en"/>
              <a:t>* </a:t>
            </a:r>
            <a:r>
              <a:rPr lang="en" b="1"/>
              <a:t>U</a:t>
            </a:r>
            <a:r>
              <a:rPr lang="en"/>
              <a:t>n</a:t>
            </a:r>
            <a:r>
              <a:rPr lang="en" b="1"/>
              <a:t>C</a:t>
            </a:r>
            <a:r>
              <a:rPr lang="en"/>
              <a:t>orrectable</a:t>
            </a:r>
            <a:endParaRPr/>
          </a:p>
        </p:txBody>
      </p:sp>
      <p:sp>
        <p:nvSpPr>
          <p:cNvPr id="3286" name="Shape 328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3287" name="Shape 3287"/>
          <p:cNvSpPr txBox="1"/>
          <p:nvPr/>
        </p:nvSpPr>
        <p:spPr>
          <a:xfrm>
            <a:off x="2450000" y="5526975"/>
            <a:ext cx="43914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*Bose–Chaudhuri–Hocquenghem</a:t>
            </a:r>
            <a:endParaRPr/>
          </a:p>
        </p:txBody>
      </p:sp>
      <p:pic>
        <p:nvPicPr>
          <p:cNvPr id="3288" name="Shape 3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951" y="2511088"/>
            <a:ext cx="3968101" cy="260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9" name="Shape 3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75" y="2511101"/>
            <a:ext cx="3968101" cy="260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0" name="Shape 3290"/>
          <p:cNvSpPr txBox="1"/>
          <p:nvPr/>
        </p:nvSpPr>
        <p:spPr>
          <a:xfrm>
            <a:off x="5043550" y="4858500"/>
            <a:ext cx="33009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Right Hand Circular Polarized (RHCP)</a:t>
            </a:r>
            <a:endParaRPr/>
          </a:p>
        </p:txBody>
      </p:sp>
      <p:sp>
        <p:nvSpPr>
          <p:cNvPr id="3291" name="Shape 3291"/>
          <p:cNvSpPr txBox="1"/>
          <p:nvPr/>
        </p:nvSpPr>
        <p:spPr>
          <a:xfrm>
            <a:off x="714775" y="4858500"/>
            <a:ext cx="33009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Left Hand Circular Polarized (LHCP)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55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Shape 3296"/>
          <p:cNvSpPr txBox="1">
            <a:spLocks noGrp="1"/>
          </p:cNvSpPr>
          <p:nvPr>
            <p:ph type="title"/>
          </p:nvPr>
        </p:nvSpPr>
        <p:spPr>
          <a:xfrm>
            <a:off x="311694" y="43040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RFI Due to Lightning</a:t>
            </a:r>
            <a:endParaRPr dirty="0"/>
          </a:p>
        </p:txBody>
      </p:sp>
      <p:pic>
        <p:nvPicPr>
          <p:cNvPr id="3297" name="Shape 3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503" y="1995851"/>
            <a:ext cx="4590997" cy="346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8" name="Shape 3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6500" y="2003750"/>
            <a:ext cx="4590987" cy="3462078"/>
          </a:xfrm>
          <a:prstGeom prst="rect">
            <a:avLst/>
          </a:prstGeom>
          <a:noFill/>
          <a:ln>
            <a:noFill/>
          </a:ln>
        </p:spPr>
      </p:pic>
      <p:sp>
        <p:nvSpPr>
          <p:cNvPr id="3299" name="Shape 3299"/>
          <p:cNvSpPr txBox="1"/>
          <p:nvPr/>
        </p:nvSpPr>
        <p:spPr>
          <a:xfrm>
            <a:off x="250575" y="3281300"/>
            <a:ext cx="17673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CONUS</a:t>
            </a:r>
            <a:endParaRPr/>
          </a:p>
          <a:p>
            <a:r>
              <a:rPr lang="en"/>
              <a:t>May 3, 2018</a:t>
            </a:r>
            <a:endParaRPr/>
          </a:p>
          <a:p>
            <a:r>
              <a:rPr lang="en"/>
              <a:t>00:37:22 UTC</a:t>
            </a:r>
            <a:endParaRPr/>
          </a:p>
        </p:txBody>
      </p:sp>
      <p:sp>
        <p:nvSpPr>
          <p:cNvPr id="3300" name="Shape 3300"/>
          <p:cNvSpPr txBox="1"/>
          <p:nvPr/>
        </p:nvSpPr>
        <p:spPr>
          <a:xfrm>
            <a:off x="3688350" y="5586700"/>
            <a:ext cx="1767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Antenna Only</a:t>
            </a:r>
            <a:endParaRPr/>
          </a:p>
        </p:txBody>
      </p:sp>
      <p:sp>
        <p:nvSpPr>
          <p:cNvPr id="3301" name="Shape 3301"/>
          <p:cNvSpPr txBox="1"/>
          <p:nvPr/>
        </p:nvSpPr>
        <p:spPr>
          <a:xfrm>
            <a:off x="2732250" y="5586700"/>
            <a:ext cx="36795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2 Antennas through Mixer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46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"/>
                                        <p:tgtEl>
                                          <p:spTgt spid="3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Shape 3306"/>
          <p:cNvSpPr txBox="1">
            <a:spLocks noGrp="1"/>
          </p:cNvSpPr>
          <p:nvPr>
            <p:ph type="title"/>
          </p:nvPr>
        </p:nvSpPr>
        <p:spPr>
          <a:xfrm>
            <a:off x="311699" y="48356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RFI Due to Lightning</a:t>
            </a:r>
            <a:endParaRPr dirty="0"/>
          </a:p>
        </p:txBody>
      </p:sp>
      <p:pic>
        <p:nvPicPr>
          <p:cNvPr id="3307" name="Shape 3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9051" y="2082895"/>
            <a:ext cx="4205897" cy="370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8" name="Shape 3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9052" y="2073626"/>
            <a:ext cx="4205897" cy="371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309" name="Shape 3309"/>
          <p:cNvSpPr txBox="1"/>
          <p:nvPr/>
        </p:nvSpPr>
        <p:spPr>
          <a:xfrm>
            <a:off x="250575" y="3281300"/>
            <a:ext cx="17673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Meso 1</a:t>
            </a:r>
            <a:endParaRPr/>
          </a:p>
          <a:p>
            <a:r>
              <a:rPr lang="en"/>
              <a:t>May 3, 2018</a:t>
            </a:r>
            <a:endParaRPr/>
          </a:p>
          <a:p>
            <a:r>
              <a:rPr lang="en"/>
              <a:t>00:38:30 UTC</a:t>
            </a:r>
            <a:endParaRPr/>
          </a:p>
        </p:txBody>
      </p:sp>
      <p:sp>
        <p:nvSpPr>
          <p:cNvPr id="3310" name="Shape 3310"/>
          <p:cNvSpPr txBox="1"/>
          <p:nvPr/>
        </p:nvSpPr>
        <p:spPr>
          <a:xfrm>
            <a:off x="2732250" y="5662900"/>
            <a:ext cx="36795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2 Antennas through Mixer </a:t>
            </a:r>
            <a:endParaRPr/>
          </a:p>
        </p:txBody>
      </p:sp>
      <p:sp>
        <p:nvSpPr>
          <p:cNvPr id="3311" name="Shape 3311"/>
          <p:cNvSpPr txBox="1"/>
          <p:nvPr/>
        </p:nvSpPr>
        <p:spPr>
          <a:xfrm>
            <a:off x="3688350" y="5662900"/>
            <a:ext cx="1767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Antenna Only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569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16" y="3702448"/>
            <a:ext cx="3714579" cy="2785934"/>
          </a:xfrm>
          <a:prstGeom prst="rect">
            <a:avLst/>
          </a:prstGeom>
          <a:noFill/>
          <a:ln>
            <a:noFill/>
          </a:ln>
          <a:effectLst>
            <a:softEdge rad="4699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Antennas @ SSEC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571644" y="1439466"/>
            <a:ext cx="8229600" cy="484642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600" u="sng" dirty="0">
                <a:solidFill>
                  <a:schemeClr val="accent5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C-Band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11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heated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(</a:t>
            </a:r>
            <a:r>
              <a:rPr lang="en-US" sz="1300" dirty="0">
                <a:latin typeface="Trebuchet MS" charset="0"/>
                <a:ea typeface="ＭＳ Ｐゴシック" charset="0"/>
              </a:rPr>
              <a:t>87° West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– SES-2, POES </a:t>
            </a:r>
            <a:r>
              <a:rPr lang="en-US" sz="1300" dirty="0">
                <a:latin typeface="Trebuchet MS" charset="0"/>
                <a:ea typeface="ＭＳ Ｐゴシック" charset="0"/>
              </a:rPr>
              <a:t>Wallops Relay, MSG)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6.3 </a:t>
            </a:r>
            <a:r>
              <a:rPr lang="en-US" sz="1900" dirty="0">
                <a:latin typeface="Trebuchet MS" charset="0"/>
                <a:ea typeface="ＭＳ Ｐゴシック" charset="0"/>
              </a:rPr>
              <a:t>meter heated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(</a:t>
            </a:r>
            <a:r>
              <a:rPr lang="en-US" sz="1300" dirty="0">
                <a:latin typeface="Trebuchet MS" charset="0"/>
                <a:ea typeface="ＭＳ Ｐゴシック" charset="0"/>
              </a:rPr>
              <a:t>101° West –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SES-1, POES </a:t>
            </a:r>
            <a:r>
              <a:rPr lang="en-US" sz="1300" dirty="0">
                <a:latin typeface="Trebuchet MS" charset="0"/>
                <a:ea typeface="ＭＳ Ｐゴシック" charset="0"/>
              </a:rPr>
              <a:t>Fairbanks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Relay)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4.5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meter </a:t>
            </a:r>
            <a:r>
              <a:rPr lang="en-US" sz="1300" dirty="0">
                <a:latin typeface="Trebuchet MS" charset="0"/>
                <a:ea typeface="ＭＳ Ｐゴシック" charset="0"/>
              </a:rPr>
              <a:t>(101° West – SES-1, </a:t>
            </a:r>
            <a:r>
              <a:rPr lang="en-US" sz="1300" dirty="0" err="1">
                <a:latin typeface="Trebuchet MS" charset="0"/>
                <a:ea typeface="ＭＳ Ｐゴシック" charset="0"/>
              </a:rPr>
              <a:t>Noaaport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3.7 meter </a:t>
            </a:r>
            <a:r>
              <a:rPr lang="en-US" sz="1900" dirty="0" err="1" smtClean="0">
                <a:latin typeface="Trebuchet MS" charset="0"/>
                <a:ea typeface="ＭＳ Ｐゴシック" charset="0"/>
              </a:rPr>
              <a:t>GEONETcast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 </a:t>
            </a:r>
            <a:r>
              <a:rPr lang="en-US" sz="1300" dirty="0">
                <a:latin typeface="Trebuchet MS" charset="0"/>
                <a:ea typeface="ＭＳ Ｐゴシック" charset="0"/>
              </a:rPr>
              <a:t>(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58º West </a:t>
            </a:r>
            <a:r>
              <a:rPr lang="en-US" sz="1300" dirty="0">
                <a:latin typeface="Trebuchet MS" charset="0"/>
                <a:ea typeface="ＭＳ Ｐゴシック" charset="0"/>
              </a:rPr>
              <a:t>INTELSAT 21)</a:t>
            </a:r>
            <a:endParaRPr lang="en-US" sz="1300" dirty="0" smtClean="0">
              <a:latin typeface="Trebuchet MS" charset="0"/>
              <a:ea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300" dirty="0" smtClean="0">
                <a:latin typeface="Trebuchet MS" charset="0"/>
                <a:ea typeface="ＭＳ Ｐゴシック" charset="0"/>
              </a:rPr>
              <a:t> </a:t>
            </a:r>
            <a:r>
              <a:rPr lang="en-US" sz="30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L-Band</a:t>
            </a:r>
            <a:endParaRPr lang="en-US" sz="3000" u="sng" dirty="0">
              <a:solidFill>
                <a:srgbClr val="839C41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7.3 meter (75° West –GOES-East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Primary/GOES-16)</a:t>
            </a:r>
          </a:p>
          <a:p>
            <a:pPr lvl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7.3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(89.5° </a:t>
            </a:r>
            <a:r>
              <a:rPr lang="en-US" sz="1900" dirty="0">
                <a:latin typeface="Trebuchet MS" charset="0"/>
                <a:ea typeface="ＭＳ Ｐゴシック" charset="0"/>
              </a:rPr>
              <a:t>West –GOES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-West Primary/GOES-17)</a:t>
            </a:r>
            <a:endParaRPr lang="en-US" sz="1900" dirty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4.6 meter (135° West –GOES-West Primary)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4.5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(135° </a:t>
            </a:r>
            <a:r>
              <a:rPr lang="en-US" sz="1900" dirty="0">
                <a:latin typeface="Trebuchet MS" charset="0"/>
                <a:ea typeface="ＭＳ Ｐゴシック" charset="0"/>
              </a:rPr>
              <a:t>West –GOES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-East </a:t>
            </a:r>
            <a:r>
              <a:rPr lang="en-US" sz="1900" dirty="0">
                <a:latin typeface="Trebuchet MS" charset="0"/>
                <a:ea typeface="ＭＳ Ｐゴシック" charset="0"/>
              </a:rPr>
              <a:t>auto tracking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)</a:t>
            </a:r>
            <a:endParaRPr lang="en-US" sz="1900" dirty="0">
              <a:latin typeface="Trebuchet M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6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X-Band</a:t>
            </a:r>
            <a:endParaRPr lang="en-US" sz="2600" u="sng" dirty="0">
              <a:solidFill>
                <a:srgbClr val="839C41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4.4 meter (Tracking – EOS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)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6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</a:rPr>
              <a:t>X/L 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2.4 meter 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(Tracking – </a:t>
            </a:r>
            <a:r>
              <a:rPr lang="en-US" sz="1700" dirty="0" err="1" smtClean="0">
                <a:latin typeface="Trebuchet MS" charset="0"/>
                <a:ea typeface="ＭＳ Ｐゴシック" charset="0"/>
              </a:rPr>
              <a:t>Suomi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 NPP, EOS, </a:t>
            </a:r>
            <a:r>
              <a:rPr lang="en-US" sz="1700" dirty="0" err="1" smtClean="0">
                <a:latin typeface="Trebuchet MS" charset="0"/>
                <a:ea typeface="ＭＳ Ｐゴシック" charset="0"/>
              </a:rPr>
              <a:t>Metop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 A&amp;B, NOAA-18, 19 and FY3)</a:t>
            </a:r>
            <a:endParaRPr lang="en-US" sz="1700" dirty="0">
              <a:latin typeface="Trebuchet MS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onut 6"/>
          <p:cNvSpPr/>
          <p:nvPr/>
        </p:nvSpPr>
        <p:spPr>
          <a:xfrm>
            <a:off x="978196" y="2328531"/>
            <a:ext cx="4925002" cy="1135282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978195" y="3463813"/>
            <a:ext cx="6156251" cy="948699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Shape 3316"/>
          <p:cNvSpPr txBox="1">
            <a:spLocks noGrp="1"/>
          </p:cNvSpPr>
          <p:nvPr>
            <p:ph type="title"/>
          </p:nvPr>
        </p:nvSpPr>
        <p:spPr>
          <a:xfrm>
            <a:off x="386128" y="528701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RFI Due to Lightning</a:t>
            </a:r>
            <a:endParaRPr dirty="0"/>
          </a:p>
        </p:txBody>
      </p:sp>
      <p:pic>
        <p:nvPicPr>
          <p:cNvPr id="3317" name="Shape 3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476" y="1875802"/>
            <a:ext cx="4381049" cy="395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8" name="Shape 3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477" y="1874975"/>
            <a:ext cx="4381051" cy="3953924"/>
          </a:xfrm>
          <a:prstGeom prst="rect">
            <a:avLst/>
          </a:prstGeom>
          <a:noFill/>
          <a:ln>
            <a:noFill/>
          </a:ln>
        </p:spPr>
      </p:pic>
      <p:sp>
        <p:nvSpPr>
          <p:cNvPr id="3319" name="Shape 3319"/>
          <p:cNvSpPr txBox="1"/>
          <p:nvPr/>
        </p:nvSpPr>
        <p:spPr>
          <a:xfrm>
            <a:off x="250575" y="3281300"/>
            <a:ext cx="17673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Full Disk</a:t>
            </a:r>
            <a:endParaRPr/>
          </a:p>
          <a:p>
            <a:r>
              <a:rPr lang="en"/>
              <a:t>May 3, 2018</a:t>
            </a:r>
            <a:endParaRPr/>
          </a:p>
          <a:p>
            <a:r>
              <a:rPr lang="en"/>
              <a:t>00:30:41 UTC</a:t>
            </a:r>
            <a:endParaRPr/>
          </a:p>
        </p:txBody>
      </p:sp>
      <p:sp>
        <p:nvSpPr>
          <p:cNvPr id="3320" name="Shape 3320"/>
          <p:cNvSpPr txBox="1"/>
          <p:nvPr/>
        </p:nvSpPr>
        <p:spPr>
          <a:xfrm>
            <a:off x="2732250" y="5662900"/>
            <a:ext cx="36795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2 Antennas through Mixer </a:t>
            </a:r>
            <a:endParaRPr/>
          </a:p>
        </p:txBody>
      </p:sp>
      <p:sp>
        <p:nvSpPr>
          <p:cNvPr id="3321" name="Shape 3321"/>
          <p:cNvSpPr txBox="1"/>
          <p:nvPr/>
        </p:nvSpPr>
        <p:spPr>
          <a:xfrm>
            <a:off x="3688350" y="5662900"/>
            <a:ext cx="1767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Antenna Only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065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Mixer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Compatible with CSPP-GEO, SDI GRB Appliance</a:t>
            </a:r>
          </a:p>
          <a:p>
            <a:r>
              <a:rPr lang="en-US" sz="2800" dirty="0"/>
              <a:t>Still in “ALPHA</a:t>
            </a:r>
            <a:r>
              <a:rPr lang="en-US" sz="2800" dirty="0" smtClean="0"/>
              <a:t>”</a:t>
            </a:r>
          </a:p>
          <a:p>
            <a:r>
              <a:rPr lang="en-US" sz="2800" dirty="0" smtClean="0"/>
              <a:t>Need additional resources to move to mature distribution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Monitor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44" y="1356967"/>
            <a:ext cx="7191312" cy="519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Monitor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3" y="1356967"/>
            <a:ext cx="7440193" cy="537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7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Monitor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3" y="1356967"/>
            <a:ext cx="7410893" cy="53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Monitor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3" y="1356967"/>
            <a:ext cx="7440193" cy="537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Monitor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6" y="1356967"/>
            <a:ext cx="7389628" cy="53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Monitor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21" y="1356967"/>
            <a:ext cx="7432158" cy="536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6" y="2692513"/>
            <a:ext cx="7176977" cy="3477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Monitor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333" y="1143229"/>
            <a:ext cx="8520600" cy="4555200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/>
              <a:t>Statistics</a:t>
            </a:r>
          </a:p>
          <a:p>
            <a:r>
              <a:rPr lang="en-US" dirty="0" smtClean="0"/>
              <a:t>January 1 through May 13, 2018.</a:t>
            </a:r>
          </a:p>
        </p:txBody>
      </p:sp>
      <p:sp>
        <p:nvSpPr>
          <p:cNvPr id="5" name="Donut 4"/>
          <p:cNvSpPr/>
          <p:nvPr/>
        </p:nvSpPr>
        <p:spPr>
          <a:xfrm>
            <a:off x="1573619" y="5497033"/>
            <a:ext cx="1371600" cy="774466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5915247" y="5474058"/>
            <a:ext cx="1371600" cy="774466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7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2" y="2660403"/>
            <a:ext cx="7038753" cy="3462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Monitor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333" y="1143229"/>
            <a:ext cx="8520600" cy="4555200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/>
              <a:t>Statistics</a:t>
            </a:r>
          </a:p>
          <a:p>
            <a:r>
              <a:rPr lang="en-US" dirty="0" smtClean="0"/>
              <a:t>March 4 through May 13, 2018.</a:t>
            </a:r>
          </a:p>
        </p:txBody>
      </p:sp>
      <p:sp>
        <p:nvSpPr>
          <p:cNvPr id="5" name="Donut 4"/>
          <p:cNvSpPr/>
          <p:nvPr/>
        </p:nvSpPr>
        <p:spPr>
          <a:xfrm>
            <a:off x="1573619" y="5497033"/>
            <a:ext cx="1371600" cy="774466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5915247" y="5474058"/>
            <a:ext cx="1371600" cy="774466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1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UW SSEC    SDS </a:t>
            </a:r>
            <a:b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Antennas Remotely Managed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571644" y="1439466"/>
            <a:ext cx="8229600" cy="4846424"/>
          </a:xfrm>
        </p:spPr>
        <p:txBody>
          <a:bodyPr>
            <a:normAutofit/>
          </a:bodyPr>
          <a:lstStyle/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6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</a:rPr>
              <a:t>X/L 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Honolulu Community College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Atlantic Oceanographic &amp; Met Lab , Miami, FL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University of Puerto Rico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Guam</a:t>
            </a:r>
            <a:endParaRPr lang="en-US" sz="2000" dirty="0">
              <a:latin typeface="Trebuchet MS" charset="0"/>
              <a:ea typeface="ＭＳ Ｐゴシック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All are 2.4 m used for Tracking – Aqua, Terra, Suomi NPP, EOS, </a:t>
            </a:r>
            <a:r>
              <a:rPr lang="en-US" sz="2000" dirty="0" err="1" smtClean="0">
                <a:latin typeface="Trebuchet MS" charset="0"/>
                <a:ea typeface="ＭＳ Ｐゴシック" charset="0"/>
              </a:rPr>
              <a:t>Metop</a:t>
            </a:r>
            <a:r>
              <a:rPr lang="en-US" sz="2000" dirty="0" smtClean="0">
                <a:latin typeface="Trebuchet MS" charset="0"/>
                <a:ea typeface="ＭＳ Ｐゴシック" charset="0"/>
              </a:rPr>
              <a:t> A&amp;B, NOAA-18, 19, NOAA-20 and FY3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Supports</a:t>
            </a:r>
          </a:p>
          <a:p>
            <a:pPr lvl="2">
              <a:lnSpc>
                <a:spcPct val="80000"/>
              </a:lnSpc>
            </a:pPr>
            <a:r>
              <a:rPr lang="en-US" sz="1300" dirty="0" smtClean="0">
                <a:latin typeface="Trebuchet MS" charset="0"/>
                <a:ea typeface="ＭＳ Ｐゴシック" charset="0"/>
              </a:rPr>
              <a:t>NOAA </a:t>
            </a:r>
            <a:r>
              <a:rPr lang="en-US" sz="1300" dirty="0">
                <a:latin typeface="Trebuchet MS" charset="0"/>
                <a:ea typeface="ＭＳ Ｐゴシック" charset="0"/>
              </a:rPr>
              <a:t>NWS NCEP</a:t>
            </a:r>
          </a:p>
          <a:p>
            <a:pPr lvl="2">
              <a:lnSpc>
                <a:spcPct val="80000"/>
              </a:lnSpc>
            </a:pPr>
            <a:r>
              <a:rPr lang="en-US" sz="1300" dirty="0" err="1">
                <a:latin typeface="Trebuchet MS" charset="0"/>
                <a:ea typeface="ＭＳ Ｐゴシック" charset="0"/>
              </a:rPr>
              <a:t>Eumetcast</a:t>
            </a:r>
            <a:endParaRPr lang="en-US" sz="1300" dirty="0">
              <a:latin typeface="Trebuchet MS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r>
              <a:rPr lang="en-US" sz="1300" dirty="0">
                <a:latin typeface="Trebuchet MS" charset="0"/>
                <a:ea typeface="ＭＳ Ｐゴシック" charset="0"/>
              </a:rPr>
              <a:t>GTS</a:t>
            </a:r>
          </a:p>
          <a:p>
            <a:pPr lvl="1" eaLnBrk="1" hangingPunct="1">
              <a:lnSpc>
                <a:spcPct val="80000"/>
              </a:lnSpc>
            </a:pPr>
            <a:endParaRPr lang="en-US" sz="1700" dirty="0">
              <a:latin typeface="Trebuchet MS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word-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89" y="1919242"/>
            <a:ext cx="1233571" cy="1644761"/>
          </a:xfrm>
          <a:prstGeom prst="rect">
            <a:avLst/>
          </a:prstGeom>
        </p:spPr>
      </p:pic>
      <p:pic>
        <p:nvPicPr>
          <p:cNvPr id="6" name="Picture 5" descr="word-image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15" y="4463481"/>
            <a:ext cx="2119495" cy="1589620"/>
          </a:xfrm>
          <a:prstGeom prst="rect">
            <a:avLst/>
          </a:prstGeom>
        </p:spPr>
      </p:pic>
      <p:pic>
        <p:nvPicPr>
          <p:cNvPr id="7" name="Picture 6" descr="word-image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44" y="4456186"/>
            <a:ext cx="1182894" cy="1577191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933151" y="3564003"/>
            <a:ext cx="1406012" cy="489097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868200" y="4053100"/>
            <a:ext cx="1406012" cy="489097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0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ABI Monitor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Uses McFETCH</a:t>
            </a:r>
          </a:p>
          <a:p>
            <a:r>
              <a:rPr lang="en-US" dirty="0" smtClean="0"/>
              <a:t>Generic image QC code</a:t>
            </a:r>
          </a:p>
          <a:p>
            <a:r>
              <a:rPr lang="en-US" dirty="0" smtClean="0"/>
              <a:t>All GEOs planned to be added to a QC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Access Page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3" y="1600200"/>
            <a:ext cx="621129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41651" y="5941497"/>
            <a:ext cx="186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Real-time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Access Page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3" y="1600200"/>
            <a:ext cx="621129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41651" y="5941497"/>
            <a:ext cx="186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Archive </a:t>
            </a:r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9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GEONETcast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47" y="1600200"/>
            <a:ext cx="6193505" cy="134215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01209" y="3583172"/>
            <a:ext cx="582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Used to monitor polar data uplinks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5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GEONETcast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68" y="1600200"/>
            <a:ext cx="5826863" cy="4525963"/>
          </a:xfrm>
        </p:spPr>
      </p:pic>
    </p:spTree>
    <p:extLst>
      <p:ext uri="{BB962C8B-B14F-4D97-AF65-F5344CB8AC3E}">
        <p14:creationId xmlns:p14="http://schemas.microsoft.com/office/powerpoint/2010/main" val="12230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2"/>
                </a:solidFill>
              </a:rPr>
              <a:t>McIDAS</a:t>
            </a:r>
            <a:r>
              <a:rPr lang="en-US" dirty="0" smtClean="0">
                <a:solidFill>
                  <a:schemeClr val="bg2"/>
                </a:solidFill>
              </a:rPr>
              <a:t> client container</a:t>
            </a:r>
          </a:p>
          <a:p>
            <a:r>
              <a:rPr lang="en-US" dirty="0" err="1" smtClean="0">
                <a:solidFill>
                  <a:schemeClr val="bg2"/>
                </a:solidFill>
              </a:rPr>
              <a:t>McIDAS</a:t>
            </a:r>
            <a:r>
              <a:rPr lang="en-US" dirty="0" smtClean="0">
                <a:solidFill>
                  <a:schemeClr val="bg2"/>
                </a:solidFill>
              </a:rPr>
              <a:t> ADDE server container</a:t>
            </a:r>
          </a:p>
          <a:p>
            <a:r>
              <a:rPr lang="en-US" dirty="0" err="1" smtClean="0">
                <a:solidFill>
                  <a:schemeClr val="bg2"/>
                </a:solidFill>
              </a:rPr>
              <a:t>Fanout</a:t>
            </a:r>
            <a:r>
              <a:rPr lang="en-US" dirty="0" smtClean="0">
                <a:solidFill>
                  <a:schemeClr val="bg2"/>
                </a:solidFill>
              </a:rPr>
              <a:t> server container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7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Realtime</a:t>
            </a:r>
            <a:endParaRPr lang="en-US" dirty="0" smtClean="0"/>
          </a:p>
          <a:p>
            <a:pPr lvl="1"/>
            <a:r>
              <a:rPr lang="en-US" dirty="0" err="1" smtClean="0"/>
              <a:t>McIDAS</a:t>
            </a:r>
            <a:r>
              <a:rPr lang="en-US" dirty="0" smtClean="0"/>
              <a:t>   ADDE  (Abstract </a:t>
            </a:r>
            <a:r>
              <a:rPr lang="en-US" dirty="0"/>
              <a:t>Data </a:t>
            </a:r>
            <a:r>
              <a:rPr lang="en-US" dirty="0" smtClean="0"/>
              <a:t>Distribution Environment)</a:t>
            </a:r>
          </a:p>
          <a:p>
            <a:pPr lvl="1"/>
            <a:r>
              <a:rPr lang="en-US" dirty="0" smtClean="0"/>
              <a:t>ftp</a:t>
            </a:r>
          </a:p>
          <a:p>
            <a:pPr lvl="1"/>
            <a:r>
              <a:rPr lang="en-US" dirty="0" smtClean="0"/>
              <a:t>http</a:t>
            </a:r>
          </a:p>
          <a:p>
            <a:pPr lvl="1"/>
            <a:r>
              <a:rPr lang="en-US" dirty="0" err="1" smtClean="0"/>
              <a:t>Ldm</a:t>
            </a:r>
            <a:endParaRPr lang="en-US" dirty="0" smtClean="0"/>
          </a:p>
          <a:p>
            <a:pPr lvl="1"/>
            <a:r>
              <a:rPr lang="en-US" dirty="0" smtClean="0"/>
              <a:t>Direct access via mount</a:t>
            </a:r>
          </a:p>
          <a:p>
            <a:pPr lvl="1"/>
            <a:r>
              <a:rPr lang="en-US" dirty="0" smtClean="0"/>
              <a:t>WMS (Web map service)</a:t>
            </a:r>
          </a:p>
          <a:p>
            <a:r>
              <a:rPr lang="en-US" dirty="0" smtClean="0"/>
              <a:t>Archive</a:t>
            </a:r>
          </a:p>
          <a:p>
            <a:pPr lvl="1"/>
            <a:r>
              <a:rPr lang="en-US" dirty="0" smtClean="0"/>
              <a:t>ADDE</a:t>
            </a:r>
          </a:p>
          <a:p>
            <a:pPr lvl="1"/>
            <a:r>
              <a:rPr lang="en-US" dirty="0" smtClean="0"/>
              <a:t>Direct Access (in-house only)</a:t>
            </a:r>
          </a:p>
          <a:p>
            <a:pPr lvl="1"/>
            <a:r>
              <a:rPr lang="en-US" dirty="0" smtClean="0"/>
              <a:t>WMS (experimental)</a:t>
            </a:r>
          </a:p>
          <a:p>
            <a:pPr lvl="1"/>
            <a:r>
              <a:rPr lang="en-US" dirty="0" smtClean="0"/>
              <a:t>McFETCH</a:t>
            </a:r>
          </a:p>
          <a:p>
            <a:pPr lvl="1"/>
            <a:r>
              <a:rPr lang="en-US" dirty="0" smtClean="0"/>
              <a:t>THREDDS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onut 4"/>
          <p:cNvSpPr/>
          <p:nvPr/>
        </p:nvSpPr>
        <p:spPr>
          <a:xfrm>
            <a:off x="1007579" y="5010031"/>
            <a:ext cx="2065230" cy="489097"/>
          </a:xfrm>
          <a:prstGeom prst="donut">
            <a:avLst>
              <a:gd name="adj" fmla="val 6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6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5400" b="1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Real-time Data</a:t>
            </a:r>
            <a:br>
              <a:rPr lang="en-US" sz="5400" b="1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</a:b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9803"/>
            <a:ext cx="8229600" cy="3012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The SSEC Data Center receives data from </a:t>
            </a:r>
            <a:r>
              <a:rPr lang="en-US" sz="2000" dirty="0" smtClean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9-12 </a:t>
            </a: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different geostationary satellites and </a:t>
            </a:r>
            <a:r>
              <a:rPr lang="en-US" sz="2000" dirty="0" smtClean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12 </a:t>
            </a: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different polar orbiting satellites.  Most data are available in near real-time via ADDE.  Other methods of data access are available upon request. </a:t>
            </a:r>
          </a:p>
          <a:p>
            <a:pPr marL="0" indent="0">
              <a:buNone/>
            </a:pPr>
            <a:endParaRPr lang="en-US" dirty="0">
              <a:solidFill>
                <a:srgbClr val="E9EAF0"/>
              </a:solidFill>
            </a:endParaRPr>
          </a:p>
        </p:txBody>
      </p:sp>
      <p:pic>
        <p:nvPicPr>
          <p:cNvPr id="8" name="Picture 7" descr="compos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48" y="3440948"/>
            <a:ext cx="5842123" cy="291540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0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106255</TotalTime>
  <Words>2096</Words>
  <Application>Microsoft Macintosh PowerPoint</Application>
  <PresentationFormat>On-screen Show (4:3)</PresentationFormat>
  <Paragraphs>658</Paragraphs>
  <Slides>76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Calibri</vt:lpstr>
      <vt:lpstr>Candara</vt:lpstr>
      <vt:lpstr>Corbel</vt:lpstr>
      <vt:lpstr>Lucida Grande</vt:lpstr>
      <vt:lpstr>Mangal</vt:lpstr>
      <vt:lpstr>ＭＳ Ｐゴシック</vt:lpstr>
      <vt:lpstr>Times New Roman</vt:lpstr>
      <vt:lpstr>Trebuchet MS</vt:lpstr>
      <vt:lpstr>Wingdings</vt:lpstr>
      <vt:lpstr>Wingdings 2</vt:lpstr>
      <vt:lpstr>Arial</vt:lpstr>
      <vt:lpstr>Twilight</vt:lpstr>
      <vt:lpstr>University of Wisconsin SSEC  </vt:lpstr>
      <vt:lpstr>SSEC Satellite Data Services Update</vt:lpstr>
      <vt:lpstr>SSEC SDS</vt:lpstr>
      <vt:lpstr>SSEC SDS</vt:lpstr>
      <vt:lpstr>Data Center Facilities</vt:lpstr>
      <vt:lpstr>Antennas @ SSEC</vt:lpstr>
      <vt:lpstr>UW SSEC    SDS  Antennas Remotely Managed</vt:lpstr>
      <vt:lpstr>Data Distribution</vt:lpstr>
      <vt:lpstr>Real-time Data </vt:lpstr>
      <vt:lpstr>Geostationary Satellites received</vt:lpstr>
      <vt:lpstr>Geostationary Satellites Received at UW SSEC in 2016</vt:lpstr>
      <vt:lpstr>Polar Satellites received</vt:lpstr>
      <vt:lpstr>Polar Satellites Received at UW SSEC in 2018</vt:lpstr>
      <vt:lpstr>Non-Satellite data</vt:lpstr>
      <vt:lpstr>Archive Data</vt:lpstr>
      <vt:lpstr>Archive Data</vt:lpstr>
      <vt:lpstr>Archive Data</vt:lpstr>
      <vt:lpstr>Other SDS Projects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Satellite Data Server</vt:lpstr>
      <vt:lpstr>McFETCH Web Interface</vt:lpstr>
      <vt:lpstr>McFETCH Users</vt:lpstr>
      <vt:lpstr>McFETCH Satellite Data Server</vt:lpstr>
      <vt:lpstr>McFETCH Satellite Data Server</vt:lpstr>
      <vt:lpstr>McIDAS in Python</vt:lpstr>
      <vt:lpstr>AMQP RabbitMQ</vt:lpstr>
      <vt:lpstr>GRB Fanout server</vt:lpstr>
      <vt:lpstr>GRB Fanout Server</vt:lpstr>
      <vt:lpstr>GRB Fanout Server</vt:lpstr>
      <vt:lpstr>Fanout server hardware specs</vt:lpstr>
      <vt:lpstr>GRB Fanout Server</vt:lpstr>
      <vt:lpstr>GRB Fanout switching</vt:lpstr>
      <vt:lpstr>GRB Mixer</vt:lpstr>
      <vt:lpstr>GRB Mixer</vt:lpstr>
      <vt:lpstr>GRB Fanout Server with Mixer</vt:lpstr>
      <vt:lpstr>Fanout and Mixer in the Cloud</vt:lpstr>
      <vt:lpstr>GRB Mixer</vt:lpstr>
      <vt:lpstr>PowerPoint Presentation</vt:lpstr>
      <vt:lpstr>Solar RFI Graphs</vt:lpstr>
      <vt:lpstr>Solar RFI at PDA ground station March 5, 2018</vt:lpstr>
      <vt:lpstr>PowerPoint Presentation</vt:lpstr>
      <vt:lpstr>RFI due to Lightning</vt:lpstr>
      <vt:lpstr>BCH* UnCorrectable</vt:lpstr>
      <vt:lpstr>RFI Due to Lightning</vt:lpstr>
      <vt:lpstr>What about GVAR?</vt:lpstr>
      <vt:lpstr>RFI due to Lightning (May 3, 2018 00:37 UTC)</vt:lpstr>
      <vt:lpstr>BCH* UnCorrectable</vt:lpstr>
      <vt:lpstr>RFI Due to Lightning</vt:lpstr>
      <vt:lpstr>RFI Due to Lightning</vt:lpstr>
      <vt:lpstr>RFI Due to Lightning</vt:lpstr>
      <vt:lpstr>GRB Mixer</vt:lpstr>
      <vt:lpstr>ABI Monitor</vt:lpstr>
      <vt:lpstr>ABI Monitor</vt:lpstr>
      <vt:lpstr>ABI Monitor</vt:lpstr>
      <vt:lpstr>ABI Monitor</vt:lpstr>
      <vt:lpstr>ABI Monitor</vt:lpstr>
      <vt:lpstr>ABI Monitor</vt:lpstr>
      <vt:lpstr>ABI Monitor</vt:lpstr>
      <vt:lpstr>ABI Monitor</vt:lpstr>
      <vt:lpstr>ABI Monitor</vt:lpstr>
      <vt:lpstr>Data Access Page</vt:lpstr>
      <vt:lpstr>Data Access Page</vt:lpstr>
      <vt:lpstr>GEONETcast</vt:lpstr>
      <vt:lpstr>GEONETcast</vt:lpstr>
      <vt:lpstr>Cloud initiatives</vt:lpstr>
      <vt:lpstr>PowerPoint Presentation</vt:lpstr>
    </vt:vector>
  </TitlesOfParts>
  <Manager/>
  <Company>SSEC</Company>
  <LinksUpToDate>false</LinksUpToDate>
  <SharedDoc>false</SharedDoc>
  <HyperlinkBase/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Jerry Robaidek</dc:creator>
  <cp:keywords/>
  <dc:description/>
  <cp:lastModifiedBy>JERROLD O ROBAIDEK</cp:lastModifiedBy>
  <cp:revision>497</cp:revision>
  <cp:lastPrinted>2016-06-22T17:50:38Z</cp:lastPrinted>
  <dcterms:created xsi:type="dcterms:W3CDTF">2012-07-03T19:37:19Z</dcterms:created>
  <dcterms:modified xsi:type="dcterms:W3CDTF">2018-05-22T16:00:47Z</dcterms:modified>
  <cp:category/>
</cp:coreProperties>
</file>