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70" r:id="rId4"/>
    <p:sldId id="312" r:id="rId5"/>
    <p:sldId id="304" r:id="rId6"/>
    <p:sldId id="303" r:id="rId7"/>
    <p:sldId id="314" r:id="rId8"/>
    <p:sldId id="322" r:id="rId9"/>
    <p:sldId id="315" r:id="rId10"/>
    <p:sldId id="295" r:id="rId11"/>
    <p:sldId id="262" r:id="rId12"/>
    <p:sldId id="297" r:id="rId13"/>
    <p:sldId id="316" r:id="rId14"/>
    <p:sldId id="266" r:id="rId15"/>
    <p:sldId id="313" r:id="rId16"/>
    <p:sldId id="323" r:id="rId17"/>
    <p:sldId id="325" r:id="rId18"/>
    <p:sldId id="317" r:id="rId19"/>
    <p:sldId id="272" r:id="rId20"/>
    <p:sldId id="324" r:id="rId21"/>
    <p:sldId id="284" r:id="rId22"/>
    <p:sldId id="318" r:id="rId23"/>
    <p:sldId id="308" r:id="rId24"/>
    <p:sldId id="285" r:id="rId25"/>
    <p:sldId id="310" r:id="rId26"/>
  </p:sldIdLst>
  <p:sldSz cx="9144000" cy="6858000" type="screen4x3"/>
  <p:notesSz cx="9283700" cy="6985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ckys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6A4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21" autoAdjust="0"/>
    <p:restoredTop sz="86446" autoAdjust="0"/>
  </p:normalViewPr>
  <p:slideViewPr>
    <p:cSldViewPr>
      <p:cViewPr>
        <p:scale>
          <a:sx n="132" d="100"/>
          <a:sy n="132" d="100"/>
        </p:scale>
        <p:origin x="-330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2625" cy="348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63" tIns="46481" rIns="92963" bIns="46481" numCol="1" anchor="t" anchorCtr="0" compatLnSpc="1">
            <a:prstTxWarp prst="textNoShape">
              <a:avLst/>
            </a:prstTxWarp>
          </a:bodyPr>
          <a:lstStyle>
            <a:lvl1pPr algn="l" defTabSz="92887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9516" y="0"/>
            <a:ext cx="4022625" cy="348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63" tIns="46481" rIns="92963" bIns="46481" numCol="1" anchor="t" anchorCtr="0" compatLnSpc="1">
            <a:prstTxWarp prst="textNoShape">
              <a:avLst/>
            </a:prstTxWarp>
          </a:bodyPr>
          <a:lstStyle>
            <a:lvl1pPr algn="r" defTabSz="92887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34509"/>
            <a:ext cx="4022625" cy="348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63" tIns="46481" rIns="92963" bIns="46481" numCol="1" anchor="b" anchorCtr="0" compatLnSpc="1">
            <a:prstTxWarp prst="textNoShape">
              <a:avLst/>
            </a:prstTxWarp>
          </a:bodyPr>
          <a:lstStyle>
            <a:lvl1pPr algn="l" defTabSz="92887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59516" y="6634509"/>
            <a:ext cx="4022625" cy="348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63" tIns="46481" rIns="92963" bIns="46481" numCol="1" anchor="b" anchorCtr="0" compatLnSpc="1">
            <a:prstTxWarp prst="textNoShape">
              <a:avLst/>
            </a:prstTxWarp>
          </a:bodyPr>
          <a:lstStyle>
            <a:lvl1pPr algn="r" defTabSz="92887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BADF4EBC-B365-4A4E-B61A-ECC26E81F83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258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2625" cy="348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63" tIns="46481" rIns="92963" bIns="46481" numCol="1" anchor="t" anchorCtr="0" compatLnSpc="1">
            <a:prstTxWarp prst="textNoShape">
              <a:avLst/>
            </a:prstTxWarp>
          </a:bodyPr>
          <a:lstStyle>
            <a:lvl1pPr algn="l" defTabSz="92887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9516" y="0"/>
            <a:ext cx="4022625" cy="348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63" tIns="46481" rIns="92963" bIns="46481" numCol="1" anchor="t" anchorCtr="0" compatLnSpc="1">
            <a:prstTxWarp prst="textNoShape">
              <a:avLst/>
            </a:prstTxWarp>
          </a:bodyPr>
          <a:lstStyle>
            <a:lvl1pPr algn="r" defTabSz="92887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3875"/>
            <a:ext cx="3492500" cy="2619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059" y="3317255"/>
            <a:ext cx="7427584" cy="314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63" tIns="46481" rIns="92963" bIns="464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34509"/>
            <a:ext cx="4022625" cy="348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63" tIns="46481" rIns="92963" bIns="46481" numCol="1" anchor="b" anchorCtr="0" compatLnSpc="1">
            <a:prstTxWarp prst="textNoShape">
              <a:avLst/>
            </a:prstTxWarp>
          </a:bodyPr>
          <a:lstStyle>
            <a:lvl1pPr algn="l" defTabSz="92887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9516" y="6634509"/>
            <a:ext cx="4022625" cy="348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63" tIns="46481" rIns="92963" bIns="46481" numCol="1" anchor="b" anchorCtr="0" compatLnSpc="1">
            <a:prstTxWarp prst="textNoShape">
              <a:avLst/>
            </a:prstTxWarp>
          </a:bodyPr>
          <a:lstStyle>
            <a:lvl1pPr algn="r" defTabSz="92887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58F1DCAB-D674-467F-A87C-B4FD3978D00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3755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1AB920-C45B-4D1B-B310-67481D68E84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869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1DCAB-D674-467F-A87C-B4FD3978D00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06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1DCAB-D674-467F-A87C-B4FD3978D00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77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DA43B1-4767-4DFA-B329-C75C67B7764B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975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1DCAB-D674-467F-A87C-B4FD3978D00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683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CA0BDD-E3D8-4DB0-94B3-ED6776D882B1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076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1DCAB-D674-467F-A87C-B4FD3978D00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988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1741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1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1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7414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741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1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1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1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1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2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2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2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2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2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2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2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2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742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2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3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3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3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3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3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3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3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743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744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4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4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4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4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744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744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744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7450" name="Rectangle 4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7451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3A924AC4-52EF-4E9B-889A-4246EBE3799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7" grpId="0"/>
      <p:bldP spid="17448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744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6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0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162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63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92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89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6176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99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707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78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8163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0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1741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638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8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8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6390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639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39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39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39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39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39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39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39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39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0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0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0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0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640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8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10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11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12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13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14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6415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6416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17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18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19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20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64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42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42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6428" name="Group 44"/>
          <p:cNvGrpSpPr>
            <a:grpSpLocks/>
          </p:cNvGrpSpPr>
          <p:nvPr userDrawn="1"/>
        </p:nvGrpSpPr>
        <p:grpSpPr bwMode="auto">
          <a:xfrm>
            <a:off x="762000" y="6248400"/>
            <a:ext cx="7239000" cy="495300"/>
            <a:chOff x="480" y="3936"/>
            <a:chExt cx="4560" cy="312"/>
          </a:xfrm>
        </p:grpSpPr>
        <p:pic>
          <p:nvPicPr>
            <p:cNvPr id="16429" name="Picture 45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3936"/>
              <a:ext cx="432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430" name="Picture 46" descr="mcidas_logo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3936"/>
              <a:ext cx="624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31" name="Text Box 47"/>
            <p:cNvSpPr txBox="1">
              <a:spLocks noChangeArrowheads="1"/>
            </p:cNvSpPr>
            <p:nvPr/>
          </p:nvSpPr>
          <p:spPr bwMode="auto">
            <a:xfrm>
              <a:off x="1056" y="3984"/>
              <a:ext cx="36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sz="1800" dirty="0" smtClean="0">
                  <a:solidFill>
                    <a:schemeClr val="tx1"/>
                  </a:solidFill>
                  <a:effectLst/>
                  <a:latin typeface="Verdana" pitchFamily="34" charset="0"/>
                </a:rPr>
                <a:t>2018 MUG </a:t>
              </a:r>
              <a:r>
                <a:rPr lang="en-US" sz="1800" dirty="0">
                  <a:solidFill>
                    <a:schemeClr val="tx1"/>
                  </a:solidFill>
                  <a:effectLst/>
                  <a:latin typeface="Verdana" pitchFamily="34" charset="0"/>
                </a:rPr>
                <a:t>Meeting – Madison WI – </a:t>
              </a:r>
              <a:r>
                <a:rPr lang="en-US" sz="1800" dirty="0" smtClean="0">
                  <a:solidFill>
                    <a:schemeClr val="tx1"/>
                  </a:solidFill>
                  <a:effectLst/>
                  <a:latin typeface="Verdana" pitchFamily="34" charset="0"/>
                </a:rPr>
                <a:t>May</a:t>
              </a:r>
              <a:r>
                <a:rPr lang="en-US" sz="1800" baseline="0" dirty="0" smtClean="0">
                  <a:solidFill>
                    <a:schemeClr val="tx1"/>
                  </a:solidFill>
                  <a:effectLst/>
                  <a:latin typeface="Verdana" pitchFamily="34" charset="0"/>
                </a:rPr>
                <a:t> 22-23</a:t>
              </a:r>
              <a:endParaRPr lang="en-US" sz="1800" dirty="0"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23" grpId="0"/>
      <p:bldP spid="16427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64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64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64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64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64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Rectangle 2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McIDAS Users’ Group</a:t>
            </a:r>
            <a:br>
              <a:rPr lang="en-US" dirty="0"/>
            </a:br>
            <a:r>
              <a:rPr lang="en-US" dirty="0"/>
              <a:t>MUG Update</a:t>
            </a:r>
          </a:p>
        </p:txBody>
      </p:sp>
      <p:sp>
        <p:nvSpPr>
          <p:cNvPr id="2078" name="Rectangle 30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/>
              <a:t>Becky Schaffer</a:t>
            </a:r>
          </a:p>
          <a:p>
            <a:r>
              <a:rPr lang="en-US" sz="2400" dirty="0"/>
              <a:t>Program Manager</a:t>
            </a:r>
          </a:p>
          <a:p>
            <a:r>
              <a:rPr lang="en-US" sz="2400" dirty="0"/>
              <a:t>McIDAS User Services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676400" y="6324600"/>
            <a:ext cx="571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800" dirty="0" smtClean="0">
                <a:solidFill>
                  <a:schemeClr val="tx1"/>
                </a:solidFill>
                <a:effectLst/>
                <a:latin typeface="Verdana" pitchFamily="34" charset="0"/>
              </a:rPr>
              <a:t>2018 </a:t>
            </a:r>
            <a:r>
              <a:rPr lang="en-US" sz="1800" dirty="0">
                <a:solidFill>
                  <a:schemeClr val="tx1"/>
                </a:solidFill>
                <a:effectLst/>
                <a:latin typeface="Verdana" pitchFamily="34" charset="0"/>
              </a:rPr>
              <a:t>MUG Meeting – Madison WI </a:t>
            </a:r>
            <a:r>
              <a:rPr lang="en-US" sz="1800" dirty="0" smtClean="0">
                <a:solidFill>
                  <a:schemeClr val="tx1"/>
                </a:solidFill>
                <a:effectLst/>
                <a:latin typeface="Verdana" pitchFamily="34" charset="0"/>
              </a:rPr>
              <a:t>– May 22-23</a:t>
            </a:r>
            <a:endParaRPr lang="en-US" sz="1800" dirty="0"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248400"/>
            <a:ext cx="6858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4" name="Picture 26" descr="mcidas_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248400"/>
            <a:ext cx="9906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7" grpId="0"/>
      <p:bldP spid="2078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</a:t>
            </a:r>
            <a:r>
              <a:rPr lang="en-US" sz="4000" dirty="0" smtClean="0"/>
              <a:t>in 2018 –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OS Support for -X</a:t>
            </a:r>
          </a:p>
        </p:txBody>
      </p:sp>
      <p:graphicFrame>
        <p:nvGraphicFramePr>
          <p:cNvPr id="106549" name="Group 5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869051496"/>
              </p:ext>
            </p:extLst>
          </p:nvPr>
        </p:nvGraphicFramePr>
        <p:xfrm>
          <a:off x="457200" y="1600200"/>
          <a:ext cx="8229600" cy="2157984"/>
        </p:xfrm>
        <a:graphic>
          <a:graphicData uri="http://schemas.openxmlformats.org/drawingml/2006/table">
            <a:tbl>
              <a:tblPr/>
              <a:tblGrid>
                <a:gridCol w="1600200"/>
                <a:gridCol w="2438400"/>
                <a:gridCol w="4191000"/>
              </a:tblGrid>
              <a:tr h="709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Vendor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Operating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Compilers Supported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Microsoft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Windows 7 Enterprise with SUA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g77 3.3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gcc 3.3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(packaged with SUA)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7200" y="40386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We have no plans to support Windows 8.  We’ll </a:t>
            </a: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evaluate 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Windows 10 and beyond when they’re supported </a:t>
            </a: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at the University of Wisconsin 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SSEC.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"/>
                                        <p:tgtEl>
                                          <p:spTgt spid="106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2018 </a:t>
            </a:r>
            <a:r>
              <a:rPr lang="en-US" sz="4000" dirty="0"/>
              <a:t>– </a:t>
            </a:r>
            <a:br>
              <a:rPr lang="en-US" sz="4000" dirty="0"/>
            </a:br>
            <a:r>
              <a:rPr lang="en-US" sz="4000" dirty="0"/>
              <a:t>OS Support for -X</a:t>
            </a:r>
          </a:p>
        </p:txBody>
      </p:sp>
      <p:graphicFrame>
        <p:nvGraphicFramePr>
          <p:cNvPr id="31960" name="Group 2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816951"/>
              </p:ext>
            </p:extLst>
          </p:nvPr>
        </p:nvGraphicFramePr>
        <p:xfrm>
          <a:off x="304800" y="1600200"/>
          <a:ext cx="8534400" cy="3049588"/>
        </p:xfrm>
        <a:graphic>
          <a:graphicData uri="http://schemas.openxmlformats.org/drawingml/2006/table">
            <a:tbl>
              <a:tblPr/>
              <a:tblGrid>
                <a:gridCol w="1752600"/>
                <a:gridCol w="2438400"/>
                <a:gridCol w="43434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Vendor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Operating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Compilers Supported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Red Hat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Enterprise Linux WS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8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6.7 Intel</a:t>
                      </a:r>
                      <a:endParaRPr kumimoji="0" lang="en-US" sz="24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gfortran 4.4.7</a:t>
                      </a:r>
                      <a:b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</a:b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gcc 4.4.7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7.2 Intel</a:t>
                      </a:r>
                      <a:endParaRPr kumimoji="0" lang="en-US" sz="24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gfortran 4.8.5</a:t>
                      </a:r>
                      <a:b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</a:b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gcc 4.8.5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62" name="Rectangle 218"/>
          <p:cNvSpPr>
            <a:spLocks noChangeArrowheads="1"/>
          </p:cNvSpPr>
          <p:nvPr/>
        </p:nvSpPr>
        <p:spPr bwMode="auto">
          <a:xfrm>
            <a:off x="381000" y="4724400"/>
            <a:ext cx="8382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l" eaLnBrk="0" hangingPunct="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We will evaluate 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8.0 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when it's supported at the University of Wisconsin SSEC. </a:t>
            </a:r>
            <a:endParaRPr lang="en-US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2018 </a:t>
            </a:r>
            <a:r>
              <a:rPr lang="en-US" sz="4000" dirty="0"/>
              <a:t>– </a:t>
            </a:r>
            <a:br>
              <a:rPr lang="en-US" sz="4000" dirty="0"/>
            </a:br>
            <a:r>
              <a:rPr lang="en-US" sz="4000" dirty="0"/>
              <a:t>OS Support for -X</a:t>
            </a:r>
          </a:p>
        </p:txBody>
      </p:sp>
      <p:graphicFrame>
        <p:nvGraphicFramePr>
          <p:cNvPr id="109597" name="Group 2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840107"/>
              </p:ext>
            </p:extLst>
          </p:nvPr>
        </p:nvGraphicFramePr>
        <p:xfrm>
          <a:off x="457200" y="1600200"/>
          <a:ext cx="8382000" cy="2681923"/>
        </p:xfrm>
        <a:graphic>
          <a:graphicData uri="http://schemas.openxmlformats.org/drawingml/2006/table">
            <a:tbl>
              <a:tblPr/>
              <a:tblGrid>
                <a:gridCol w="1600200"/>
                <a:gridCol w="2362200"/>
                <a:gridCol w="4419600"/>
              </a:tblGrid>
              <a:tr h="790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Vendor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Operating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Compilers Supported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4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Solaris 10</a:t>
                      </a:r>
                      <a:b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</a:b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OS SPARC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sunset support with 2016.2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8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Solaris 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OS x86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sunset support with 2015.2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Rectangle 218"/>
          <p:cNvSpPr>
            <a:spLocks noChangeArrowheads="1"/>
          </p:cNvSpPr>
          <p:nvPr/>
        </p:nvSpPr>
        <p:spPr bwMode="auto">
          <a:xfrm>
            <a:off x="381000" y="4419600"/>
            <a:ext cx="838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l" eaLnBrk="0" hangingPunct="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2016.2 – In February 2017, our Solaris machine failed.  We </a:t>
            </a: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continue </a:t>
            </a: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to </a:t>
            </a: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support current users, </a:t>
            </a: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but will no longer support Solaris </a:t>
            </a: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SPARC for </a:t>
            </a: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new users.  </a:t>
            </a:r>
          </a:p>
          <a:p>
            <a:pPr marL="342900" indent="-342900" algn="l" eaLnBrk="0" hangingPunct="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2015.2 - In order to use the hdf5 and netcdf4 libraries for the new INSAT-3D, GOES-R, and Kalpana servers, we switched to gcc and gfortran, and removed support for x86.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9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607253"/>
              </p:ext>
            </p:extLst>
          </p:nvPr>
        </p:nvGraphicFramePr>
        <p:xfrm>
          <a:off x="549000" y="3200400"/>
          <a:ext cx="7924800" cy="2914650"/>
        </p:xfrm>
        <a:graphic>
          <a:graphicData uri="http://schemas.openxmlformats.org/drawingml/2006/table">
            <a:tbl>
              <a:tblPr/>
              <a:tblGrid>
                <a:gridCol w="2743199"/>
                <a:gridCol w="838200"/>
                <a:gridCol w="4343401"/>
              </a:tblGrid>
              <a:tr h="507266"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Operating System</a:t>
                      </a:r>
                      <a:endParaRPr lang="en-US" sz="20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# of Sites</a:t>
                      </a:r>
                      <a:endParaRPr lang="en-US" sz="20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Version(s</a:t>
                      </a:r>
                      <a:r>
                        <a:rPr lang="en-US" sz="2000" b="1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 In Use</a:t>
                      </a:r>
                      <a:endParaRPr lang="en-US" sz="20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Apple </a:t>
                      </a:r>
                      <a:r>
                        <a:rPr lang="en-US" sz="2000" dirty="0" smtClean="0"/>
                        <a:t>macOS</a:t>
                      </a:r>
                      <a:endParaRPr lang="en-US" sz="2000" dirty="0"/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10.10 and higher 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(up from 10.4)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Linux</a:t>
                      </a:r>
                      <a:endParaRPr lang="en-US" sz="2000" dirty="0"/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33</a:t>
                      </a:r>
                      <a:endParaRPr lang="en-US" sz="2000" dirty="0"/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0188" indent="-230188"/>
                      <a:r>
                        <a:rPr lang="en-US" sz="2000" dirty="0" smtClean="0"/>
                        <a:t>4.</a:t>
                      </a:r>
                      <a:r>
                        <a:rPr lang="en-US" sz="2000" i="1" dirty="0" smtClean="0"/>
                        <a:t>x</a:t>
                      </a:r>
                      <a:r>
                        <a:rPr lang="en-US" sz="2000" dirty="0" smtClean="0"/>
                        <a:t> –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7.</a:t>
                      </a:r>
                      <a:r>
                        <a:rPr lang="en-US" sz="2000" i="1" dirty="0" smtClean="0"/>
                        <a:t>x</a:t>
                      </a:r>
                      <a:r>
                        <a:rPr lang="en-US" sz="2000" dirty="0"/>
                        <a:t/>
                      </a:r>
                      <a:br>
                        <a:rPr lang="en-US" sz="2000" dirty="0"/>
                      </a:br>
                      <a:r>
                        <a:rPr lang="en-US" sz="2000" dirty="0" smtClean="0"/>
                        <a:t>RHEL (20), CentOS (17), 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Ubuntu (6) 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(none on SUSE)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Microsoft Windows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Win7 </a:t>
                      </a:r>
                      <a:r>
                        <a:rPr lang="en-US" sz="2000" dirty="0"/>
                        <a:t>and </a:t>
                      </a:r>
                      <a:r>
                        <a:rPr lang="en-US" sz="2000" dirty="0" smtClean="0"/>
                        <a:t>Win10</a:t>
                      </a:r>
                      <a:endParaRPr lang="en-US" sz="2000" dirty="0"/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Sun/Oracle Solaris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 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 and 11.3 OS SPARC</a:t>
                      </a:r>
                      <a:endParaRPr lang="en-US" sz="2000" dirty="0"/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2018 </a:t>
            </a:r>
            <a:r>
              <a:rPr lang="en-US" sz="4000" dirty="0"/>
              <a:t>– </a:t>
            </a:r>
            <a:br>
              <a:rPr lang="en-US" sz="4000" dirty="0"/>
            </a:br>
            <a:r>
              <a:rPr lang="en-US" sz="4000" dirty="0"/>
              <a:t>OS </a:t>
            </a:r>
            <a:r>
              <a:rPr lang="en-US" sz="4000" dirty="0" smtClean="0"/>
              <a:t>Usage </a:t>
            </a:r>
            <a:r>
              <a:rPr lang="en-US" sz="4000" dirty="0"/>
              <a:t>for -X</a:t>
            </a:r>
          </a:p>
        </p:txBody>
      </p:sp>
      <p:sp>
        <p:nvSpPr>
          <p:cNvPr id="7" name="Rectangle 6"/>
          <p:cNvSpPr/>
          <p:nvPr/>
        </p:nvSpPr>
        <p:spPr>
          <a:xfrm>
            <a:off x="549000" y="1524000"/>
            <a:ext cx="7924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eaLnBrk="0" hangingPunct="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Verdana"/>
              </a:rPr>
              <a:t>A survey was conducted in September 2015 and again in October 2017 with </a:t>
            </a:r>
            <a:r>
              <a:rPr lang="en-US" sz="2000" b="1" dirty="0" smtClean="0">
                <a:solidFill>
                  <a:srgbClr val="FFFFFF"/>
                </a:solidFill>
                <a:latin typeface="Verdana"/>
              </a:rPr>
              <a:t>100%</a:t>
            </a:r>
            <a:r>
              <a:rPr lang="en-US" sz="2000" dirty="0" smtClean="0">
                <a:solidFill>
                  <a:srgbClr val="FFFFFF"/>
                </a:solidFill>
                <a:latin typeface="Verdana"/>
              </a:rPr>
              <a:t> McIDAS sites reporting.  </a:t>
            </a:r>
            <a:r>
              <a:rPr lang="en-US" sz="2000" b="1" dirty="0" smtClean="0">
                <a:solidFill>
                  <a:srgbClr val="FFFFFF"/>
                </a:solidFill>
                <a:latin typeface="Verdana"/>
              </a:rPr>
              <a:t>Thank you!</a:t>
            </a:r>
          </a:p>
          <a:p>
            <a:pPr marL="342900" lvl="0" indent="-342900" algn="l" eaLnBrk="0" hangingPunct="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Verdana"/>
              </a:rPr>
              <a:t>Only one question -- </a:t>
            </a:r>
            <a:r>
              <a:rPr lang="en-US" sz="2000" b="1" i="1" dirty="0"/>
              <a:t>What operating system(s) are you using on your machines running McIDAS-X?</a:t>
            </a:r>
            <a:endParaRPr lang="en-US" sz="2000" dirty="0" smtClean="0">
              <a:solidFill>
                <a:srgbClr val="FFFFFF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60968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2018 </a:t>
            </a:r>
            <a:r>
              <a:rPr lang="en-US" sz="4000" dirty="0"/>
              <a:t>– </a:t>
            </a:r>
            <a:br>
              <a:rPr lang="en-US" sz="4000" dirty="0"/>
            </a:br>
            <a:r>
              <a:rPr lang="en-US" sz="4000" dirty="0" smtClean="0"/>
              <a:t>2019 </a:t>
            </a:r>
            <a:r>
              <a:rPr lang="en-US" sz="4000" dirty="0"/>
              <a:t>MUG Fees Announced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10600" cy="4530725"/>
          </a:xfrm>
        </p:spPr>
        <p:txBody>
          <a:bodyPr/>
          <a:lstStyle/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en-US" sz="2400" b="1" dirty="0" smtClean="0">
                <a:effectLst/>
              </a:rPr>
              <a:t>2019 </a:t>
            </a:r>
            <a:r>
              <a:rPr lang="en-US" sz="2400" b="1" dirty="0">
                <a:effectLst/>
              </a:rPr>
              <a:t>MUG </a:t>
            </a:r>
            <a:r>
              <a:rPr lang="en-US" sz="2400" b="1" dirty="0" smtClean="0">
                <a:effectLst/>
              </a:rPr>
              <a:t>Fees</a:t>
            </a:r>
            <a:endParaRPr lang="en-US" sz="2400" b="1" dirty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2400" dirty="0">
                <a:effectLst/>
              </a:rPr>
              <a:t>McIDAS (increased 5% over </a:t>
            </a:r>
            <a:r>
              <a:rPr lang="en-US" sz="2400" dirty="0" smtClean="0">
                <a:effectLst/>
              </a:rPr>
              <a:t>2018)</a:t>
            </a:r>
            <a:endParaRPr lang="en-US" sz="2400" dirty="0">
              <a:effectLst/>
            </a:endParaRPr>
          </a:p>
          <a:p>
            <a:pPr marL="914400" indent="-914400">
              <a:buFont typeface="Wingdings" pitchFamily="2" charset="2"/>
              <a:buNone/>
              <a:tabLst>
                <a:tab pos="6400800" algn="l"/>
                <a:tab pos="7315200" algn="dec"/>
                <a:tab pos="7826375" algn="r"/>
              </a:tabLst>
            </a:pPr>
            <a:r>
              <a:rPr lang="en-US" sz="2400" dirty="0">
                <a:effectLst/>
              </a:rPr>
              <a:t>	</a:t>
            </a:r>
            <a:r>
              <a:rPr lang="en-US" sz="2400" dirty="0" smtClean="0">
                <a:effectLst/>
              </a:rPr>
              <a:t>SX </a:t>
            </a:r>
            <a:r>
              <a:rPr lang="en-US" sz="2400" dirty="0">
                <a:effectLst/>
              </a:rPr>
              <a:t>(1-2 workstations</a:t>
            </a:r>
            <a:r>
              <a:rPr lang="en-US" sz="2400" dirty="0" smtClean="0">
                <a:effectLst/>
              </a:rPr>
              <a:t>)		$10,860</a:t>
            </a:r>
            <a:endParaRPr lang="en-US" sz="2400" dirty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2400" dirty="0">
                <a:effectLst/>
              </a:rPr>
              <a:t>		DX (3-5 workstations)		</a:t>
            </a:r>
            <a:r>
              <a:rPr lang="en-US" sz="2400" dirty="0" smtClean="0">
                <a:effectLst/>
              </a:rPr>
              <a:t>	$21,720</a:t>
            </a:r>
            <a:endParaRPr lang="en-US" sz="2400" dirty="0">
              <a:effectLst/>
            </a:endParaRPr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en-US" sz="2400" dirty="0">
                <a:effectLst/>
              </a:rPr>
              <a:t>		MX (6+ workstations)	</a:t>
            </a:r>
            <a:r>
              <a:rPr lang="en-US" sz="2400" dirty="0" smtClean="0">
                <a:effectLst/>
              </a:rPr>
              <a:t>	</a:t>
            </a:r>
            <a:r>
              <a:rPr lang="en-US" sz="2400" dirty="0">
                <a:effectLst/>
              </a:rPr>
              <a:t>	</a:t>
            </a:r>
            <a:r>
              <a:rPr lang="en-US" sz="2400" dirty="0" smtClean="0">
                <a:effectLst/>
              </a:rPr>
              <a:t>$43,440</a:t>
            </a:r>
            <a:endParaRPr lang="en-US" sz="2400" dirty="0">
              <a:effectLst/>
            </a:endParaRPr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en-US" sz="2400" dirty="0">
                <a:effectLst/>
              </a:rPr>
              <a:t>XCD (increased 5% over </a:t>
            </a:r>
            <a:r>
              <a:rPr lang="en-US" sz="2400" dirty="0" smtClean="0">
                <a:effectLst/>
              </a:rPr>
              <a:t>2018) </a:t>
            </a:r>
            <a:r>
              <a:rPr lang="en-US" sz="2400" dirty="0">
                <a:effectLst/>
              </a:rPr>
              <a:t>	</a:t>
            </a:r>
            <a:r>
              <a:rPr lang="en-US" sz="2400" dirty="0" smtClean="0">
                <a:effectLst/>
              </a:rPr>
              <a:t>	$15,780</a:t>
            </a:r>
            <a:endParaRPr lang="en-US" sz="2400" dirty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2400" dirty="0">
                <a:effectLst/>
              </a:rPr>
              <a:t>SDI </a:t>
            </a:r>
            <a:r>
              <a:rPr lang="en-US" sz="2400" dirty="0" smtClean="0">
                <a:effectLst/>
              </a:rPr>
              <a:t>(decreased from $8,340 in 2016 to </a:t>
            </a:r>
            <a:br>
              <a:rPr lang="en-US" sz="2400" dirty="0" smtClean="0">
                <a:effectLst/>
              </a:rPr>
            </a:br>
            <a:r>
              <a:rPr lang="en-US" sz="2400" dirty="0" smtClean="0">
                <a:effectLst/>
              </a:rPr>
              <a:t>better match actual support costs) 	$  5,100</a:t>
            </a:r>
            <a:endParaRPr lang="en-US" sz="24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2018 </a:t>
            </a:r>
            <a:r>
              <a:rPr lang="en-US" sz="4000" dirty="0"/>
              <a:t>–</a:t>
            </a:r>
            <a:br>
              <a:rPr lang="en-US" sz="4000" dirty="0"/>
            </a:br>
            <a:r>
              <a:rPr lang="en-US" sz="4000" dirty="0"/>
              <a:t>New MUG Members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763000" cy="3581400"/>
          </a:xfrm>
        </p:spPr>
        <p:txBody>
          <a:bodyPr/>
          <a:lstStyle/>
          <a:p>
            <a:pPr marL="838200" lvl="1" indent="-381000"/>
            <a:r>
              <a:rPr lang="en-US" sz="2400" dirty="0" smtClean="0"/>
              <a:t>NASA Columbia </a:t>
            </a:r>
            <a:r>
              <a:rPr lang="en-US" sz="2400" dirty="0" smtClean="0"/>
              <a:t>Scientific Balloon Facility</a:t>
            </a:r>
            <a:br>
              <a:rPr lang="en-US" sz="2400" dirty="0" smtClean="0"/>
            </a:br>
            <a:r>
              <a:rPr lang="en-US" sz="2400" dirty="0" smtClean="0"/>
              <a:t>		</a:t>
            </a:r>
            <a:r>
              <a:rPr lang="en-US" sz="2400" b="1" dirty="0" smtClean="0"/>
              <a:t>- </a:t>
            </a:r>
            <a:r>
              <a:rPr lang="en-US" sz="2400" dirty="0" smtClean="0"/>
              <a:t>Palestine </a:t>
            </a:r>
            <a:r>
              <a:rPr lang="en-US" sz="2400" dirty="0" smtClean="0"/>
              <a:t>TX</a:t>
            </a:r>
            <a:endParaRPr lang="en-US" sz="2400" dirty="0"/>
          </a:p>
          <a:p>
            <a:pPr marL="838200" lvl="1" indent="-381000"/>
            <a:r>
              <a:rPr lang="en-US" sz="2400" dirty="0"/>
              <a:t>ENSCO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	</a:t>
            </a:r>
            <a:r>
              <a:rPr lang="en-US" sz="2400" b="1" dirty="0"/>
              <a:t>	- </a:t>
            </a:r>
            <a:r>
              <a:rPr lang="en-US" sz="2400" dirty="0"/>
              <a:t>Cocoa Beach </a:t>
            </a:r>
            <a:r>
              <a:rPr lang="en-US" sz="2400" dirty="0" smtClean="0"/>
              <a:t>FL</a:t>
            </a:r>
          </a:p>
          <a:p>
            <a:pPr marL="838200" lvl="1" indent="-381000"/>
            <a:r>
              <a:rPr lang="en-US" sz="2400" dirty="0" smtClean="0"/>
              <a:t>NOAA National Severe Storms Laboratory</a:t>
            </a:r>
            <a:br>
              <a:rPr lang="en-US" sz="2400" dirty="0" smtClean="0"/>
            </a:br>
            <a:r>
              <a:rPr lang="en-US" sz="2400" b="1" dirty="0"/>
              <a:t>		- </a:t>
            </a:r>
            <a:r>
              <a:rPr lang="en-US" sz="2400" dirty="0" smtClean="0"/>
              <a:t>Norman OK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274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017619"/>
              </p:ext>
            </p:extLst>
          </p:nvPr>
        </p:nvGraphicFramePr>
        <p:xfrm>
          <a:off x="533400" y="1600200"/>
          <a:ext cx="80772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895600"/>
              </a:tblGrid>
              <a:tr h="4648200">
                <a:tc>
                  <a:txBody>
                    <a:bodyPr/>
                    <a:lstStyle/>
                    <a:p>
                      <a:pPr algn="l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Non-USA</a:t>
                      </a:r>
                      <a:r>
                        <a:rPr lang="en-US" sz="20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(6)</a:t>
                      </a:r>
                    </a:p>
                    <a:p>
                      <a:pPr algn="l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AEMET, ABoM, EUMETSAT, </a:t>
                      </a:r>
                      <a:br>
                        <a:rPr lang="en-US" sz="20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Green Power Labs, HKO, Mexico SMN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EDUCATION (1)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Unidata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215329"/>
              </p:ext>
            </p:extLst>
          </p:nvPr>
        </p:nvGraphicFramePr>
        <p:xfrm>
          <a:off x="533399" y="1600198"/>
          <a:ext cx="25908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</a:tblGrid>
              <a:tr h="498052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NOAA (10)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AWC, CLASS,   ESPC, NCO, NHC, NSSL, NWS-JSC, NWS-PACIFIC REGION, SPC, STAR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2000" b="1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NOAA</a:t>
                      </a:r>
                      <a:r>
                        <a:rPr lang="en-US" sz="2000" b="1" baseline="0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CI (2)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CIMSS/SSEC,CIRA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2000" b="1" dirty="0" smtClean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NASA</a:t>
                      </a:r>
                      <a:r>
                        <a:rPr lang="en-US" sz="2000" b="1" baseline="0" dirty="0" smtClean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(3)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CSBF, Langley, MSFC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20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Other Gov’t (2)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NTSB,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Patrick AFB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527189"/>
              </p:ext>
            </p:extLst>
          </p:nvPr>
        </p:nvGraphicFramePr>
        <p:xfrm>
          <a:off x="3124200" y="1600200"/>
          <a:ext cx="25908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</a:tblGrid>
              <a:tr h="464820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rgbClr val="D6A44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PRIVATE</a:t>
                      </a:r>
                      <a:r>
                        <a:rPr lang="en-US" sz="2000" b="1" baseline="0" dirty="0" smtClean="0">
                          <a:solidFill>
                            <a:srgbClr val="D6A44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(9)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AccuWeather, AST,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Boeing, ClearAg, DTN, ENSCO,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StormGeo, </a:t>
                      </a:r>
                      <a:b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the Weather Co, Weather </a:t>
                      </a:r>
                      <a:b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Decision Technologies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Who uses McIDAS-X?</a:t>
            </a:r>
            <a:br>
              <a:rPr lang="en-US" sz="4000" dirty="0" smtClean="0"/>
            </a:br>
            <a:r>
              <a:rPr lang="en-US" sz="4000" dirty="0" smtClean="0"/>
              <a:t>33 Current MUG Members</a:t>
            </a:r>
            <a:endParaRPr 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504" y="3886200"/>
            <a:ext cx="4037896" cy="242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63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Who uses McIDAS-V?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759325"/>
          </a:xfrm>
        </p:spPr>
        <p:txBody>
          <a:bodyPr/>
          <a:lstStyle/>
          <a:p>
            <a:pPr marL="57150" lvl="0" indent="0" fontAlgn="auto">
              <a:spcAft>
                <a:spcPts val="0"/>
              </a:spcAft>
              <a:buClr>
                <a:prstClr val="white"/>
              </a:buClr>
              <a:buSzTx/>
              <a:buNone/>
              <a:tabLst>
                <a:tab pos="288925" algn="l"/>
              </a:tabLst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McIDAS-V is now used in…</a:t>
            </a:r>
          </a:p>
          <a:p>
            <a:pPr lvl="1" fontAlgn="auto">
              <a:spcAft>
                <a:spcPts val="0"/>
              </a:spcAft>
              <a:buClrTx/>
              <a:buFont typeface="Arial" pitchFamily="34" charset="0"/>
              <a:buChar char="–"/>
              <a:tabLst>
                <a:tab pos="288925" algn="l"/>
              </a:tabLst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research projects &amp; publications</a:t>
            </a:r>
          </a:p>
          <a:p>
            <a:pPr lvl="1" fontAlgn="auto">
              <a:spcAft>
                <a:spcPts val="0"/>
              </a:spcAft>
              <a:buClrTx/>
              <a:buFont typeface="Arial" pitchFamily="34" charset="0"/>
              <a:buChar char="–"/>
              <a:tabLst>
                <a:tab pos="288925" algn="l"/>
              </a:tabLst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satellite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blogs</a:t>
            </a:r>
          </a:p>
          <a:p>
            <a:pPr lvl="1" fontAlgn="auto">
              <a:spcAft>
                <a:spcPts val="0"/>
              </a:spcAft>
              <a:buClrTx/>
              <a:buFont typeface="Arial" pitchFamily="34" charset="0"/>
              <a:buChar char="–"/>
              <a:tabLst>
                <a:tab pos="288925" algn="l"/>
              </a:tabLst>
            </a:pPr>
            <a:r>
              <a:rPr lang="en-US" sz="2400" kern="1200" dirty="0">
                <a:solidFill>
                  <a:prstClr val="white"/>
                </a:solidFill>
                <a:effectLst/>
                <a:ea typeface="+mn-ea"/>
                <a:cs typeface="+mn-cs"/>
              </a:rPr>
              <a:t>s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atellite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lang="en-US" sz="2400" kern="1200" dirty="0">
                <a:solidFill>
                  <a:prstClr val="white"/>
                </a:solidFill>
                <a:effectLst/>
                <a:ea typeface="+mn-ea"/>
                <a:cs typeface="+mn-cs"/>
              </a:rPr>
              <a:t>m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eteorology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classes </a:t>
            </a:r>
            <a:endParaRPr lang="en-US" sz="2400" kern="1200" dirty="0">
              <a:solidFill>
                <a:prstClr val="white"/>
              </a:solidFill>
              <a:effectLst/>
              <a:ea typeface="+mn-ea"/>
              <a:cs typeface="+mn-cs"/>
            </a:endParaRPr>
          </a:p>
          <a:p>
            <a:pPr lvl="1" fontAlgn="auto">
              <a:spcAft>
                <a:spcPts val="0"/>
              </a:spcAft>
              <a:buClrTx/>
              <a:buFont typeface="Arial" pitchFamily="34" charset="0"/>
              <a:buChar char="–"/>
              <a:tabLst>
                <a:tab pos="288925" algn="l"/>
              </a:tabLst>
            </a:pPr>
            <a:r>
              <a:rPr lang="en-US" sz="2400" kern="1200" dirty="0">
                <a:solidFill>
                  <a:prstClr val="white"/>
                </a:solidFill>
                <a:effectLst/>
                <a:ea typeface="+mn-ea"/>
                <a:cs typeface="+mn-cs"/>
              </a:rPr>
              <a:t>v</a:t>
            </a:r>
            <a:r>
              <a:rPr lang="en-US" sz="2400" kern="1200" noProof="0" dirty="0" err="1" smtClean="0">
                <a:solidFill>
                  <a:prstClr val="white"/>
                </a:solidFill>
                <a:effectLst/>
                <a:ea typeface="+mn-ea"/>
                <a:cs typeface="+mn-cs"/>
              </a:rPr>
              <a:t>i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sualization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of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EUMETCast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and GEONETCast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  <a:p>
            <a:pPr lvl="1" fontAlgn="auto">
              <a:spcAft>
                <a:spcPts val="0"/>
              </a:spcAft>
              <a:buClrTx/>
              <a:buFontTx/>
              <a:buChar char="-"/>
              <a:tabLst>
                <a:tab pos="288925" algn="l"/>
              </a:tabLst>
            </a:pPr>
            <a:r>
              <a:rPr kumimoji="0" lang="en-US" sz="2400" b="0" i="0" u="none" strike="noStrike" kern="1200" cap="none" spc="0" normalizeH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international </a:t>
            </a:r>
            <a:r>
              <a:rPr kumimoji="0" lang="en-US" sz="2400" b="0" i="0" u="none" strike="noStrike" kern="1200" cap="none" spc="0" normalizeH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training </a:t>
            </a:r>
            <a:r>
              <a:rPr kumimoji="0" lang="en-US" sz="2400" b="0" i="0" u="none" strike="noStrike" kern="1200" cap="none" spc="0" normalizeH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courses: </a:t>
            </a:r>
            <a:r>
              <a:rPr kumimoji="0" lang="en-US" sz="2000" b="0" i="0" u="none" strike="noStrike" kern="1200" cap="none" spc="0" normalizeH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EUMETSAT, CIRA</a:t>
            </a:r>
            <a:endParaRPr kumimoji="0" lang="en-US" sz="2400" b="0" i="0" u="none" strike="noStrike" kern="1200" cap="none" spc="0" normalizeH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  <a:p>
            <a:pPr lvl="1" fontAlgn="auto">
              <a:spcAft>
                <a:spcPts val="0"/>
              </a:spcAft>
              <a:buClrTx/>
              <a:buFontTx/>
              <a:buChar char="-"/>
              <a:tabLst>
                <a:tab pos="288925" algn="l"/>
              </a:tabLst>
            </a:pPr>
            <a:r>
              <a:rPr lang="en-US" sz="2400" kern="1200" dirty="0">
                <a:solidFill>
                  <a:prstClr val="white"/>
                </a:solidFill>
                <a:effectLst/>
                <a:ea typeface="+mn-ea"/>
                <a:cs typeface="+mn-cs"/>
              </a:rPr>
              <a:t>p</a:t>
            </a:r>
            <a:r>
              <a:rPr lang="en-US" sz="2400" kern="1200" dirty="0" smtClean="0">
                <a:solidFill>
                  <a:prstClr val="white"/>
                </a:solidFill>
                <a:effectLst/>
                <a:ea typeface="+mn-ea"/>
                <a:cs typeface="+mn-cs"/>
              </a:rPr>
              <a:t>rivate </a:t>
            </a:r>
            <a:r>
              <a:rPr lang="en-US" sz="2400" kern="1200" dirty="0" err="1" smtClean="0">
                <a:solidFill>
                  <a:prstClr val="white"/>
                </a:solidFill>
                <a:effectLst/>
                <a:ea typeface="+mn-ea"/>
                <a:cs typeface="+mn-cs"/>
              </a:rPr>
              <a:t>i</a:t>
            </a:r>
            <a:r>
              <a:rPr lang="en-US" sz="2400" kern="1200" noProof="0" dirty="0" err="1" smtClean="0">
                <a:solidFill>
                  <a:prstClr val="white"/>
                </a:solidFill>
                <a:effectLst/>
                <a:ea typeface="+mn-ea"/>
                <a:cs typeface="+mn-cs"/>
              </a:rPr>
              <a:t>ndustry</a:t>
            </a:r>
            <a:r>
              <a:rPr lang="en-US" sz="2400" kern="1200" dirty="0" smtClean="0">
                <a:solidFill>
                  <a:prstClr val="white"/>
                </a:solidFill>
                <a:effectLst/>
                <a:ea typeface="+mn-ea"/>
                <a:cs typeface="+mn-cs"/>
              </a:rPr>
              <a:t>:</a:t>
            </a:r>
            <a:r>
              <a:rPr lang="en-US" sz="2000" kern="1200" noProof="0" dirty="0" smtClean="0">
                <a:solidFill>
                  <a:prstClr val="white"/>
                </a:solidFill>
                <a:effectLst/>
                <a:ea typeface="+mn-ea"/>
                <a:cs typeface="+mn-cs"/>
              </a:rPr>
              <a:t> recent </a:t>
            </a:r>
            <a:r>
              <a:rPr lang="en-US" sz="2000" kern="1200" noProof="0" dirty="0" err="1" smtClean="0">
                <a:solidFill>
                  <a:prstClr val="white"/>
                </a:solidFill>
                <a:effectLst/>
                <a:ea typeface="+mn-ea"/>
                <a:cs typeface="+mn-cs"/>
              </a:rPr>
              <a:t>inq</a:t>
            </a:r>
            <a:r>
              <a:rPr lang="en-US" sz="2000" kern="1200" noProof="0" dirty="0" smtClean="0">
                <a:solidFill>
                  <a:prstClr val="white"/>
                </a:solidFill>
                <a:effectLst/>
                <a:ea typeface="+mn-ea"/>
                <a:cs typeface="+mn-cs"/>
              </a:rPr>
              <a:t> from </a:t>
            </a:r>
            <a:r>
              <a:rPr lang="en-US" sz="2000" kern="1200" noProof="0" dirty="0" err="1" smtClean="0">
                <a:solidFill>
                  <a:prstClr val="white"/>
                </a:solidFill>
                <a:effectLst/>
                <a:ea typeface="+mn-ea"/>
                <a:cs typeface="+mn-cs"/>
              </a:rPr>
              <a:t>Aerolineas</a:t>
            </a:r>
            <a:r>
              <a:rPr lang="en-US" sz="2000" kern="1200" noProof="0" dirty="0" smtClean="0">
                <a:solidFill>
                  <a:prstClr val="white"/>
                </a:solidFill>
                <a:effectLst/>
                <a:ea typeface="+mn-ea"/>
                <a:cs typeface="+mn-cs"/>
              </a:rPr>
              <a:t> </a:t>
            </a:r>
            <a:r>
              <a:rPr lang="en-US" sz="2000" kern="1200" noProof="0" dirty="0" err="1" smtClean="0">
                <a:solidFill>
                  <a:prstClr val="white"/>
                </a:solidFill>
                <a:effectLst/>
                <a:ea typeface="+mn-ea"/>
                <a:cs typeface="+mn-cs"/>
              </a:rPr>
              <a:t>Argentinas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52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Who uses McIDAS-V?</a:t>
            </a:r>
            <a:br>
              <a:rPr lang="en-US" sz="4000" dirty="0" smtClean="0"/>
            </a:br>
            <a:r>
              <a:rPr lang="en-US" sz="2800" dirty="0" smtClean="0"/>
              <a:t>from the usage statistics</a:t>
            </a:r>
            <a:endParaRPr lang="en-US" sz="4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458804"/>
              </p:ext>
            </p:extLst>
          </p:nvPr>
        </p:nvGraphicFramePr>
        <p:xfrm>
          <a:off x="533400" y="1676400"/>
          <a:ext cx="3271207" cy="1835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946"/>
                <a:gridCol w="1363261"/>
              </a:tblGrid>
              <a:tr h="403013">
                <a:tc>
                  <a:txBody>
                    <a:bodyPr/>
                    <a:lstStyle/>
                    <a:p>
                      <a:pPr algn="ctr"/>
                      <a:endParaRPr lang="en-US" sz="1400" b="0" i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Total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Uses*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370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4611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.edu/.gov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 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11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All others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350 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278222"/>
              </p:ext>
            </p:extLst>
          </p:nvPr>
        </p:nvGraphicFramePr>
        <p:xfrm>
          <a:off x="3810000" y="1676400"/>
          <a:ext cx="1236237" cy="1835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6237"/>
              </a:tblGrid>
              <a:tr h="4030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en-US" sz="900" b="0" i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600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K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4611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 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11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580 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285022"/>
              </p:ext>
            </p:extLst>
          </p:nvPr>
        </p:nvGraphicFramePr>
        <p:xfrm>
          <a:off x="5029200" y="1676401"/>
          <a:ext cx="1066800" cy="1840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</a:tblGrid>
              <a:tr h="3904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sz="900" b="0" i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6382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1.31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9047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95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1.29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299255"/>
              </p:ext>
            </p:extLst>
          </p:nvPr>
        </p:nvGraphicFramePr>
        <p:xfrm>
          <a:off x="6096000" y="1676401"/>
          <a:ext cx="2514600" cy="1837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300"/>
                <a:gridCol w="1257300"/>
              </a:tblGrid>
              <a:tr h="3982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900" b="0" i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328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40000"/>
                              <a:lumOff val="60000"/>
                            </a:schemeClr>
                          </a:solidFill>
                        </a:rPr>
                        <a:t>2.52 </a:t>
                      </a:r>
                      <a:r>
                        <a:rPr lang="en-US" sz="1600" b="1" dirty="0" smtClean="0">
                          <a:solidFill>
                            <a:schemeClr val="bg1">
                              <a:lumMod val="40000"/>
                              <a:lumOff val="60000"/>
                            </a:schemeClr>
                          </a:solidFill>
                        </a:rPr>
                        <a:t>million!!</a:t>
                      </a:r>
                      <a:endParaRPr lang="en-US" sz="1200" b="1" dirty="0">
                        <a:solidFill>
                          <a:schemeClr val="bg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822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14 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822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2.51 M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380802"/>
              </p:ext>
            </p:extLst>
          </p:nvPr>
        </p:nvGraphicFramePr>
        <p:xfrm>
          <a:off x="838200" y="3733800"/>
          <a:ext cx="7620000" cy="207727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320619"/>
                <a:gridCol w="3299381"/>
              </a:tblGrid>
              <a:tr h="89452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*each time a script is run or McIDAS-V is started</a:t>
                      </a:r>
                      <a:br>
                        <a:rPr lang="en-US" sz="1800" dirty="0" smtClean="0">
                          <a:solidFill>
                            <a:schemeClr val="tx1"/>
                          </a:solidFill>
                        </a:rPr>
                      </a:b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628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-V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Forums have ~1100 users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Usage Statistics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show </a:t>
                      </a:r>
                      <a:b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~42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00 unique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IPs in 2017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5583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McIDAS Support –</a:t>
            </a:r>
            <a:br>
              <a:rPr lang="en-US" sz="4000" dirty="0"/>
            </a:br>
            <a:r>
              <a:rPr lang="en-US" sz="4000" dirty="0"/>
              <a:t>User Support Requests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495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en-US" sz="2800" dirty="0"/>
              <a:t>With so many new non-paying users, how do we prioritize our support</a:t>
            </a:r>
            <a:r>
              <a:rPr lang="en-US" sz="2800" dirty="0" smtClean="0"/>
              <a:t>?</a:t>
            </a:r>
            <a:endParaRPr lang="en-US" sz="2800" dirty="0"/>
          </a:p>
          <a:p>
            <a:pPr marL="609600" indent="-609600">
              <a:lnSpc>
                <a:spcPct val="80000"/>
              </a:lnSpc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en-US" sz="2800" dirty="0"/>
              <a:t>McIDAS-X, –XCD and SDI questions </a:t>
            </a:r>
            <a:r>
              <a:rPr lang="en-US" sz="2800" dirty="0" smtClean="0"/>
              <a:t>from</a:t>
            </a:r>
            <a:br>
              <a:rPr lang="en-US" sz="2800" dirty="0" smtClean="0"/>
            </a:br>
            <a:r>
              <a:rPr lang="en-US" sz="2800" dirty="0" smtClean="0"/>
              <a:t>MUG members to the </a:t>
            </a:r>
            <a:r>
              <a:rPr lang="en-US" sz="2800" i="1" dirty="0" smtClean="0">
                <a:solidFill>
                  <a:schemeClr val="tx1">
                    <a:lumMod val="65000"/>
                  </a:schemeClr>
                </a:solidFill>
              </a:rPr>
              <a:t>McIDAS Help Desk</a:t>
            </a:r>
            <a:endParaRPr lang="en-US" sz="2800" i="1" dirty="0">
              <a:solidFill>
                <a:schemeClr val="tx1">
                  <a:lumMod val="65000"/>
                </a:schemeClr>
              </a:solidFill>
            </a:endParaRPr>
          </a:p>
          <a:p>
            <a:pPr marL="609600" indent="-609600">
              <a:lnSpc>
                <a:spcPct val="80000"/>
              </a:lnSpc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en-US" sz="2800" dirty="0"/>
              <a:t>McIDAS-V questions from MUG </a:t>
            </a:r>
            <a:r>
              <a:rPr lang="en-US" sz="2800" dirty="0" smtClean="0"/>
              <a:t>members</a:t>
            </a:r>
            <a:br>
              <a:rPr lang="en-US" sz="2800" dirty="0" smtClean="0"/>
            </a:br>
            <a:r>
              <a:rPr lang="en-US" sz="2800" dirty="0" smtClean="0"/>
              <a:t>to the </a:t>
            </a:r>
            <a:r>
              <a:rPr lang="en-US" sz="2800" i="1" dirty="0" smtClean="0">
                <a:solidFill>
                  <a:schemeClr val="tx1">
                    <a:lumMod val="65000"/>
                  </a:schemeClr>
                </a:solidFill>
              </a:rPr>
              <a:t>Help Desk and Support Forums</a:t>
            </a:r>
            <a:endParaRPr lang="en-US" sz="2800" i="1" dirty="0">
              <a:solidFill>
                <a:schemeClr val="tx1">
                  <a:lumMod val="65000"/>
                </a:schemeClr>
              </a:solidFill>
            </a:endParaRPr>
          </a:p>
          <a:p>
            <a:pPr marL="609600" indent="-609600">
              <a:lnSpc>
                <a:spcPct val="80000"/>
              </a:lnSpc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en-US" sz="2800" dirty="0"/>
              <a:t>McIDAS-V questions from non-MUG </a:t>
            </a:r>
            <a:r>
              <a:rPr lang="en-US" sz="2800" dirty="0" smtClean="0"/>
              <a:t>users</a:t>
            </a:r>
            <a:br>
              <a:rPr lang="en-US" sz="2800" dirty="0" smtClean="0"/>
            </a:br>
            <a:r>
              <a:rPr lang="en-US" sz="2800" dirty="0" smtClean="0"/>
              <a:t>to the </a:t>
            </a:r>
            <a:r>
              <a:rPr lang="en-US" sz="2800" i="1" dirty="0" smtClean="0">
                <a:solidFill>
                  <a:schemeClr val="tx1">
                    <a:lumMod val="65000"/>
                  </a:schemeClr>
                </a:solidFill>
              </a:rPr>
              <a:t>Support Forums</a:t>
            </a:r>
            <a:endParaRPr lang="en-US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sz="2800" dirty="0"/>
              <a:t>ALL bug reports are put into the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McIDAS </a:t>
            </a:r>
            <a:r>
              <a:rPr lang="en-US" sz="2800" dirty="0"/>
              <a:t>Inquiry System</a:t>
            </a:r>
          </a:p>
          <a:p>
            <a:pPr marL="609600" indent="-609600">
              <a:lnSpc>
                <a:spcPct val="8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MUG Update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MUG </a:t>
            </a:r>
            <a:r>
              <a:rPr lang="en-US" dirty="0" smtClean="0"/>
              <a:t>Personnel</a:t>
            </a:r>
          </a:p>
          <a:p>
            <a:r>
              <a:rPr lang="en-US" dirty="0" smtClean="0"/>
              <a:t>What’s </a:t>
            </a:r>
            <a:r>
              <a:rPr lang="en-US" dirty="0"/>
              <a:t>New in </a:t>
            </a:r>
            <a:r>
              <a:rPr lang="en-US" dirty="0" smtClean="0"/>
              <a:t>2018</a:t>
            </a:r>
          </a:p>
          <a:p>
            <a:r>
              <a:rPr lang="en-US" dirty="0" smtClean="0"/>
              <a:t>Who uses McIDAS-X and McIDAS-V?</a:t>
            </a:r>
            <a:endParaRPr lang="en-US" dirty="0"/>
          </a:p>
          <a:p>
            <a:r>
              <a:rPr lang="en-US" dirty="0" smtClean="0"/>
              <a:t>McIDAS Support Requests</a:t>
            </a:r>
          </a:p>
          <a:p>
            <a:r>
              <a:rPr lang="en-US" dirty="0" smtClean="0"/>
              <a:t>How long will McIDAS-X be supported?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McIDAS Support – </a:t>
            </a:r>
            <a:br>
              <a:rPr lang="en-US" sz="4000" dirty="0"/>
            </a:br>
            <a:r>
              <a:rPr lang="en-US" sz="4000" dirty="0" smtClean="0"/>
              <a:t>User Support Requests</a:t>
            </a:r>
            <a:endParaRPr lang="en-US" sz="40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sz="2200" dirty="0" smtClean="0"/>
              <a:t>X/XCD/SDI </a:t>
            </a:r>
            <a:r>
              <a:rPr lang="en-US" sz="2200" dirty="0" smtClean="0"/>
              <a:t>users receive </a:t>
            </a:r>
            <a:r>
              <a:rPr lang="en-US" sz="2200" dirty="0" smtClean="0"/>
              <a:t>answers </a:t>
            </a:r>
            <a:r>
              <a:rPr lang="en-US" sz="2200" dirty="0" smtClean="0"/>
              <a:t>from </a:t>
            </a:r>
            <a:r>
              <a:rPr lang="en-US" sz="2200" dirty="0" smtClean="0"/>
              <a:t>the Help Desk</a:t>
            </a:r>
            <a:endParaRPr lang="en-US" sz="2200" dirty="0"/>
          </a:p>
          <a:p>
            <a:pPr eaLnBrk="0" hangingPunct="0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200" dirty="0">
              <a:effectLst/>
            </a:endParaRPr>
          </a:p>
          <a:p>
            <a:pPr marL="0" lvl="1" indent="0" eaLnBrk="0" hangingPunct="0">
              <a:lnSpc>
                <a:spcPct val="80000"/>
              </a:lnSpc>
              <a:spcBef>
                <a:spcPct val="0"/>
              </a:spcBef>
              <a:buClrTx/>
              <a:buNone/>
            </a:pPr>
            <a:r>
              <a:rPr lang="en-US" sz="2200" dirty="0" smtClean="0"/>
              <a:t>McIDAS-V users receive </a:t>
            </a:r>
            <a:r>
              <a:rPr lang="en-US" sz="2200" dirty="0" smtClean="0"/>
              <a:t>answers </a:t>
            </a:r>
            <a:r>
              <a:rPr lang="en-US" sz="2200" dirty="0" smtClean="0"/>
              <a:t>from the Help Desk or from other forum users.  Users </a:t>
            </a:r>
            <a:r>
              <a:rPr lang="en-US" sz="2200" dirty="0"/>
              <a:t>of McIDAS-V are encouraged to answer the forum questions of other users and to share their knowledge and expertise.</a:t>
            </a:r>
            <a:endParaRPr lang="en-US" sz="2200" dirty="0">
              <a:effectLst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400" dirty="0">
              <a:effectLst/>
            </a:endParaRPr>
          </a:p>
        </p:txBody>
      </p:sp>
      <p:graphicFrame>
        <p:nvGraphicFramePr>
          <p:cNvPr id="5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2695148"/>
              </p:ext>
            </p:extLst>
          </p:nvPr>
        </p:nvGraphicFramePr>
        <p:xfrm>
          <a:off x="304800" y="3429001"/>
          <a:ext cx="8382000" cy="2834759"/>
        </p:xfrm>
        <a:graphic>
          <a:graphicData uri="http://schemas.openxmlformats.org/drawingml/2006/table">
            <a:tbl>
              <a:tblPr/>
              <a:tblGrid>
                <a:gridCol w="3888228"/>
                <a:gridCol w="1497924"/>
                <a:gridCol w="1497924"/>
                <a:gridCol w="1497924"/>
              </a:tblGrid>
              <a:tr h="43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McIDAS-X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           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total</a:t>
                      </a:r>
                      <a:b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</a:b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   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Inquiries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       non-SSEC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222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248   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247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145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141 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166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McIDAS-V              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total</a:t>
                      </a:r>
                      <a:b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</a:b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   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Inquiries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       non-SSEC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331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236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146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    46</a:t>
                      </a: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  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  30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7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McIDAS-V Forum Topics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112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124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  89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28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How </a:t>
            </a:r>
            <a:r>
              <a:rPr lang="en-US" sz="4000" dirty="0"/>
              <a:t>long will –X be supported?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382000" cy="4800600"/>
          </a:xfrm>
        </p:spPr>
        <p:txBody>
          <a:bodyPr/>
          <a:lstStyle/>
          <a:p>
            <a:r>
              <a:rPr lang="en-US" sz="2800" dirty="0" smtClean="0">
                <a:solidFill>
                  <a:srgbClr val="FFFF00"/>
                </a:solidFill>
                <a:effectLst/>
              </a:rPr>
              <a:t>SSEC plans </a:t>
            </a:r>
            <a:r>
              <a:rPr lang="en-US" sz="2800" dirty="0">
                <a:solidFill>
                  <a:srgbClr val="FFFF00"/>
                </a:solidFill>
                <a:effectLst/>
              </a:rPr>
              <a:t>to support </a:t>
            </a:r>
            <a:r>
              <a:rPr lang="en-US" sz="2800" dirty="0" smtClean="0">
                <a:solidFill>
                  <a:srgbClr val="FFFF00"/>
                </a:solidFill>
                <a:effectLst/>
              </a:rPr>
              <a:t>McIDAS–X </a:t>
            </a:r>
            <a:r>
              <a:rPr lang="en-US" sz="2800" dirty="0">
                <a:solidFill>
                  <a:srgbClr val="FFFF00"/>
                </a:solidFill>
                <a:effectLst/>
              </a:rPr>
              <a:t>through the current </a:t>
            </a:r>
            <a:r>
              <a:rPr lang="en-US" sz="2800" dirty="0" smtClean="0">
                <a:solidFill>
                  <a:srgbClr val="FFFF00"/>
                </a:solidFill>
                <a:effectLst/>
              </a:rPr>
              <a:t>GOES-R Satellite Series</a:t>
            </a:r>
            <a:r>
              <a:rPr lang="en-US" sz="2800" dirty="0" smtClean="0">
                <a:effectLst/>
              </a:rPr>
              <a:t>, </a:t>
            </a:r>
            <a:r>
              <a:rPr lang="en-US" sz="2800" dirty="0">
                <a:effectLst/>
              </a:rPr>
              <a:t>which </a:t>
            </a:r>
            <a:r>
              <a:rPr lang="en-US" sz="2800" dirty="0" smtClean="0">
                <a:effectLst/>
              </a:rPr>
              <a:t>is currently listed as 2036  </a:t>
            </a:r>
            <a:br>
              <a:rPr lang="en-US" sz="2800" dirty="0" smtClean="0">
                <a:effectLst/>
              </a:rPr>
            </a:br>
            <a:r>
              <a:rPr lang="en-US" sz="2800" dirty="0" smtClean="0">
                <a:effectLst/>
              </a:rPr>
              <a:t>	</a:t>
            </a:r>
            <a:r>
              <a:rPr lang="en-US" sz="2800" dirty="0" smtClean="0">
                <a:effectLst/>
                <a:sym typeface="Wingdings" panose="05000000000000000000" pitchFamily="2" charset="2"/>
              </a:rPr>
              <a:t>  </a:t>
            </a:r>
            <a:r>
              <a:rPr lang="en-US" sz="2800" dirty="0" smtClean="0">
                <a:effectLst/>
              </a:rPr>
              <a:t>NO END DATE IN SIGHT!!!</a:t>
            </a:r>
            <a:endParaRPr lang="en-US" sz="2800" dirty="0">
              <a:effectLst/>
            </a:endParaRPr>
          </a:p>
          <a:p>
            <a:r>
              <a:rPr lang="en-US" sz="2800" dirty="0">
                <a:effectLst/>
              </a:rPr>
              <a:t>No </a:t>
            </a:r>
            <a:r>
              <a:rPr lang="en-US" sz="2800" dirty="0" smtClean="0">
                <a:effectLst/>
              </a:rPr>
              <a:t>plans </a:t>
            </a:r>
            <a:r>
              <a:rPr lang="en-US" sz="2800" dirty="0">
                <a:effectLst/>
              </a:rPr>
              <a:t>for support fee structure changes</a:t>
            </a:r>
          </a:p>
          <a:p>
            <a:pPr lvl="1"/>
            <a:r>
              <a:rPr lang="en-US" dirty="0">
                <a:effectLst/>
              </a:rPr>
              <a:t>MUG members will continue to receive priority support </a:t>
            </a:r>
            <a:r>
              <a:rPr lang="en-US" dirty="0" smtClean="0">
                <a:effectLst/>
              </a:rPr>
              <a:t>for </a:t>
            </a:r>
            <a:r>
              <a:rPr lang="en-US" dirty="0">
                <a:effectLst/>
              </a:rPr>
              <a:t>–X and –V </a:t>
            </a:r>
          </a:p>
          <a:p>
            <a:r>
              <a:rPr lang="en-US" sz="2800" dirty="0">
                <a:effectLst/>
              </a:rPr>
              <a:t>C</a:t>
            </a:r>
            <a:r>
              <a:rPr lang="en-US" sz="2800" dirty="0" smtClean="0">
                <a:effectLst/>
              </a:rPr>
              <a:t>ontinue </a:t>
            </a:r>
            <a:r>
              <a:rPr lang="en-US" sz="2800" dirty="0">
                <a:effectLst/>
              </a:rPr>
              <a:t>to release –X as needed for </a:t>
            </a:r>
            <a:r>
              <a:rPr lang="en-US" sz="2800" dirty="0" smtClean="0">
                <a:effectLst/>
              </a:rPr>
              <a:t>bugs, updates, </a:t>
            </a:r>
            <a:r>
              <a:rPr lang="en-US" sz="2800" dirty="0" smtClean="0">
                <a:effectLst/>
              </a:rPr>
              <a:t>improvements, and </a:t>
            </a:r>
            <a:r>
              <a:rPr lang="en-US" sz="2800" dirty="0" smtClean="0">
                <a:effectLst/>
              </a:rPr>
              <a:t>new OS </a:t>
            </a:r>
            <a:r>
              <a:rPr lang="en-US" sz="2800" dirty="0">
                <a:effectLst/>
              </a:rPr>
              <a:t>&amp; data/satellite changes </a:t>
            </a:r>
            <a:r>
              <a:rPr lang="en-US" sz="2800" dirty="0" smtClean="0">
                <a:effectLst/>
              </a:rPr>
              <a:t>(~2 </a:t>
            </a:r>
            <a:r>
              <a:rPr lang="en-US" sz="2800" dirty="0">
                <a:effectLst/>
              </a:rPr>
              <a:t>times per year</a:t>
            </a:r>
            <a:r>
              <a:rPr lang="en-US" sz="2800" dirty="0" smtClean="0">
                <a:effectLst/>
              </a:rPr>
              <a:t>)</a:t>
            </a:r>
            <a:endParaRPr lang="en-US" sz="2800" dirty="0">
              <a:effectLst/>
            </a:endParaRPr>
          </a:p>
          <a:p>
            <a:pPr lvl="1"/>
            <a:endParaRPr lang="en-US" sz="2000" dirty="0">
              <a:effectLst/>
            </a:endParaRPr>
          </a:p>
          <a:p>
            <a:endParaRPr lang="en-US" sz="2400" dirty="0"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1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How </a:t>
            </a:r>
            <a:r>
              <a:rPr lang="en-US" sz="4000" dirty="0"/>
              <a:t>long will –X be supported?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382000" cy="4800600"/>
          </a:xfrm>
        </p:spPr>
        <p:txBody>
          <a:bodyPr/>
          <a:lstStyle/>
          <a:p>
            <a:r>
              <a:rPr lang="en-US" sz="2800" dirty="0" smtClean="0">
                <a:solidFill>
                  <a:srgbClr val="FFFF00"/>
                </a:solidFill>
                <a:effectLst/>
              </a:rPr>
              <a:t>SSEC plans </a:t>
            </a:r>
            <a:r>
              <a:rPr lang="en-US" sz="2800" dirty="0">
                <a:solidFill>
                  <a:srgbClr val="FFFF00"/>
                </a:solidFill>
                <a:effectLst/>
              </a:rPr>
              <a:t>to support </a:t>
            </a:r>
            <a:r>
              <a:rPr lang="en-US" sz="2800" dirty="0" smtClean="0">
                <a:solidFill>
                  <a:srgbClr val="FFFF00"/>
                </a:solidFill>
                <a:effectLst/>
              </a:rPr>
              <a:t>McIDAS–X </a:t>
            </a:r>
            <a:r>
              <a:rPr lang="en-US" sz="2800" dirty="0">
                <a:solidFill>
                  <a:srgbClr val="FFFF00"/>
                </a:solidFill>
                <a:effectLst/>
              </a:rPr>
              <a:t>through the current </a:t>
            </a:r>
            <a:r>
              <a:rPr lang="en-US" sz="2800" dirty="0" smtClean="0">
                <a:solidFill>
                  <a:srgbClr val="FFFF00"/>
                </a:solidFill>
                <a:effectLst/>
              </a:rPr>
              <a:t>GOES-R Satellite Series</a:t>
            </a:r>
            <a:r>
              <a:rPr lang="en-US" sz="2800" dirty="0" smtClean="0">
                <a:effectLst/>
              </a:rPr>
              <a:t>, </a:t>
            </a:r>
            <a:r>
              <a:rPr lang="en-US" sz="2800" dirty="0">
                <a:effectLst/>
              </a:rPr>
              <a:t>which </a:t>
            </a:r>
            <a:r>
              <a:rPr lang="en-US" sz="2800" dirty="0" smtClean="0">
                <a:effectLst/>
              </a:rPr>
              <a:t>is currently listed as 2036  </a:t>
            </a:r>
            <a:br>
              <a:rPr lang="en-US" sz="2800" dirty="0" smtClean="0">
                <a:effectLst/>
              </a:rPr>
            </a:br>
            <a:r>
              <a:rPr lang="en-US" sz="2800" dirty="0" smtClean="0">
                <a:effectLst/>
              </a:rPr>
              <a:t>	</a:t>
            </a:r>
            <a:r>
              <a:rPr lang="en-US" sz="2800" dirty="0" smtClean="0">
                <a:effectLst/>
                <a:sym typeface="Wingdings" panose="05000000000000000000" pitchFamily="2" charset="2"/>
              </a:rPr>
              <a:t>  </a:t>
            </a:r>
            <a:r>
              <a:rPr lang="en-US" sz="2800" dirty="0" smtClean="0">
                <a:effectLst/>
              </a:rPr>
              <a:t>NO END DATE IN SIGHT!!!</a:t>
            </a:r>
            <a:endParaRPr lang="en-US" sz="2800" dirty="0">
              <a:effectLst/>
            </a:endParaRPr>
          </a:p>
          <a:p>
            <a:r>
              <a:rPr lang="en-US" sz="2800" dirty="0" smtClean="0">
                <a:effectLst/>
              </a:rPr>
              <a:t>Important Issues</a:t>
            </a:r>
          </a:p>
          <a:p>
            <a:pPr lvl="1"/>
            <a:r>
              <a:rPr lang="en-US" sz="2400" dirty="0" smtClean="0">
                <a:effectLst/>
              </a:rPr>
              <a:t>ADDE written in Fortran and C </a:t>
            </a:r>
            <a:r>
              <a:rPr lang="en-US" sz="2400" dirty="0" smtClean="0">
                <a:effectLst/>
                <a:sym typeface="Wingdings" panose="05000000000000000000" pitchFamily="2" charset="2"/>
              </a:rPr>
              <a:t> Python?</a:t>
            </a:r>
          </a:p>
          <a:p>
            <a:pPr lvl="1"/>
            <a:r>
              <a:rPr lang="en-US" sz="2400" dirty="0" smtClean="0">
                <a:effectLst/>
                <a:sym typeface="Wingdings" panose="05000000000000000000" pitchFamily="2" charset="2"/>
              </a:rPr>
              <a:t>XCD becoming brittle  beta coming in 2018</a:t>
            </a:r>
          </a:p>
          <a:p>
            <a:pPr lvl="1"/>
            <a:r>
              <a:rPr lang="en-US" sz="2400" dirty="0" smtClean="0">
                <a:effectLst/>
                <a:sym typeface="Wingdings" panose="05000000000000000000" pitchFamily="2" charset="2"/>
              </a:rPr>
              <a:t>Larger datasets mean larger images, </a:t>
            </a:r>
            <a:r>
              <a:rPr lang="en-US" sz="2400" dirty="0" smtClean="0">
                <a:effectLst/>
                <a:sym typeface="Wingdings" panose="05000000000000000000" pitchFamily="2" charset="2"/>
              </a:rPr>
              <a:t>maps, </a:t>
            </a:r>
            <a:br>
              <a:rPr lang="en-US" sz="2400" dirty="0" smtClean="0">
                <a:effectLst/>
                <a:sym typeface="Wingdings" panose="05000000000000000000" pitchFamily="2" charset="2"/>
              </a:rPr>
            </a:br>
            <a:r>
              <a:rPr lang="en-US" sz="2400" dirty="0" smtClean="0">
                <a:effectLst/>
                <a:sym typeface="Wingdings" panose="05000000000000000000" pitchFamily="2" charset="2"/>
              </a:rPr>
              <a:t>and grids than </a:t>
            </a:r>
            <a:r>
              <a:rPr lang="en-US" sz="2400" dirty="0" smtClean="0">
                <a:effectLst/>
                <a:sym typeface="Wingdings" panose="05000000000000000000" pitchFamily="2" charset="2"/>
              </a:rPr>
              <a:t>currently allowed in McIDAS-X</a:t>
            </a:r>
          </a:p>
          <a:p>
            <a:pPr lvl="1"/>
            <a:r>
              <a:rPr lang="en-US" sz="2400" dirty="0" smtClean="0">
                <a:effectLst/>
                <a:sym typeface="Wingdings" panose="05000000000000000000" pitchFamily="2" charset="2"/>
              </a:rPr>
              <a:t>The McIDAS-X GUI is written in tcl/tk and becomes more fragile with each OS upgrade</a:t>
            </a:r>
          </a:p>
          <a:p>
            <a:pPr lvl="1"/>
            <a:endParaRPr lang="en-US" sz="2000" dirty="0" smtClean="0">
              <a:effectLst/>
            </a:endParaRPr>
          </a:p>
          <a:p>
            <a:endParaRPr lang="en-US" sz="2400" dirty="0">
              <a:effectLst/>
            </a:endParaRPr>
          </a:p>
          <a:p>
            <a:pPr lvl="1"/>
            <a:endParaRPr lang="en-US" sz="2000" dirty="0">
              <a:effectLst/>
            </a:endParaRPr>
          </a:p>
          <a:p>
            <a:pPr lvl="1"/>
            <a:endParaRPr lang="en-US" sz="2000" dirty="0">
              <a:effectLst/>
            </a:endParaRPr>
          </a:p>
          <a:p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04047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1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Looking </a:t>
            </a:r>
            <a:r>
              <a:rPr lang="en-US" sz="4000" dirty="0"/>
              <a:t>for more user input!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60375" indent="-460375">
              <a:lnSpc>
                <a:spcPct val="80000"/>
              </a:lnSpc>
              <a:spcAft>
                <a:spcPts val="600"/>
              </a:spcAft>
              <a:buFont typeface="Wingdings" pitchFamily="2" charset="2"/>
              <a:buAutoNum type="arabicPeriod"/>
            </a:pPr>
            <a:r>
              <a:rPr lang="en-US" sz="2400" dirty="0"/>
              <a:t>Use the McIDAS-V Support </a:t>
            </a:r>
            <a:r>
              <a:rPr lang="en-US" sz="2400" dirty="0" smtClean="0"/>
              <a:t>Forums or contact the McIDAS Help Desk</a:t>
            </a:r>
            <a:endParaRPr lang="en-US" sz="2400" dirty="0"/>
          </a:p>
          <a:p>
            <a:pPr marL="460375" indent="-460375">
              <a:lnSpc>
                <a:spcPct val="80000"/>
              </a:lnSpc>
              <a:spcAft>
                <a:spcPts val="600"/>
              </a:spcAft>
              <a:buFont typeface="Wingdings" pitchFamily="2" charset="2"/>
              <a:buAutoNum type="arabicPeriod"/>
            </a:pPr>
            <a:r>
              <a:rPr lang="en-US" sz="2400" dirty="0"/>
              <a:t>Join the McIDAS Advisory Committee</a:t>
            </a:r>
          </a:p>
          <a:p>
            <a:pPr marL="460375" indent="-460375">
              <a:lnSpc>
                <a:spcPct val="80000"/>
              </a:lnSpc>
              <a:spcAft>
                <a:spcPts val="600"/>
              </a:spcAft>
              <a:buFont typeface="Wingdings" pitchFamily="2" charset="2"/>
              <a:buAutoNum type="arabicPeriod"/>
            </a:pPr>
            <a:r>
              <a:rPr lang="en-US" sz="2400" dirty="0"/>
              <a:t>Fill out the </a:t>
            </a:r>
            <a:r>
              <a:rPr lang="en-US" sz="2400" dirty="0" smtClean="0"/>
              <a:t>MUG Meeting </a:t>
            </a:r>
            <a:r>
              <a:rPr lang="en-US" sz="2400" dirty="0"/>
              <a:t>Survey at the end of the meeting on </a:t>
            </a:r>
            <a:r>
              <a:rPr lang="en-US" sz="2400" dirty="0" smtClean="0"/>
              <a:t>Thursday</a:t>
            </a:r>
            <a:endParaRPr lang="en-US" sz="2400" dirty="0"/>
          </a:p>
          <a:p>
            <a:pPr marL="568325" lvl="2" indent="-168275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/>
              <a:t>Do you have suggestions for improving the MUG Meeting?</a:t>
            </a:r>
          </a:p>
          <a:p>
            <a:pPr marL="568325" lvl="2" indent="-168275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/>
              <a:t>What data types do you need to read/write with McIDAS?</a:t>
            </a:r>
            <a:endParaRPr lang="en-US" sz="2000" dirty="0"/>
          </a:p>
          <a:p>
            <a:pPr marL="568325" lvl="2" indent="-168275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/>
              <a:t>On what platform(s) do you currently run McIDAS?   </a:t>
            </a:r>
          </a:p>
          <a:p>
            <a:pPr marL="568325" lvl="2" indent="-168275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/>
              <a:t>Do you use the McIDAS-X GUI?</a:t>
            </a:r>
            <a:endParaRPr lang="en-US" sz="2000" dirty="0"/>
          </a:p>
          <a:p>
            <a:pPr marL="460375" indent="-460375">
              <a:lnSpc>
                <a:spcPct val="80000"/>
              </a:lnSpc>
              <a:spcAft>
                <a:spcPts val="600"/>
              </a:spcAft>
              <a:buFont typeface="Wingdings" pitchFamily="2" charset="2"/>
              <a:buAutoNum type="arabicPeriod"/>
            </a:pPr>
            <a:r>
              <a:rPr lang="en-US" sz="2400" dirty="0"/>
              <a:t>If you have specific development needs, contact me about helping to fund </a:t>
            </a:r>
            <a:r>
              <a:rPr lang="en-US" sz="2400" dirty="0" smtClean="0"/>
              <a:t>development.</a:t>
            </a:r>
            <a:endParaRPr lang="en-US" sz="24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28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Summary…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7593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/>
              <a:t>McIDAS Users’ Group is still going strong!</a:t>
            </a:r>
          </a:p>
          <a:p>
            <a:pPr lvl="1"/>
            <a:r>
              <a:rPr lang="en-US" sz="2400" dirty="0"/>
              <a:t>MUG Membership staying steady for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–</a:t>
            </a:r>
            <a:r>
              <a:rPr lang="en-US" sz="2400" dirty="0"/>
              <a:t>X, -XCD, and </a:t>
            </a:r>
            <a:r>
              <a:rPr lang="en-US" sz="2400" dirty="0" smtClean="0"/>
              <a:t>SDI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smtClean="0"/>
              <a:t>still </a:t>
            </a:r>
            <a:r>
              <a:rPr lang="en-US" sz="2400" dirty="0"/>
              <a:t>our #1 </a:t>
            </a:r>
            <a:r>
              <a:rPr lang="en-US" sz="2400" dirty="0" smtClean="0"/>
              <a:t>Priority</a:t>
            </a:r>
          </a:p>
          <a:p>
            <a:pPr lvl="1"/>
            <a:r>
              <a:rPr lang="en-US" sz="2400" dirty="0" smtClean="0"/>
              <a:t>McIDAS-X will be fully </a:t>
            </a:r>
            <a:r>
              <a:rPr lang="en-US" sz="2400" dirty="0" smtClean="0"/>
              <a:t>supported, updated &amp; maintained </a:t>
            </a:r>
            <a:r>
              <a:rPr lang="en-US" sz="2400" dirty="0" smtClean="0"/>
              <a:t>through the GOES-R </a:t>
            </a:r>
            <a:r>
              <a:rPr lang="en-US" sz="2400" dirty="0" smtClean="0"/>
              <a:t>Series </a:t>
            </a:r>
            <a:endParaRPr lang="en-US" sz="2400" dirty="0" smtClean="0"/>
          </a:p>
          <a:p>
            <a:pPr lvl="1"/>
            <a:r>
              <a:rPr lang="en-US" sz="2400" dirty="0"/>
              <a:t>McIDAS-V </a:t>
            </a:r>
            <a:r>
              <a:rPr lang="en-US" sz="2400" dirty="0" smtClean="0"/>
              <a:t>usage growing </a:t>
            </a:r>
            <a:r>
              <a:rPr lang="en-US" sz="2400" dirty="0"/>
              <a:t>every day</a:t>
            </a:r>
            <a:endParaRPr lang="en-US" sz="2400" dirty="0" smtClean="0"/>
          </a:p>
          <a:p>
            <a:pPr lvl="1"/>
            <a:r>
              <a:rPr lang="en-US" sz="2400" dirty="0"/>
              <a:t>If –X works for you, then stay with –X.  When new features or data types </a:t>
            </a:r>
            <a:r>
              <a:rPr lang="en-US" sz="2400" dirty="0" smtClean="0"/>
              <a:t>are added in –V</a:t>
            </a:r>
            <a:r>
              <a:rPr lang="en-US" sz="2400" dirty="0"/>
              <a:t>, then do your new development in –V</a:t>
            </a:r>
            <a:r>
              <a:rPr lang="en-US" sz="2400" dirty="0" smtClean="0"/>
              <a:t>.</a:t>
            </a:r>
            <a:r>
              <a:rPr lang="en-US" sz="2000" dirty="0"/>
              <a:t/>
            </a:r>
            <a:br>
              <a:rPr lang="en-US" sz="2000" dirty="0"/>
            </a:b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590800"/>
            <a:ext cx="8229600" cy="873125"/>
          </a:xfrm>
        </p:spPr>
        <p:txBody>
          <a:bodyPr/>
          <a:lstStyle/>
          <a:p>
            <a:pPr marL="0" lvl="1" indent="0" algn="ctr">
              <a:buFontTx/>
              <a:buNone/>
            </a:pPr>
            <a:r>
              <a:rPr lang="en-US" sz="4000" dirty="0" smtClean="0"/>
              <a:t>THANK </a:t>
            </a:r>
            <a:r>
              <a:rPr lang="en-US" sz="4000" dirty="0"/>
              <a:t>YOU!!!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209800" y="609600"/>
            <a:ext cx="48006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We </a:t>
            </a:r>
            <a:r>
              <a:rPr lang="en-US" sz="2800" dirty="0" smtClean="0"/>
              <a:t>need input </a:t>
            </a:r>
            <a:r>
              <a:rPr lang="en-US" sz="2800" dirty="0"/>
              <a:t>from you to make all of McIDAS better for everyone!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02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MUG Personnel </a:t>
            </a:r>
            <a:r>
              <a:rPr lang="en-US" sz="4000" dirty="0" smtClean="0"/>
              <a:t>– </a:t>
            </a:r>
            <a:br>
              <a:rPr lang="en-US" sz="4000" dirty="0" smtClean="0"/>
            </a:br>
            <a:r>
              <a:rPr lang="en-US" sz="4000" dirty="0" smtClean="0"/>
              <a:t>Current </a:t>
            </a:r>
            <a:r>
              <a:rPr lang="en-US" sz="4000" dirty="0"/>
              <a:t>MUG Staff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610600" cy="4800600"/>
          </a:xfrm>
        </p:spPr>
        <p:txBody>
          <a:bodyPr/>
          <a:lstStyle/>
          <a:p>
            <a:pPr lvl="1" defTabSz="460375">
              <a:lnSpc>
                <a:spcPct val="120000"/>
              </a:lnSpc>
              <a:buFontTx/>
              <a:buNone/>
            </a:pPr>
            <a:r>
              <a:rPr lang="en-US" sz="2400" dirty="0"/>
              <a:t>Kevin Baggett: </a:t>
            </a:r>
            <a:r>
              <a:rPr lang="en-US" sz="2400" dirty="0" smtClean="0"/>
              <a:t>	-</a:t>
            </a:r>
            <a:r>
              <a:rPr lang="en-US" sz="2400" dirty="0"/>
              <a:t>XCD programming</a:t>
            </a:r>
          </a:p>
          <a:p>
            <a:pPr lvl="1" defTabSz="460375">
              <a:lnSpc>
                <a:spcPct val="120000"/>
              </a:lnSpc>
              <a:buFontTx/>
              <a:buNone/>
            </a:pPr>
            <a:r>
              <a:rPr lang="en-US" sz="2400" dirty="0"/>
              <a:t>Jon Beavers:  </a:t>
            </a:r>
            <a:r>
              <a:rPr lang="en-US" sz="2400" dirty="0" smtClean="0"/>
              <a:t>		-</a:t>
            </a:r>
            <a:r>
              <a:rPr lang="en-US" sz="2400" dirty="0"/>
              <a:t>V programming</a:t>
            </a:r>
          </a:p>
          <a:p>
            <a:pPr lvl="1" defTabSz="460375">
              <a:lnSpc>
                <a:spcPct val="120000"/>
              </a:lnSpc>
              <a:buFontTx/>
              <a:buNone/>
            </a:pPr>
            <a:r>
              <a:rPr lang="en-US" sz="2400" dirty="0"/>
              <a:t>Bob Carp: </a:t>
            </a:r>
            <a:r>
              <a:rPr lang="en-US" sz="2400" dirty="0" smtClean="0"/>
              <a:t>			Help </a:t>
            </a:r>
            <a:r>
              <a:rPr lang="en-US" sz="2400" dirty="0"/>
              <a:t>Desk, </a:t>
            </a:r>
            <a:r>
              <a:rPr lang="en-US" sz="2400" dirty="0" smtClean="0"/>
              <a:t>testing &amp; -V doc</a:t>
            </a:r>
            <a:endParaRPr lang="en-US" sz="2400" dirty="0"/>
          </a:p>
          <a:p>
            <a:pPr lvl="1" defTabSz="460375">
              <a:lnSpc>
                <a:spcPct val="120000"/>
              </a:lnSpc>
              <a:buFontTx/>
              <a:buNone/>
            </a:pPr>
            <a:r>
              <a:rPr lang="en-US" sz="2400" dirty="0"/>
              <a:t>Jay Heinzelman: </a:t>
            </a:r>
            <a:r>
              <a:rPr lang="en-US" sz="2400" dirty="0" smtClean="0"/>
              <a:t>	Help </a:t>
            </a:r>
            <a:r>
              <a:rPr lang="en-US" sz="2400" dirty="0"/>
              <a:t>Desk </a:t>
            </a:r>
            <a:r>
              <a:rPr lang="en-US" sz="2400" dirty="0" smtClean="0"/>
              <a:t>&amp; testing</a:t>
            </a:r>
          </a:p>
          <a:p>
            <a:pPr lvl="1" defTabSz="460375">
              <a:lnSpc>
                <a:spcPct val="120000"/>
              </a:lnSpc>
              <a:buFontTx/>
              <a:buNone/>
            </a:pPr>
            <a:r>
              <a:rPr lang="en-US" sz="2400" dirty="0" smtClean="0"/>
              <a:t>Dave </a:t>
            </a:r>
            <a:r>
              <a:rPr lang="en-US" sz="2400" dirty="0"/>
              <a:t>Parker:  </a:t>
            </a:r>
            <a:r>
              <a:rPr lang="en-US" sz="2400" dirty="0" smtClean="0"/>
              <a:t>		Systems </a:t>
            </a:r>
            <a:r>
              <a:rPr lang="en-US" sz="2400" dirty="0"/>
              <a:t>programming</a:t>
            </a:r>
          </a:p>
          <a:p>
            <a:pPr lvl="1" defTabSz="460375">
              <a:lnSpc>
                <a:spcPct val="120000"/>
              </a:lnSpc>
              <a:buFontTx/>
              <a:buNone/>
            </a:pPr>
            <a:r>
              <a:rPr lang="en-US" sz="2400" dirty="0"/>
              <a:t>Barry Roth: </a:t>
            </a:r>
            <a:r>
              <a:rPr lang="en-US" sz="2400" dirty="0" smtClean="0"/>
              <a:t>		Help Desk &amp; documentation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MUG Personnel </a:t>
            </a:r>
            <a:r>
              <a:rPr lang="en-US" sz="4000" dirty="0" smtClean="0"/>
              <a:t>–</a:t>
            </a:r>
            <a:br>
              <a:rPr lang="en-US" sz="4000" dirty="0" smtClean="0"/>
            </a:br>
            <a:r>
              <a:rPr lang="en-US" sz="4000" dirty="0" smtClean="0"/>
              <a:t>Programmers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885158"/>
              </p:ext>
            </p:extLst>
          </p:nvPr>
        </p:nvGraphicFramePr>
        <p:xfrm>
          <a:off x="457200" y="1600200"/>
          <a:ext cx="8229600" cy="4608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4191000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endParaRPr lang="en-US" sz="2800" b="0" dirty="0" smtClean="0"/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en-US" sz="2800" b="0" dirty="0" smtClean="0"/>
                        <a:t>McIDAS-X</a:t>
                      </a:r>
                      <a:br>
                        <a:rPr lang="en-US" sz="2800" b="0" dirty="0" smtClean="0"/>
                      </a:br>
                      <a:r>
                        <a:rPr lang="en-US" sz="2800" b="0" dirty="0" smtClean="0"/>
                        <a:t/>
                      </a:r>
                      <a:br>
                        <a:rPr lang="en-US" sz="2800" b="0" dirty="0" smtClean="0"/>
                      </a:br>
                      <a:r>
                        <a:rPr lang="en-US" sz="2400" b="0" dirty="0" smtClean="0"/>
                        <a:t>SSEC: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Russ Dengel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Rick</a:t>
                      </a:r>
                      <a:r>
                        <a:rPr lang="en-US" sz="2400" b="0" baseline="0" dirty="0" smtClean="0"/>
                        <a:t> Kohrs</a:t>
                      </a:r>
                      <a:endParaRPr lang="en-US" sz="2400" b="0" dirty="0" smtClean="0"/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Scott Lindstrom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Dave Santek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/>
                      </a:r>
                      <a:br>
                        <a:rPr lang="en-US" sz="2400" b="0" dirty="0" smtClean="0"/>
                      </a:br>
                      <a:r>
                        <a:rPr lang="en-US" sz="2400" b="0" dirty="0" smtClean="0"/>
                        <a:t>Unidata: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Tom Yoksas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endParaRPr lang="en-US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endParaRPr lang="en-US" sz="2800" b="0" dirty="0" smtClean="0"/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en-US" sz="2800" b="0" dirty="0" smtClean="0"/>
                        <a:t>McIDAS-V and VisAD</a:t>
                      </a:r>
                      <a:br>
                        <a:rPr lang="en-US" sz="2800" b="0" dirty="0" smtClean="0"/>
                      </a:br>
                      <a:r>
                        <a:rPr lang="en-US" sz="2800" b="0" dirty="0" smtClean="0"/>
                        <a:t/>
                      </a:r>
                      <a:br>
                        <a:rPr lang="en-US" sz="2800" b="0" dirty="0" smtClean="0"/>
                      </a:br>
                      <a:r>
                        <a:rPr lang="en-US" sz="2400" b="0" dirty="0" smtClean="0"/>
                        <a:t>SSEC:</a:t>
                      </a:r>
                      <a:endParaRPr lang="en-US" sz="2800" b="0" dirty="0" smtClean="0"/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Tommy Jasmin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Tom Rink</a:t>
                      </a:r>
                    </a:p>
                    <a:p>
                      <a:pPr lvl="0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/>
                      </a:r>
                      <a:br>
                        <a:rPr lang="en-US" sz="2400" b="0" dirty="0" smtClean="0"/>
                      </a:br>
                      <a:r>
                        <a:rPr lang="en-US" sz="2400" b="0" dirty="0" smtClean="0"/>
                        <a:t>Unidata: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Julien </a:t>
                      </a:r>
                      <a:r>
                        <a:rPr lang="en-US" sz="2400" b="0" dirty="0" err="1" smtClean="0"/>
                        <a:t>Chastang</a:t>
                      </a:r>
                      <a:r>
                        <a:rPr lang="en-US" sz="2400" b="0" dirty="0" smtClean="0"/>
                        <a:t/>
                      </a:r>
                      <a:br>
                        <a:rPr lang="en-US" sz="2400" b="0" dirty="0" smtClean="0"/>
                      </a:br>
                      <a:r>
                        <a:rPr lang="en-US" sz="2400" b="0" dirty="0" smtClean="0"/>
                        <a:t>Yuan Ho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endParaRPr lang="en-US" sz="2400" b="0" dirty="0" smtClean="0"/>
                    </a:p>
                    <a:p>
                      <a:pPr lvl="0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Wisconsin: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Curtis Rueden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endParaRPr lang="en-US" sz="2400" b="0" dirty="0" smtClean="0"/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56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MUG Personnel –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Unidata Collaboration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Working Together on V</a:t>
            </a:r>
            <a:r>
              <a:rPr lang="en-US" dirty="0" smtClean="0"/>
              <a:t>isAD</a:t>
            </a:r>
            <a:r>
              <a:rPr lang="en-US" dirty="0"/>
              <a:t>, IDV, -</a:t>
            </a:r>
            <a:r>
              <a:rPr lang="en-US" dirty="0" smtClean="0"/>
              <a:t>V</a:t>
            </a:r>
            <a:endParaRPr lang="en-US" dirty="0"/>
          </a:p>
          <a:p>
            <a:r>
              <a:rPr lang="en-US" sz="2800" dirty="0" smtClean="0"/>
              <a:t>Monthly </a:t>
            </a:r>
            <a:r>
              <a:rPr lang="en-US" sz="2800" dirty="0"/>
              <a:t>Teleconferences</a:t>
            </a:r>
          </a:p>
          <a:p>
            <a:r>
              <a:rPr lang="en-US" sz="2800" dirty="0" smtClean="0"/>
              <a:t>Merged </a:t>
            </a:r>
            <a:r>
              <a:rPr lang="en-US" sz="2800" dirty="0"/>
              <a:t>our developer tools (git, redmine)</a:t>
            </a:r>
          </a:p>
          <a:p>
            <a:r>
              <a:rPr lang="en-US" sz="2800" dirty="0"/>
              <a:t>MUG testers helping to test new functionality coming from IDV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  <p:bldP spid="11878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MUG Personnel –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Training and Outreach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Demonstrations &amp; Talks</a:t>
            </a:r>
            <a:endParaRPr lang="en-US" sz="2800" dirty="0"/>
          </a:p>
          <a:p>
            <a:pPr lvl="1">
              <a:tabLst>
                <a:tab pos="288925" algn="l"/>
              </a:tabLst>
            </a:pPr>
            <a:r>
              <a:rPr lang="en-US" sz="2200" dirty="0"/>
              <a:t>AGU </a:t>
            </a:r>
            <a:r>
              <a:rPr lang="en-US" sz="2200" dirty="0" smtClean="0"/>
              <a:t>Conference - San </a:t>
            </a:r>
            <a:r>
              <a:rPr lang="en-US" sz="2200" dirty="0"/>
              <a:t>Francisco CA (</a:t>
            </a:r>
            <a:r>
              <a:rPr lang="en-US" sz="2200" dirty="0" smtClean="0"/>
              <a:t>2016, 2017)</a:t>
            </a:r>
            <a:endParaRPr lang="en-US" sz="2200" dirty="0"/>
          </a:p>
          <a:p>
            <a:pPr lvl="1">
              <a:tabLst>
                <a:tab pos="288925" algn="l"/>
              </a:tabLst>
            </a:pPr>
            <a:r>
              <a:rPr lang="en-US" sz="2200" dirty="0" smtClean="0"/>
              <a:t>AMS Annual </a:t>
            </a:r>
            <a:r>
              <a:rPr lang="en-US" sz="2200" dirty="0" smtClean="0"/>
              <a:t>Meeting</a:t>
            </a:r>
            <a:br>
              <a:rPr lang="en-US" sz="2200" dirty="0" smtClean="0"/>
            </a:br>
            <a:r>
              <a:rPr lang="en-US" sz="2200" dirty="0" smtClean="0"/>
              <a:t>	Seattle </a:t>
            </a:r>
            <a:r>
              <a:rPr lang="en-US" sz="2200" dirty="0" smtClean="0"/>
              <a:t>WA (</a:t>
            </a:r>
            <a:r>
              <a:rPr lang="en-US" sz="2200" dirty="0" smtClean="0"/>
              <a:t>2017)	Austin </a:t>
            </a:r>
            <a:r>
              <a:rPr lang="en-US" sz="2200" dirty="0" smtClean="0"/>
              <a:t>TX (2018)</a:t>
            </a:r>
          </a:p>
          <a:p>
            <a:pPr lvl="1">
              <a:tabLst>
                <a:tab pos="288925" algn="l"/>
              </a:tabLst>
            </a:pPr>
            <a:r>
              <a:rPr lang="en-US" sz="2200" dirty="0" smtClean="0"/>
              <a:t>EUMETSAT Meteorological Satellite Conference</a:t>
            </a:r>
            <a:br>
              <a:rPr lang="en-US" sz="2200" dirty="0" smtClean="0"/>
            </a:br>
            <a:r>
              <a:rPr lang="en-US" sz="2200" dirty="0" smtClean="0"/>
              <a:t>	Rome, Italy (2017</a:t>
            </a:r>
            <a:r>
              <a:rPr lang="en-US" sz="2200" dirty="0" smtClean="0"/>
              <a:t>)</a:t>
            </a:r>
          </a:p>
          <a:p>
            <a:pPr lvl="1">
              <a:tabLst>
                <a:tab pos="288925" algn="l"/>
              </a:tabLst>
            </a:pPr>
            <a:r>
              <a:rPr lang="en-US" sz="2200" dirty="0" smtClean="0"/>
              <a:t>JPSS Science Week – College Park MD (2017)</a:t>
            </a:r>
            <a:endParaRPr lang="en-US" sz="2200" dirty="0" smtClean="0"/>
          </a:p>
          <a:p>
            <a:pPr lvl="1">
              <a:tabLst>
                <a:tab pos="288925" algn="l"/>
              </a:tabLst>
            </a:pPr>
            <a:r>
              <a:rPr lang="en-US" sz="2200" dirty="0"/>
              <a:t>NOAA Environmental Data Management </a:t>
            </a:r>
            <a:r>
              <a:rPr lang="en-US" sz="2200" dirty="0" smtClean="0"/>
              <a:t>Workshop    </a:t>
            </a:r>
            <a:br>
              <a:rPr lang="en-US" sz="2200" dirty="0" smtClean="0"/>
            </a:br>
            <a:r>
              <a:rPr lang="en-US" sz="2200" dirty="0" smtClean="0"/>
              <a:t>  Silver Spring MD (2018)</a:t>
            </a:r>
          </a:p>
          <a:p>
            <a:pPr lvl="1">
              <a:tabLst>
                <a:tab pos="288925" algn="l"/>
              </a:tabLst>
            </a:pPr>
            <a:r>
              <a:rPr lang="en-US" sz="2200" dirty="0" smtClean="0"/>
              <a:t>NOAA Satellite </a:t>
            </a:r>
            <a:r>
              <a:rPr lang="en-US" sz="2200" dirty="0" smtClean="0"/>
              <a:t>Conference</a:t>
            </a:r>
            <a:r>
              <a:rPr lang="en-US" sz="2200" dirty="0"/>
              <a:t> </a:t>
            </a:r>
            <a:r>
              <a:rPr lang="en-US" sz="2200" dirty="0" smtClean="0"/>
              <a:t>- </a:t>
            </a:r>
            <a:r>
              <a:rPr lang="en-US" sz="2200" dirty="0" smtClean="0"/>
              <a:t>New </a:t>
            </a:r>
            <a:r>
              <a:rPr lang="en-US" sz="2200" dirty="0" smtClean="0"/>
              <a:t>York NY (2017)</a:t>
            </a:r>
          </a:p>
          <a:p>
            <a:pPr lvl="1">
              <a:tabLst>
                <a:tab pos="288925" algn="l"/>
              </a:tabLst>
            </a:pPr>
            <a:r>
              <a:rPr lang="en-US" sz="2200" dirty="0" smtClean="0"/>
              <a:t>NWA Annual </a:t>
            </a:r>
            <a:r>
              <a:rPr lang="en-US" sz="2200" dirty="0" smtClean="0"/>
              <a:t>Meeting - Garden </a:t>
            </a:r>
            <a:r>
              <a:rPr lang="en-US" sz="2200" dirty="0" smtClean="0"/>
              <a:t>Grove CA (2017)</a:t>
            </a:r>
          </a:p>
          <a:p>
            <a:pPr>
              <a:lnSpc>
                <a:spcPct val="8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7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2017 </a:t>
            </a:r>
            <a:r>
              <a:rPr lang="en-US" sz="4000" dirty="0"/>
              <a:t>–</a:t>
            </a:r>
            <a:br>
              <a:rPr lang="en-US" sz="4000" dirty="0"/>
            </a:br>
            <a:r>
              <a:rPr lang="en-US" sz="4000" dirty="0" smtClean="0"/>
              <a:t>McIDAS–X Releases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307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2017.1 </a:t>
            </a:r>
            <a:r>
              <a:rPr lang="en-US" sz="2800" dirty="0" smtClean="0"/>
              <a:t>– </a:t>
            </a:r>
            <a:r>
              <a:rPr lang="en-US" sz="2400" dirty="0" smtClean="0"/>
              <a:t>February 2017</a:t>
            </a:r>
          </a:p>
          <a:p>
            <a:pPr marL="463550" indent="-463550">
              <a:buNone/>
            </a:pPr>
            <a:r>
              <a:rPr lang="en-US" sz="2000" dirty="0"/>
              <a:t>	</a:t>
            </a:r>
            <a:r>
              <a:rPr lang="en-US" sz="2200" dirty="0" smtClean="0"/>
              <a:t>- Updates of </a:t>
            </a:r>
            <a:r>
              <a:rPr lang="en-US" sz="2200" dirty="0" smtClean="0"/>
              <a:t>ABI </a:t>
            </a:r>
            <a:r>
              <a:rPr lang="en-US" sz="2200" dirty="0" smtClean="0"/>
              <a:t>servers, calibration &amp; navigation</a:t>
            </a:r>
          </a:p>
          <a:p>
            <a:pPr marL="463550" indent="-463550">
              <a:buNone/>
            </a:pPr>
            <a:r>
              <a:rPr lang="en-US" sz="2200" dirty="0"/>
              <a:t>	</a:t>
            </a:r>
            <a:r>
              <a:rPr lang="en-US" sz="2200" dirty="0" smtClean="0"/>
              <a:t>- Preliminary GLM </a:t>
            </a:r>
            <a:r>
              <a:rPr lang="en-US" sz="2200" dirty="0" smtClean="0"/>
              <a:t>access</a:t>
            </a:r>
            <a:r>
              <a:rPr lang="en-US" sz="2200" dirty="0" smtClean="0"/>
              <a:t> </a:t>
            </a:r>
            <a:r>
              <a:rPr lang="en-US" sz="2200" dirty="0" smtClean="0"/>
              <a:t>using </a:t>
            </a:r>
            <a:r>
              <a:rPr lang="en-US" sz="2200" dirty="0" smtClean="0"/>
              <a:t>netCDF </a:t>
            </a:r>
            <a:r>
              <a:rPr lang="en-US" sz="2200" dirty="0" smtClean="0"/>
              <a:t>point servers</a:t>
            </a:r>
            <a:endParaRPr lang="en-US" sz="2200" dirty="0"/>
          </a:p>
          <a:p>
            <a:pPr marL="463550" indent="-463550">
              <a:buNone/>
            </a:pPr>
            <a:r>
              <a:rPr lang="en-US" sz="2200" dirty="0" smtClean="0"/>
              <a:t>	- Added support for </a:t>
            </a:r>
            <a:r>
              <a:rPr lang="en-US" sz="2200" dirty="0" smtClean="0"/>
              <a:t>Himawari-9</a:t>
            </a:r>
            <a:br>
              <a:rPr lang="en-US" sz="2200" dirty="0" smtClean="0"/>
            </a:br>
            <a:endParaRPr lang="en-US" sz="2200" dirty="0" smtClean="0"/>
          </a:p>
          <a:p>
            <a:pPr marL="463550" indent="-463550">
              <a:buNone/>
            </a:pPr>
            <a:r>
              <a:rPr lang="en-US" sz="2400" dirty="0" smtClean="0"/>
              <a:t>2017.2 – October 2017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200" dirty="0" smtClean="0"/>
              <a:t>GOES-16 Updates: </a:t>
            </a:r>
          </a:p>
          <a:p>
            <a:pPr marL="463550" indent="-463550">
              <a:buNone/>
            </a:pPr>
            <a:r>
              <a:rPr lang="en-US" sz="2200" dirty="0"/>
              <a:t>	</a:t>
            </a:r>
            <a:r>
              <a:rPr lang="en-US" sz="2200" dirty="0" smtClean="0"/>
              <a:t>- </a:t>
            </a:r>
            <a:r>
              <a:rPr lang="en-US" sz="2200" dirty="0" smtClean="0"/>
              <a:t>larger frames for </a:t>
            </a:r>
            <a:r>
              <a:rPr lang="en-US" sz="2200" dirty="0" smtClean="0"/>
              <a:t>21696 x 21696 0.64µm band 2 VIS</a:t>
            </a:r>
            <a:endParaRPr lang="en-US" sz="2200" dirty="0" smtClean="0"/>
          </a:p>
          <a:p>
            <a:pPr marL="463550" indent="-463550">
              <a:buNone/>
            </a:pPr>
            <a:r>
              <a:rPr lang="en-US" sz="2200" dirty="0"/>
              <a:t>	</a:t>
            </a:r>
            <a:r>
              <a:rPr lang="en-US" sz="2200" dirty="0" smtClean="0"/>
              <a:t>- </a:t>
            </a:r>
            <a:r>
              <a:rPr lang="en-US" sz="2200" dirty="0" smtClean="0"/>
              <a:t>larger number of frames from 999 to 9,999</a:t>
            </a:r>
          </a:p>
          <a:p>
            <a:pPr marL="463550" indent="-463550">
              <a:buNone/>
            </a:pPr>
            <a:r>
              <a:rPr lang="en-US" sz="2200" dirty="0"/>
              <a:t>	</a:t>
            </a:r>
            <a:r>
              <a:rPr lang="en-US" sz="2200" dirty="0" smtClean="0"/>
              <a:t>- </a:t>
            </a:r>
            <a:r>
              <a:rPr lang="en-US" sz="2200" dirty="0" smtClean="0"/>
              <a:t>enhanced color shading for greater bit depth</a:t>
            </a:r>
          </a:p>
          <a:p>
            <a:pPr marL="463550" indent="-463550">
              <a:buNone/>
            </a:pPr>
            <a:r>
              <a:rPr lang="en-US" sz="2200" dirty="0"/>
              <a:t>	</a:t>
            </a:r>
            <a:r>
              <a:rPr lang="en-US" sz="2200" dirty="0" smtClean="0"/>
              <a:t>- </a:t>
            </a:r>
            <a:r>
              <a:rPr lang="en-US" sz="2200" dirty="0" smtClean="0"/>
              <a:t>preliminary GLM servers &amp; </a:t>
            </a:r>
            <a:r>
              <a:rPr lang="en-US" sz="2200" dirty="0" smtClean="0"/>
              <a:t>commands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67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2018 </a:t>
            </a:r>
            <a:r>
              <a:rPr lang="en-US" sz="4000" dirty="0"/>
              <a:t>–</a:t>
            </a:r>
            <a:br>
              <a:rPr lang="en-US" sz="4000" dirty="0"/>
            </a:br>
            <a:r>
              <a:rPr lang="en-US" sz="4000" dirty="0" smtClean="0"/>
              <a:t>McIDAS–X Releases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indent="-463550">
              <a:buNone/>
            </a:pPr>
            <a:r>
              <a:rPr lang="en-US" sz="2400" dirty="0"/>
              <a:t>2017.2u1 </a:t>
            </a:r>
            <a:r>
              <a:rPr lang="en-US" sz="2400" dirty="0" smtClean="0"/>
              <a:t>– May 2018 </a:t>
            </a:r>
          </a:p>
          <a:p>
            <a:pPr marL="463550" indent="-463550">
              <a:buNone/>
            </a:pPr>
            <a:r>
              <a:rPr lang="en-US" sz="2400" dirty="0"/>
              <a:t>	</a:t>
            </a:r>
            <a:r>
              <a:rPr lang="en-US" sz="2000" dirty="0" smtClean="0"/>
              <a:t>- for </a:t>
            </a:r>
            <a:r>
              <a:rPr lang="en-US" sz="2000" dirty="0"/>
              <a:t>satellite sub-point </a:t>
            </a:r>
            <a:r>
              <a:rPr lang="en-US" sz="2000" dirty="0" smtClean="0"/>
              <a:t>change (now </a:t>
            </a:r>
            <a:r>
              <a:rPr lang="en-US" sz="2000" dirty="0"/>
              <a:t>set for July 11, 2018)</a:t>
            </a:r>
          </a:p>
          <a:p>
            <a:pPr marL="463550" indent="-463550">
              <a:buNone/>
            </a:pPr>
            <a:r>
              <a:rPr lang="en-US" sz="2400" dirty="0" smtClean="0"/>
              <a:t>2018.1 </a:t>
            </a:r>
            <a:r>
              <a:rPr lang="en-US" sz="2400" dirty="0" smtClean="0"/>
              <a:t>– May 2018</a:t>
            </a:r>
          </a:p>
          <a:p>
            <a:pPr marL="463550" indent="-463550">
              <a:buNone/>
            </a:pPr>
            <a:r>
              <a:rPr lang="en-US" sz="2400" dirty="0" smtClean="0"/>
              <a:t>	</a:t>
            </a:r>
            <a:r>
              <a:rPr lang="en-US" sz="2000" dirty="0" smtClean="0"/>
              <a:t>- </a:t>
            </a:r>
            <a:r>
              <a:rPr lang="en-US" sz="20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RGBDISP</a:t>
            </a:r>
            <a:r>
              <a:rPr lang="en-US" sz="2000" dirty="0" smtClean="0"/>
              <a:t> </a:t>
            </a:r>
            <a:r>
              <a:rPr lang="en-US" sz="2000" dirty="0" smtClean="0"/>
              <a:t>displays RGB </a:t>
            </a:r>
            <a:r>
              <a:rPr lang="en-US" sz="2000" dirty="0"/>
              <a:t>images in McIDAS image </a:t>
            </a:r>
            <a:r>
              <a:rPr lang="en-US" sz="2000" dirty="0" smtClean="0"/>
              <a:t>frames</a:t>
            </a:r>
          </a:p>
          <a:p>
            <a:pPr marL="463550" indent="-463550">
              <a:buNone/>
            </a:pPr>
            <a:r>
              <a:rPr lang="en-US" sz="2000" dirty="0"/>
              <a:t>	</a:t>
            </a:r>
            <a:r>
              <a:rPr lang="en-US" sz="2000" dirty="0" smtClean="0"/>
              <a:t>- </a:t>
            </a:r>
            <a:r>
              <a:rPr lang="en-US" sz="20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GLMDISP</a:t>
            </a:r>
            <a:r>
              <a:rPr lang="en-US" sz="2000" dirty="0" smtClean="0"/>
              <a:t> </a:t>
            </a:r>
            <a:r>
              <a:rPr lang="en-US" sz="2000" dirty="0" smtClean="0"/>
              <a:t>displays lightning </a:t>
            </a:r>
            <a:r>
              <a:rPr lang="en-US" sz="2000" dirty="0"/>
              <a:t>data from </a:t>
            </a:r>
            <a:r>
              <a:rPr lang="en-US" sz="2000" dirty="0" smtClean="0"/>
              <a:t>GOES-16 GLM</a:t>
            </a:r>
          </a:p>
          <a:p>
            <a:pPr marL="463550" indent="-463550">
              <a:buNone/>
            </a:pPr>
            <a:r>
              <a:rPr lang="en-US" sz="2000" dirty="0"/>
              <a:t>	</a:t>
            </a:r>
            <a:r>
              <a:rPr lang="en-US" sz="2000" dirty="0" smtClean="0"/>
              <a:t>- </a:t>
            </a:r>
            <a:r>
              <a:rPr lang="en-US" sz="20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GLMLIST</a:t>
            </a:r>
            <a:r>
              <a:rPr lang="en-US" sz="2000" dirty="0" smtClean="0"/>
              <a:t> </a:t>
            </a:r>
            <a:r>
              <a:rPr lang="en-US" sz="2000" dirty="0" smtClean="0"/>
              <a:t>lists lightning data from GOES-16 GLM</a:t>
            </a:r>
          </a:p>
          <a:p>
            <a:pPr marL="463550" indent="-463550">
              <a:buNone/>
            </a:pPr>
            <a:r>
              <a:rPr lang="en-US" sz="2000" dirty="0"/>
              <a:t>	</a:t>
            </a:r>
            <a:r>
              <a:rPr lang="en-US" sz="2000" dirty="0" smtClean="0"/>
              <a:t>- </a:t>
            </a:r>
            <a:r>
              <a:rPr lang="en-US" sz="20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GLMIMG</a:t>
            </a:r>
            <a:r>
              <a:rPr lang="en-US" sz="2000" dirty="0" smtClean="0"/>
              <a:t> </a:t>
            </a:r>
            <a:r>
              <a:rPr lang="en-US" sz="2000" dirty="0" smtClean="0"/>
              <a:t>creates a density image from GOES-16 GLM</a:t>
            </a:r>
            <a:endParaRPr lang="en-US" sz="2000" dirty="0"/>
          </a:p>
          <a:p>
            <a:pPr marL="463550" indent="-463550">
              <a:buNone/>
            </a:pPr>
            <a:r>
              <a:rPr lang="en-US" sz="2000" dirty="0"/>
              <a:t>	</a:t>
            </a:r>
            <a:r>
              <a:rPr lang="en-US" sz="2000" dirty="0" smtClean="0"/>
              <a:t>- Added future support for GOES-17,18,19</a:t>
            </a:r>
            <a:endParaRPr lang="en-US" sz="2000" dirty="0"/>
          </a:p>
          <a:p>
            <a:pPr marL="463550" indent="-463550">
              <a:buNone/>
            </a:pPr>
            <a:r>
              <a:rPr lang="en-US" sz="2000" dirty="0" smtClean="0"/>
              <a:t>	- Updated WWDISP to plot flood watches &amp; warnings, severe storm &amp; tornado warnings as polygons</a:t>
            </a:r>
          </a:p>
          <a:p>
            <a:pPr marL="463550" indent="-463550">
              <a:buNone/>
            </a:pPr>
            <a:r>
              <a:rPr lang="en-US" sz="2000" dirty="0"/>
              <a:t>	</a:t>
            </a:r>
            <a:r>
              <a:rPr lang="en-US" sz="2000" dirty="0" smtClean="0"/>
              <a:t>- WXTLIST search is now case-insensitive </a:t>
            </a:r>
            <a:br>
              <a:rPr lang="en-US" sz="2000" dirty="0" smtClean="0"/>
            </a:br>
            <a:r>
              <a:rPr lang="en-US" sz="2000" dirty="0" smtClean="0"/>
              <a:t>	NO MORE ALL CAPS!!!</a:t>
            </a:r>
          </a:p>
        </p:txBody>
      </p:sp>
    </p:spTree>
    <p:extLst>
      <p:ext uri="{BB962C8B-B14F-4D97-AF65-F5344CB8AC3E}">
        <p14:creationId xmlns:p14="http://schemas.microsoft.com/office/powerpoint/2010/main" val="2895423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2018 </a:t>
            </a:r>
            <a:r>
              <a:rPr lang="en-US" sz="4000" dirty="0"/>
              <a:t>– </a:t>
            </a:r>
            <a:br>
              <a:rPr lang="en-US" sz="4000" dirty="0"/>
            </a:br>
            <a:r>
              <a:rPr lang="en-US" sz="4000" dirty="0"/>
              <a:t>OS Support for </a:t>
            </a:r>
            <a:r>
              <a:rPr lang="en-US" sz="4000" dirty="0" smtClean="0"/>
              <a:t>–X</a:t>
            </a:r>
            <a:endParaRPr lang="en-US" sz="4000" dirty="0"/>
          </a:p>
        </p:txBody>
      </p:sp>
      <p:graphicFrame>
        <p:nvGraphicFramePr>
          <p:cNvPr id="25886" name="Group 28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36799158"/>
              </p:ext>
            </p:extLst>
          </p:nvPr>
        </p:nvGraphicFramePr>
        <p:xfrm>
          <a:off x="457200" y="1600200"/>
          <a:ext cx="8382000" cy="3231833"/>
        </p:xfrm>
        <a:graphic>
          <a:graphicData uri="http://schemas.openxmlformats.org/drawingml/2006/table">
            <a:tbl>
              <a:tblPr/>
              <a:tblGrid>
                <a:gridCol w="2819400"/>
                <a:gridCol w="1981200"/>
                <a:gridCol w="35814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Vendor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Compilers Supported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Apple –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Mac Intel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OS X 10.11.5</a:t>
                      </a:r>
                      <a:b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</a:b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gfortran/gcc 5.3.0</a:t>
                      </a:r>
                      <a:b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</a:b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491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macOS 10.12.6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gfortran/gcc 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09747"/>
              </p:ext>
            </p:extLst>
          </p:nvPr>
        </p:nvGraphicFramePr>
        <p:xfrm>
          <a:off x="457200" y="4800600"/>
          <a:ext cx="8382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509"/>
                <a:gridCol w="6525491"/>
              </a:tblGrid>
              <a:tr h="807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beyond</a:t>
                      </a: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We’ll evaluate 10.13 when it's supported at the University of Wisconsin SSEC, and then support only 10.12 and 10.13.</a:t>
                      </a: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52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9745</TotalTime>
  <Words>933</Words>
  <Application>Microsoft Office PowerPoint</Application>
  <PresentationFormat>On-screen Show (4:3)</PresentationFormat>
  <Paragraphs>262</Paragraphs>
  <Slides>25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Globe</vt:lpstr>
      <vt:lpstr>McIDAS Users’ Group MUG Update</vt:lpstr>
      <vt:lpstr>MUG Update</vt:lpstr>
      <vt:lpstr>MUG Personnel –  Current MUG Staff</vt:lpstr>
      <vt:lpstr>MUG Personnel – Programmers</vt:lpstr>
      <vt:lpstr>MUG Personnel – Unidata Collaboration</vt:lpstr>
      <vt:lpstr>MUG Personnel –  Training and Outreach</vt:lpstr>
      <vt:lpstr>What’s New in 2017 – McIDAS–X Releases</vt:lpstr>
      <vt:lpstr>What’s New in 2018 – McIDAS–X Releases</vt:lpstr>
      <vt:lpstr>What’s New in 2018 –  OS Support for –X</vt:lpstr>
      <vt:lpstr>What’s New in 2018 –  OS Support for -X</vt:lpstr>
      <vt:lpstr>What’s New in 2018 –  OS Support for -X</vt:lpstr>
      <vt:lpstr>What’s New in 2018 –  OS Support for -X</vt:lpstr>
      <vt:lpstr>What’s New in 2018 –  OS Usage for -X</vt:lpstr>
      <vt:lpstr>What’s New in 2018 –  2019 MUG Fees Announced</vt:lpstr>
      <vt:lpstr>What’s New in 2018 – New MUG Members</vt:lpstr>
      <vt:lpstr>Who uses McIDAS-X? 33 Current MUG Members</vt:lpstr>
      <vt:lpstr>Who uses McIDAS-V?</vt:lpstr>
      <vt:lpstr>Who uses McIDAS-V? from the usage statistics</vt:lpstr>
      <vt:lpstr>McIDAS Support – User Support Requests</vt:lpstr>
      <vt:lpstr>McIDAS Support –  User Support Requests</vt:lpstr>
      <vt:lpstr>How long will –X be supported?</vt:lpstr>
      <vt:lpstr>How long will –X be supported?</vt:lpstr>
      <vt:lpstr>Looking for more user input!</vt:lpstr>
      <vt:lpstr>In Summary…</vt:lpstr>
      <vt:lpstr>PowerPoint Presentation</vt:lpstr>
    </vt:vector>
  </TitlesOfParts>
  <Company>SSEC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McIDAS-V  McIDAS-X + VisAD + IDV</dc:title>
  <dc:creator>beckys</dc:creator>
  <cp:lastModifiedBy>RLS</cp:lastModifiedBy>
  <cp:revision>239</cp:revision>
  <cp:lastPrinted>2018-05-21T22:04:22Z</cp:lastPrinted>
  <dcterms:created xsi:type="dcterms:W3CDTF">2009-01-12T17:36:37Z</dcterms:created>
  <dcterms:modified xsi:type="dcterms:W3CDTF">2018-05-22T00:01:16Z</dcterms:modified>
</cp:coreProperties>
</file>