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3974" r:id="rId2"/>
    <p:sldMasterId id="2147483986" r:id="rId3"/>
  </p:sldMasterIdLst>
  <p:notesMasterIdLst>
    <p:notesMasterId r:id="rId31"/>
  </p:notesMasterIdLst>
  <p:handoutMasterIdLst>
    <p:handoutMasterId r:id="rId32"/>
  </p:handoutMasterIdLst>
  <p:sldIdLst>
    <p:sldId id="258" r:id="rId4"/>
    <p:sldId id="316" r:id="rId5"/>
    <p:sldId id="272" r:id="rId6"/>
    <p:sldId id="273" r:id="rId7"/>
    <p:sldId id="271" r:id="rId8"/>
    <p:sldId id="274" r:id="rId9"/>
    <p:sldId id="275" r:id="rId10"/>
    <p:sldId id="276" r:id="rId11"/>
    <p:sldId id="310" r:id="rId12"/>
    <p:sldId id="311" r:id="rId13"/>
    <p:sldId id="299" r:id="rId14"/>
    <p:sldId id="295" r:id="rId15"/>
    <p:sldId id="292" r:id="rId16"/>
    <p:sldId id="281" r:id="rId17"/>
    <p:sldId id="300" r:id="rId18"/>
    <p:sldId id="298" r:id="rId19"/>
    <p:sldId id="297" r:id="rId20"/>
    <p:sldId id="288" r:id="rId21"/>
    <p:sldId id="313" r:id="rId22"/>
    <p:sldId id="303" r:id="rId23"/>
    <p:sldId id="302" r:id="rId24"/>
    <p:sldId id="317" r:id="rId25"/>
    <p:sldId id="315" r:id="rId26"/>
    <p:sldId id="306" r:id="rId27"/>
    <p:sldId id="308" r:id="rId28"/>
    <p:sldId id="314" r:id="rId29"/>
    <p:sldId id="312" r:id="rId30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F208"/>
    <a:srgbClr val="0033CC"/>
    <a:srgbClr val="F3B0FE"/>
    <a:srgbClr val="A50021"/>
    <a:srgbClr val="003399"/>
    <a:srgbClr val="63E5F3"/>
    <a:srgbClr val="66FF66"/>
    <a:srgbClr val="FF00FF"/>
    <a:srgbClr val="F20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3970" autoAdjust="0"/>
  </p:normalViewPr>
  <p:slideViewPr>
    <p:cSldViewPr>
      <p:cViewPr varScale="1">
        <p:scale>
          <a:sx n="120" d="100"/>
          <a:sy n="120" d="100"/>
        </p:scale>
        <p:origin x="12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3564" y="-114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algn="r" defTabSz="930275">
              <a:defRPr b="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1841A25-45D1-45C5-A38A-8ADD475BC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36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algn="r" defTabSz="930275">
              <a:defRPr b="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CF33E2A-FD67-497A-AFDC-5982B8584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774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92F9009-E443-4395-9C34-B3DE4C97BFED}" type="slidenum">
              <a:rPr lang="en-US" b="0" smtClean="0">
                <a:solidFill>
                  <a:schemeClr val="tx1"/>
                </a:solidFill>
              </a:rPr>
              <a:pPr eaLnBrk="1" hangingPunct="1"/>
              <a:t>1</a:t>
            </a:fld>
            <a:endParaRPr lang="en-US" b="0" smtClean="0">
              <a:solidFill>
                <a:schemeClr val="tx1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687388"/>
            <a:ext cx="4621212" cy="34655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4260850"/>
            <a:ext cx="5129212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65363" y="8819515"/>
            <a:ext cx="3032337" cy="4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marL="755877" indent="-290722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marL="1162888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marL="1628043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marL="2093199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58354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3023509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88665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953820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F04FAC4-0E47-40E5-9DE7-8E3C48932671}" type="slidenum">
              <a:rPr lang="en-US" sz="1200">
                <a:solidFill>
                  <a:schemeClr val="tx1"/>
                </a:solidFill>
              </a:rPr>
              <a:pPr eaLnBrk="1" hangingPunct="1"/>
              <a:t>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4819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4850"/>
            <a:ext cx="4641850" cy="3481388"/>
          </a:xfrm>
          <a:ln/>
        </p:spPr>
      </p:sp>
      <p:sp>
        <p:nvSpPr>
          <p:cNvPr id="8196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99770" y="4406534"/>
            <a:ext cx="5601400" cy="4098690"/>
          </a:xfrm>
          <a:noFill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65363" y="8819515"/>
            <a:ext cx="3032337" cy="4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marL="755877" indent="-290722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marL="1162888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marL="1628043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marL="2093199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58354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3023509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88665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953820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8CF1BE21-D6B5-4FE1-BCFD-5A9E4201D104}" type="slidenum">
              <a:rPr lang="en-US" sz="1200">
                <a:solidFill>
                  <a:schemeClr val="tx1"/>
                </a:solidFill>
              </a:rPr>
              <a:pPr eaLnBrk="1" hangingPunct="1"/>
              <a:t>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HYDRA = Hyper-spectral data research application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want to mention the image is for an expanded and appropriately masked bit-level variable.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F33E2A-FD67-497A-AFDC-5982B85849B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9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F33E2A-FD67-497A-AFDC-5982B85849B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90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F33E2A-FD67-497A-AFDC-5982B85849B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4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41B23-8365-4784-BF56-69C1F2E1E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DDB8D-C589-4F0C-A9F7-A7907D5D3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5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A4699-95D0-4C17-93A3-7280B8176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7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41B23-8365-4784-BF56-69C1F2E1E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4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14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91AAF-0638-4E0F-8A0C-D0B32100B3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9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79074-479D-49B6-976F-F4F2A98331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D264A-A836-4D9C-B736-D67D83FF2F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9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D43C0-D974-4C93-AE2E-36655FC7B0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7C52C4-2238-4644-8666-0BC9BF8116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7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DBDC6-FF01-4964-AC72-8D474D95BC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6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C5272-6D44-45FA-B5C2-D271C6481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4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693FAB-E8A8-4A05-AC3D-9247C68A35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45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DDB8D-C589-4F0C-A9F7-A7907D5D3A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25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A4699-95D0-4C17-93A3-7280B81768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1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DB951-9C2C-42AE-8505-C3667AB997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07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D5F04-B8B2-4AA3-8496-B29B8DE21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90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250D5-86F8-4ED5-8A43-B7DB2580C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6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06B17-12E7-48BD-9159-102EF81E46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3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7D49C-ED7F-44F4-97A2-D2C977CD80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77F1B-E5AC-4AE0-9CEC-4F18F9D43D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38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304EA-FDFB-444B-9D9E-7EF8DD26FA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91AAF-0638-4E0F-8A0C-D0B32100B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57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A4651-FF1B-49CC-914D-B7064610E1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6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0A181-8869-445A-9777-9E808A2720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13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2D240-DA65-4658-8171-FA80BF1C98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76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E201C-2231-4C3E-8758-7F82B0C7A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63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0A4E-927C-4D39-BB6D-D4E8ED0447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37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905AE-5252-45E2-824B-48CB8ACF83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40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82296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E2356-576E-4207-A0AD-B67187DF71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85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22098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3434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1BD88-C320-4CD8-85A7-901FC755F1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7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79074-479D-49B6-976F-F4F2A9833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9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D264A-A836-4D9C-B736-D67D83FF2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7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D43C0-D974-4C93-AE2E-36655FC7B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52C4-2238-4644-8666-0BC9BF811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07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DBDC6-FF01-4964-AC72-8D474D95B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3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93FAB-E8A8-4A05-AC3D-9247C68A3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95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898989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04FAFFC-2741-403B-85D7-B1723FE32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 descr="166_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0092" y="0"/>
            <a:ext cx="40390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OES-R_logo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"/>
            <a:ext cx="914400" cy="583250"/>
          </a:xfrm>
          <a:prstGeom prst="rect">
            <a:avLst/>
          </a:prstGeom>
        </p:spPr>
      </p:pic>
      <p:pic>
        <p:nvPicPr>
          <p:cNvPr id="9" name="Picture 8" descr="NASA_Logo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703" y="139225"/>
            <a:ext cx="542204" cy="457200"/>
          </a:xfrm>
          <a:prstGeom prst="rect">
            <a:avLst/>
          </a:prstGeom>
        </p:spPr>
      </p:pic>
      <p:pic>
        <p:nvPicPr>
          <p:cNvPr id="10" name="Picture 9" descr="NOAA_logo.pn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02" y="139225"/>
            <a:ext cx="456236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400" b="1" i="1" kern="1200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288EB-EC1A-4807-9B60-21C0CC7C4E9D}" type="datetimeFigureOut">
              <a:rPr lang="en-US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4FAFFC-2741-403B-85D7-B1723FE322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26" name="Picture 2" descr="\\beans\users$\wstraka\Data\Desktop\STAR JPSS annual meeting\CIMSS_logo_web_multicolor_PNG_138x100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596" y="152400"/>
            <a:ext cx="946404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 descr="NOAA-NESDI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97465"/>
            <a:ext cx="790576" cy="79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122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i="1" kern="1200">
          <a:solidFill>
            <a:srgbClr val="E5F20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3" descr="goesr_iosspdt_template1"/>
          <p:cNvPicPr>
            <a:picLocks noChangeAspect="1" noChangeArrowheads="1"/>
          </p:cNvPicPr>
          <p:nvPr/>
        </p:nvPicPr>
        <p:blipFill>
          <a:blip r:embed="rId17" cstate="print">
            <a:lum bright="-30000" contrast="-36000"/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Times New Roman" pitchFamily="18" charset="0"/>
              </a:rPr>
              <a:t>&lt;Review Date&gt;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Times New Roman" pitchFamily="18" charset="0"/>
              </a:rPr>
              <a:t>&lt;Project&gt; Critical Design Review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15C893-5AD7-4DFA-853A-6EF6791275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063DE8">
                  <a:gamma/>
                  <a:tint val="70196"/>
                  <a:invGamma/>
                </a:srgbClr>
              </a:gs>
              <a:gs pos="100000">
                <a:srgbClr val="063DE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332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3322" name="Picture 39" descr="NOAA-NESDI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070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000">
          <a:solidFill>
            <a:srgbClr val="F8F8F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8600" y="2438400"/>
            <a:ext cx="8534400" cy="1447800"/>
          </a:xfr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n-US" sz="3200" dirty="0" smtClean="0">
                <a:effectLst/>
              </a:rPr>
              <a:t>CIMSS support of JPSS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effectLst/>
              <a:ea typeface="ＭＳ Ｐゴシック" charset="-128"/>
            </a:endParaRPr>
          </a:p>
        </p:txBody>
      </p:sp>
      <p:sp>
        <p:nvSpPr>
          <p:cNvPr id="1331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077200" cy="2286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7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William Straka III</a:t>
            </a:r>
            <a:r>
              <a:rPr lang="en-US" b="1" baseline="30000" dirty="0" smtClean="0">
                <a:solidFill>
                  <a:schemeClr val="accent2"/>
                </a:solidFill>
              </a:rPr>
              <a:t>1</a:t>
            </a:r>
            <a:endParaRPr lang="en-US" b="1" dirty="0" smtClean="0">
              <a:solidFill>
                <a:schemeClr val="accent2"/>
              </a:solidFill>
            </a:endParaRPr>
          </a:p>
          <a:p>
            <a:pPr>
              <a:lnSpc>
                <a:spcPct val="70000"/>
              </a:lnSpc>
            </a:pPr>
            <a:endParaRPr lang="en-US" b="1" dirty="0" smtClean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Tommy Jasmin</a:t>
            </a:r>
            <a:r>
              <a:rPr lang="en-US" b="1" baseline="30000" dirty="0" smtClean="0">
                <a:solidFill>
                  <a:schemeClr val="accent2"/>
                </a:solidFill>
              </a:rPr>
              <a:t>1</a:t>
            </a:r>
            <a:r>
              <a:rPr lang="en-US" b="1" dirty="0">
                <a:solidFill>
                  <a:schemeClr val="accent2"/>
                </a:solidFill>
              </a:rPr>
              <a:t>, </a:t>
            </a:r>
            <a:r>
              <a:rPr lang="en-US" b="1" dirty="0" smtClean="0">
                <a:solidFill>
                  <a:schemeClr val="accent2"/>
                </a:solidFill>
              </a:rPr>
              <a:t>Bob Carp</a:t>
            </a:r>
            <a:r>
              <a:rPr lang="en-US" b="1" baseline="30000" dirty="0">
                <a:solidFill>
                  <a:schemeClr val="accent2"/>
                </a:solidFill>
              </a:rPr>
              <a:t>1</a:t>
            </a:r>
            <a:r>
              <a:rPr lang="en-US" b="1" dirty="0" smtClean="0">
                <a:solidFill>
                  <a:schemeClr val="accent2"/>
                </a:solidFill>
              </a:rPr>
              <a:t>, Dan </a:t>
            </a:r>
            <a:r>
              <a:rPr lang="en-US" b="1" dirty="0">
                <a:solidFill>
                  <a:schemeClr val="accent2"/>
                </a:solidFill>
              </a:rPr>
              <a:t>Lindsey</a:t>
            </a:r>
            <a:r>
              <a:rPr lang="en-US" b="1" baseline="30000" dirty="0">
                <a:solidFill>
                  <a:schemeClr val="accent2"/>
                </a:solidFill>
              </a:rPr>
              <a:t>2</a:t>
            </a:r>
            <a:r>
              <a:rPr lang="en-US" b="1" dirty="0">
                <a:solidFill>
                  <a:schemeClr val="accent2"/>
                </a:solidFill>
              </a:rPr>
              <a:t>, Steve Miller</a:t>
            </a:r>
            <a:r>
              <a:rPr lang="en-US" b="1" baseline="30000" dirty="0">
                <a:solidFill>
                  <a:schemeClr val="accent2"/>
                </a:solidFill>
              </a:rPr>
              <a:t>3</a:t>
            </a:r>
            <a:r>
              <a:rPr lang="en-US" b="1" dirty="0">
                <a:solidFill>
                  <a:schemeClr val="accent2"/>
                </a:solidFill>
              </a:rPr>
              <a:t>, </a:t>
            </a:r>
            <a:r>
              <a:rPr lang="en-US" b="1" dirty="0" smtClean="0">
                <a:solidFill>
                  <a:schemeClr val="accent2"/>
                </a:solidFill>
              </a:rPr>
              <a:t>Don Hillger</a:t>
            </a:r>
            <a:r>
              <a:rPr lang="en-US" b="1" baseline="30000" dirty="0" smtClean="0">
                <a:solidFill>
                  <a:schemeClr val="accent2"/>
                </a:solidFill>
              </a:rPr>
              <a:t>2</a:t>
            </a:r>
            <a:endParaRPr lang="en-US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endParaRPr lang="en-US" sz="2100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endParaRPr lang="en-US" sz="2100" b="1" dirty="0" smtClean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b="1" baseline="30000" dirty="0">
                <a:solidFill>
                  <a:schemeClr val="accent2"/>
                </a:solidFill>
              </a:rPr>
              <a:t>1</a:t>
            </a:r>
            <a:r>
              <a:rPr lang="en-US" sz="2100" b="1" dirty="0">
                <a:solidFill>
                  <a:schemeClr val="accent2"/>
                </a:solidFill>
              </a:rPr>
              <a:t>Cooperative Institute for Meteorological Satellite Studies, Space Science and Engineering Center, University of </a:t>
            </a:r>
            <a:r>
              <a:rPr lang="en-US" sz="2100" b="1" dirty="0" smtClean="0">
                <a:solidFill>
                  <a:schemeClr val="accent2"/>
                </a:solidFill>
              </a:rPr>
              <a:t>Wisconsin-Madison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b="1" baseline="30000" dirty="0" smtClean="0">
                <a:solidFill>
                  <a:schemeClr val="accent2"/>
                </a:solidFill>
              </a:rPr>
              <a:t>2</a:t>
            </a:r>
            <a:r>
              <a:rPr lang="en-US" sz="2100" b="1" dirty="0" smtClean="0">
                <a:solidFill>
                  <a:schemeClr val="accent2"/>
                </a:solidFill>
              </a:rPr>
              <a:t>NOAA</a:t>
            </a:r>
            <a:r>
              <a:rPr lang="en-US" sz="2100" b="1" dirty="0">
                <a:solidFill>
                  <a:schemeClr val="accent2"/>
                </a:solidFill>
              </a:rPr>
              <a:t>, </a:t>
            </a:r>
            <a:r>
              <a:rPr lang="en-US" sz="2100" b="1" dirty="0" smtClean="0">
                <a:solidFill>
                  <a:schemeClr val="accent2"/>
                </a:solidFill>
              </a:rPr>
              <a:t>RAMMB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b="1" baseline="30000" dirty="0" smtClean="0">
                <a:solidFill>
                  <a:schemeClr val="accent2"/>
                </a:solidFill>
              </a:rPr>
              <a:t>3</a:t>
            </a:r>
            <a:r>
              <a:rPr lang="en-US" sz="2100" b="1" dirty="0" smtClean="0">
                <a:solidFill>
                  <a:schemeClr val="accent2"/>
                </a:solidFill>
              </a:rPr>
              <a:t>Cooperative </a:t>
            </a:r>
            <a:r>
              <a:rPr lang="en-US" sz="2100" b="1" dirty="0">
                <a:solidFill>
                  <a:schemeClr val="accent2"/>
                </a:solidFill>
              </a:rPr>
              <a:t>Institute for Research in the Atmosphere, Colorado State </a:t>
            </a:r>
            <a:r>
              <a:rPr lang="en-US" sz="2100" b="1" dirty="0" smtClean="0">
                <a:solidFill>
                  <a:schemeClr val="accent2"/>
                </a:solidFill>
              </a:rPr>
              <a:t>University</a:t>
            </a:r>
            <a:endParaRPr lang="en-US" sz="2100" b="1" dirty="0">
              <a:solidFill>
                <a:schemeClr val="accent2"/>
              </a:solidFill>
            </a:endParaRP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12AB9D0-B194-44D3-AC8C-5B23D9A36AB5}" type="slidenum">
              <a:rPr lang="en-US" smtClean="0">
                <a:solidFill>
                  <a:srgbClr val="898989"/>
                </a:solidFill>
              </a:rPr>
              <a:pPr/>
              <a:t>1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3317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</a:t>
            </a:fld>
            <a:endParaRPr 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 composite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190320"/>
            <a:ext cx="7924798" cy="502959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</p:spTree>
    <p:extLst>
      <p:ext uri="{BB962C8B-B14F-4D97-AF65-F5344CB8AC3E}">
        <p14:creationId xmlns:p14="http://schemas.microsoft.com/office/powerpoint/2010/main" val="2825925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beans\users$\wstraka\Data\Desktop\Conferences\EUMETSAT2013\DNB_09042013_0917_stray_light_uncorrec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32" y="1414316"/>
            <a:ext cx="6766686" cy="46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wstraka\Data\Desktop\Conferences\EUMETSAT2013\DNB_09042013_0917_stray_light_correc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32" y="1414316"/>
            <a:ext cx="6766686" cy="46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Channel Differencing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DNB Stray light example</a:t>
            </a:r>
          </a:p>
        </p:txBody>
      </p:sp>
      <p:sp>
        <p:nvSpPr>
          <p:cNvPr id="14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11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026" name="Picture 2" descr="\\beans\users$\wstraka\Data\Desktop\Conferences\EUMETSAT2013\DNB_09042013_0917_stray_light_differe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32" y="1414316"/>
            <a:ext cx="6766686" cy="46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</p:spTree>
    <p:extLst>
      <p:ext uri="{BB962C8B-B14F-4D97-AF65-F5344CB8AC3E}">
        <p14:creationId xmlns:p14="http://schemas.microsoft.com/office/powerpoint/2010/main" val="423908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SDR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 smtClean="0">
                <a:latin typeface="Arial" charset="0"/>
              </a:rPr>
              <a:t>Ancillary data </a:t>
            </a:r>
          </a:p>
        </p:txBody>
      </p:sp>
      <p:sp>
        <p:nvSpPr>
          <p:cNvPr id="14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12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6" name="Picture 5" descr="Screen shot 2013-05-04 at 2.24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270000"/>
            <a:ext cx="7388225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Screen shot 2013-05-04 at 1.3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t="13741" r="50189" b="42137"/>
          <a:stretch>
            <a:fillRect/>
          </a:stretch>
        </p:blipFill>
        <p:spPr bwMode="auto">
          <a:xfrm>
            <a:off x="5514975" y="2925763"/>
            <a:ext cx="3140075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</p:spTree>
    <p:extLst>
      <p:ext uri="{BB962C8B-B14F-4D97-AF65-F5344CB8AC3E}">
        <p14:creationId xmlns:p14="http://schemas.microsoft.com/office/powerpoint/2010/main" val="5473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Visible Infrared Imaging Radiometer </a:t>
            </a:r>
            <a:r>
              <a:rPr lang="en-US" dirty="0" smtClean="0"/>
              <a:t>Suite (VIIRS) EDR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a series </a:t>
            </a:r>
            <a:r>
              <a:rPr lang="en-US" dirty="0"/>
              <a:t>of </a:t>
            </a:r>
            <a:r>
              <a:rPr lang="en-US" dirty="0" smtClean="0"/>
              <a:t>20 Environmental </a:t>
            </a:r>
            <a:r>
              <a:rPr lang="en-US" dirty="0"/>
              <a:t>Data Records (EDRs</a:t>
            </a:r>
            <a:r>
              <a:rPr lang="en-US" dirty="0" smtClean="0"/>
              <a:t>) produced from VIIRS</a:t>
            </a:r>
          </a:p>
          <a:p>
            <a:r>
              <a:rPr lang="en-US" dirty="0" err="1" smtClean="0"/>
              <a:t>McIDAS</a:t>
            </a:r>
            <a:r>
              <a:rPr lang="en-US" dirty="0" smtClean="0"/>
              <a:t>-V has been able to successfully ingest all EDRs including NDE Enterprise output</a:t>
            </a:r>
          </a:p>
          <a:p>
            <a:r>
              <a:rPr lang="en-US" dirty="0" err="1" smtClean="0"/>
              <a:t>McIDAS</a:t>
            </a:r>
            <a:r>
              <a:rPr lang="en-US" dirty="0" smtClean="0"/>
              <a:t>-V can unpack and display bit level data.</a:t>
            </a:r>
          </a:p>
          <a:p>
            <a:pPr lvl="1"/>
            <a:r>
              <a:rPr lang="en-US" dirty="0" smtClean="0"/>
              <a:t>Ex. Displaying VCM test results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13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13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straka\Desktop\Lake Victoria\SST_Images\DNB_0929_22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1" y="1600200"/>
            <a:ext cx="6745078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DNB and Surface temperature EDR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2236Z, 09/29/2012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276600" y="3048000"/>
            <a:ext cx="106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dirty="0" smtClean="0">
                <a:solidFill>
                  <a:srgbClr val="FF6600"/>
                </a:solidFill>
              </a:rPr>
              <a:t>Fog</a:t>
            </a:r>
            <a:endParaRPr lang="en-US" sz="1000" dirty="0">
              <a:solidFill>
                <a:srgbClr val="FF6600"/>
              </a:solidFill>
            </a:endParaRPr>
          </a:p>
        </p:txBody>
      </p:sp>
      <p:cxnSp>
        <p:nvCxnSpPr>
          <p:cNvPr id="18" name="Straight Arrow Connector 17"/>
          <p:cNvCxnSpPr>
            <a:stCxn id="14342" idx="2"/>
          </p:cNvCxnSpPr>
          <p:nvPr/>
        </p:nvCxnSpPr>
        <p:spPr>
          <a:xfrm flipH="1">
            <a:off x="3609477" y="3294221"/>
            <a:ext cx="200523" cy="3399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4502506" y="1635863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Kampala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334000" y="5302478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err="1">
                <a:solidFill>
                  <a:schemeClr val="bg1"/>
                </a:solidFill>
              </a:rPr>
              <a:t>Mwanza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5181600" y="3634208"/>
            <a:ext cx="152400" cy="13507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1447800" y="6400800"/>
            <a:ext cx="152400" cy="13507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1470963" y="6360616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tx1"/>
                </a:solidFill>
              </a:rPr>
              <a:t>Lake Victoria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263985" y="4327639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Kigali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828800" y="2514600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Lake Albert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14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3" name="Picture 2" descr="C:\Users\wstraka\Desktop\Lake Victoria\SST_Images\SST_0929_22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2" y="1600200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94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Imagery EDR example</a:t>
            </a:r>
            <a:br>
              <a:rPr lang="en-US" dirty="0" smtClean="0"/>
            </a:br>
            <a:r>
              <a:rPr lang="en-US" dirty="0" smtClean="0"/>
              <a:t>Scatter analysis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467600" cy="483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9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EDR Variable selection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 descr="Screen shot 2013-05-04 at 1.08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2748" r="3098" b="6412"/>
          <a:stretch>
            <a:fillRect/>
          </a:stretch>
        </p:blipFill>
        <p:spPr bwMode="auto">
          <a:xfrm>
            <a:off x="828675" y="1103313"/>
            <a:ext cx="7594600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Product EDR Data Probe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5" descr="CloudMa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2" y="1065213"/>
            <a:ext cx="6542088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loudMaskRead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411788"/>
            <a:ext cx="850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5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S-NPP/NOAA-20 specific </a:t>
            </a:r>
            <a:r>
              <a:rPr lang="en-US" dirty="0" err="1" smtClean="0"/>
              <a:t>McIDAS</a:t>
            </a:r>
            <a:r>
              <a:rPr lang="en-US" dirty="0" smtClean="0"/>
              <a:t>-V 1.7 Updates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51212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Support for the VICMO cloud mask EDR (released March 2017) as well as backwards compatibility with IICMO data.</a:t>
            </a:r>
          </a:p>
          <a:p>
            <a:endParaRPr lang="en-US" dirty="0" smtClean="0"/>
          </a:p>
          <a:p>
            <a:r>
              <a:rPr lang="en-US" dirty="0" smtClean="0"/>
              <a:t>Added </a:t>
            </a:r>
            <a:r>
              <a:rPr lang="en-US" dirty="0"/>
              <a:t>a new "show variables" button to the Field Selector tab of the Data Explorer which can show the variable </a:t>
            </a:r>
            <a:r>
              <a:rPr lang="en-US" dirty="0" err="1"/>
              <a:t>shortname</a:t>
            </a:r>
            <a:r>
              <a:rPr lang="en-US" dirty="0"/>
              <a:t> or (if present) long name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VIIRS </a:t>
            </a:r>
            <a:r>
              <a:rPr lang="en-US" dirty="0"/>
              <a:t>Formulas plugin that gives formulas to remove the bowtie deletion and create RGB displays without the bowtie</a:t>
            </a:r>
          </a:p>
          <a:p>
            <a:endParaRPr lang="en-US" dirty="0" smtClean="0"/>
          </a:p>
          <a:p>
            <a:r>
              <a:rPr lang="en-US" dirty="0" smtClean="0"/>
              <a:t>Added </a:t>
            </a:r>
            <a:r>
              <a:rPr lang="en-US" dirty="0"/>
              <a:t>several VIIRS </a:t>
            </a:r>
            <a:r>
              <a:rPr lang="en-US" dirty="0" smtClean="0"/>
              <a:t>specific </a:t>
            </a:r>
            <a:r>
              <a:rPr lang="en-US" dirty="0"/>
              <a:t>Scripting functions to load and grab information from SNPP/J1 files.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18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18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S-NPP/NOAA-20 Updates since </a:t>
            </a:r>
            <a:r>
              <a:rPr lang="en-US" dirty="0" err="1" smtClean="0"/>
              <a:t>McIDAS</a:t>
            </a:r>
            <a:r>
              <a:rPr lang="en-US" dirty="0" smtClean="0"/>
              <a:t>-V 1.7 in Nightly Build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51212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Support </a:t>
            </a:r>
            <a:r>
              <a:rPr lang="en-US" dirty="0"/>
              <a:t>added for </a:t>
            </a:r>
            <a:r>
              <a:rPr lang="en-US" dirty="0" err="1"/>
              <a:t>CrIS</a:t>
            </a:r>
            <a:r>
              <a:rPr lang="en-US" dirty="0"/>
              <a:t> Full Spectrum </a:t>
            </a:r>
            <a:r>
              <a:rPr lang="en-US" dirty="0" smtClean="0"/>
              <a:t>data.</a:t>
            </a:r>
          </a:p>
          <a:p>
            <a:endParaRPr lang="en-US" dirty="0"/>
          </a:p>
          <a:p>
            <a:r>
              <a:rPr lang="en-US" dirty="0" smtClean="0"/>
              <a:t>Chooser </a:t>
            </a:r>
            <a:r>
              <a:rPr lang="en-US" dirty="0"/>
              <a:t>rename to JPSS (it's not just for Suomi any more</a:t>
            </a:r>
            <a:r>
              <a:rPr lang="en-US" dirty="0" smtClean="0"/>
              <a:t>!)</a:t>
            </a:r>
          </a:p>
          <a:p>
            <a:endParaRPr lang="en-US" dirty="0"/>
          </a:p>
          <a:p>
            <a:r>
              <a:rPr lang="en-US" dirty="0" smtClean="0"/>
              <a:t>Reordering </a:t>
            </a:r>
            <a:r>
              <a:rPr lang="en-US" dirty="0"/>
              <a:t>of fields provided now (e.g. </a:t>
            </a:r>
            <a:r>
              <a:rPr lang="en-US" dirty="0" smtClean="0"/>
              <a:t>M bands used to be listed </a:t>
            </a:r>
            <a:r>
              <a:rPr lang="en-US" dirty="0"/>
              <a:t>out of </a:t>
            </a:r>
            <a:r>
              <a:rPr lang="en-US" dirty="0" smtClean="0"/>
              <a:t>order in </a:t>
            </a:r>
            <a:r>
              <a:rPr lang="en-US" dirty="0" err="1" smtClean="0"/>
              <a:t>multibanded</a:t>
            </a:r>
            <a:r>
              <a:rPr lang="en-US" dirty="0" smtClean="0"/>
              <a:t> VIIRS files)</a:t>
            </a:r>
          </a:p>
          <a:p>
            <a:endParaRPr lang="en-US" dirty="0"/>
          </a:p>
          <a:p>
            <a:r>
              <a:rPr lang="en-US" dirty="0" smtClean="0"/>
              <a:t>Better </a:t>
            </a:r>
            <a:r>
              <a:rPr lang="en-US" dirty="0"/>
              <a:t>time formatting in scripting </a:t>
            </a:r>
            <a:r>
              <a:rPr lang="en-US" dirty="0" smtClean="0"/>
              <a:t>functions</a:t>
            </a:r>
          </a:p>
          <a:p>
            <a:endParaRPr lang="en-US" dirty="0"/>
          </a:p>
          <a:p>
            <a:r>
              <a:rPr lang="en-US" dirty="0" smtClean="0"/>
              <a:t>Generalization </a:t>
            </a:r>
            <a:r>
              <a:rPr lang="en-US" dirty="0"/>
              <a:t>and renaming of scripting functions, with </a:t>
            </a:r>
            <a:r>
              <a:rPr lang="en-US" dirty="0" smtClean="0"/>
              <a:t>deprecation warnings </a:t>
            </a:r>
            <a:r>
              <a:rPr lang="en-US" dirty="0"/>
              <a:t>provided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19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19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9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Overview </a:t>
            </a:r>
            <a:r>
              <a:rPr lang="en-US" dirty="0"/>
              <a:t>of </a:t>
            </a:r>
            <a:r>
              <a:rPr lang="en-US" dirty="0" err="1" smtClean="0"/>
              <a:t>McIDAS</a:t>
            </a:r>
            <a:r>
              <a:rPr lang="en-US" dirty="0" smtClean="0"/>
              <a:t>-V</a:t>
            </a:r>
          </a:p>
          <a:p>
            <a:pPr>
              <a:defRPr/>
            </a:pPr>
            <a:r>
              <a:rPr lang="en-US" dirty="0" smtClean="0"/>
              <a:t>Examples</a:t>
            </a:r>
          </a:p>
          <a:p>
            <a:pPr>
              <a:defRPr/>
            </a:pPr>
            <a:r>
              <a:rPr lang="en-US" dirty="0" err="1" smtClean="0"/>
              <a:t>McIDAS</a:t>
            </a:r>
            <a:r>
              <a:rPr lang="en-US" dirty="0" smtClean="0"/>
              <a:t>-V summary</a:t>
            </a:r>
          </a:p>
          <a:p>
            <a:pPr>
              <a:defRPr/>
            </a:pPr>
            <a:r>
              <a:rPr lang="en-US" dirty="0" smtClean="0"/>
              <a:t>Other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7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Examples of </a:t>
            </a:r>
            <a:r>
              <a:rPr lang="en-US" dirty="0" err="1" smtClean="0">
                <a:solidFill>
                  <a:srgbClr val="FFC000"/>
                </a:solidFill>
              </a:rPr>
              <a:t>McIDAS</a:t>
            </a:r>
            <a:r>
              <a:rPr lang="en-US" dirty="0" smtClean="0">
                <a:solidFill>
                  <a:srgbClr val="FFC000"/>
                </a:solidFill>
              </a:rPr>
              <a:t>-V USED for JPSS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01744" y="0"/>
            <a:ext cx="8229600" cy="838200"/>
          </a:xfrm>
          <a:prstGeom prst="rect">
            <a:avLst/>
          </a:prstGeom>
        </p:spPr>
        <p:txBody>
          <a:bodyPr vert="horz" anchor="ctr">
            <a:normAutofit fontScale="6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NOAA-20</a:t>
            </a:r>
          </a:p>
          <a:p>
            <a:r>
              <a:rPr lang="en-US" dirty="0">
                <a:solidFill>
                  <a:srgbClr val="FFFF00"/>
                </a:solidFill>
              </a:rPr>
              <a:t>2018 lower </a:t>
            </a:r>
            <a:r>
              <a:rPr lang="en-US" dirty="0" err="1">
                <a:solidFill>
                  <a:srgbClr val="FFFF00"/>
                </a:solidFill>
              </a:rPr>
              <a:t>Puna</a:t>
            </a:r>
            <a:r>
              <a:rPr lang="en-US" dirty="0">
                <a:solidFill>
                  <a:srgbClr val="FFFF00"/>
                </a:solidFill>
              </a:rPr>
              <a:t> lava outbreaks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416675"/>
            <a:ext cx="762000" cy="365125"/>
          </a:xfrm>
        </p:spPr>
        <p:txBody>
          <a:bodyPr/>
          <a:lstStyle/>
          <a:p>
            <a:fld id="{B88542A7-E194-41BE-82C8-2F00E215C8E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470"/>
            <a:ext cx="4876800" cy="3374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02" y="3506405"/>
            <a:ext cx="4876800" cy="33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01744" y="0"/>
            <a:ext cx="8229600" cy="838200"/>
          </a:xfrm>
          <a:prstGeom prst="rect">
            <a:avLst/>
          </a:prstGeom>
        </p:spPr>
        <p:txBody>
          <a:bodyPr vert="horz" anchor="ctr">
            <a:normAutofit fontScale="6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FF00"/>
                </a:solidFill>
              </a:rPr>
              <a:t>SNPP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2018 lower </a:t>
            </a:r>
            <a:r>
              <a:rPr lang="en-US" dirty="0" err="1">
                <a:solidFill>
                  <a:srgbClr val="FFFF00"/>
                </a:solidFill>
              </a:rPr>
              <a:t>Puna</a:t>
            </a:r>
            <a:r>
              <a:rPr lang="en-US" dirty="0">
                <a:solidFill>
                  <a:srgbClr val="FFFF00"/>
                </a:solidFill>
              </a:rPr>
              <a:t> lava outbreaks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416675"/>
            <a:ext cx="762000" cy="365125"/>
          </a:xfrm>
        </p:spPr>
        <p:txBody>
          <a:bodyPr/>
          <a:lstStyle/>
          <a:p>
            <a:fld id="{B88542A7-E194-41BE-82C8-2F00E215C8E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5334000" cy="3690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76600"/>
            <a:ext cx="5334000" cy="36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01744" y="0"/>
            <a:ext cx="8229600" cy="838200"/>
          </a:xfrm>
          <a:prstGeom prst="rect">
            <a:avLst/>
          </a:prstGeom>
        </p:spPr>
        <p:txBody>
          <a:bodyPr vert="horz" anchor="ctr">
            <a:normAutofit fontScale="8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Disaster monitoring</a:t>
            </a:r>
          </a:p>
          <a:p>
            <a:r>
              <a:rPr lang="en-US" sz="3000" dirty="0" smtClean="0">
                <a:solidFill>
                  <a:srgbClr val="FFFF00"/>
                </a:solidFill>
              </a:rPr>
              <a:t>Fires and Smoke support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416675"/>
            <a:ext cx="762000" cy="365125"/>
          </a:xfrm>
        </p:spPr>
        <p:txBody>
          <a:bodyPr/>
          <a:lstStyle/>
          <a:p>
            <a:fld id="{B88542A7-E194-41BE-82C8-2F00E215C8E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8" y="1224396"/>
            <a:ext cx="7591864" cy="5252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2" y="1224396"/>
            <a:ext cx="7586157" cy="5248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2" y="1228344"/>
            <a:ext cx="7586157" cy="5248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118" y="838200"/>
            <a:ext cx="2579764" cy="5791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2461" y="6581001"/>
            <a:ext cx="60790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https://www.eumetsat.int/website/home/Images/ImageLibrary/DAT_3524803.html</a:t>
            </a:r>
          </a:p>
        </p:txBody>
      </p:sp>
    </p:spTree>
    <p:extLst>
      <p:ext uri="{BB962C8B-B14F-4D97-AF65-F5344CB8AC3E}">
        <p14:creationId xmlns:p14="http://schemas.microsoft.com/office/powerpoint/2010/main" val="2604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wstraka\Data\Desktop\STAR JPSS annual meeting\I05_04315_0509_Calbuco_VolG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0" y="1207302"/>
            <a:ext cx="7625806" cy="52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93656" y="0"/>
            <a:ext cx="7356688" cy="838200"/>
          </a:xfrm>
          <a:prstGeom prst="rect">
            <a:avLst/>
          </a:prstGeom>
        </p:spPr>
        <p:txBody>
          <a:bodyPr vert="horz" anchor="ctr">
            <a:normAutofit fontScale="82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Mesospheric Gravity Wave monitoring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416675"/>
            <a:ext cx="762000" cy="365125"/>
          </a:xfrm>
        </p:spPr>
        <p:txBody>
          <a:bodyPr/>
          <a:lstStyle/>
          <a:p>
            <a:fld id="{B88542A7-E194-41BE-82C8-2F00E215C8E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051" name="Picture 3" descr="\\beans\users$\wstraka\Data\Desktop\STAR JPSS annual meeting\DNB_04315_0509_5E-10_Calbuco_VolG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26" y="1215928"/>
            <a:ext cx="7620000" cy="52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601165" y="3574339"/>
            <a:ext cx="885235" cy="8326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352800" y="3574339"/>
            <a:ext cx="1219200" cy="4163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350179" y="3574339"/>
            <a:ext cx="250986" cy="86607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581401" y="2438401"/>
            <a:ext cx="1019764" cy="117756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72000" y="2819401"/>
            <a:ext cx="1295400" cy="7757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8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Needed features for JPSS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Support for visualizing granules which straddle the dateline (note, this issue occurs with other polar and geo data)</a:t>
            </a:r>
          </a:p>
          <a:p>
            <a:endParaRPr lang="en-US" dirty="0"/>
          </a:p>
          <a:p>
            <a:r>
              <a:rPr lang="en-US" dirty="0" smtClean="0"/>
              <a:t>Support for OMPS</a:t>
            </a:r>
          </a:p>
          <a:p>
            <a:pPr lvl="1"/>
            <a:r>
              <a:rPr lang="en-US" dirty="0" smtClean="0"/>
              <a:t>Needed for comparisons and visualizations with other instruments</a:t>
            </a:r>
          </a:p>
          <a:p>
            <a:pPr lvl="1"/>
            <a:endParaRPr lang="en-US" dirty="0"/>
          </a:p>
          <a:p>
            <a:r>
              <a:rPr lang="en-US" smtClean="0"/>
              <a:t>Support for NUCAPS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Output in other GIS-type formats (ex. </a:t>
            </a:r>
            <a:r>
              <a:rPr lang="en-US" dirty="0" err="1" smtClean="0"/>
              <a:t>geoTIF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Google KML/KMZ files often either don’t display properly in other GIS viewers other than Google Earth.</a:t>
            </a:r>
          </a:p>
          <a:p>
            <a:pPr lvl="1"/>
            <a:r>
              <a:rPr lang="en-US" dirty="0" smtClean="0"/>
              <a:t>This is needed for comparisons and interactions with other groups, both in </a:t>
            </a:r>
            <a:r>
              <a:rPr lang="en-US" dirty="0" err="1" smtClean="0"/>
              <a:t>cal</a:t>
            </a:r>
            <a:r>
              <a:rPr lang="en-US" dirty="0" smtClean="0"/>
              <a:t>/</a:t>
            </a:r>
            <a:r>
              <a:rPr lang="en-US" dirty="0" err="1" smtClean="0"/>
              <a:t>val</a:t>
            </a:r>
            <a:r>
              <a:rPr lang="en-US" dirty="0" smtClean="0"/>
              <a:t> and other activities.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542A7-E194-41BE-82C8-2F00E215C8E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5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Extra slides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01744" y="0"/>
            <a:ext cx="8229600" cy="838200"/>
          </a:xfrm>
          <a:prstGeom prst="rect">
            <a:avLst/>
          </a:prstGeom>
        </p:spPr>
        <p:txBody>
          <a:bodyPr vert="horz" anchor="ctr">
            <a:normAutofit fontScale="6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Polar Monitoring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Public Outreach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416675"/>
            <a:ext cx="762000" cy="365125"/>
          </a:xfrm>
        </p:spPr>
        <p:txBody>
          <a:bodyPr/>
          <a:lstStyle/>
          <a:p>
            <a:fld id="{B88542A7-E194-41BE-82C8-2F00E215C8E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3" y="1275098"/>
            <a:ext cx="7188174" cy="4973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0"/>
            <a:ext cx="5181600" cy="40642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298" y="1951037"/>
            <a:ext cx="564150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3600" b="1" dirty="0">
                <a:solidFill>
                  <a:srgbClr val="FFFF00"/>
                </a:solidFill>
                <a:latin typeface="Times New Roman"/>
                <a:ea typeface="+mj-ea"/>
                <a:cs typeface="Times New Roman"/>
              </a:rPr>
              <a:t>What is McIDAS-V</a:t>
            </a:r>
          </a:p>
        </p:txBody>
      </p:sp>
      <p:sp>
        <p:nvSpPr>
          <p:cNvPr id="33794" name="Rectangle 16"/>
          <p:cNvSpPr>
            <a:spLocks noGrp="1" noChangeArrowheads="1"/>
          </p:cNvSpPr>
          <p:nvPr>
            <p:ph idx="1"/>
          </p:nvPr>
        </p:nvSpPr>
        <p:spPr>
          <a:xfrm>
            <a:off x="457200" y="2179637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ea typeface="MS PGothic" charset="0"/>
              </a:rPr>
              <a:t>Integration of Geophysical Data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ea typeface="MS PGothic" charset="0"/>
              </a:rPr>
              <a:t>Remote and Local Data Access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ea typeface="MS PGothic" charset="0"/>
              </a:rPr>
              <a:t>Powerful Analysis Tools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ea typeface="MS PGothic" charset="0"/>
              </a:rPr>
              <a:t>3D Visualization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ea typeface="MS PGothic" charset="0"/>
              </a:rPr>
              <a:t>Ease of Re-projection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9293" y="1443998"/>
            <a:ext cx="6877050" cy="53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 err="1">
                <a:latin typeface="Times New Roman" charset="0"/>
                <a:ea typeface="ＭＳ Ｐゴシック" charset="0"/>
                <a:cs typeface="Lucida Sans Unicode" charset="0"/>
              </a:rPr>
              <a:t>McIDAS</a:t>
            </a:r>
            <a:r>
              <a:rPr lang="en-GB" sz="2800" b="1" dirty="0">
                <a:latin typeface="Times New Roman" charset="0"/>
                <a:ea typeface="ＭＳ Ｐゴシック" charset="0"/>
                <a:cs typeface="Lucida Sans Unicode" charset="0"/>
              </a:rPr>
              <a:t>-X </a:t>
            </a:r>
            <a:r>
              <a:rPr lang="en-GB" sz="2800" b="1" dirty="0">
                <a:latin typeface="Times New Roman" charset="0"/>
                <a:ea typeface="ＭＳ Ｐゴシック" charset="0"/>
                <a:cs typeface="Lucida Sans Unicode" charset="0"/>
                <a:sym typeface="Wingdings" charset="0"/>
              </a:rPr>
              <a:t> </a:t>
            </a:r>
            <a:r>
              <a:rPr lang="en-GB" sz="2800" b="1" dirty="0" err="1">
                <a:latin typeface="Times New Roman" charset="0"/>
                <a:ea typeface="ＭＳ Ｐゴシック" charset="0"/>
                <a:cs typeface="Lucida Sans Unicode" charset="0"/>
              </a:rPr>
              <a:t>VisAD</a:t>
            </a:r>
            <a:r>
              <a:rPr lang="en-GB" sz="2800" b="1" dirty="0">
                <a:latin typeface="Times New Roman" charset="0"/>
                <a:ea typeface="ＭＳ Ｐゴシック" charset="0"/>
                <a:cs typeface="Lucida Sans Unicode" charset="0"/>
              </a:rPr>
              <a:t> + IDV + HYDRA </a:t>
            </a:r>
            <a:r>
              <a:rPr lang="en-GB" sz="2800" b="1" dirty="0" smtClean="0">
                <a:latin typeface="Times New Roman" charset="0"/>
                <a:ea typeface="ＭＳ Ｐゴシック" charset="0"/>
                <a:cs typeface="Lucida Sans Unicode" charset="0"/>
              </a:rPr>
              <a:t>=</a:t>
            </a:r>
            <a:endParaRPr lang="en-US" sz="2800" b="1" u="sng" dirty="0">
              <a:solidFill>
                <a:srgbClr val="FF0000"/>
              </a:solidFill>
              <a:latin typeface="Times New Roman" charset="0"/>
              <a:ea typeface="ＭＳ Ｐゴシック" charset="0"/>
              <a:cs typeface="Lucida Sans Unicode" charset="0"/>
            </a:endParaRPr>
          </a:p>
        </p:txBody>
      </p:sp>
      <p:pic>
        <p:nvPicPr>
          <p:cNvPr id="7174" name="Picture 3" descr="MODIS_06_04_calipsoTAB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19" y="3505200"/>
            <a:ext cx="452278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\\beans\users$\wstraka\Data\Desktop\STAR JPSS annual meeting\mcvlogo-trans_b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343" y="1252310"/>
            <a:ext cx="1841150" cy="92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468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dirty="0">
                <a:solidFill>
                  <a:srgbClr val="FFFF00"/>
                </a:solidFill>
                <a:latin typeface="Times New Roman" pitchFamily="18" charset="0"/>
              </a:rPr>
              <a:t>Key Aspects of </a:t>
            </a:r>
            <a:r>
              <a:rPr lang="en-GB" dirty="0" err="1">
                <a:solidFill>
                  <a:srgbClr val="FFFF00"/>
                </a:solidFill>
                <a:latin typeface="Times New Roman" pitchFamily="18" charset="0"/>
              </a:rPr>
              <a:t>McIDAS</a:t>
            </a:r>
            <a:r>
              <a:rPr lang="en-GB" dirty="0">
                <a:solidFill>
                  <a:srgbClr val="FFFF00"/>
                </a:solidFill>
                <a:latin typeface="Times New Roman" pitchFamily="18" charset="0"/>
              </a:rPr>
              <a:t>-V</a:t>
            </a:r>
          </a:p>
        </p:txBody>
      </p:sp>
      <p:sp>
        <p:nvSpPr>
          <p:cNvPr id="3584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85000" lnSpcReduction="10000"/>
          </a:bodyPr>
          <a:lstStyle/>
          <a:p>
            <a:pPr marL="457200" lvl="1" indent="0" eaLnBrk="1" hangingPunct="1">
              <a:lnSpc>
                <a:spcPct val="80000"/>
              </a:lnSpc>
              <a:buNone/>
            </a:pPr>
            <a:endParaRPr lang="en-GB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Built on top an extensible framework for adapting new sources of data (format and type, local or remote), user interface components and for creating novel displays and analysis techniques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Developed in the Java programming language – object oriented, write once run anywhere, very portable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Persistence mechanism (bundles) for saving and sharing interesting displays/analysis with other </a:t>
            </a:r>
            <a:r>
              <a:rPr lang="en-US" sz="2400" b="1" dirty="0" err="1" smtClean="0">
                <a:latin typeface="Times New Roman" pitchFamily="18" charset="0"/>
              </a:rPr>
              <a:t>McIDAS</a:t>
            </a:r>
            <a:r>
              <a:rPr lang="en-US" sz="2400" b="1" dirty="0" smtClean="0">
                <a:latin typeface="Times New Roman" pitchFamily="18" charset="0"/>
              </a:rPr>
              <a:t>-V users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Python based user defined computation</a:t>
            </a:r>
          </a:p>
          <a:p>
            <a:pPr>
              <a:lnSpc>
                <a:spcPct val="90000"/>
              </a:lnSpc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Open source, freely available, community driven software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Is able to easily load and manipulate Suomi NPP (Block 1 and 2) and JPSS-1 simulated Block 2 data without any special readers</a:t>
            </a:r>
          </a:p>
          <a:p>
            <a:pPr>
              <a:lnSpc>
                <a:spcPct val="90000"/>
              </a:lnSpc>
            </a:pPr>
            <a:endParaRPr lang="en-US" sz="2400" b="1" dirty="0" smtClean="0">
              <a:solidFill>
                <a:srgbClr val="CCFFCC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CCFFCC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400" b="1" dirty="0" smtClean="0">
              <a:solidFill>
                <a:srgbClr val="CCFFCC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400" b="1" dirty="0" smtClean="0">
              <a:solidFill>
                <a:srgbClr val="CCFFCC"/>
              </a:solidFill>
              <a:latin typeface="Times New Roman" pitchFamily="18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</p:spTree>
    <p:extLst>
      <p:ext uri="{BB962C8B-B14F-4D97-AF65-F5344CB8AC3E}">
        <p14:creationId xmlns:p14="http://schemas.microsoft.com/office/powerpoint/2010/main" val="3441464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Suomi NPP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It has 5 instruments which retrieve data regarding the atmosphere, land and ocean. 3 of these instruments can be displayed in </a:t>
            </a:r>
            <a:r>
              <a:rPr lang="en-US" dirty="0" err="1" smtClean="0"/>
              <a:t>McIDAS</a:t>
            </a:r>
            <a:r>
              <a:rPr lang="en-US" dirty="0" smtClean="0"/>
              <a:t>-V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VIIRS</a:t>
            </a:r>
          </a:p>
          <a:p>
            <a:pPr lvl="1"/>
            <a:r>
              <a:rPr lang="en-US" dirty="0" smtClean="0"/>
              <a:t>CERES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CrIS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ATMS</a:t>
            </a:r>
          </a:p>
          <a:p>
            <a:pPr lvl="1"/>
            <a:r>
              <a:rPr lang="en-US" dirty="0" smtClean="0"/>
              <a:t>OMPS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5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5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Advanced Technology Microwave Sounder</a:t>
            </a:r>
            <a:br>
              <a:rPr lang="en-US" dirty="0"/>
            </a:br>
            <a:r>
              <a:rPr lang="en-US" dirty="0" smtClean="0"/>
              <a:t>(ATMS)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22 </a:t>
            </a:r>
            <a:r>
              <a:rPr lang="en-US" sz="2000" dirty="0" smtClean="0"/>
              <a:t>microwave channels, combining all </a:t>
            </a:r>
            <a:r>
              <a:rPr lang="en-US" sz="2000" dirty="0"/>
              <a:t>the channels of the preceding AMSU-A1, AMSU-A2, and AMSU-B sensors into a single </a:t>
            </a:r>
            <a:r>
              <a:rPr lang="en-US" sz="2000" dirty="0" smtClean="0"/>
              <a:t>package</a:t>
            </a:r>
          </a:p>
          <a:p>
            <a:r>
              <a:rPr lang="en-US" sz="2000" dirty="0" smtClean="0"/>
              <a:t>Provides </a:t>
            </a:r>
            <a:r>
              <a:rPr lang="en-US" sz="2000" dirty="0"/>
              <a:t>sounding observations needed to retrieve profiles of atmospheric temperature and moisture for </a:t>
            </a:r>
            <a:r>
              <a:rPr lang="en-US" sz="2000" dirty="0" smtClean="0"/>
              <a:t>forecasting models and continuity for </a:t>
            </a:r>
            <a:r>
              <a:rPr lang="en-US" sz="2000" dirty="0"/>
              <a:t>climate monitoring purposes</a:t>
            </a:r>
            <a:r>
              <a:rPr lang="en-US" sz="1800" dirty="0"/>
              <a:t>.</a:t>
            </a:r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6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6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" name="Picture 2" descr="\\beans\users$\wstraka\Data\Desktop\Conferences\EUMETSAT2013\William_ATMS_EUMETS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48" y="2895600"/>
            <a:ext cx="5784104" cy="42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Cross-track Infrared Sounder</a:t>
            </a:r>
            <a:br>
              <a:rPr lang="en-US" dirty="0"/>
            </a:br>
            <a:r>
              <a:rPr lang="en-US" dirty="0" smtClean="0"/>
              <a:t>(</a:t>
            </a:r>
            <a:r>
              <a:rPr lang="en-US" dirty="0" err="1" smtClean="0"/>
              <a:t>CrIS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1,305 </a:t>
            </a:r>
            <a:r>
              <a:rPr lang="en-US" sz="2400" dirty="0"/>
              <a:t>infrared spectral </a:t>
            </a:r>
            <a:r>
              <a:rPr lang="en-US" sz="2400" dirty="0" smtClean="0"/>
              <a:t>channels</a:t>
            </a:r>
          </a:p>
          <a:p>
            <a:r>
              <a:rPr lang="en-US" sz="2400" dirty="0" smtClean="0"/>
              <a:t>Designed </a:t>
            </a:r>
            <a:r>
              <a:rPr lang="en-US" sz="2400" dirty="0"/>
              <a:t>to provide high vertical resolution information on the atmosphere's </a:t>
            </a:r>
            <a:r>
              <a:rPr lang="en-US" sz="2400" dirty="0" smtClean="0"/>
              <a:t>structure </a:t>
            </a:r>
            <a:r>
              <a:rPr lang="en-US" sz="2400" dirty="0"/>
              <a:t>of temperature and water vapor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7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7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8" name="Picture 2" descr="\\beans\users$\wstraka\Data\Desktop\STAR JPSS annual meeting\c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3524292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wstraka\Data\Desktop\STAR JPSS annual meeting\cris_spect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0"/>
            <a:ext cx="5121302" cy="1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4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Visible Infrared Imaging Radiometer </a:t>
            </a:r>
            <a:r>
              <a:rPr lang="en-US" dirty="0" smtClean="0"/>
              <a:t>Suite (VIIRS)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Has 22 </a:t>
            </a:r>
            <a:r>
              <a:rPr lang="en-US" dirty="0"/>
              <a:t>channels </a:t>
            </a:r>
            <a:r>
              <a:rPr lang="en-US" dirty="0" smtClean="0"/>
              <a:t>at three different resolutions</a:t>
            </a:r>
          </a:p>
          <a:p>
            <a:pPr lvl="1"/>
            <a:r>
              <a:rPr lang="en-US" dirty="0" smtClean="0"/>
              <a:t>16 Moderate Band (M-Band) channels (~</a:t>
            </a:r>
            <a:r>
              <a:rPr lang="en-US" dirty="0"/>
              <a:t>750 m at nadir) </a:t>
            </a:r>
            <a:endParaRPr lang="en-US" dirty="0" smtClean="0"/>
          </a:p>
          <a:p>
            <a:pPr lvl="1"/>
            <a:r>
              <a:rPr lang="en-US" dirty="0" smtClean="0"/>
              <a:t>5 high </a:t>
            </a:r>
            <a:r>
              <a:rPr lang="en-US" dirty="0"/>
              <a:t>resolution </a:t>
            </a:r>
            <a:r>
              <a:rPr lang="en-US" dirty="0" smtClean="0"/>
              <a:t>(I-Band) channels </a:t>
            </a:r>
            <a:r>
              <a:rPr lang="en-US" dirty="0"/>
              <a:t>(~</a:t>
            </a:r>
            <a:r>
              <a:rPr lang="en-US" dirty="0" smtClean="0"/>
              <a:t>375 m at nadir)</a:t>
            </a:r>
          </a:p>
          <a:p>
            <a:pPr lvl="1"/>
            <a:r>
              <a:rPr lang="en-US" dirty="0" smtClean="0"/>
              <a:t>Day Night Band (~750 m at nadir)</a:t>
            </a:r>
          </a:p>
          <a:p>
            <a:r>
              <a:rPr lang="en-US" dirty="0" smtClean="0"/>
              <a:t>M and I band data encompass </a:t>
            </a:r>
            <a:r>
              <a:rPr lang="en-US" dirty="0"/>
              <a:t>data from 412 nm to 12 </a:t>
            </a:r>
            <a:r>
              <a:rPr lang="el-GR" dirty="0"/>
              <a:t>μ</a:t>
            </a:r>
            <a:r>
              <a:rPr lang="en-US" dirty="0" smtClean="0"/>
              <a:t>m</a:t>
            </a:r>
          </a:p>
          <a:p>
            <a:r>
              <a:rPr lang="en-US" dirty="0" smtClean="0"/>
              <a:t>Used to produce Level 2 products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8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8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</p:spTree>
    <p:extLst>
      <p:ext uri="{BB962C8B-B14F-4D97-AF65-F5344CB8AC3E}">
        <p14:creationId xmlns:p14="http://schemas.microsoft.com/office/powerpoint/2010/main" val="40737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Multi-channel animation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5" y="1135045"/>
            <a:ext cx="8077200" cy="5153060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2018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  <a:p>
            <a:r>
              <a:rPr lang="en-US" dirty="0" smtClean="0"/>
              <a:t>May 2018</a:t>
            </a:r>
          </a:p>
        </p:txBody>
      </p:sp>
    </p:spTree>
    <p:extLst>
      <p:ext uri="{BB962C8B-B14F-4D97-AF65-F5344CB8AC3E}">
        <p14:creationId xmlns:p14="http://schemas.microsoft.com/office/powerpoint/2010/main" val="517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11177</TotalTime>
  <Words>844</Words>
  <Application>Microsoft Office PowerPoint</Application>
  <PresentationFormat>On-screen Show (4:3)</PresentationFormat>
  <Paragraphs>173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ＭＳ Ｐゴシック</vt:lpstr>
      <vt:lpstr>ＭＳ Ｐゴシック</vt:lpstr>
      <vt:lpstr>Arial</vt:lpstr>
      <vt:lpstr>Book Antiqua</vt:lpstr>
      <vt:lpstr>Calibri</vt:lpstr>
      <vt:lpstr>Lucida Sans Unicode</vt:lpstr>
      <vt:lpstr>Monotype Sorts</vt:lpstr>
      <vt:lpstr>Symbol</vt:lpstr>
      <vt:lpstr>Times New Roman</vt:lpstr>
      <vt:lpstr>Wingdings</vt:lpstr>
      <vt:lpstr>Office Theme</vt:lpstr>
      <vt:lpstr>1_Office Theme</vt:lpstr>
      <vt:lpstr>2_NOAA</vt:lpstr>
      <vt:lpstr>CIMSS support of JPSS</vt:lpstr>
      <vt:lpstr>Outline</vt:lpstr>
      <vt:lpstr>What is McIDAS-V</vt:lpstr>
      <vt:lpstr>Key Aspects of McIDAS-V</vt:lpstr>
      <vt:lpstr>Suomi NPP</vt:lpstr>
      <vt:lpstr>Advanced Technology Microwave Sounder (ATMS)</vt:lpstr>
      <vt:lpstr>Cross-track Infrared Sounder (CrIS)</vt:lpstr>
      <vt:lpstr>Visible Infrared Imaging Radiometer Suite (VIIRS)</vt:lpstr>
      <vt:lpstr>Multi-channel animation</vt:lpstr>
      <vt:lpstr>RGB composite</vt:lpstr>
      <vt:lpstr>VIIRS Channel Differencing DNB Stray light example</vt:lpstr>
      <vt:lpstr>VIIRS SDR Ancillary data </vt:lpstr>
      <vt:lpstr>Visible Infrared Imaging Radiometer Suite (VIIRS) EDR</vt:lpstr>
      <vt:lpstr>VIIRS DNB and Surface temperature EDR 2236Z, 09/29/2012</vt:lpstr>
      <vt:lpstr>Imagery EDR example Scatter analysis</vt:lpstr>
      <vt:lpstr>Product EDR Variable selection</vt:lpstr>
      <vt:lpstr>Product EDR Data Probe</vt:lpstr>
      <vt:lpstr>S-NPP/NOAA-20 specific McIDAS-V 1.7 Updates</vt:lpstr>
      <vt:lpstr>S-NPP/NOAA-20 Updates since McIDAS-V 1.7 in Nightly Build</vt:lpstr>
      <vt:lpstr>Examples of McIDAS-V USED for JPSS</vt:lpstr>
      <vt:lpstr>PowerPoint Presentation</vt:lpstr>
      <vt:lpstr>PowerPoint Presentation</vt:lpstr>
      <vt:lpstr>PowerPoint Presentation</vt:lpstr>
      <vt:lpstr>PowerPoint Presentation</vt:lpstr>
      <vt:lpstr>Needed features for JPSS activities</vt:lpstr>
      <vt:lpstr>Extra slides</vt:lpstr>
      <vt:lpstr>PowerPoint Presentation</vt:lpstr>
    </vt:vector>
  </TitlesOfParts>
  <Company>NOAA/NESDIS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Straka III</dc:creator>
  <cp:lastModifiedBy>William Straka</cp:lastModifiedBy>
  <cp:revision>534</cp:revision>
  <cp:lastPrinted>2009-08-04T16:30:50Z</cp:lastPrinted>
  <dcterms:created xsi:type="dcterms:W3CDTF">2010-08-20T17:17:40Z</dcterms:created>
  <dcterms:modified xsi:type="dcterms:W3CDTF">2018-05-23T14:46:28Z</dcterms:modified>
</cp:coreProperties>
</file>