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81" r:id="rId4"/>
    <p:sldId id="265" r:id="rId5"/>
    <p:sldId id="273" r:id="rId6"/>
    <p:sldId id="274" r:id="rId7"/>
    <p:sldId id="284" r:id="rId8"/>
    <p:sldId id="285" r:id="rId9"/>
    <p:sldId id="275" r:id="rId10"/>
    <p:sldId id="266" r:id="rId11"/>
    <p:sldId id="286" r:id="rId12"/>
    <p:sldId id="287" r:id="rId13"/>
    <p:sldId id="282" r:id="rId14"/>
    <p:sldId id="270" r:id="rId15"/>
    <p:sldId id="288" r:id="rId16"/>
    <p:sldId id="277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1"/>
    <p:restoredTop sz="94671"/>
  </p:normalViewPr>
  <p:slideViewPr>
    <p:cSldViewPr snapToGrid="0" snapToObjects="1">
      <p:cViewPr varScale="1">
        <p:scale>
          <a:sx n="101" d="100"/>
          <a:sy n="101" d="100"/>
        </p:scale>
        <p:origin x="150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0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DD60201-37BC-5D4E-B875-4A1972EF2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8666" y="2648879"/>
            <a:ext cx="5023385" cy="1181452"/>
          </a:xfrm>
        </p:spPr>
        <p:txBody>
          <a:bodyPr>
            <a:normAutofit/>
          </a:bodyPr>
          <a:lstStyle/>
          <a:p>
            <a:r>
              <a:rPr lang="en-US" sz="2800" b="1" dirty="0"/>
              <a:t>Aviation </a:t>
            </a:r>
            <a:r>
              <a:rPr lang="en-US" sz="2800" b="1" dirty="0" smtClean="0"/>
              <a:t>Weather center and </a:t>
            </a:r>
            <a:r>
              <a:rPr lang="en-US" sz="2800" b="1" dirty="0" err="1" smtClean="0"/>
              <a:t>mcidas</a:t>
            </a:r>
            <a:r>
              <a:rPr lang="en-US" sz="2800" b="1" dirty="0" smtClean="0"/>
              <a:t>-x </a:t>
            </a:r>
            <a:r>
              <a:rPr lang="en-US" sz="2800" b="1" dirty="0"/>
              <a:t>utility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3466DA-662D-4441-899A-1F3434BA1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4135" y="3015191"/>
            <a:ext cx="2042763" cy="815140"/>
          </a:xfrm>
        </p:spPr>
        <p:txBody>
          <a:bodyPr>
            <a:normAutofit fontScale="70000" lnSpcReduction="20000"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Amanda Terborg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125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NCEP/AWC and CIRA/CSU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125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MUG meeting – Madison, WI</a:t>
            </a:r>
          </a:p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1125" dirty="0">
                <a:solidFill>
                  <a:schemeClr val="bg1">
                    <a:lumMod val="50000"/>
                    <a:lumOff val="50000"/>
                  </a:schemeClr>
                </a:solidFill>
              </a:rPr>
              <a:t>22-23 May 2018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D7E6B8-1669-3F4F-BB21-90BE58B52082}"/>
              </a:ext>
            </a:extLst>
          </p:cNvPr>
          <p:cNvCxnSpPr/>
          <p:nvPr/>
        </p:nvCxnSpPr>
        <p:spPr>
          <a:xfrm>
            <a:off x="7182051" y="2839453"/>
            <a:ext cx="0" cy="11389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C41692-F02C-7C41-A1DD-24F3CE97F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>
            <a:off x="464269" y="4243756"/>
            <a:ext cx="3674593" cy="1357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E442C-2370-5C49-A238-107930D93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 rot="10800000">
            <a:off x="8101263" y="1348787"/>
            <a:ext cx="3616691" cy="13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20171031_1800IRrect.gif">
            <a:extLst>
              <a:ext uri="{FF2B5EF4-FFF2-40B4-BE49-F238E27FC236}">
                <a16:creationId xmlns:a16="http://schemas.microsoft.com/office/drawing/2014/main" id="{13253B9A-75E6-4448-993C-1B6CCF4E2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" b="-70"/>
          <a:stretch/>
        </p:blipFill>
        <p:spPr bwMode="auto">
          <a:xfrm>
            <a:off x="2364372" y="208547"/>
            <a:ext cx="9667207" cy="64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75145"/>
            <a:ext cx="246858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CONUS composites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GOES-16 and GOES-15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674" y="2014580"/>
            <a:ext cx="176463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IR composite</a:t>
            </a:r>
          </a:p>
        </p:txBody>
      </p:sp>
    </p:spTree>
    <p:extLst>
      <p:ext uri="{BB962C8B-B14F-4D97-AF65-F5344CB8AC3E}">
        <p14:creationId xmlns:p14="http://schemas.microsoft.com/office/powerpoint/2010/main" val="22747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171031_1800WVrect.gif">
            <a:extLst>
              <a:ext uri="{FF2B5EF4-FFF2-40B4-BE49-F238E27FC236}">
                <a16:creationId xmlns:a16="http://schemas.microsoft.com/office/drawing/2014/main" id="{D7674070-3EE5-D040-84FA-EC1DAEE4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72" y="208546"/>
            <a:ext cx="9667207" cy="64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75145"/>
            <a:ext cx="246858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CONUS composites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GOES-16 and GOES-15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674" y="2014580"/>
            <a:ext cx="176463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IR composite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AF64CE-A4D3-354F-8F0D-5024878659E0}"/>
              </a:ext>
            </a:extLst>
          </p:cNvPr>
          <p:cNvSpPr txBox="1"/>
          <p:nvPr/>
        </p:nvSpPr>
        <p:spPr>
          <a:xfrm>
            <a:off x="256674" y="2530685"/>
            <a:ext cx="176463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WV composite</a:t>
            </a:r>
          </a:p>
        </p:txBody>
      </p:sp>
    </p:spTree>
    <p:extLst>
      <p:ext uri="{BB962C8B-B14F-4D97-AF65-F5344CB8AC3E}">
        <p14:creationId xmlns:p14="http://schemas.microsoft.com/office/powerpoint/2010/main" val="30278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171101_1445VFconR.gif">
            <a:extLst>
              <a:ext uri="{FF2B5EF4-FFF2-40B4-BE49-F238E27FC236}">
                <a16:creationId xmlns:a16="http://schemas.microsoft.com/office/drawing/2014/main" id="{BFF6F681-A740-3346-A6A1-83DA05F5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71" y="208546"/>
            <a:ext cx="9667207" cy="642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75145"/>
            <a:ext cx="246858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CONUS composites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GOES-16 and GOES-15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674" y="2014580"/>
            <a:ext cx="176463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IR composite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3B355-67FA-914A-B503-CF4DD170A6B5}"/>
              </a:ext>
            </a:extLst>
          </p:cNvPr>
          <p:cNvSpPr txBox="1"/>
          <p:nvPr/>
        </p:nvSpPr>
        <p:spPr>
          <a:xfrm>
            <a:off x="256674" y="2530685"/>
            <a:ext cx="176463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WV composite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C1336-820C-D244-BD56-F047C3030F36}"/>
              </a:ext>
            </a:extLst>
          </p:cNvPr>
          <p:cNvSpPr txBox="1"/>
          <p:nvPr/>
        </p:nvSpPr>
        <p:spPr>
          <a:xfrm>
            <a:off x="256674" y="3046790"/>
            <a:ext cx="176463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Vis/Fog composite</a:t>
            </a:r>
          </a:p>
        </p:txBody>
      </p:sp>
    </p:spTree>
    <p:extLst>
      <p:ext uri="{BB962C8B-B14F-4D97-AF65-F5344CB8AC3E}">
        <p14:creationId xmlns:p14="http://schemas.microsoft.com/office/powerpoint/2010/main" val="42501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DE525-AE95-B849-B859-CC7DA4DD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530" y="1027582"/>
            <a:ext cx="7384197" cy="5538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1599" y="315124"/>
            <a:ext cx="6495835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ISRO ADDE servers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latin typeface="Helvetica Neue" charset="0"/>
                <a:ea typeface="Helvetica Neue" charset="0"/>
                <a:cs typeface="Helvetica Neue" charset="0"/>
              </a:rPr>
              <a:t>Testing INSAT data at AWC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61517" y="1758703"/>
            <a:ext cx="3299578" cy="18774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ISRO L1C imager data from EUMETSAT</a:t>
            </a:r>
          </a:p>
          <a:p>
            <a:pPr algn="ctr"/>
            <a:endParaRPr lang="en-US" sz="1200" b="1" i="1" dirty="0">
              <a:solidFill>
                <a:srgbClr val="FFFF0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200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Viewable through the ADDE IIND keyword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i="1" dirty="0">
              <a:solidFill>
                <a:srgbClr val="FFFF0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Not meant for L1C data though, so map and navigation were incorrect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200" i="1" dirty="0">
              <a:solidFill>
                <a:srgbClr val="FFFF0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Then the feed from EUMETSAT died…</a:t>
            </a:r>
          </a:p>
        </p:txBody>
      </p:sp>
    </p:spTree>
    <p:extLst>
      <p:ext uri="{BB962C8B-B14F-4D97-AF65-F5344CB8AC3E}">
        <p14:creationId xmlns:p14="http://schemas.microsoft.com/office/powerpoint/2010/main" val="27977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3314" y="717938"/>
            <a:ext cx="7510506" cy="3213982"/>
          </a:xfrm>
        </p:spPr>
        <p:txBody>
          <a:bodyPr/>
          <a:lstStyle/>
          <a:p>
            <a:r>
              <a:rPr lang="en-US" dirty="0" err="1"/>
              <a:t>M</a:t>
            </a:r>
            <a:r>
              <a:rPr lang="en-US" sz="3600" dirty="0" err="1"/>
              <a:t>c</a:t>
            </a:r>
            <a:r>
              <a:rPr lang="en-US" dirty="0" err="1"/>
              <a:t>IDAS</a:t>
            </a:r>
            <a:r>
              <a:rPr lang="en-US" dirty="0"/>
              <a:t>-V </a:t>
            </a:r>
            <a:r>
              <a:rPr lang="en-US" sz="3600" dirty="0"/>
              <a:t>Utility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>
            <a:off x="1524001" y="4865664"/>
            <a:ext cx="2609843" cy="833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 rot="10800000">
            <a:off x="7999891" y="970671"/>
            <a:ext cx="2668109" cy="8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McIDAS</a:t>
            </a:r>
            <a:r>
              <a:rPr lang="en-US" b="1" dirty="0"/>
              <a:t>-V concepts at the AWC</a:t>
            </a:r>
            <a:endParaRPr lang="en-US" dirty="0"/>
          </a:p>
        </p:txBody>
      </p:sp>
      <p:pic>
        <p:nvPicPr>
          <p:cNvPr id="7" name="Picture 6" descr="Screen Shot 2016-10-31 at 1.4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33" y="1566246"/>
            <a:ext cx="7724661" cy="52917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642812" y="2875785"/>
            <a:ext cx="1045829" cy="46684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18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McIDAS</a:t>
            </a:r>
            <a:r>
              <a:rPr lang="en-US" b="1" dirty="0"/>
              <a:t>-V concepts at the AWC</a:t>
            </a:r>
            <a:endParaRPr lang="en-US" dirty="0"/>
          </a:p>
        </p:txBody>
      </p:sp>
      <p:pic>
        <p:nvPicPr>
          <p:cNvPr id="5" name="Picture 4" descr="Screen Shot 2016-10-31 at 1.43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33" y="1566246"/>
            <a:ext cx="7724661" cy="52917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81353" y="2801089"/>
            <a:ext cx="1045829" cy="46684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6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>
            <a:off x="385011" y="5454316"/>
            <a:ext cx="4488369" cy="1171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 rot="10800000">
            <a:off x="7594352" y="395140"/>
            <a:ext cx="4244721" cy="10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7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41413" y="1945105"/>
            <a:ext cx="9905998" cy="31242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Aviation Weather Center utility</a:t>
            </a:r>
            <a:endParaRPr lang="en-US" dirty="0"/>
          </a:p>
          <a:p>
            <a:r>
              <a:rPr lang="en-US" dirty="0"/>
              <a:t>Vis/IR combination for ceiling &amp; visibility – day to night continuity</a:t>
            </a:r>
          </a:p>
          <a:p>
            <a:pPr lvl="1"/>
            <a:r>
              <a:rPr lang="en-US" dirty="0"/>
              <a:t>Producing GOES-16 version now</a:t>
            </a:r>
          </a:p>
          <a:p>
            <a:r>
              <a:rPr lang="en-US" dirty="0"/>
              <a:t>Global mosaics – GEO/LEO composites</a:t>
            </a:r>
          </a:p>
          <a:p>
            <a:pPr lvl="1"/>
            <a:r>
              <a:rPr lang="en-US" dirty="0"/>
              <a:t>Water Vapor and expanded display with 2017.2 – adjustment for SDI</a:t>
            </a:r>
          </a:p>
          <a:p>
            <a:r>
              <a:rPr lang="en-US" dirty="0"/>
              <a:t>Other band differences/derived products</a:t>
            </a:r>
          </a:p>
          <a:p>
            <a:pPr lvl="1"/>
            <a:r>
              <a:rPr lang="en-US" dirty="0"/>
              <a:t>Includes ABI L2 derived products (SST)</a:t>
            </a:r>
          </a:p>
          <a:p>
            <a:pPr lvl="1"/>
            <a:r>
              <a:rPr lang="en-US" dirty="0"/>
              <a:t>GOES-16 ash difference for mosaic imagery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>
            <a:off x="1141413" y="5069306"/>
            <a:ext cx="2609843" cy="833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 rot="10800000">
            <a:off x="7999891" y="970671"/>
            <a:ext cx="2668109" cy="858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98B63-0115-5E46-B654-9FC91CEA38FD}"/>
              </a:ext>
            </a:extLst>
          </p:cNvPr>
          <p:cNvSpPr txBox="1"/>
          <p:nvPr/>
        </p:nvSpPr>
        <p:spPr>
          <a:xfrm>
            <a:off x="1141413" y="994852"/>
            <a:ext cx="64958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McIDAS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-X concepts</a:t>
            </a:r>
          </a:p>
        </p:txBody>
      </p:sp>
    </p:spTree>
    <p:extLst>
      <p:ext uri="{BB962C8B-B14F-4D97-AF65-F5344CB8AC3E}">
        <p14:creationId xmlns:p14="http://schemas.microsoft.com/office/powerpoint/2010/main" val="10037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141413" y="1945105"/>
            <a:ext cx="9905998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Aviation Weather Center utility</a:t>
            </a:r>
            <a:endParaRPr lang="en-US" dirty="0"/>
          </a:p>
          <a:p>
            <a:r>
              <a:rPr lang="en-US" dirty="0"/>
              <a:t>CONUS scale mosaic</a:t>
            </a:r>
          </a:p>
          <a:p>
            <a:pPr lvl="1"/>
            <a:r>
              <a:rPr lang="en-US" dirty="0"/>
              <a:t>GOES-15/GOES-16 composite</a:t>
            </a:r>
          </a:p>
          <a:p>
            <a:r>
              <a:rPr lang="en-US" dirty="0"/>
              <a:t>INSAT data display</a:t>
            </a:r>
          </a:p>
          <a:p>
            <a:pPr lvl="1"/>
            <a:r>
              <a:rPr lang="en-US" dirty="0"/>
              <a:t>INSRO ADDE servers</a:t>
            </a:r>
          </a:p>
          <a:p>
            <a:pPr lvl="1"/>
            <a:r>
              <a:rPr lang="en-US" dirty="0"/>
              <a:t>EUMETSAT data availability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>
            <a:off x="1141413" y="5069306"/>
            <a:ext cx="2609843" cy="833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89939">
                        <a14:foregroundMark x1="606" y1="54000" x2="606" y2="54000"/>
                        <a14:foregroundMark x1="11636" y1="50909" x2="11636" y2="50909"/>
                        <a14:backgroundMark x1="19394" y1="50364" x2="19394" y2="50364"/>
                        <a14:backgroundMark x1="20848" y1="51273" x2="20848" y2="51273"/>
                        <a14:backgroundMark x1="16485" y1="51636" x2="16485" y2="51636"/>
                        <a14:backgroundMark x1="9939" y1="53273" x2="9939" y2="53273"/>
                        <a14:backgroundMark x1="3152" y1="54909" x2="3152" y2="54909"/>
                        <a14:backgroundMark x1="4848" y1="54545" x2="4848" y2="54545"/>
                        <a14:backgroundMark x1="1091" y1="43455" x2="1091" y2="43455"/>
                        <a14:backgroundMark x1="6545" y1="43091" x2="6545" y2="43091"/>
                        <a14:backgroundMark x1="19879" y1="45091" x2="19879" y2="45091"/>
                        <a14:backgroundMark x1="32727" y1="45455" x2="32727" y2="45455"/>
                        <a14:backgroundMark x1="39273" y1="46000" x2="39273" y2="46000"/>
                        <a14:backgroundMark x1="40242" y1="42909" x2="40242" y2="42909"/>
                        <a14:backgroundMark x1="47273" y1="45818" x2="47273" y2="45818"/>
                      </a14:backgroundRemoval>
                    </a14:imgEffect>
                  </a14:imgLayer>
                </a14:imgProps>
              </a:ext>
            </a:extLst>
          </a:blip>
          <a:srcRect t="22298" r="17913" b="30823"/>
          <a:stretch/>
        </p:blipFill>
        <p:spPr>
          <a:xfrm rot="10800000">
            <a:off x="7999891" y="970671"/>
            <a:ext cx="2668109" cy="858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98B63-0115-5E46-B654-9FC91CEA38FD}"/>
              </a:ext>
            </a:extLst>
          </p:cNvPr>
          <p:cNvSpPr txBox="1"/>
          <p:nvPr/>
        </p:nvSpPr>
        <p:spPr>
          <a:xfrm>
            <a:off x="1141413" y="994852"/>
            <a:ext cx="64958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McIDAS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-X concepts</a:t>
            </a:r>
          </a:p>
        </p:txBody>
      </p:sp>
    </p:spTree>
    <p:extLst>
      <p:ext uri="{BB962C8B-B14F-4D97-AF65-F5344CB8AC3E}">
        <p14:creationId xmlns:p14="http://schemas.microsoft.com/office/powerpoint/2010/main" val="246918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gj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2"/>
          <a:stretch/>
        </p:blipFill>
        <p:spPr>
          <a:xfrm>
            <a:off x="1654276" y="1858133"/>
            <a:ext cx="5419025" cy="4868091"/>
          </a:xfrm>
          <a:prstGeom prst="rect">
            <a:avLst/>
          </a:prstGeom>
        </p:spPr>
      </p:pic>
      <p:pic>
        <p:nvPicPr>
          <p:cNvPr id="4" name="Picture 3" descr="fogj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4"/>
          <a:stretch/>
        </p:blipFill>
        <p:spPr>
          <a:xfrm>
            <a:off x="5112437" y="1270553"/>
            <a:ext cx="5419025" cy="4915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7C248-6AD4-FB41-BF45-953055D33A84}"/>
              </a:ext>
            </a:extLst>
          </p:cNvPr>
          <p:cNvSpPr txBox="1"/>
          <p:nvPr/>
        </p:nvSpPr>
        <p:spPr>
          <a:xfrm>
            <a:off x="2781599" y="315124"/>
            <a:ext cx="6495835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Vis/Fog Difference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GOES-16 version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AF7F1-FB86-164D-BF86-ABFF2F9FB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880" y="1057631"/>
            <a:ext cx="8485271" cy="56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1599" y="315124"/>
            <a:ext cx="6495835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Water Vapor imagery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Expanded display with 2017.2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A1D0F-3A25-2F4F-A59D-B05A8CBE2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68" y="1199148"/>
            <a:ext cx="5641474" cy="4231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B9F9E-35DD-A84D-B356-E2E75232E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831" y="1199148"/>
            <a:ext cx="5641474" cy="42311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1410C1-EE78-6E4B-B1A0-FC1428AD64AD}"/>
              </a:ext>
            </a:extLst>
          </p:cNvPr>
          <p:cNvSpPr txBox="1"/>
          <p:nvPr/>
        </p:nvSpPr>
        <p:spPr>
          <a:xfrm>
            <a:off x="9277434" y="1343526"/>
            <a:ext cx="228908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2017.1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1662D-7E71-D746-A112-1CD90319D81E}"/>
              </a:ext>
            </a:extLst>
          </p:cNvPr>
          <p:cNvSpPr txBox="1"/>
          <p:nvPr/>
        </p:nvSpPr>
        <p:spPr>
          <a:xfrm>
            <a:off x="3692308" y="1343526"/>
            <a:ext cx="2289082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2017.2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7AB10-0C75-DE44-89F8-92C1D7837343}"/>
              </a:ext>
            </a:extLst>
          </p:cNvPr>
          <p:cNvSpPr txBox="1"/>
          <p:nvPr/>
        </p:nvSpPr>
        <p:spPr>
          <a:xfrm>
            <a:off x="444390" y="5702788"/>
            <a:ext cx="1112212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2017.2 expanded stretch feature added more contrast to WV channels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Discovered the SDIs were still using the original contrast. Added MCS=ORIGINAL to mitigate until the SDI software can be updated</a:t>
            </a:r>
            <a:endParaRPr lang="en-US" i="1" dirty="0">
              <a:solidFill>
                <a:srgbClr val="00B0F0"/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1599" y="315124"/>
            <a:ext cx="6495835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Global Mosaics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Using GOES-16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8" y="1285184"/>
            <a:ext cx="208233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Global WV composite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C3EAD-95DE-8C40-B45C-44C79789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599" y="1035432"/>
            <a:ext cx="8324850" cy="55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9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03EAC2-ECED-9F47-A94D-59774E58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599" y="1035432"/>
            <a:ext cx="8324850" cy="5527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1599" y="315124"/>
            <a:ext cx="6495835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Global Mosaics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Using GOES-16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8" y="1285184"/>
            <a:ext cx="208233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Global WV composite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780F1-5CD2-F94C-804F-E11CB13A9D16}"/>
              </a:ext>
            </a:extLst>
          </p:cNvPr>
          <p:cNvSpPr txBox="1"/>
          <p:nvPr/>
        </p:nvSpPr>
        <p:spPr>
          <a:xfrm>
            <a:off x="368968" y="1854679"/>
            <a:ext cx="208233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Global Ash composite</a:t>
            </a:r>
          </a:p>
        </p:txBody>
      </p:sp>
    </p:spTree>
    <p:extLst>
      <p:ext uri="{BB962C8B-B14F-4D97-AF65-F5344CB8AC3E}">
        <p14:creationId xmlns:p14="http://schemas.microsoft.com/office/powerpoint/2010/main" val="31535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BFFDD2-9F25-2E4D-A850-5CA3058F6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598" y="1035432"/>
            <a:ext cx="8324851" cy="5527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1599" y="315124"/>
            <a:ext cx="6495835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Global Mosaics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Using GOES-16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968" y="1285184"/>
            <a:ext cx="208233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Global WV composite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780F1-5CD2-F94C-804F-E11CB13A9D16}"/>
              </a:ext>
            </a:extLst>
          </p:cNvPr>
          <p:cNvSpPr txBox="1"/>
          <p:nvPr/>
        </p:nvSpPr>
        <p:spPr>
          <a:xfrm>
            <a:off x="368968" y="1854679"/>
            <a:ext cx="208233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Global Ash composite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D27E51-C766-9143-AF75-EFB0C35FF3FC}"/>
              </a:ext>
            </a:extLst>
          </p:cNvPr>
          <p:cNvSpPr txBox="1"/>
          <p:nvPr/>
        </p:nvSpPr>
        <p:spPr>
          <a:xfrm>
            <a:off x="368968" y="2424174"/>
            <a:ext cx="2082331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Global IR composite</a:t>
            </a:r>
          </a:p>
        </p:txBody>
      </p:sp>
    </p:spTree>
    <p:extLst>
      <p:ext uri="{BB962C8B-B14F-4D97-AF65-F5344CB8AC3E}">
        <p14:creationId xmlns:p14="http://schemas.microsoft.com/office/powerpoint/2010/main" val="185919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1599" y="315124"/>
            <a:ext cx="6495835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85000"/>
                  </a:schemeClr>
                </a:solidFill>
                <a:ea typeface="Helvetica Neue" charset="0"/>
                <a:cs typeface="Helvetica Neue" charset="0"/>
              </a:rPr>
              <a:t>Derived Products</a:t>
            </a:r>
          </a:p>
          <a:p>
            <a:pPr algn="ctr"/>
            <a:r>
              <a:rPr lang="en-US" sz="1200" b="1" i="1" dirty="0">
                <a:solidFill>
                  <a:srgbClr val="00B0F0"/>
                </a:solidFill>
                <a:ea typeface="Helvetica Neue" charset="0"/>
                <a:cs typeface="Helvetica Neue" charset="0"/>
              </a:rPr>
              <a:t>GOES-16 Sea Surface Temperatures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CC803-A220-DE46-8EB1-0764CEC8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07" y="1036810"/>
            <a:ext cx="8389018" cy="5569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590" y="1165145"/>
            <a:ext cx="2930246" cy="2539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050" b="1" i="1" dirty="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16 June 2017 1957 UTC</a:t>
            </a:r>
          </a:p>
        </p:txBody>
      </p:sp>
    </p:spTree>
    <p:extLst>
      <p:ext uri="{BB962C8B-B14F-4D97-AF65-F5344CB8AC3E}">
        <p14:creationId xmlns:p14="http://schemas.microsoft.com/office/powerpoint/2010/main" val="35904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14531</TotalTime>
  <Words>264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Helvetica Neue</vt:lpstr>
      <vt:lpstr>Mesh</vt:lpstr>
      <vt:lpstr>Aviation Weather center and mcidas-x utility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McIDAS-V Utility</vt:lpstr>
      <vt:lpstr>McIDAS-V concepts at the AWC</vt:lpstr>
      <vt:lpstr>McIDAS-V concepts at the AWC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Aviation impacts and GOES-16 utility</dc:title>
  <dc:creator>Microsoft Office User</dc:creator>
  <cp:lastModifiedBy>Barry Roth</cp:lastModifiedBy>
  <cp:revision>22</cp:revision>
  <dcterms:created xsi:type="dcterms:W3CDTF">2018-05-08T18:38:58Z</dcterms:created>
  <dcterms:modified xsi:type="dcterms:W3CDTF">2018-05-22T13:14:53Z</dcterms:modified>
</cp:coreProperties>
</file>