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476" r:id="rId4"/>
    <p:sldId id="434" r:id="rId5"/>
    <p:sldId id="503" r:id="rId6"/>
    <p:sldId id="505" r:id="rId7"/>
    <p:sldId id="506" r:id="rId8"/>
    <p:sldId id="507" r:id="rId9"/>
    <p:sldId id="504" r:id="rId10"/>
    <p:sldId id="508" r:id="rId11"/>
    <p:sldId id="509" r:id="rId12"/>
    <p:sldId id="510" r:id="rId13"/>
    <p:sldId id="511" r:id="rId14"/>
    <p:sldId id="512" r:id="rId15"/>
    <p:sldId id="516" r:id="rId16"/>
    <p:sldId id="387" r:id="rId17"/>
    <p:sldId id="513" r:id="rId18"/>
    <p:sldId id="485" r:id="rId19"/>
    <p:sldId id="486" r:id="rId20"/>
    <p:sldId id="500" r:id="rId21"/>
    <p:sldId id="514" r:id="rId22"/>
    <p:sldId id="515" r:id="rId23"/>
    <p:sldId id="477" r:id="rId24"/>
    <p:sldId id="517" r:id="rId25"/>
    <p:sldId id="518" r:id="rId2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C3399"/>
    <a:srgbClr val="333300"/>
    <a:srgbClr val="336600"/>
    <a:srgbClr val="663300"/>
    <a:srgbClr val="FFCCCC"/>
    <a:srgbClr val="6600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6"/>
    <p:restoredTop sz="94640"/>
  </p:normalViewPr>
  <p:slideViewPr>
    <p:cSldViewPr>
      <p:cViewPr varScale="1">
        <p:scale>
          <a:sx n="87" d="100"/>
          <a:sy n="87" d="100"/>
        </p:scale>
        <p:origin x="8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5952"/>
    </p:cViewPr>
  </p:sorterViewPr>
  <p:notesViewPr>
    <p:cSldViewPr>
      <p:cViewPr>
        <p:scale>
          <a:sx n="75" d="100"/>
          <a:sy n="75" d="100"/>
        </p:scale>
        <p:origin x="-1542" y="-84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72B6A2-924B-2741-92B1-FDEE333A8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002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51E58B-F6B0-DF4F-B69A-A512AB224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63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4185A32-8702-6640-AF50-21D50164FADC}" type="slidenum">
              <a:rPr lang="en-US" sz="1200">
                <a:solidFill>
                  <a:schemeClr val="bg1"/>
                </a:solidFill>
              </a:rPr>
              <a:pPr/>
              <a:t>1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ex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0275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591BC90B-7D3E-6045-BA72-0ACA7987498B}" type="slidenum">
              <a:rPr lang="en-US" sz="1200">
                <a:solidFill>
                  <a:schemeClr val="bg1"/>
                </a:solidFill>
              </a:rPr>
              <a:pPr/>
              <a:t>2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8434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2051"/>
          <p:cNvSpPr>
            <a:spLocks noGrp="1" noChangeArrowheads="1"/>
          </p:cNvSpPr>
          <p:nvPr>
            <p:ph type="body" idx="1"/>
          </p:nvPr>
        </p:nvSpPr>
        <p:spPr>
          <a:ex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B3036-B58B-8647-A2EC-628CD5DE8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30882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7933F-2F6F-5B45-A40F-31EB04319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97416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4C531-29C3-324D-BBFB-D0ADE61AD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4393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ADF83-B78B-884B-A0EB-B658BB4E9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8502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BFBCC-C25D-9F47-8434-508147737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7631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E4EF9-07F4-0C47-BDF3-92CE2076C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88188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28F5D-FF08-5B4D-93F3-F2D1304B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053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EB147-884C-9240-9707-EA419A632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42711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D22A7-76FD-BE44-8B3A-36019961B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2273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34EF1-DCA5-9646-9256-112F997BE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8642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DA7E-2B45-C34F-B9C7-71BFF5044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1185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D25F4CD8-339A-6F4A-9927-336C2128F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147F6.FC9316C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solidFill>
                  <a:schemeClr val="bg1"/>
                </a:solidFill>
                <a:ea typeface="ＭＳ Ｐゴシック" charset="0"/>
                <a:cs typeface="+mj-cs"/>
              </a:rPr>
              <a:t>McIDAS-X Software Development and Demonstration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1295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Dave </a:t>
            </a:r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Santek</a:t>
            </a:r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 and Jay </a:t>
            </a:r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Heinzelman</a:t>
            </a: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22 May 2018</a:t>
            </a: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ABI Level 2 Products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Satellite-derived products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Some </a:t>
            </a:r>
            <a:r>
              <a:rPr lang="en-US" sz="3200" dirty="0" err="1">
                <a:solidFill>
                  <a:schemeClr val="bg1"/>
                </a:solidFill>
              </a:rPr>
              <a:t>netCDF</a:t>
            </a:r>
            <a:r>
              <a:rPr lang="en-US" sz="3200" dirty="0">
                <a:solidFill>
                  <a:schemeClr val="bg1"/>
                </a:solidFill>
              </a:rPr>
              <a:t> files contain more than one product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Color tables (*.ET) that are similar to those in AWIPS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8473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ABI Level 2 Products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C0A8D4-ECF8-9043-A029-FD9DA4D78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24380"/>
              </p:ext>
            </p:extLst>
          </p:nvPr>
        </p:nvGraphicFramePr>
        <p:xfrm>
          <a:off x="1524000" y="19812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89452848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75133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2"/>
                          </a:solidFill>
                        </a:rPr>
                        <a:t>McIDAS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Product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32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CMSK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Mask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6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CTPR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Top Pressure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43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Top Height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36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Top Temperature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67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CTPH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Top Phase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094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Optical Depth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959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Particle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462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Lifted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586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69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76207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ABI Level 2 Products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C0A8D4-ECF8-9043-A029-FD9DA4D78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345916"/>
              </p:ext>
            </p:extLst>
          </p:nvPr>
        </p:nvGraphicFramePr>
        <p:xfrm>
          <a:off x="1524000" y="19812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89452848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75133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2"/>
                          </a:solidFill>
                        </a:rPr>
                        <a:t>McIDAS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Product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32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Totals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6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Showalter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43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K-Index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36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Precipitable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67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Detection 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094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Detection Temp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959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FMSK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Detection Mask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462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FPWR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Detection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586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LST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 Surface Temperature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69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3076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ABI Level 2 Products</a:t>
            </a:r>
          </a:p>
        </p:txBody>
      </p:sp>
      <p:grpSp>
        <p:nvGrpSpPr>
          <p:cNvPr id="21507" name="Group 9"/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21508" name="Oval 6"/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09" name="Picture 7" descr="sli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C0A8D4-ECF8-9043-A029-FD9DA4D78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268454"/>
              </p:ext>
            </p:extLst>
          </p:nvPr>
        </p:nvGraphicFramePr>
        <p:xfrm>
          <a:off x="1524000" y="19812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89452848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75133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2"/>
                          </a:solidFill>
                        </a:rPr>
                        <a:t>McIDAS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Product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32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ARSL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Aerosol Detection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6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SMOK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Aerosol Detection Smoke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43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DUST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Aerosol Detection Dust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36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AOD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Aerosol Optical Depth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67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Fractional Snow Cover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094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QPE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 Rate / QPE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959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 Surface Temperature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462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VAH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Volcanic Ash Height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586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VAML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Volcanic Ash Mass Loading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69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54699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GLM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Global Lightning Mapper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Events, Groups, Flashes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Parallax corrected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3778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GLM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Global Lightning Mapper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solidFill>
                  <a:schemeClr val="bg1"/>
                </a:solidFill>
              </a:rPr>
              <a:t>Ground System groups lightning flashes from the smallest increments (Events) to aggregates of Events (Groups) to aggregates of Groups (Flashes)</a:t>
            </a:r>
            <a:br>
              <a:rPr lang="en-US" sz="1800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bg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solidFill>
                  <a:srgbClr val="FFFF00"/>
                </a:solidFill>
              </a:rPr>
              <a:t>Events</a:t>
            </a:r>
            <a:r>
              <a:rPr lang="en-US" sz="1800" dirty="0">
                <a:solidFill>
                  <a:schemeClr val="bg1"/>
                </a:solidFill>
              </a:rPr>
              <a:t> are on a grid; each </a:t>
            </a:r>
            <a:r>
              <a:rPr lang="en-US" sz="1800" dirty="0" err="1">
                <a:solidFill>
                  <a:schemeClr val="bg1"/>
                </a:solidFill>
              </a:rPr>
              <a:t>gridpoint</a:t>
            </a:r>
            <a:r>
              <a:rPr lang="en-US" sz="1800" dirty="0">
                <a:solidFill>
                  <a:schemeClr val="bg1"/>
                </a:solidFill>
              </a:rPr>
              <a:t> is a GLM Field of View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solidFill>
                  <a:srgbClr val="FFFF00"/>
                </a:solidFill>
              </a:rPr>
              <a:t>Groups</a:t>
            </a:r>
            <a:r>
              <a:rPr lang="en-US" sz="1800" dirty="0">
                <a:solidFill>
                  <a:schemeClr val="bg1"/>
                </a:solidFill>
              </a:rPr>
              <a:t> are at the centroid of the Events that comprise the Group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solidFill>
                  <a:srgbClr val="FFFF00"/>
                </a:solidFill>
              </a:rPr>
              <a:t>Flashes</a:t>
            </a:r>
            <a:r>
              <a:rPr lang="en-US" sz="1800" dirty="0">
                <a:solidFill>
                  <a:schemeClr val="bg1"/>
                </a:solidFill>
              </a:rPr>
              <a:t> are at the centroid of the Groups that comprise the Flash</a:t>
            </a:r>
            <a:br>
              <a:rPr lang="en-US" sz="1800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bg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solidFill>
                  <a:schemeClr val="bg1"/>
                </a:solidFill>
              </a:rPr>
              <a:t>Number of Events  &gt; number of Groups &gt; number of Flashes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solidFill>
                  <a:schemeClr val="bg1"/>
                </a:solidFill>
              </a:rPr>
              <a:t>Real-time GLM datasets consist of </a:t>
            </a:r>
            <a:r>
              <a:rPr lang="en-US" sz="1800" dirty="0" err="1">
                <a:solidFill>
                  <a:schemeClr val="bg1"/>
                </a:solidFill>
              </a:rPr>
              <a:t>netCDF</a:t>
            </a:r>
            <a:r>
              <a:rPr lang="en-US" sz="1800" dirty="0">
                <a:solidFill>
                  <a:schemeClr val="bg1"/>
                </a:solidFill>
              </a:rPr>
              <a:t> files; each with 20 seconds of data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105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20F452-F43D-C14C-92E7-D8772E25919C}"/>
              </a:ext>
            </a:extLst>
          </p:cNvPr>
          <p:cNvSpPr/>
          <p:nvPr/>
        </p:nvSpPr>
        <p:spPr bwMode="auto">
          <a:xfrm>
            <a:off x="1143000" y="1066800"/>
            <a:ext cx="7086600" cy="468710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25038" y="274638"/>
            <a:ext cx="6234546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 eaLnBrk="0" hangingPunct="0"/>
            <a:r>
              <a:rPr lang="en-US" sz="2800" b="1" dirty="0">
                <a:solidFill>
                  <a:schemeClr val="bg1"/>
                </a:solidFill>
              </a:rPr>
              <a:t>GLM Parallax Model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483424"/>
            <a:ext cx="8271164" cy="4192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6262" lvl="1" eaLnBrk="0" hangingPunct="0">
              <a:spcBef>
                <a:spcPts val="1200"/>
              </a:spcBef>
              <a:defRPr/>
            </a:pPr>
            <a:endParaRPr lang="en-US" sz="2200" kern="0" dirty="0">
              <a:solidFill>
                <a:schemeClr val="bg1"/>
              </a:solidFill>
              <a:latin typeface="+mn-lt"/>
            </a:endParaRPr>
          </a:p>
          <a:p>
            <a:pPr marL="119062" marR="0" lvl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200" kern="0" dirty="0">
              <a:solidFill>
                <a:schemeClr val="bg1"/>
              </a:solidFill>
              <a:latin typeface="+mn-lt"/>
            </a:endParaRPr>
          </a:p>
          <a:p>
            <a:pPr marL="457200" marR="0" lvl="0" indent="-338138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2200" kern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Picture 3" descr="cid:image003.png@01D147F6.FC9316C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2" y="1066800"/>
            <a:ext cx="7901560" cy="46871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74643" y="5963478"/>
            <a:ext cx="7668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GLM products are </a:t>
            </a:r>
            <a:r>
              <a:rPr lang="en-US" sz="2000" dirty="0" err="1">
                <a:solidFill>
                  <a:schemeClr val="bg1"/>
                </a:solidFill>
              </a:rPr>
              <a:t>geolocated</a:t>
            </a:r>
            <a:r>
              <a:rPr lang="en-US" sz="2000" dirty="0">
                <a:solidFill>
                  <a:schemeClr val="bg1"/>
                </a:solidFill>
              </a:rPr>
              <a:t> assuming latitude dependent cloud height.</a:t>
            </a:r>
          </a:p>
        </p:txBody>
      </p:sp>
      <p:grpSp>
        <p:nvGrpSpPr>
          <p:cNvPr id="8" name="Group 9">
            <a:extLst>
              <a:ext uri="{FF2B5EF4-FFF2-40B4-BE49-F238E27FC236}">
                <a16:creationId xmlns:a16="http://schemas.microsoft.com/office/drawing/2014/main" id="{5EAA3E5F-39F7-8040-BDFE-C471D26D6BF0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9" name="Oval 6">
              <a:extLst>
                <a:ext uri="{FF2B5EF4-FFF2-40B4-BE49-F238E27FC236}">
                  <a16:creationId xmlns:a16="http://schemas.microsoft.com/office/drawing/2014/main" id="{1762F5E2-7385-3348-AFB3-C38815AFB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" name="Picture 7" descr="slide">
              <a:extLst>
                <a:ext uri="{FF2B5EF4-FFF2-40B4-BE49-F238E27FC236}">
                  <a16:creationId xmlns:a16="http://schemas.microsoft.com/office/drawing/2014/main" id="{8D59F265-4D58-A149-BE63-4B83096B6C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19693649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Display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Large frame size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From 4000x4000 to 32,000x32,000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Large number of frames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999 increased to 9999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RGBDISP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Examples from GOES-16, </a:t>
            </a:r>
            <a:r>
              <a:rPr lang="en-US" sz="3200" dirty="0" err="1">
                <a:solidFill>
                  <a:schemeClr val="bg1"/>
                </a:solidFill>
              </a:rPr>
              <a:t>Himawari</a:t>
            </a:r>
            <a:r>
              <a:rPr lang="en-US" sz="3200" dirty="0">
                <a:solidFill>
                  <a:schemeClr val="bg1"/>
                </a:solidFill>
              </a:rPr>
              <a:t>, and </a:t>
            </a:r>
            <a:r>
              <a:rPr lang="en-US" sz="3200" dirty="0" err="1">
                <a:solidFill>
                  <a:schemeClr val="bg1"/>
                </a:solidFill>
              </a:rPr>
              <a:t>Meteosat</a:t>
            </a:r>
            <a:endParaRPr lang="en-US" sz="3200" dirty="0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0CB5FAE-2FC5-9D49-8869-D00E3E91AE5A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3E4C6352-FB35-DD49-9CAD-25A311C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7" descr="slide">
              <a:extLst>
                <a:ext uri="{FF2B5EF4-FFF2-40B4-BE49-F238E27FC236}">
                  <a16:creationId xmlns:a16="http://schemas.microsoft.com/office/drawing/2014/main" id="{1FB95106-7D56-4A4B-AB16-E7C4C2BAD3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301917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>
                <a:solidFill>
                  <a:schemeClr val="bg1"/>
                </a:solidFill>
              </a:rPr>
              <a:t>Himawari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Updates for Himawari data (</a:t>
            </a:r>
            <a:r>
              <a:rPr lang="en-US" sz="3200" i="1" dirty="0">
                <a:solidFill>
                  <a:schemeClr val="bg1"/>
                </a:solidFill>
              </a:rPr>
              <a:t>WARI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Support for landmark regions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Handling undefined values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>
                <a:solidFill>
                  <a:schemeClr val="bg1"/>
                </a:solidFill>
              </a:rPr>
              <a:t>Meteosat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Updates to correct for navigation error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½ visible line and element error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Corrected at EUMETSAT in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December 2017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  <a:ea typeface="ＭＳ Ｐゴシック" charset="0"/>
                <a:cs typeface="+mj-cs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McIDAS</a:t>
            </a:r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-X 2017.1, 2017.2, 2018.1</a:t>
            </a: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  <a:p>
            <a:r>
              <a:rPr lang="en-US" dirty="0" err="1">
                <a:solidFill>
                  <a:schemeClr val="bg1"/>
                </a:solidFill>
                <a:latin typeface="Times New Roman" charset="0"/>
                <a:ea typeface="MS PGothic" charset="0"/>
              </a:rPr>
              <a:t>McIDAS</a:t>
            </a:r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-XCD 2017.2, 2018.1</a:t>
            </a: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  <a:latin typeface="Times New Roman" charset="0"/>
              <a:ea typeface="MS PGothic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MS PGothic" charset="0"/>
              </a:rPr>
              <a:t>Software development and plans for 2018 and beyond…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ADF83-B78B-884B-A0EB-B658BB4E96A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Miscellaneous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Update to maps and station database (NOAA sources)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More precision in output from DIST</a:t>
            </a:r>
          </a:p>
        </p:txBody>
      </p:sp>
      <p:grpSp>
        <p:nvGrpSpPr>
          <p:cNvPr id="36867" name="Group 9"/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36868" name="Oval 6"/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6869" name="Picture 7" descr="sli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0999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 err="1">
                <a:solidFill>
                  <a:schemeClr val="bg1"/>
                </a:solidFill>
              </a:rPr>
              <a:t>McIDAS</a:t>
            </a:r>
            <a:r>
              <a:rPr lang="en-US" dirty="0">
                <a:solidFill>
                  <a:schemeClr val="bg1"/>
                </a:solidFill>
              </a:rPr>
              <a:t>-XCD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WWDISP, WWLIST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Cancellations, updates, etc.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Polygons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Hourly synoptic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More stations for both METARs and synoptic reports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Case sensitive searching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id="{80CB5FAE-2FC5-9D49-8869-D00E3E91AE5A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3E4C6352-FB35-DD49-9CAD-25A311CDE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7" descr="slide">
              <a:extLst>
                <a:ext uri="{FF2B5EF4-FFF2-40B4-BE49-F238E27FC236}">
                  <a16:creationId xmlns:a16="http://schemas.microsoft.com/office/drawing/2014/main" id="{1FB95106-7D56-4A4B-AB16-E7C4C2BAD3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1661969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 err="1">
                <a:solidFill>
                  <a:schemeClr val="bg1"/>
                </a:solidFill>
              </a:rPr>
              <a:t>McIDAS</a:t>
            </a:r>
            <a:r>
              <a:rPr lang="en-US" dirty="0">
                <a:solidFill>
                  <a:schemeClr val="bg1"/>
                </a:solidFill>
              </a:rPr>
              <a:t>-XRD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GLMIMG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Density image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VIIRS server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S-NPP and NOAA-20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 err="1">
                <a:solidFill>
                  <a:schemeClr val="bg1"/>
                </a:solidFill>
              </a:rPr>
              <a:t>Unidata</a:t>
            </a:r>
            <a:r>
              <a:rPr lang="en-US" sz="3200" dirty="0">
                <a:solidFill>
                  <a:schemeClr val="bg1"/>
                </a:solidFill>
              </a:rPr>
              <a:t>: ABI Sectorized Cloud and Moisture Imagery (SCMI) ADDE server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07328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VIIRS ADDE Server</a:t>
            </a:r>
            <a:endParaRPr lang="en-US" sz="3200"/>
          </a:p>
        </p:txBody>
      </p:sp>
      <p:sp>
        <p:nvSpPr>
          <p:cNvPr id="68610" name="Text Box 11"/>
          <p:cNvSpPr txBox="1">
            <a:spLocks noChangeArrowheads="1"/>
          </p:cNvSpPr>
          <p:nvPr/>
        </p:nvSpPr>
        <p:spPr bwMode="auto">
          <a:xfrm>
            <a:off x="511175" y="5638800"/>
            <a:ext cx="748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2000"/>
              <a:t>Left half of VIIRS granule with bowtie deletion</a:t>
            </a:r>
          </a:p>
        </p:txBody>
      </p:sp>
      <p:pic>
        <p:nvPicPr>
          <p:cNvPr id="68611" name="Picture 4" descr="VIIR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0772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28254AC4-4B23-6F4E-80E2-66DC1C8B8DE3}"/>
              </a:ext>
            </a:extLst>
          </p:cNvPr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6443173-8527-8F4E-ACFD-1E742B9F1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7" descr="slide">
              <a:extLst>
                <a:ext uri="{FF2B5EF4-FFF2-40B4-BE49-F238E27FC236}">
                  <a16:creationId xmlns:a16="http://schemas.microsoft.com/office/drawing/2014/main" id="{5F08E801-4E9B-6F49-8842-5FD4167875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Plans for 2018 and beyond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Refine major recent changes: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Number of frames and large frames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MCSTRETCH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RGB display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8522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Plans for 2018 and beyond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Promote from -XRD: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VIIRS server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SCMI server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GLMIMG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389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3600" dirty="0">
                <a:solidFill>
                  <a:srgbClr val="FFFF00"/>
                </a:solidFill>
              </a:rPr>
              <a:t>Plans from last MUG meeting</a:t>
            </a:r>
          </a:p>
          <a:p>
            <a:pPr algn="ctr" eaLnBrk="0" hangingPunct="0"/>
            <a:r>
              <a:rPr lang="en-US" sz="3600" dirty="0">
                <a:solidFill>
                  <a:srgbClr val="FFFF00"/>
                </a:solidFill>
              </a:rPr>
              <a:t>November 2016</a:t>
            </a: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5800" y="2057400"/>
            <a:ext cx="7772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VIIRS ADDE Server to </a:t>
            </a:r>
            <a:r>
              <a:rPr lang="mr-IN" sz="3200" dirty="0">
                <a:solidFill>
                  <a:schemeClr val="bg1"/>
                </a:solidFill>
              </a:rPr>
              <a:t>–</a:t>
            </a:r>
            <a:r>
              <a:rPr lang="en-US" sz="3200" dirty="0">
                <a:solidFill>
                  <a:schemeClr val="bg1"/>
                </a:solidFill>
              </a:rPr>
              <a:t>XRD</a:t>
            </a:r>
          </a:p>
          <a:p>
            <a:pPr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Multi-band transfers for GOES-R ABI</a:t>
            </a:r>
          </a:p>
          <a:p>
            <a:pPr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Increase maximum image size beyond 4096 elements (graphics limitation)</a:t>
            </a:r>
          </a:p>
          <a:p>
            <a:pPr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solidFill>
                  <a:schemeClr val="bg1"/>
                </a:solidFill>
              </a:rPr>
              <a:t>Next generation ADDE servers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>
                <a:solidFill>
                  <a:schemeClr val="bg1"/>
                </a:solidFill>
              </a:rPr>
              <a:t>GOES-R ABI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ABI ADDE servers released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Level 1B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Multi-band IMGCOPY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From NOAA PDA server or output from CSPP Geo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Compatible with PLAX (parallax)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MCSTRETCH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Improved display of water vapor, shortwave IR, and specific visible channels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Modification to </a:t>
            </a:r>
            <a:r>
              <a:rPr lang="en-US" sz="3200" dirty="0">
                <a:solidFill>
                  <a:srgbClr val="FFFF00"/>
                </a:solidFill>
              </a:rPr>
              <a:t>calibration</a:t>
            </a:r>
            <a:r>
              <a:rPr lang="en-US" sz="3200" dirty="0">
                <a:solidFill>
                  <a:schemeClr val="bg1"/>
                </a:solidFill>
              </a:rPr>
              <a:t> modules and </a:t>
            </a:r>
            <a:r>
              <a:rPr lang="en-US" sz="3200" dirty="0">
                <a:solidFill>
                  <a:srgbClr val="FFFF00"/>
                </a:solidFill>
              </a:rPr>
              <a:t>ADDE servers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Initial changes for </a:t>
            </a:r>
            <a:r>
              <a:rPr lang="en-US" sz="3200" dirty="0">
                <a:solidFill>
                  <a:srgbClr val="FFFF00"/>
                </a:solidFill>
              </a:rPr>
              <a:t>operational satellites </a:t>
            </a:r>
            <a:r>
              <a:rPr lang="en-US" sz="3200" dirty="0">
                <a:solidFill>
                  <a:schemeClr val="bg1"/>
                </a:solidFill>
              </a:rPr>
              <a:t>and sensors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Based on </a:t>
            </a:r>
            <a:r>
              <a:rPr lang="en-US" sz="3200" dirty="0">
                <a:solidFill>
                  <a:srgbClr val="FFFF00"/>
                </a:solidFill>
              </a:rPr>
              <a:t>‘stretch tables’ </a:t>
            </a:r>
            <a:r>
              <a:rPr lang="en-US" sz="3200" dirty="0">
                <a:solidFill>
                  <a:schemeClr val="bg1"/>
                </a:solidFill>
              </a:rPr>
              <a:t>(SU command and keyword)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6370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MCSTRETCH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</a:rPr>
              <a:t>Water vapor bands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ABI, AHI:		8, 9, 10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SEVIRI:		5, 6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GVAR, COMS:	3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MODIS:		27, 28	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rgbClr val="FFFF00"/>
                </a:solidFill>
              </a:rPr>
              <a:t>Old: 163 – 330 K	New: 180 – 280 K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998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MCSTRETCH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</a:rPr>
              <a:t>Shortwave IR bands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ABI, AHI:		7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SEVIRI:		4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GVAR, COMS:	2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MODIS:		20, 21, 22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AVHRR:		3	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rgbClr val="FFFF00"/>
                </a:solidFill>
              </a:rPr>
              <a:t>Old: 160 – 330 K	New: 190 – 400 K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2747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MCSTRETCH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3200" dirty="0">
                <a:solidFill>
                  <a:srgbClr val="FFFF00"/>
                </a:solidFill>
              </a:rPr>
              <a:t>Visible bands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ABI:			2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bg1"/>
                </a:solidFill>
              </a:rPr>
              <a:t>AHI:			3	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2800" dirty="0">
              <a:solidFill>
                <a:srgbClr val="FFFF00"/>
              </a:solidFill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rgbClr val="FFFF00"/>
                </a:solidFill>
              </a:rPr>
              <a:t>Old: 0 – 100 %		New: 0 – 116 %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901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Imagery</a:t>
            </a:r>
          </a:p>
          <a:p>
            <a:pPr algn="ctr" eaLnBrk="0" hangingPunct="0"/>
            <a:r>
              <a:rPr lang="en-US" sz="3200" dirty="0">
                <a:solidFill>
                  <a:schemeClr val="bg1"/>
                </a:solidFill>
              </a:rPr>
              <a:t>MCSTRETCH= keyword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Improved stretch is the default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Can be overridden with environment variable (MCSTRETCH) or </a:t>
            </a:r>
            <a:r>
              <a:rPr lang="en-US" sz="2800" dirty="0" err="1">
                <a:solidFill>
                  <a:schemeClr val="bg1"/>
                </a:solidFill>
              </a:rPr>
              <a:t>MCStretch</a:t>
            </a:r>
            <a:r>
              <a:rPr lang="en-US" sz="2800" dirty="0">
                <a:solidFill>
                  <a:schemeClr val="bg1"/>
                </a:solidFill>
              </a:rPr>
              <a:t>= command line keyword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Options are </a:t>
            </a:r>
            <a:r>
              <a:rPr lang="en-US" sz="2800" dirty="0" err="1">
                <a:solidFill>
                  <a:schemeClr val="bg1"/>
                </a:solidFill>
              </a:rPr>
              <a:t>EXPanded</a:t>
            </a:r>
            <a:r>
              <a:rPr lang="en-US" sz="2800" dirty="0">
                <a:solidFill>
                  <a:schemeClr val="bg1"/>
                </a:solidFill>
              </a:rPr>
              <a:t> or </a:t>
            </a:r>
            <a:r>
              <a:rPr lang="en-US" sz="2800" dirty="0" err="1">
                <a:solidFill>
                  <a:schemeClr val="bg1"/>
                </a:solidFill>
              </a:rPr>
              <a:t>ORIGinal</a:t>
            </a:r>
            <a:endParaRPr lang="en-US" sz="2800" dirty="0">
              <a:solidFill>
                <a:schemeClr val="bg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EU CONV to convert enhancement tables to match new stretch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2000" dirty="0">
              <a:solidFill>
                <a:srgbClr val="FFFF00"/>
              </a:solidFill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000" dirty="0">
                <a:solidFill>
                  <a:srgbClr val="FFFF00"/>
                </a:solidFill>
              </a:rPr>
              <a:t>http://</a:t>
            </a:r>
            <a:r>
              <a:rPr lang="en-US" sz="2000" dirty="0" err="1">
                <a:solidFill>
                  <a:srgbClr val="FFFF00"/>
                </a:solidFill>
              </a:rPr>
              <a:t>www.ssec.wisc.edu</a:t>
            </a:r>
            <a:r>
              <a:rPr lang="en-US" sz="2000" dirty="0">
                <a:solidFill>
                  <a:srgbClr val="FFFF00"/>
                </a:solidFill>
              </a:rPr>
              <a:t>/</a:t>
            </a:r>
            <a:r>
              <a:rPr lang="en-US" sz="2000" dirty="0" err="1">
                <a:solidFill>
                  <a:srgbClr val="FFFF00"/>
                </a:solidFill>
              </a:rPr>
              <a:t>mcidas</a:t>
            </a:r>
            <a:r>
              <a:rPr lang="en-US" sz="2000" dirty="0">
                <a:solidFill>
                  <a:srgbClr val="FFFF00"/>
                </a:solidFill>
              </a:rPr>
              <a:t>/software/x/</a:t>
            </a:r>
            <a:r>
              <a:rPr lang="en-US" sz="2000" dirty="0" err="1">
                <a:solidFill>
                  <a:srgbClr val="FFFF00"/>
                </a:solidFill>
              </a:rPr>
              <a:t>mcstretch_info.html</a:t>
            </a:r>
            <a:endParaRPr lang="en-US" sz="2000" dirty="0">
              <a:solidFill>
                <a:srgbClr val="FFFF00"/>
              </a:solidFill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21507" name="Group 9"/>
          <p:cNvGrpSpPr>
            <a:grpSpLocks/>
          </p:cNvGrpSpPr>
          <p:nvPr/>
        </p:nvGrpSpPr>
        <p:grpSpPr bwMode="auto">
          <a:xfrm>
            <a:off x="8901113" y="6496050"/>
            <a:ext cx="100012" cy="133350"/>
            <a:chOff x="5607" y="4092"/>
            <a:chExt cx="63" cy="84"/>
          </a:xfrm>
        </p:grpSpPr>
        <p:sp>
          <p:nvSpPr>
            <p:cNvPr id="21508" name="Oval 6"/>
            <p:cNvSpPr>
              <a:spLocks noChangeArrowheads="1"/>
            </p:cNvSpPr>
            <p:nvPr/>
          </p:nvSpPr>
          <p:spPr bwMode="auto">
            <a:xfrm>
              <a:off x="5616" y="4128"/>
              <a:ext cx="48" cy="48"/>
            </a:xfrm>
            <a:prstGeom prst="ellipse">
              <a:avLst/>
            </a:prstGeom>
            <a:solidFill>
              <a:srgbClr val="CC3399"/>
            </a:solidFill>
            <a:ln w="9525">
              <a:solidFill>
                <a:srgbClr val="CC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09" name="Picture 7" descr="sli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" y="4092"/>
              <a:ext cx="63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22A7-76FD-BE44-8B3A-36019961B9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603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16394</TotalTime>
  <Words>618</Words>
  <Application>Microsoft Macintosh PowerPoint</Application>
  <PresentationFormat>On-screen Show (4:3)</PresentationFormat>
  <Paragraphs>219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MS PGothic</vt:lpstr>
      <vt:lpstr>MS PGothic</vt:lpstr>
      <vt:lpstr>Arial</vt:lpstr>
      <vt:lpstr>Times New Roman</vt:lpstr>
      <vt:lpstr>Wingdings</vt:lpstr>
      <vt:lpstr>Blank Presentation</vt:lpstr>
      <vt:lpstr>McIDAS-X Software Development and Demonstration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SSEC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and McIDAS 7.8 Upgrade</dc:title>
  <dc:creator>Dave Santek</dc:creator>
  <cp:lastModifiedBy>DAVID A SANTEK</cp:lastModifiedBy>
  <cp:revision>476</cp:revision>
  <cp:lastPrinted>2015-06-05T18:14:42Z</cp:lastPrinted>
  <dcterms:created xsi:type="dcterms:W3CDTF">2013-09-06T01:47:04Z</dcterms:created>
  <dcterms:modified xsi:type="dcterms:W3CDTF">2018-05-22T05:08:37Z</dcterms:modified>
</cp:coreProperties>
</file>