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95" r:id="rId5"/>
    <p:sldId id="275" r:id="rId6"/>
    <p:sldId id="276" r:id="rId7"/>
    <p:sldId id="296" r:id="rId8"/>
    <p:sldId id="298" r:id="rId9"/>
    <p:sldId id="297" r:id="rId10"/>
    <p:sldId id="277" r:id="rId11"/>
    <p:sldId id="278" r:id="rId12"/>
    <p:sldId id="279" r:id="rId13"/>
    <p:sldId id="280" r:id="rId14"/>
    <p:sldId id="292" r:id="rId15"/>
    <p:sldId id="294" r:id="rId16"/>
    <p:sldId id="281" r:id="rId17"/>
    <p:sldId id="282" r:id="rId18"/>
    <p:sldId id="269" r:id="rId19"/>
    <p:sldId id="284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402" autoAdjust="0"/>
  </p:normalViewPr>
  <p:slideViewPr>
    <p:cSldViewPr snapToGrid="0" snapToObjects="1">
      <p:cViewPr varScale="1">
        <p:scale>
          <a:sx n="122" d="100"/>
          <a:sy n="122" d="100"/>
        </p:scale>
        <p:origin x="-3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9/16/19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McIDAS</a:t>
            </a:r>
            <a:r>
              <a:rPr lang="en-US" dirty="0" smtClean="0"/>
              <a:t> –XCD and </a:t>
            </a:r>
            <a:r>
              <a:rPr lang="mr-IN" dirty="0" smtClean="0"/>
              <a:t>–</a:t>
            </a:r>
            <a:r>
              <a:rPr lang="en-US" dirty="0" smtClean="0"/>
              <a:t>XCD Replacement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2019 </a:t>
            </a:r>
            <a:r>
              <a:rPr lang="en-US" dirty="0" err="1" smtClean="0"/>
              <a:t>McIDAS</a:t>
            </a:r>
            <a:r>
              <a:rPr lang="en-US" dirty="0" smtClean="0"/>
              <a:t> Users’ Group Meeting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75" y="5140680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SE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251" y="520964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18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GRIB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RTGRIDS dataset</a:t>
            </a:r>
          </a:p>
          <a:p>
            <a:r>
              <a:rPr lang="en-US" dirty="0" smtClean="0"/>
              <a:t>LDM files GRIB messages to a temporary directory</a:t>
            </a:r>
          </a:p>
          <a:p>
            <a:r>
              <a:rPr lang="en-US" dirty="0" smtClean="0"/>
              <a:t>A Python daemon watches for GRIB data, extracts information and files metadata into a SQLite database</a:t>
            </a:r>
          </a:p>
          <a:p>
            <a:r>
              <a:rPr lang="en-US" dirty="0" smtClean="0"/>
              <a:t>SQLite databases are separated by version, model and date</a:t>
            </a:r>
          </a:p>
          <a:p>
            <a:r>
              <a:rPr lang="en-US" dirty="0" smtClean="0"/>
              <a:t>Volume of GRIB data has increased greatly to 500 GB/day over the last few years</a:t>
            </a:r>
          </a:p>
          <a:p>
            <a:pPr lvl="1"/>
            <a:r>
              <a:rPr lang="en-US" dirty="0" smtClean="0"/>
              <a:t>A big challenge!</a:t>
            </a:r>
          </a:p>
        </p:txBody>
      </p:sp>
    </p:spTree>
    <p:extLst>
      <p:ext uri="{BB962C8B-B14F-4D97-AF65-F5344CB8AC3E}">
        <p14:creationId xmlns:p14="http://schemas.microsoft.com/office/powerpoint/2010/main" val="172040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-XCD Replacement: NEXRAD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RADAR, WSR and TDWR datasets </a:t>
            </a:r>
          </a:p>
          <a:p>
            <a:r>
              <a:rPr lang="en-US" dirty="0" smtClean="0"/>
              <a:t>LDM directly files NEXRAD files (WSR and TDWR) into a directory structure similar to the existing -XCD Decoder</a:t>
            </a:r>
          </a:p>
          <a:p>
            <a:r>
              <a:rPr lang="en-US" dirty="0" smtClean="0"/>
              <a:t>Data served by the existing NEXRAD server</a:t>
            </a:r>
          </a:p>
        </p:txBody>
      </p:sp>
    </p:spTree>
    <p:extLst>
      <p:ext uri="{BB962C8B-B14F-4D97-AF65-F5344CB8AC3E}">
        <p14:creationId xmlns:p14="http://schemas.microsoft.com/office/powerpoint/2010/main" val="194040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Text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100" dirty="0" smtClean="0"/>
              <a:t>RTWXTEXT dataset</a:t>
            </a:r>
          </a:p>
          <a:p>
            <a:r>
              <a:rPr lang="en-US" sz="3100" dirty="0" smtClean="0"/>
              <a:t>LDM files text data directly to disk as a daily .XCD file</a:t>
            </a:r>
          </a:p>
          <a:p>
            <a:r>
              <a:rPr lang="en-US" sz="3100" dirty="0" smtClean="0"/>
              <a:t>A bash daemon script watches for new data and extracts metadata for insertion into a daily SQLite database</a:t>
            </a:r>
          </a:p>
          <a:p>
            <a:r>
              <a:rPr lang="en-US" sz="3100" dirty="0" smtClean="0"/>
              <a:t>Text servers (</a:t>
            </a:r>
            <a:r>
              <a:rPr lang="en-US" sz="3100" dirty="0" err="1" smtClean="0"/>
              <a:t>wxtgserv</a:t>
            </a:r>
            <a:r>
              <a:rPr lang="en-US" sz="3100" dirty="0"/>
              <a:t> </a:t>
            </a:r>
            <a:r>
              <a:rPr lang="en-US" sz="3100" dirty="0" smtClean="0"/>
              <a:t>and </a:t>
            </a:r>
            <a:r>
              <a:rPr lang="en-US" sz="3100" dirty="0" err="1" smtClean="0"/>
              <a:t>obtgserv</a:t>
            </a:r>
            <a:r>
              <a:rPr lang="en-US" sz="3100" dirty="0" smtClean="0"/>
              <a:t>) query the daily SQLite databases to find data and return information to the client</a:t>
            </a:r>
          </a:p>
          <a:p>
            <a:r>
              <a:rPr lang="en-US" sz="3100" dirty="0" smtClean="0"/>
              <a:t>Commands: WXTLIST, WWLIST, WWDISP, *RPT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49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Replacement: Point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RTPTSRC dataset</a:t>
            </a:r>
          </a:p>
          <a:p>
            <a:r>
              <a:rPr lang="en-US" dirty="0" smtClean="0"/>
              <a:t>Uses certain text data identified by WMO headers filed in the daily SQLite text database (e.g. SA and SP for SFCHOURLY)</a:t>
            </a:r>
          </a:p>
          <a:p>
            <a:r>
              <a:rPr lang="en-US" dirty="0" smtClean="0"/>
              <a:t>No MD files are created, but structure created on the fly when serving via ADDE</a:t>
            </a:r>
          </a:p>
          <a:p>
            <a:r>
              <a:rPr lang="en-US" dirty="0" smtClean="0"/>
              <a:t>At the start of each UTC day, the replacement –XCD creates a station table in the database based on the current version of STNDB.CORE</a:t>
            </a:r>
          </a:p>
          <a:p>
            <a:r>
              <a:rPr lang="en-US" dirty="0" smtClean="0"/>
              <a:t>Commands: </a:t>
            </a:r>
            <a:r>
              <a:rPr lang="en-US" dirty="0"/>
              <a:t>PTLIST,  PTDISP and PTCOPY </a:t>
            </a:r>
            <a:endParaRPr lang="en-US" dirty="0" smtClean="0"/>
          </a:p>
          <a:p>
            <a:pPr lvl="1"/>
            <a:r>
              <a:rPr lang="en-US" dirty="0" smtClean="0"/>
              <a:t>Retrieve </a:t>
            </a:r>
            <a:r>
              <a:rPr lang="en-US" dirty="0"/>
              <a:t>metadata from the SQLite database, then extract data from the </a:t>
            </a:r>
            <a:r>
              <a:rPr lang="en-US" dirty="0" smtClean="0"/>
              <a:t>daily *</a:t>
            </a:r>
            <a:r>
              <a:rPr lang="en-US" dirty="0"/>
              <a:t>.XCD </a:t>
            </a:r>
            <a:r>
              <a:rPr lang="en-US" dirty="0" smtClean="0"/>
              <a:t>files </a:t>
            </a:r>
            <a:r>
              <a:rPr lang="en-US" dirty="0"/>
              <a:t>created by </a:t>
            </a:r>
            <a:r>
              <a:rPr lang="en-US" dirty="0" smtClean="0"/>
              <a:t>LDM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8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Data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Replacement –XCD captures more surface hourly data than existing –XCD</a:t>
            </a:r>
          </a:p>
          <a:p>
            <a:r>
              <a:rPr lang="en-US" dirty="0" smtClean="0"/>
              <a:t>Existing –XCD: Hourly &amp; 2 Specials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Replacement </a:t>
            </a:r>
            <a:r>
              <a:rPr lang="en-US" dirty="0"/>
              <a:t>–XCD: </a:t>
            </a:r>
            <a:r>
              <a:rPr lang="en-US" dirty="0" smtClean="0"/>
              <a:t>Hourly &amp; All </a:t>
            </a:r>
            <a:r>
              <a:rPr lang="en-US" dirty="0"/>
              <a:t>Specials</a:t>
            </a:r>
          </a:p>
          <a:p>
            <a:endParaRPr lang="en-US" dirty="0"/>
          </a:p>
        </p:txBody>
      </p:sp>
      <p:pic>
        <p:nvPicPr>
          <p:cNvPr id="6" name="Picture 5" descr="Screen Shot 2019-09-12 at 1.08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6" y="4821839"/>
            <a:ext cx="7892984" cy="1426561"/>
          </a:xfrm>
          <a:prstGeom prst="rect">
            <a:avLst/>
          </a:prstGeom>
        </p:spPr>
      </p:pic>
      <p:pic>
        <p:nvPicPr>
          <p:cNvPr id="7" name="Picture 6" descr="Screen Shot 2019-09-12 at 1.11.5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6" y="3127905"/>
            <a:ext cx="7892984" cy="113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37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hourly records of PTCOPY for SFCHOURLY data needs to be increased, but can be a variable number</a:t>
            </a:r>
          </a:p>
          <a:p>
            <a:pPr lvl="1"/>
            <a:r>
              <a:rPr lang="en-US" dirty="0" smtClean="0"/>
              <a:t>Up to 10 specials per hour? </a:t>
            </a:r>
          </a:p>
          <a:p>
            <a:r>
              <a:rPr lang="en-US" dirty="0" smtClean="0"/>
              <a:t>Certain searches in new –XCD take longer than in –XCD 2019.1</a:t>
            </a:r>
          </a:p>
          <a:p>
            <a:pPr lvl="1"/>
            <a:r>
              <a:rPr lang="en-US" dirty="0" smtClean="0"/>
              <a:t>SFCLIST CO=US DAY=21/MAY/2018 TIME=0 23 SEL=‘T[F] 60 90’ takes about 2-3 seconds in –XCD 2019.1 </a:t>
            </a:r>
            <a:r>
              <a:rPr lang="en-US" dirty="0" err="1" smtClean="0"/>
              <a:t>vs</a:t>
            </a:r>
            <a:r>
              <a:rPr lang="en-US" dirty="0" smtClean="0"/>
              <a:t> 60+ seconds in the replacement –XCD due to MD files storage of temperature data versus replacement –XCD having to calculate the temperature data on the fly from the raw text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8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BUFR Data</a:t>
            </a:r>
            <a:br>
              <a:rPr lang="en-US" dirty="0" smtClean="0"/>
            </a:br>
            <a:r>
              <a:rPr lang="en-US" dirty="0" smtClean="0"/>
              <a:t>(Binary Universal </a:t>
            </a:r>
            <a:r>
              <a:rPr lang="en-US" dirty="0" err="1" smtClean="0"/>
              <a:t>FoRmat</a:t>
            </a:r>
            <a:r>
              <a:rPr lang="en-US" dirty="0" smtClean="0"/>
              <a:t>)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Filed directly using LDM</a:t>
            </a:r>
          </a:p>
          <a:p>
            <a:r>
              <a:rPr lang="en-US" dirty="0" smtClean="0"/>
              <a:t>Using the </a:t>
            </a:r>
            <a:r>
              <a:rPr lang="en-US" dirty="0" err="1" smtClean="0"/>
              <a:t>ecCodes</a:t>
            </a:r>
            <a:r>
              <a:rPr lang="en-US" dirty="0" smtClean="0"/>
              <a:t> Python API from ECMWF, we have been able to set up a prototype BUFR Version 3 and 4 SQLite database system similar to the GRIB system with aspects of text data</a:t>
            </a:r>
          </a:p>
          <a:p>
            <a:r>
              <a:rPr lang="en-US" dirty="0" smtClean="0"/>
              <a:t>We have been able to serve BUFR data from this prototype using the PTLIST/PTDISP commands</a:t>
            </a:r>
          </a:p>
          <a:p>
            <a:r>
              <a:rPr lang="en-US" dirty="0" smtClean="0"/>
              <a:t>Not delivered with the current replacement -XCD package due to slow performance and other issues from what appears to be from the </a:t>
            </a:r>
            <a:r>
              <a:rPr lang="en-US" dirty="0" err="1" smtClean="0"/>
              <a:t>ecCodes</a:t>
            </a:r>
            <a:r>
              <a:rPr lang="en-US" dirty="0"/>
              <a:t> </a:t>
            </a:r>
            <a:r>
              <a:rPr lang="en-US" dirty="0" smtClean="0"/>
              <a:t>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couple -XCD sites have local (non-</a:t>
            </a:r>
            <a:r>
              <a:rPr lang="en-US" dirty="0" err="1" smtClean="0"/>
              <a:t>NOAAport</a:t>
            </a:r>
            <a:r>
              <a:rPr lang="en-US" dirty="0" smtClean="0"/>
              <a:t>) feeds of data</a:t>
            </a:r>
          </a:p>
          <a:p>
            <a:r>
              <a:rPr lang="en-US" dirty="0" smtClean="0"/>
              <a:t>We have contacted those sites in the past</a:t>
            </a:r>
          </a:p>
          <a:p>
            <a:pPr lvl="1"/>
            <a:r>
              <a:rPr lang="en-US" dirty="0" smtClean="0"/>
              <a:t>So far, no core -XCD decoder dependencies are known i.e. sites have written their own decoders</a:t>
            </a:r>
          </a:p>
          <a:p>
            <a:r>
              <a:rPr lang="en-US" dirty="0" smtClean="0"/>
              <a:t>If there is local data that do depend on -XCD libraries, sites will be able to continue to use -XCD libraries, or may link to </a:t>
            </a:r>
            <a:r>
              <a:rPr lang="en-US" dirty="0" err="1" smtClean="0"/>
              <a:t>McIDAS</a:t>
            </a:r>
            <a:r>
              <a:rPr lang="en-US" dirty="0" smtClean="0"/>
              <a:t>-X libraries as needed.   Contact Jerry Robaidek or Becky Schaffer if you have concerns.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1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line</a:t>
            </a:r>
          </a:p>
          <a:p>
            <a:pPr lvl="1"/>
            <a:r>
              <a:rPr lang="en-US" dirty="0" err="1" smtClean="0"/>
              <a:t>ldmadmin</a:t>
            </a:r>
            <a:r>
              <a:rPr lang="en-US" dirty="0" smtClean="0"/>
              <a:t> watch</a:t>
            </a:r>
          </a:p>
          <a:p>
            <a:pPr lvl="1"/>
            <a:r>
              <a:rPr lang="en-US" dirty="0" err="1" smtClean="0"/>
              <a:t>gribadmin</a:t>
            </a:r>
            <a:endParaRPr lang="en-US" dirty="0" smtClean="0"/>
          </a:p>
          <a:p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HTML based</a:t>
            </a:r>
          </a:p>
          <a:p>
            <a:pPr lvl="1"/>
            <a:r>
              <a:rPr lang="en-US" dirty="0" smtClean="0"/>
              <a:t>Does not require apache to be installed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8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4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-XCD Replacement Monitoring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6851" b="-6851"/>
          <a:stretch>
            <a:fillRect/>
          </a:stretch>
        </p:blipFill>
        <p:spPr>
          <a:xfrm>
            <a:off x="1207625" y="982195"/>
            <a:ext cx="7726064" cy="5506242"/>
          </a:xfrm>
        </p:spPr>
      </p:pic>
    </p:spTree>
    <p:extLst>
      <p:ext uri="{BB962C8B-B14F-4D97-AF65-F5344CB8AC3E}">
        <p14:creationId xmlns:p14="http://schemas.microsoft.com/office/powerpoint/2010/main" val="427537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McIDAS</a:t>
            </a:r>
            <a:r>
              <a:rPr lang="en-US" dirty="0" smtClean="0"/>
              <a:t>-XCD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Kevin Baggett, Jonathan Beavers, Dan Forrest, Jay </a:t>
            </a:r>
            <a:r>
              <a:rPr lang="en-US" dirty="0" err="1" smtClean="0"/>
              <a:t>Heinzelman</a:t>
            </a:r>
            <a:r>
              <a:rPr lang="en-US" dirty="0" smtClean="0"/>
              <a:t>, Dave Parker, Cameron Penne, Jerrold </a:t>
            </a:r>
            <a:r>
              <a:rPr lang="en-US" dirty="0" err="1" smtClean="0"/>
              <a:t>Robaidek</a:t>
            </a:r>
            <a:r>
              <a:rPr lang="en-US" dirty="0" smtClean="0"/>
              <a:t>, Becky Schaffer, Clayton </a:t>
            </a:r>
            <a:r>
              <a:rPr lang="en-US" dirty="0" err="1" smtClean="0"/>
              <a:t>Suplinski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2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-XCD Replacement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-XCD sites can meet with our team tomorrow at this location from 9:00 to 9:30 am</a:t>
            </a:r>
          </a:p>
          <a:p>
            <a:pPr lvl="1"/>
            <a:r>
              <a:rPr lang="en-US" dirty="0" smtClean="0"/>
              <a:t>Sample download and installation process of beta version of </a:t>
            </a:r>
            <a:r>
              <a:rPr lang="mr-IN" dirty="0" smtClean="0"/>
              <a:t>–</a:t>
            </a:r>
            <a:r>
              <a:rPr lang="en-US" dirty="0" smtClean="0"/>
              <a:t>XCD replacement and the related </a:t>
            </a:r>
            <a:r>
              <a:rPr lang="en-US" dirty="0" err="1" smtClean="0"/>
              <a:t>McIDAS</a:t>
            </a:r>
            <a:r>
              <a:rPr lang="en-US" dirty="0" smtClean="0"/>
              <a:t>-X servers</a:t>
            </a:r>
          </a:p>
          <a:p>
            <a:pPr lvl="1"/>
            <a:r>
              <a:rPr lang="en-US" dirty="0" smtClean="0"/>
              <a:t>Bring any questions you may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1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-XCD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52699" y="1752600"/>
            <a:ext cx="5203776" cy="3124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X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onventional Data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ecoder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101298" y="4648200"/>
            <a:ext cx="80853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 smtClean="0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</a:t>
            </a:r>
            <a:r>
              <a:rPr lang="en-US" sz="2000" dirty="0" smtClean="0">
                <a:latin typeface="Calibri" charset="0"/>
              </a:rPr>
              <a:t>XCD files</a:t>
            </a:r>
            <a:r>
              <a:rPr lang="en-US" sz="2000" dirty="0">
                <a:latin typeface="Calibri" charset="0"/>
              </a:rPr>
              <a:t>, decodes and indexes the </a:t>
            </a:r>
            <a:r>
              <a:rPr lang="en-US" sz="2000" dirty="0" smtClean="0">
                <a:latin typeface="Calibri" charset="0"/>
              </a:rPr>
              <a:t>NOAAPORT </a:t>
            </a:r>
            <a:r>
              <a:rPr lang="en-US" sz="2000" dirty="0">
                <a:latin typeface="Calibri" charset="0"/>
              </a:rPr>
              <a:t>d</a:t>
            </a:r>
            <a:r>
              <a:rPr lang="en-US" sz="2000" dirty="0" smtClean="0">
                <a:latin typeface="Calibri" charset="0"/>
              </a:rPr>
              <a:t>ata </a:t>
            </a:r>
            <a:r>
              <a:rPr lang="en-US" sz="2000" dirty="0">
                <a:latin typeface="Calibri" charset="0"/>
              </a:rPr>
              <a:t>stream into formats </a:t>
            </a:r>
            <a:r>
              <a:rPr lang="en-US" sz="2000" dirty="0" smtClean="0">
                <a:latin typeface="Calibri" charset="0"/>
              </a:rPr>
              <a:t>that </a:t>
            </a:r>
            <a:r>
              <a:rPr lang="en-US" sz="2000" dirty="0">
                <a:latin typeface="Calibri" charset="0"/>
              </a:rPr>
              <a:t>can be served by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 ADDE </a:t>
            </a:r>
            <a:r>
              <a:rPr lang="en-US" sz="2000" dirty="0" smtClean="0">
                <a:latin typeface="Calibri" charset="0"/>
              </a:rPr>
              <a:t>servers.</a:t>
            </a:r>
            <a:endParaRPr lang="en-US" sz="2000" dirty="0">
              <a:latin typeface="Calibri" charset="0"/>
            </a:endParaRPr>
          </a:p>
          <a:p>
            <a:pPr eaLnBrk="1" hangingPunct="1"/>
            <a:endParaRPr lang="en-US" sz="2000" dirty="0">
              <a:latin typeface="Calibri" charset="0"/>
            </a:endParaRPr>
          </a:p>
          <a:p>
            <a:pPr eaLnBrk="1" hangingPunct="1"/>
            <a:r>
              <a:rPr lang="en-US" sz="2000" dirty="0">
                <a:latin typeface="Calibri" charset="0"/>
              </a:rPr>
              <a:t>Output formats include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 MD files, Text  files, </a:t>
            </a:r>
            <a:r>
              <a:rPr lang="en-US" sz="2000" dirty="0" err="1" smtClean="0">
                <a:latin typeface="Calibri" charset="0"/>
              </a:rPr>
              <a:t>McIDAS</a:t>
            </a:r>
            <a:r>
              <a:rPr lang="en-US" sz="2000" dirty="0" smtClean="0">
                <a:latin typeface="Calibri" charset="0"/>
              </a:rPr>
              <a:t> GRID </a:t>
            </a:r>
            <a:r>
              <a:rPr lang="en-US" sz="2000" dirty="0">
                <a:latin typeface="Calibri" charset="0"/>
              </a:rPr>
              <a:t>files, </a:t>
            </a:r>
            <a:r>
              <a:rPr lang="en-US" sz="2000" dirty="0" smtClean="0">
                <a:latin typeface="Calibri" charset="0"/>
              </a:rPr>
              <a:t>GRIB</a:t>
            </a:r>
          </a:p>
          <a:p>
            <a:pPr eaLnBrk="1" hangingPunct="1"/>
            <a:r>
              <a:rPr lang="en-US" sz="2000" dirty="0" smtClean="0">
                <a:latin typeface="Calibri" charset="0"/>
              </a:rPr>
              <a:t>Version 1 and 2 files, NEXRAD files, and BUFR files. 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94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Updates to </a:t>
            </a:r>
            <a:r>
              <a:rPr lang="en-US" dirty="0" err="1" smtClean="0"/>
              <a:t>McIDAS</a:t>
            </a:r>
            <a:r>
              <a:rPr lang="en-US" dirty="0" smtClean="0"/>
              <a:t>-XCD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Latest version is 2019.1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Many station additions/updates to STNDB.CORE and accompanying MD files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Additions/updates to RTGRIDS datasets with increased volume of GRIB data coming across NOAAPORT/CONDUIT data feeds</a:t>
            </a:r>
          </a:p>
          <a:p>
            <a:r>
              <a:rPr lang="en-US" sz="2400" dirty="0" smtClean="0"/>
              <a:t>Added TEMP SHIP data category, </a:t>
            </a:r>
            <a:r>
              <a:rPr lang="en-US" sz="2400" dirty="0" err="1" smtClean="0"/>
              <a:t>radiosonde</a:t>
            </a:r>
            <a:r>
              <a:rPr lang="en-US" sz="2400" dirty="0" smtClean="0"/>
              <a:t> observations from ships</a:t>
            </a:r>
          </a:p>
          <a:p>
            <a:pPr lvl="1"/>
            <a:r>
              <a:rPr lang="en-US" sz="2400" dirty="0" smtClean="0"/>
              <a:t>Not many readings, but requested by Johnson Space Center </a:t>
            </a:r>
          </a:p>
          <a:p>
            <a:pPr lvl="1"/>
            <a:r>
              <a:rPr lang="en-US" sz="2400" dirty="0" smtClean="0"/>
              <a:t>Mandatory levels only at this time</a:t>
            </a:r>
          </a:p>
        </p:txBody>
      </p:sp>
    </p:spTree>
    <p:extLst>
      <p:ext uri="{BB962C8B-B14F-4D97-AF65-F5344CB8AC3E}">
        <p14:creationId xmlns:p14="http://schemas.microsoft.com/office/powerpoint/2010/main" val="839428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Replace -XCD?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 –XCD has been reliably providing data to </a:t>
            </a:r>
            <a:r>
              <a:rPr lang="en-US" sz="2400" dirty="0" err="1" smtClean="0"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-X users for many years but has its issues behind the scenes:</a:t>
            </a:r>
          </a:p>
          <a:p>
            <a:pPr lvl="1"/>
            <a:r>
              <a:rPr lang="en-US" sz="2000" dirty="0" smtClean="0">
                <a:ea typeface="ＭＳ Ｐゴシック" charset="0"/>
                <a:cs typeface="ＭＳ Ｐゴシック" charset="0"/>
              </a:rPr>
              <a:t>Installation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is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difficult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Upgrades are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difficult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is overly complex, large learning curve for operators, and very large learning curve for new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programmer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System was written for a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mainframe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then ported to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UNIX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powerful system is needed to run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-XCD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otherwise data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can be lost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  <a:cs typeface="ＭＳ Ｐゴシック" charset="0"/>
              </a:rPr>
              <a:t>A data format change can mean bad data, and a fix can be difficult to implement, and is only effective for future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data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6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 4 parts of -XCD filing and decoding:</a:t>
            </a:r>
          </a:p>
          <a:p>
            <a:pPr lvl="1"/>
            <a:r>
              <a:rPr lang="en-US" dirty="0" smtClean="0"/>
              <a:t>GRIB</a:t>
            </a:r>
          </a:p>
          <a:p>
            <a:pPr lvl="1"/>
            <a:r>
              <a:rPr lang="en-US" dirty="0" smtClean="0"/>
              <a:t>NEXRAD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POINT/MD serving </a:t>
            </a:r>
            <a:endParaRPr lang="en-US" dirty="0"/>
          </a:p>
          <a:p>
            <a:r>
              <a:rPr lang="en-US" dirty="0" smtClean="0"/>
              <a:t>Utilize LDM direct filing</a:t>
            </a:r>
          </a:p>
          <a:p>
            <a:r>
              <a:rPr lang="en-US" dirty="0" smtClean="0"/>
              <a:t>Reduce or eliminate compiled code </a:t>
            </a:r>
          </a:p>
          <a:p>
            <a:r>
              <a:rPr lang="en-US" dirty="0" smtClean="0"/>
              <a:t>Remove legacy mainframe complexity </a:t>
            </a:r>
          </a:p>
          <a:p>
            <a:r>
              <a:rPr lang="en-US" dirty="0" smtClean="0"/>
              <a:t>Utilize simple open-source </a:t>
            </a:r>
            <a:r>
              <a:rPr lang="en-US" dirty="0"/>
              <a:t>d</a:t>
            </a:r>
            <a:r>
              <a:rPr lang="en-US" dirty="0" smtClean="0"/>
              <a:t>atabase, SQLite </a:t>
            </a:r>
          </a:p>
          <a:p>
            <a:r>
              <a:rPr lang="en-US" dirty="0" smtClean="0"/>
              <a:t>Match or exceed current filing and serving performance on existing hardware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3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-XCD Replacement:</a:t>
            </a:r>
            <a:br>
              <a:rPr lang="en-US" dirty="0" smtClean="0"/>
            </a:br>
            <a:r>
              <a:rPr lang="en-US" dirty="0" smtClean="0"/>
              <a:t>Packaging and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Existing servers and decoders (compiled code) are to be migrated into </a:t>
            </a:r>
            <a:r>
              <a:rPr lang="en-US" dirty="0" err="1" smtClean="0"/>
              <a:t>McIDAS</a:t>
            </a:r>
            <a:r>
              <a:rPr lang="en-US" dirty="0" smtClean="0"/>
              <a:t>-X </a:t>
            </a:r>
          </a:p>
          <a:p>
            <a:r>
              <a:rPr lang="en-US" dirty="0" smtClean="0"/>
              <a:t>-XCD replacement beta GRIB and text software have been packaged as </a:t>
            </a:r>
            <a:r>
              <a:rPr lang="en-US" dirty="0" err="1" smtClean="0"/>
              <a:t>Docker</a:t>
            </a:r>
            <a:r>
              <a:rPr lang="en-US" dirty="0" smtClean="0"/>
              <a:t> containers and tested on a Linux RHEL 7 machine</a:t>
            </a:r>
          </a:p>
          <a:p>
            <a:r>
              <a:rPr lang="en-US" dirty="0" smtClean="0"/>
              <a:t>We utilize </a:t>
            </a:r>
            <a:r>
              <a:rPr lang="en-US" dirty="0" err="1" smtClean="0"/>
              <a:t>Unidata</a:t>
            </a:r>
            <a:r>
              <a:rPr lang="en-US" dirty="0" smtClean="0"/>
              <a:t> LDM </a:t>
            </a:r>
            <a:r>
              <a:rPr lang="en-US" dirty="0" smtClean="0"/>
              <a:t>that can be </a:t>
            </a:r>
            <a:r>
              <a:rPr lang="en-US" dirty="0" smtClean="0"/>
              <a:t>packaged as a </a:t>
            </a:r>
            <a:r>
              <a:rPr lang="en-US" dirty="0" err="1" smtClean="0"/>
              <a:t>Docker</a:t>
            </a:r>
            <a:r>
              <a:rPr lang="en-US" dirty="0" smtClean="0"/>
              <a:t> </a:t>
            </a:r>
            <a:r>
              <a:rPr lang="en-US" dirty="0" smtClean="0"/>
              <a:t>container as well</a:t>
            </a:r>
            <a:endParaRPr lang="en-US" dirty="0" smtClean="0"/>
          </a:p>
          <a:p>
            <a:r>
              <a:rPr lang="en-US" dirty="0" err="1" smtClean="0"/>
              <a:t>Docker</a:t>
            </a:r>
            <a:r>
              <a:rPr lang="en-US" dirty="0" smtClean="0"/>
              <a:t> has the goal of simplifying the installation, running, and upgrading of the replacement –XCD components for the benefit of system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76115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-XCD Replacement:</a:t>
            </a:r>
            <a:br>
              <a:rPr lang="en-US" dirty="0" smtClean="0"/>
            </a:b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(RHEL 7)</a:t>
            </a:r>
          </a:p>
          <a:p>
            <a:r>
              <a:rPr lang="en-US" dirty="0" err="1" smtClean="0"/>
              <a:t>Docker</a:t>
            </a:r>
            <a:r>
              <a:rPr lang="en-US" dirty="0" smtClean="0"/>
              <a:t> (most recent version)</a:t>
            </a:r>
          </a:p>
          <a:p>
            <a:r>
              <a:rPr lang="en-US" dirty="0" err="1" smtClean="0"/>
              <a:t>docker</a:t>
            </a:r>
            <a:r>
              <a:rPr lang="en-US" dirty="0" smtClean="0"/>
              <a:t>-compose</a:t>
            </a:r>
          </a:p>
          <a:p>
            <a:r>
              <a:rPr lang="en-US" dirty="0" err="1" smtClean="0"/>
              <a:t>Unidata</a:t>
            </a:r>
            <a:r>
              <a:rPr lang="en-US" dirty="0" smtClean="0"/>
              <a:t> LDM </a:t>
            </a:r>
            <a:r>
              <a:rPr lang="en-US" dirty="0" smtClean="0"/>
              <a:t>or LDM </a:t>
            </a:r>
            <a:r>
              <a:rPr lang="en-US" dirty="0" err="1" smtClean="0"/>
              <a:t>Docker</a:t>
            </a:r>
            <a:r>
              <a:rPr lang="en-US" dirty="0" smtClean="0"/>
              <a:t> </a:t>
            </a:r>
            <a:r>
              <a:rPr lang="en-US" dirty="0" smtClean="0"/>
              <a:t>container</a:t>
            </a:r>
          </a:p>
          <a:p>
            <a:pPr lvl="1"/>
            <a:r>
              <a:rPr lang="en-US" dirty="0" smtClean="0"/>
              <a:t>Need to modify with configuration files specific to </a:t>
            </a:r>
            <a:r>
              <a:rPr lang="mr-IN" dirty="0" smtClean="0"/>
              <a:t>–</a:t>
            </a:r>
            <a:r>
              <a:rPr lang="en-US" dirty="0" smtClean="0"/>
              <a:t>XCD and the site</a:t>
            </a:r>
          </a:p>
          <a:p>
            <a:pPr lvl="2"/>
            <a:r>
              <a:rPr lang="en-US" dirty="0" err="1" smtClean="0"/>
              <a:t>pqact.conf</a:t>
            </a:r>
            <a:endParaRPr lang="en-US" dirty="0" smtClean="0"/>
          </a:p>
          <a:p>
            <a:pPr lvl="2"/>
            <a:r>
              <a:rPr lang="en-US" dirty="0" err="1" smtClean="0"/>
              <a:t>ldmd.conf</a:t>
            </a:r>
            <a:endParaRPr lang="en-US" dirty="0" smtClean="0"/>
          </a:p>
          <a:p>
            <a:pPr lvl="2"/>
            <a:r>
              <a:rPr lang="en-US" dirty="0" err="1" smtClean="0"/>
              <a:t>registry.xml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561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80942"/>
            <a:ext cx="7498080" cy="828888"/>
          </a:xfrm>
        </p:spPr>
        <p:txBody>
          <a:bodyPr/>
          <a:lstStyle/>
          <a:p>
            <a:r>
              <a:rPr lang="en-US" dirty="0" smtClean="0"/>
              <a:t>-XCD Replacement System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46987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 smtClean="0"/>
              <a:t>Unidata</a:t>
            </a:r>
            <a:r>
              <a:rPr lang="en-US" dirty="0" smtClean="0"/>
              <a:t> LDM</a:t>
            </a:r>
          </a:p>
        </p:txBody>
      </p:sp>
      <p:sp>
        <p:nvSpPr>
          <p:cNvPr id="6" name="Oval 5"/>
          <p:cNvSpPr/>
          <p:nvPr/>
        </p:nvSpPr>
        <p:spPr>
          <a:xfrm>
            <a:off x="3822045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 smtClean="0"/>
              <a:t>xcdtext</a:t>
            </a:r>
            <a:endParaRPr 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5595786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 smtClean="0"/>
              <a:t>xcdgrib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582681" y="1330695"/>
            <a:ext cx="203617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ocker</a:t>
            </a:r>
            <a:r>
              <a:rPr lang="en-US" dirty="0" smtClean="0"/>
              <a:t>-compose up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4" idx="7"/>
          </p:cNvCxnSpPr>
          <p:nvPr/>
        </p:nvCxnSpPr>
        <p:spPr>
          <a:xfrm flipH="1">
            <a:off x="2934217" y="1730270"/>
            <a:ext cx="716934" cy="490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</p:cNvCxnSpPr>
          <p:nvPr/>
        </p:nvCxnSpPr>
        <p:spPr>
          <a:xfrm>
            <a:off x="4600767" y="1700027"/>
            <a:ext cx="3840" cy="327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94265" y="1730270"/>
            <a:ext cx="646212" cy="354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4"/>
          </p:cNvCxnSpPr>
          <p:nvPr/>
        </p:nvCxnSpPr>
        <p:spPr>
          <a:xfrm>
            <a:off x="2401029" y="3168838"/>
            <a:ext cx="2327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00767" y="3168838"/>
            <a:ext cx="0" cy="5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49828" y="3168838"/>
            <a:ext cx="335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75710" y="3740275"/>
            <a:ext cx="2291804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Raw NEXRAD (WSR &amp; TDWR) files</a:t>
            </a:r>
          </a:p>
          <a:p>
            <a:r>
              <a:rPr lang="en-US" dirty="0" smtClean="0"/>
              <a:t>Raw .XCD text files</a:t>
            </a:r>
          </a:p>
          <a:p>
            <a:r>
              <a:rPr lang="en-US" dirty="0" smtClean="0"/>
              <a:t>Raw .grib1/grib2 files</a:t>
            </a:r>
          </a:p>
          <a:p>
            <a:r>
              <a:rPr lang="en-US" dirty="0" smtClean="0"/>
              <a:t>Raw .</a:t>
            </a:r>
            <a:r>
              <a:rPr lang="en-US" dirty="0" err="1" smtClean="0"/>
              <a:t>bufr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39662" y="3750197"/>
            <a:ext cx="152220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SQLite daily</a:t>
            </a:r>
          </a:p>
          <a:p>
            <a:r>
              <a:rPr lang="en-US" dirty="0" smtClean="0"/>
              <a:t>text databases</a:t>
            </a:r>
            <a:endParaRPr lang="en-US" dirty="0"/>
          </a:p>
        </p:txBody>
      </p:sp>
      <p:cxnSp>
        <p:nvCxnSpPr>
          <p:cNvPr id="34" name="Straight Arrow Connector 33"/>
          <p:cNvCxnSpPr>
            <a:endCxn id="39" idx="1"/>
          </p:cNvCxnSpPr>
          <p:nvPr/>
        </p:nvCxnSpPr>
        <p:spPr>
          <a:xfrm>
            <a:off x="5719088" y="1525508"/>
            <a:ext cx="1927370" cy="69488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96888" y="1512083"/>
            <a:ext cx="798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607950" y="3750197"/>
            <a:ext cx="1553638" cy="1754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SQLite GRIB databases separated by</a:t>
            </a:r>
          </a:p>
          <a:p>
            <a:r>
              <a:rPr lang="en-US" dirty="0" smtClean="0"/>
              <a:t>date, model, and GRIB version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7425604" y="2057668"/>
            <a:ext cx="1508084" cy="1111170"/>
          </a:xfrm>
          <a:prstGeom prst="ellipse">
            <a:avLst/>
          </a:prstGeom>
          <a:solidFill>
            <a:schemeClr val="accent1">
              <a:alpha val="42000"/>
            </a:schemeClr>
          </a:solidFill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 smtClean="0"/>
              <a:t>xcdbufr</a:t>
            </a:r>
            <a:endParaRPr lang="en-US" dirty="0" smtClean="0"/>
          </a:p>
        </p:txBody>
      </p:sp>
      <p:cxnSp>
        <p:nvCxnSpPr>
          <p:cNvPr id="41" name="Straight Arrow Connector 40"/>
          <p:cNvCxnSpPr>
            <a:endCxn id="44" idx="0"/>
          </p:cNvCxnSpPr>
          <p:nvPr/>
        </p:nvCxnSpPr>
        <p:spPr>
          <a:xfrm>
            <a:off x="8187347" y="3168838"/>
            <a:ext cx="0" cy="58135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441006" y="3750197"/>
            <a:ext cx="1492682" cy="1477328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SQLite BUFR databases separated by date and BUFR version</a:t>
            </a:r>
          </a:p>
        </p:txBody>
      </p:sp>
      <p:sp>
        <p:nvSpPr>
          <p:cNvPr id="47" name="Preparation 46"/>
          <p:cNvSpPr/>
          <p:nvPr/>
        </p:nvSpPr>
        <p:spPr>
          <a:xfrm>
            <a:off x="961872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nexr</a:t>
            </a:r>
            <a:r>
              <a:rPr lang="en-US" dirty="0" smtClean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49" name="Preparation 48"/>
          <p:cNvSpPr/>
          <p:nvPr/>
        </p:nvSpPr>
        <p:spPr>
          <a:xfrm>
            <a:off x="2716215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wtxgserv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0" name="Preparation 49"/>
          <p:cNvSpPr/>
          <p:nvPr/>
        </p:nvSpPr>
        <p:spPr>
          <a:xfrm>
            <a:off x="3909553" y="4684782"/>
            <a:ext cx="1437682" cy="624637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ptdb</a:t>
            </a:r>
            <a:r>
              <a:rPr lang="en-US" dirty="0" smtClean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51" name="Preparation 50"/>
          <p:cNvSpPr/>
          <p:nvPr/>
        </p:nvSpPr>
        <p:spPr>
          <a:xfrm>
            <a:off x="5494265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gribdb</a:t>
            </a:r>
            <a:r>
              <a:rPr lang="en-US" dirty="0" smtClean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52" name="Preparation 51"/>
          <p:cNvSpPr/>
          <p:nvPr/>
        </p:nvSpPr>
        <p:spPr>
          <a:xfrm>
            <a:off x="7426804" y="5853598"/>
            <a:ext cx="1711125" cy="688150"/>
          </a:xfrm>
          <a:prstGeom prst="flowChartPreparation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bufrdb</a:t>
            </a:r>
            <a:r>
              <a:rPr lang="en-US" dirty="0" smtClean="0"/>
              <a:t>* servers</a:t>
            </a:r>
          </a:p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47" idx="0"/>
          </p:cNvCxnSpPr>
          <p:nvPr/>
        </p:nvCxnSpPr>
        <p:spPr>
          <a:xfrm flipH="1" flipV="1">
            <a:off x="1803777" y="5217605"/>
            <a:ext cx="13658" cy="6359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3467514" y="5217604"/>
            <a:ext cx="0" cy="6359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31" idx="2"/>
          </p:cNvCxnSpPr>
          <p:nvPr/>
        </p:nvCxnSpPr>
        <p:spPr>
          <a:xfrm flipV="1">
            <a:off x="4589864" y="4396529"/>
            <a:ext cx="10903" cy="2882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349828" y="5503848"/>
            <a:ext cx="0" cy="3490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52" idx="0"/>
          </p:cNvCxnSpPr>
          <p:nvPr/>
        </p:nvCxnSpPr>
        <p:spPr>
          <a:xfrm flipV="1">
            <a:off x="8282367" y="5227529"/>
            <a:ext cx="0" cy="626069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3433480" y="4396528"/>
            <a:ext cx="406182" cy="1036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3433481" y="4788889"/>
            <a:ext cx="2154931" cy="593431"/>
          </a:xfrm>
          <a:prstGeom prst="bentConnector3">
            <a:avLst>
              <a:gd name="adj1" fmla="val 85748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rapezoid 2"/>
          <p:cNvSpPr/>
          <p:nvPr/>
        </p:nvSpPr>
        <p:spPr>
          <a:xfrm>
            <a:off x="1646986" y="989998"/>
            <a:ext cx="1508085" cy="83511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-XCD/site-specific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414386" y="1881447"/>
            <a:ext cx="9921" cy="202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53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32560</TotalTime>
  <Words>1197</Words>
  <Application>Microsoft Macintosh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McIDAS –XCD and –XCD Replacement Update</vt:lpstr>
      <vt:lpstr>McIDAS-XCD Team</vt:lpstr>
      <vt:lpstr>McIDAS-XCD </vt:lpstr>
      <vt:lpstr>Recent Updates to McIDAS-XCD</vt:lpstr>
      <vt:lpstr>Replace -XCD?</vt:lpstr>
      <vt:lpstr>Goals</vt:lpstr>
      <vt:lpstr>-XCD Replacement: Packaging and Installation</vt:lpstr>
      <vt:lpstr>-XCD Replacement: Requirements</vt:lpstr>
      <vt:lpstr>-XCD Replacement System</vt:lpstr>
      <vt:lpstr>-XCD Replacement: GRIB Data</vt:lpstr>
      <vt:lpstr>-XCD Replacement: NEXRAD Data</vt:lpstr>
      <vt:lpstr>-XCD Replacement: Text Data</vt:lpstr>
      <vt:lpstr>-XCD Replacement: Point Data</vt:lpstr>
      <vt:lpstr>Point Data Improvements</vt:lpstr>
      <vt:lpstr>Point Data Issues</vt:lpstr>
      <vt:lpstr>BUFR Data (Binary Universal FoRmat)  </vt:lpstr>
      <vt:lpstr>Local Data</vt:lpstr>
      <vt:lpstr>-XCD Replacement Monitoring</vt:lpstr>
      <vt:lpstr>-XCD Replacement Monitoring</vt:lpstr>
      <vt:lpstr>-XCD Replacement Meeting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- XCD</dc:title>
  <dc:creator>Jerry Robaidek</dc:creator>
  <cp:lastModifiedBy>Kevin Baggett </cp:lastModifiedBy>
  <cp:revision>289</cp:revision>
  <cp:lastPrinted>2019-09-12T17:05:39Z</cp:lastPrinted>
  <dcterms:created xsi:type="dcterms:W3CDTF">2015-05-14T16:04:05Z</dcterms:created>
  <dcterms:modified xsi:type="dcterms:W3CDTF">2019-09-16T14:08:32Z</dcterms:modified>
</cp:coreProperties>
</file>