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71" r:id="rId4"/>
    <p:sldId id="295" r:id="rId5"/>
    <p:sldId id="275" r:id="rId6"/>
    <p:sldId id="276" r:id="rId7"/>
    <p:sldId id="296" r:id="rId8"/>
    <p:sldId id="298" r:id="rId9"/>
    <p:sldId id="297" r:id="rId10"/>
    <p:sldId id="277" r:id="rId11"/>
    <p:sldId id="278" r:id="rId12"/>
    <p:sldId id="279" r:id="rId13"/>
    <p:sldId id="280" r:id="rId14"/>
    <p:sldId id="292" r:id="rId15"/>
    <p:sldId id="294" r:id="rId16"/>
    <p:sldId id="281" r:id="rId17"/>
    <p:sldId id="282" r:id="rId18"/>
    <p:sldId id="269" r:id="rId19"/>
    <p:sldId id="284" r:id="rId20"/>
    <p:sldId id="28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8" autoAdjust="0"/>
    <p:restoredTop sz="86402" autoAdjust="0"/>
  </p:normalViewPr>
  <p:slideViewPr>
    <p:cSldViewPr snapToGrid="0" snapToObjects="1">
      <p:cViewPr varScale="1">
        <p:scale>
          <a:sx n="122" d="100"/>
          <a:sy n="122" d="100"/>
        </p:scale>
        <p:origin x="-36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2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9/16/19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9/16/19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9/16/19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9/16/19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9/16/19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9/16/19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9/16/19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9/16/19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McIDAS</a:t>
            </a:r>
            <a:r>
              <a:rPr lang="en-US" dirty="0" smtClean="0"/>
              <a:t> –XCD and </a:t>
            </a:r>
            <a:r>
              <a:rPr lang="mr-IN" dirty="0" smtClean="0"/>
              <a:t>–</a:t>
            </a:r>
            <a:r>
              <a:rPr lang="en-US" dirty="0" smtClean="0"/>
              <a:t>XCD Replacement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2019 </a:t>
            </a:r>
            <a:r>
              <a:rPr lang="en-US" dirty="0" err="1" smtClean="0"/>
              <a:t>McIDAS</a:t>
            </a:r>
            <a:r>
              <a:rPr lang="en-US" dirty="0" smtClean="0"/>
              <a:t> Users’ Group Meeting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0575" y="5140680"/>
            <a:ext cx="894640" cy="894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SSEC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2251" y="5209640"/>
            <a:ext cx="1169395" cy="825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918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-XCD Replacement: GRIB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RTGRIDS dataset</a:t>
            </a:r>
          </a:p>
          <a:p>
            <a:r>
              <a:rPr lang="en-US" dirty="0" smtClean="0"/>
              <a:t>LDM files GRIB messages to a temporary directory</a:t>
            </a:r>
          </a:p>
          <a:p>
            <a:r>
              <a:rPr lang="en-US" dirty="0" smtClean="0"/>
              <a:t>A Python daemon watches for GRIB data, extracts information and files metadata into a SQLite database</a:t>
            </a:r>
          </a:p>
          <a:p>
            <a:r>
              <a:rPr lang="en-US" dirty="0" smtClean="0"/>
              <a:t>SQLite databases are separated by version, model and date</a:t>
            </a:r>
          </a:p>
          <a:p>
            <a:r>
              <a:rPr lang="en-US" dirty="0" smtClean="0"/>
              <a:t>Volume of GRIB data has increased greatly to 500 GB/day over the last few years</a:t>
            </a:r>
          </a:p>
          <a:p>
            <a:pPr lvl="1"/>
            <a:r>
              <a:rPr lang="en-US" dirty="0" smtClean="0"/>
              <a:t>A big challenge!</a:t>
            </a:r>
          </a:p>
        </p:txBody>
      </p:sp>
    </p:spTree>
    <p:extLst>
      <p:ext uri="{BB962C8B-B14F-4D97-AF65-F5344CB8AC3E}">
        <p14:creationId xmlns:p14="http://schemas.microsoft.com/office/powerpoint/2010/main" val="1720401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-XCD Replacement: NEXRAD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RADAR, WSR and TDWR datasets </a:t>
            </a:r>
          </a:p>
          <a:p>
            <a:r>
              <a:rPr lang="en-US" dirty="0" smtClean="0"/>
              <a:t>LDM directly files NEXRAD files (WSR and TDWR) into a directory structure similar to the existing -XCD Decoder</a:t>
            </a:r>
          </a:p>
          <a:p>
            <a:r>
              <a:rPr lang="en-US" dirty="0" smtClean="0"/>
              <a:t>Data served by the existing NEXRAD server</a:t>
            </a:r>
          </a:p>
        </p:txBody>
      </p:sp>
    </p:spTree>
    <p:extLst>
      <p:ext uri="{BB962C8B-B14F-4D97-AF65-F5344CB8AC3E}">
        <p14:creationId xmlns:p14="http://schemas.microsoft.com/office/powerpoint/2010/main" val="1940401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-XCD Replacement: Text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100" dirty="0" smtClean="0"/>
              <a:t>RTWXTEXT dataset</a:t>
            </a:r>
          </a:p>
          <a:p>
            <a:r>
              <a:rPr lang="en-US" sz="3100" dirty="0" smtClean="0"/>
              <a:t>LDM files text data directly to disk as a daily .XCD file</a:t>
            </a:r>
          </a:p>
          <a:p>
            <a:r>
              <a:rPr lang="en-US" sz="3100" dirty="0" smtClean="0"/>
              <a:t>A bash daemon script watches for new data and extracts metadata for insertion into a daily SQLite database</a:t>
            </a:r>
          </a:p>
          <a:p>
            <a:r>
              <a:rPr lang="en-US" sz="3100" dirty="0" smtClean="0"/>
              <a:t>Text servers (</a:t>
            </a:r>
            <a:r>
              <a:rPr lang="en-US" sz="3100" dirty="0" err="1" smtClean="0"/>
              <a:t>wxtgserv</a:t>
            </a:r>
            <a:r>
              <a:rPr lang="en-US" sz="3100" dirty="0"/>
              <a:t> </a:t>
            </a:r>
            <a:r>
              <a:rPr lang="en-US" sz="3100" dirty="0" smtClean="0"/>
              <a:t>and </a:t>
            </a:r>
            <a:r>
              <a:rPr lang="en-US" sz="3100" dirty="0" err="1" smtClean="0"/>
              <a:t>obtgserv</a:t>
            </a:r>
            <a:r>
              <a:rPr lang="en-US" sz="3100" dirty="0" smtClean="0"/>
              <a:t>) query the daily SQLite databases to find data and return information to the client</a:t>
            </a:r>
          </a:p>
          <a:p>
            <a:r>
              <a:rPr lang="en-US" sz="3100" dirty="0" smtClean="0"/>
              <a:t>Commands: WXTLIST, WWLIST, WWDISP, *RPT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849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-XCD Replacement: Point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RTPTSRC dataset</a:t>
            </a:r>
          </a:p>
          <a:p>
            <a:r>
              <a:rPr lang="en-US" dirty="0" smtClean="0"/>
              <a:t>Uses certain text data identified by WMO headers filed in the daily SQLite text database (e.g. SA and SP for SFCHOURLY)</a:t>
            </a:r>
          </a:p>
          <a:p>
            <a:r>
              <a:rPr lang="en-US" dirty="0" smtClean="0"/>
              <a:t>No MD files are created, but structure created on the fly when serving via ADDE</a:t>
            </a:r>
          </a:p>
          <a:p>
            <a:r>
              <a:rPr lang="en-US" dirty="0" smtClean="0"/>
              <a:t>At the start of each UTC day, the replacement –XCD creates a station table in the database based on the current version of STNDB.CORE</a:t>
            </a:r>
          </a:p>
          <a:p>
            <a:r>
              <a:rPr lang="en-US" dirty="0" smtClean="0"/>
              <a:t>Commands: </a:t>
            </a:r>
            <a:r>
              <a:rPr lang="en-US" dirty="0"/>
              <a:t>PTLIST,  PTDISP and PTCOPY </a:t>
            </a:r>
            <a:endParaRPr lang="en-US" dirty="0" smtClean="0"/>
          </a:p>
          <a:p>
            <a:pPr lvl="1"/>
            <a:r>
              <a:rPr lang="en-US" dirty="0" smtClean="0"/>
              <a:t>Retrieve </a:t>
            </a:r>
            <a:r>
              <a:rPr lang="en-US" dirty="0"/>
              <a:t>metadata from the SQLite database, then extract data from the </a:t>
            </a:r>
            <a:r>
              <a:rPr lang="en-US" dirty="0" smtClean="0"/>
              <a:t>daily *</a:t>
            </a:r>
            <a:r>
              <a:rPr lang="en-US" dirty="0"/>
              <a:t>.XCD </a:t>
            </a:r>
            <a:r>
              <a:rPr lang="en-US" dirty="0" smtClean="0"/>
              <a:t>files </a:t>
            </a:r>
            <a:r>
              <a:rPr lang="en-US" dirty="0"/>
              <a:t>created by </a:t>
            </a:r>
            <a:r>
              <a:rPr lang="en-US" dirty="0" smtClean="0"/>
              <a:t>LDM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380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 Data Improvements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Replacement –XCD captures more surface hourly data than existing –XCD</a:t>
            </a:r>
          </a:p>
          <a:p>
            <a:r>
              <a:rPr lang="en-US" dirty="0" smtClean="0"/>
              <a:t>Existing –XCD: Hourly &amp; 2 Specials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Replacement </a:t>
            </a:r>
            <a:r>
              <a:rPr lang="en-US" dirty="0"/>
              <a:t>–XCD: </a:t>
            </a:r>
            <a:r>
              <a:rPr lang="en-US" dirty="0" smtClean="0"/>
              <a:t>Hourly &amp; All </a:t>
            </a:r>
            <a:r>
              <a:rPr lang="en-US" dirty="0"/>
              <a:t>Specials</a:t>
            </a:r>
          </a:p>
          <a:p>
            <a:endParaRPr lang="en-US" dirty="0"/>
          </a:p>
        </p:txBody>
      </p:sp>
      <p:pic>
        <p:nvPicPr>
          <p:cNvPr id="6" name="Picture 5" descr="Screen Shot 2019-09-12 at 1.08.3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016" y="4821839"/>
            <a:ext cx="7892984" cy="1426561"/>
          </a:xfrm>
          <a:prstGeom prst="rect">
            <a:avLst/>
          </a:prstGeom>
        </p:spPr>
      </p:pic>
      <p:pic>
        <p:nvPicPr>
          <p:cNvPr id="7" name="Picture 6" descr="Screen Shot 2019-09-12 at 1.11.5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016" y="3127905"/>
            <a:ext cx="7892984" cy="1130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137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 Data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Number of hourly records of PTCOPY for SFCHOURLY data needs to be increased, but can be a variable number</a:t>
            </a:r>
          </a:p>
          <a:p>
            <a:pPr lvl="1"/>
            <a:r>
              <a:rPr lang="en-US" dirty="0" smtClean="0"/>
              <a:t>Up to 10 specials per hour? </a:t>
            </a:r>
          </a:p>
          <a:p>
            <a:r>
              <a:rPr lang="en-US" dirty="0" smtClean="0"/>
              <a:t>Certain searches in new –XCD take longer than in –XCD 2019.1</a:t>
            </a:r>
          </a:p>
          <a:p>
            <a:pPr lvl="1"/>
            <a:r>
              <a:rPr lang="en-US" dirty="0" smtClean="0"/>
              <a:t>SFCLIST CO=US DAY=21/MAY/2018 TIME=0 23 SEL=‘T[F] 60 90’ takes about 2-3 seconds in –XCD 2019.1 </a:t>
            </a:r>
            <a:r>
              <a:rPr lang="en-US" dirty="0" err="1" smtClean="0"/>
              <a:t>vs</a:t>
            </a:r>
            <a:r>
              <a:rPr lang="en-US" dirty="0" smtClean="0"/>
              <a:t> 60+ seconds in the replacement –XCD due to MD files storage of temperature data versus replacement –XCD having to calculate the temperature data on the fly from the raw text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080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BUFR Data</a:t>
            </a:r>
            <a:br>
              <a:rPr lang="en-US" dirty="0" smtClean="0"/>
            </a:br>
            <a:r>
              <a:rPr lang="en-US" dirty="0" smtClean="0"/>
              <a:t>(Binary Universal </a:t>
            </a:r>
            <a:r>
              <a:rPr lang="en-US" dirty="0" err="1" smtClean="0"/>
              <a:t>FoRmat</a:t>
            </a:r>
            <a:r>
              <a:rPr lang="en-US" dirty="0" smtClean="0"/>
              <a:t>)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Filed directly using LDM</a:t>
            </a:r>
          </a:p>
          <a:p>
            <a:r>
              <a:rPr lang="en-US" dirty="0" smtClean="0"/>
              <a:t>Using the </a:t>
            </a:r>
            <a:r>
              <a:rPr lang="en-US" dirty="0" err="1" smtClean="0"/>
              <a:t>ecCodes</a:t>
            </a:r>
            <a:r>
              <a:rPr lang="en-US" dirty="0" smtClean="0"/>
              <a:t> Python API from ECMWF, we have been able to set up a prototype BUFR Version 3 and 4 SQLite database system similar to the GRIB system with aspects of text data</a:t>
            </a:r>
          </a:p>
          <a:p>
            <a:r>
              <a:rPr lang="en-US" dirty="0" smtClean="0"/>
              <a:t>We have been able to serve BUFR data from this prototype using the PTLIST/PTDISP commands</a:t>
            </a:r>
          </a:p>
          <a:p>
            <a:r>
              <a:rPr lang="en-US" dirty="0" smtClean="0"/>
              <a:t>Not delivered with the current replacement -XCD package due to slow performance and other issues from what appears to be from the </a:t>
            </a:r>
            <a:r>
              <a:rPr lang="en-US" dirty="0" err="1" smtClean="0"/>
              <a:t>ecCodes</a:t>
            </a:r>
            <a:r>
              <a:rPr lang="en-US" dirty="0"/>
              <a:t> </a:t>
            </a:r>
            <a:r>
              <a:rPr lang="en-US" dirty="0" smtClean="0"/>
              <a:t>side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0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couple -XCD sites have local (non-</a:t>
            </a:r>
            <a:r>
              <a:rPr lang="en-US" dirty="0" err="1" smtClean="0"/>
              <a:t>NOAAport</a:t>
            </a:r>
            <a:r>
              <a:rPr lang="en-US" dirty="0" smtClean="0"/>
              <a:t>) feeds of data</a:t>
            </a:r>
          </a:p>
          <a:p>
            <a:r>
              <a:rPr lang="en-US" dirty="0" smtClean="0"/>
              <a:t>We have contacted those sites in the past</a:t>
            </a:r>
          </a:p>
          <a:p>
            <a:pPr lvl="1"/>
            <a:r>
              <a:rPr lang="en-US" dirty="0" smtClean="0"/>
              <a:t>So far, no core -XCD decoder dependencies are known i.e. sites have written their own decoders</a:t>
            </a:r>
          </a:p>
          <a:p>
            <a:r>
              <a:rPr lang="en-US" dirty="0" smtClean="0"/>
              <a:t>If there is local data that do depend on -XCD libraries, sites will be able to continue to use -XCD libraries, or may link to </a:t>
            </a:r>
            <a:r>
              <a:rPr lang="en-US" dirty="0" err="1" smtClean="0"/>
              <a:t>McIDAS</a:t>
            </a:r>
            <a:r>
              <a:rPr lang="en-US" dirty="0" smtClean="0"/>
              <a:t>-X libraries as needed.   Contact Jerry Robaidek or Becky Schaffer if you have concerns.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410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-XCD Replacement 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Command line</a:t>
            </a:r>
          </a:p>
          <a:p>
            <a:pPr lvl="1"/>
            <a:r>
              <a:rPr lang="en-US" dirty="0" err="1" smtClean="0"/>
              <a:t>ldmadmin</a:t>
            </a:r>
            <a:r>
              <a:rPr lang="en-US" dirty="0" smtClean="0"/>
              <a:t> watch</a:t>
            </a:r>
          </a:p>
          <a:p>
            <a:pPr lvl="1"/>
            <a:r>
              <a:rPr lang="en-US" dirty="0" err="1" smtClean="0"/>
              <a:t>gribadmin</a:t>
            </a:r>
            <a:endParaRPr lang="en-US" dirty="0" smtClean="0"/>
          </a:p>
          <a:p>
            <a:r>
              <a:rPr lang="en-US" dirty="0" smtClean="0"/>
              <a:t>Graphical</a:t>
            </a:r>
          </a:p>
          <a:p>
            <a:pPr lvl="1"/>
            <a:r>
              <a:rPr lang="en-US" dirty="0" smtClean="0"/>
              <a:t>HTML based</a:t>
            </a:r>
          </a:p>
          <a:p>
            <a:pPr lvl="1"/>
            <a:r>
              <a:rPr lang="en-US" dirty="0" smtClean="0"/>
              <a:t>Does not require apache to be installed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887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646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-XCD Replacement Monitoring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-6851" b="-6851"/>
          <a:stretch>
            <a:fillRect/>
          </a:stretch>
        </p:blipFill>
        <p:spPr>
          <a:xfrm>
            <a:off x="1207625" y="982195"/>
            <a:ext cx="7726064" cy="5506242"/>
          </a:xfrm>
        </p:spPr>
      </p:pic>
    </p:spTree>
    <p:extLst>
      <p:ext uri="{BB962C8B-B14F-4D97-AF65-F5344CB8AC3E}">
        <p14:creationId xmlns:p14="http://schemas.microsoft.com/office/powerpoint/2010/main" val="4275378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McIDAS</a:t>
            </a:r>
            <a:r>
              <a:rPr lang="en-US" dirty="0" smtClean="0"/>
              <a:t>-XCD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Kevin Baggett, Jonathan Beavers, Dan Forrest, Jay </a:t>
            </a:r>
            <a:r>
              <a:rPr lang="en-US" dirty="0" err="1" smtClean="0"/>
              <a:t>Heinzelman</a:t>
            </a:r>
            <a:r>
              <a:rPr lang="en-US" dirty="0" smtClean="0"/>
              <a:t>, Dave Parker, Cameron Penne, Jerrold </a:t>
            </a:r>
            <a:r>
              <a:rPr lang="en-US" dirty="0" err="1" smtClean="0"/>
              <a:t>Robaidek</a:t>
            </a:r>
            <a:r>
              <a:rPr lang="en-US" dirty="0" smtClean="0"/>
              <a:t>, Becky Schaffer, Clayton </a:t>
            </a:r>
            <a:r>
              <a:rPr lang="en-US" dirty="0" err="1" smtClean="0"/>
              <a:t>Suplinski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722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-XCD Replacement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-XCD sites can meet with our team tomorrow at this location from 9:00 to 9:30 am</a:t>
            </a:r>
          </a:p>
          <a:p>
            <a:pPr lvl="1"/>
            <a:r>
              <a:rPr lang="en-US" dirty="0" smtClean="0"/>
              <a:t>Sample download and installation process of beta version of </a:t>
            </a:r>
            <a:r>
              <a:rPr lang="mr-IN" dirty="0" smtClean="0"/>
              <a:t>–</a:t>
            </a:r>
            <a:r>
              <a:rPr lang="en-US" dirty="0" smtClean="0"/>
              <a:t>XCD replacement and the related </a:t>
            </a:r>
            <a:r>
              <a:rPr lang="en-US" dirty="0" err="1" smtClean="0"/>
              <a:t>McIDAS</a:t>
            </a:r>
            <a:r>
              <a:rPr lang="en-US" dirty="0" smtClean="0"/>
              <a:t>-X servers</a:t>
            </a:r>
          </a:p>
          <a:p>
            <a:pPr lvl="1"/>
            <a:r>
              <a:rPr lang="en-US" dirty="0" smtClean="0"/>
              <a:t>Bring any questions you may have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211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latin typeface="Calibri" charset="0"/>
                <a:ea typeface="ＭＳ Ｐゴシック" charset="0"/>
                <a:cs typeface="ＭＳ Ｐゴシック" charset="0"/>
              </a:rPr>
              <a:t>McIDAS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-XCD 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2552699" y="1752600"/>
            <a:ext cx="5203776" cy="31242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McIDAS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000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X</a:t>
            </a:r>
          </a:p>
          <a:p>
            <a:pPr eaLnBrk="1" hangingPunct="1">
              <a:buFont typeface="Arial" charset="0"/>
              <a:buNone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              </a:t>
            </a:r>
            <a:r>
              <a:rPr lang="en-US" sz="4000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C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onventional Data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              </a:t>
            </a:r>
            <a:r>
              <a:rPr lang="en-US" sz="4000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D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ecoder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4" name="TextBox 3"/>
          <p:cNvSpPr txBox="1">
            <a:spLocks noChangeArrowheads="1"/>
          </p:cNvSpPr>
          <p:nvPr/>
        </p:nvSpPr>
        <p:spPr bwMode="auto">
          <a:xfrm>
            <a:off x="1101298" y="4648200"/>
            <a:ext cx="8085325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 err="1" smtClean="0">
                <a:latin typeface="Calibri" charset="0"/>
              </a:rPr>
              <a:t>McIDAS</a:t>
            </a:r>
            <a:r>
              <a:rPr lang="en-US" sz="2000" dirty="0">
                <a:latin typeface="Calibri" charset="0"/>
              </a:rPr>
              <a:t>-</a:t>
            </a:r>
            <a:r>
              <a:rPr lang="en-US" sz="2000" dirty="0" smtClean="0">
                <a:latin typeface="Calibri" charset="0"/>
              </a:rPr>
              <a:t>XCD files</a:t>
            </a:r>
            <a:r>
              <a:rPr lang="en-US" sz="2000" dirty="0">
                <a:latin typeface="Calibri" charset="0"/>
              </a:rPr>
              <a:t>, decodes and indexes the </a:t>
            </a:r>
            <a:r>
              <a:rPr lang="en-US" sz="2000" dirty="0" smtClean="0">
                <a:latin typeface="Calibri" charset="0"/>
              </a:rPr>
              <a:t>NOAAPORT </a:t>
            </a:r>
            <a:r>
              <a:rPr lang="en-US" sz="2000" dirty="0">
                <a:latin typeface="Calibri" charset="0"/>
              </a:rPr>
              <a:t>d</a:t>
            </a:r>
            <a:r>
              <a:rPr lang="en-US" sz="2000" dirty="0" smtClean="0">
                <a:latin typeface="Calibri" charset="0"/>
              </a:rPr>
              <a:t>ata </a:t>
            </a:r>
            <a:r>
              <a:rPr lang="en-US" sz="2000" dirty="0">
                <a:latin typeface="Calibri" charset="0"/>
              </a:rPr>
              <a:t>stream into formats </a:t>
            </a:r>
            <a:r>
              <a:rPr lang="en-US" sz="2000" dirty="0" smtClean="0">
                <a:latin typeface="Calibri" charset="0"/>
              </a:rPr>
              <a:t>that </a:t>
            </a:r>
            <a:r>
              <a:rPr lang="en-US" sz="2000" dirty="0">
                <a:latin typeface="Calibri" charset="0"/>
              </a:rPr>
              <a:t>can be served by </a:t>
            </a:r>
            <a:r>
              <a:rPr lang="en-US" sz="2000" dirty="0" err="1">
                <a:latin typeface="Calibri" charset="0"/>
              </a:rPr>
              <a:t>McIDAS</a:t>
            </a:r>
            <a:r>
              <a:rPr lang="en-US" sz="2000" dirty="0">
                <a:latin typeface="Calibri" charset="0"/>
              </a:rPr>
              <a:t>-X ADDE </a:t>
            </a:r>
            <a:r>
              <a:rPr lang="en-US" sz="2000" dirty="0" smtClean="0">
                <a:latin typeface="Calibri" charset="0"/>
              </a:rPr>
              <a:t>servers.</a:t>
            </a:r>
            <a:endParaRPr lang="en-US" sz="2000" dirty="0">
              <a:latin typeface="Calibri" charset="0"/>
            </a:endParaRPr>
          </a:p>
          <a:p>
            <a:pPr eaLnBrk="1" hangingPunct="1"/>
            <a:endParaRPr lang="en-US" sz="2000" dirty="0">
              <a:latin typeface="Calibri" charset="0"/>
            </a:endParaRPr>
          </a:p>
          <a:p>
            <a:pPr eaLnBrk="1" hangingPunct="1"/>
            <a:r>
              <a:rPr lang="en-US" sz="2000" dirty="0">
                <a:latin typeface="Calibri" charset="0"/>
              </a:rPr>
              <a:t>Output formats include </a:t>
            </a:r>
            <a:r>
              <a:rPr lang="en-US" sz="2000" dirty="0" err="1">
                <a:latin typeface="Calibri" charset="0"/>
              </a:rPr>
              <a:t>McIDAS</a:t>
            </a:r>
            <a:r>
              <a:rPr lang="en-US" sz="2000" dirty="0">
                <a:latin typeface="Calibri" charset="0"/>
              </a:rPr>
              <a:t> MD files, Text  files, </a:t>
            </a:r>
            <a:r>
              <a:rPr lang="en-US" sz="2000" dirty="0" err="1" smtClean="0">
                <a:latin typeface="Calibri" charset="0"/>
              </a:rPr>
              <a:t>McIDAS</a:t>
            </a:r>
            <a:r>
              <a:rPr lang="en-US" sz="2000" dirty="0" smtClean="0">
                <a:latin typeface="Calibri" charset="0"/>
              </a:rPr>
              <a:t> GRID </a:t>
            </a:r>
            <a:r>
              <a:rPr lang="en-US" sz="2000" dirty="0">
                <a:latin typeface="Calibri" charset="0"/>
              </a:rPr>
              <a:t>files, </a:t>
            </a:r>
            <a:r>
              <a:rPr lang="en-US" sz="2000" dirty="0" smtClean="0">
                <a:latin typeface="Calibri" charset="0"/>
              </a:rPr>
              <a:t>GRIB</a:t>
            </a:r>
          </a:p>
          <a:p>
            <a:pPr eaLnBrk="1" hangingPunct="1"/>
            <a:r>
              <a:rPr lang="en-US" sz="2000" dirty="0" smtClean="0">
                <a:latin typeface="Calibri" charset="0"/>
              </a:rPr>
              <a:t>Version 1 and 2 files, NEXRAD files, and BUFR files. </a:t>
            </a:r>
            <a:endParaRPr lang="en-US" sz="20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947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Recent Updates to </a:t>
            </a:r>
            <a:r>
              <a:rPr lang="en-US" dirty="0" err="1" smtClean="0"/>
              <a:t>McIDAS</a:t>
            </a:r>
            <a:r>
              <a:rPr lang="en-US" dirty="0" smtClean="0"/>
              <a:t>-XCD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Latest version is 2019.1</a:t>
            </a:r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sz="2400" dirty="0"/>
              <a:t>Many station additions/updates to STNDB.CORE and accompanying MD files</a:t>
            </a:r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sz="2400" dirty="0"/>
              <a:t>Additions/updates to RTGRIDS datasets with increased volume of GRIB data coming across NOAAPORT/CONDUIT data feeds</a:t>
            </a:r>
          </a:p>
          <a:p>
            <a:r>
              <a:rPr lang="en-US" sz="2400" dirty="0" smtClean="0"/>
              <a:t>Added TEMP SHIP data category, </a:t>
            </a:r>
            <a:r>
              <a:rPr lang="en-US" sz="2400" dirty="0" err="1" smtClean="0"/>
              <a:t>radiosonde</a:t>
            </a:r>
            <a:r>
              <a:rPr lang="en-US" sz="2400" dirty="0" smtClean="0"/>
              <a:t> observations from ships</a:t>
            </a:r>
          </a:p>
          <a:p>
            <a:pPr lvl="1"/>
            <a:r>
              <a:rPr lang="en-US" sz="2400" dirty="0" smtClean="0"/>
              <a:t>Not many readings, but requested by Johnson Space Center </a:t>
            </a:r>
          </a:p>
          <a:p>
            <a:pPr lvl="1"/>
            <a:r>
              <a:rPr lang="en-US" sz="2400" dirty="0" smtClean="0"/>
              <a:t>Mandatory levels only at this time</a:t>
            </a:r>
          </a:p>
        </p:txBody>
      </p:sp>
    </p:spTree>
    <p:extLst>
      <p:ext uri="{BB962C8B-B14F-4D97-AF65-F5344CB8AC3E}">
        <p14:creationId xmlns:p14="http://schemas.microsoft.com/office/powerpoint/2010/main" val="839428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Replace -XCD?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ea typeface="ＭＳ Ｐゴシック" charset="0"/>
                <a:cs typeface="ＭＳ Ｐゴシック" charset="0"/>
              </a:rPr>
              <a:t>McIDAS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 –XCD has been reliably providing data to </a:t>
            </a:r>
            <a:r>
              <a:rPr lang="en-US" sz="2400" dirty="0" err="1" smtClean="0">
                <a:ea typeface="ＭＳ Ｐゴシック" charset="0"/>
                <a:cs typeface="ＭＳ Ｐゴシック" charset="0"/>
              </a:rPr>
              <a:t>McIDAS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-X users for many years but has its issues behind the scenes:</a:t>
            </a:r>
          </a:p>
          <a:p>
            <a:pPr lvl="1"/>
            <a:r>
              <a:rPr lang="en-US" sz="2000" dirty="0" smtClean="0">
                <a:ea typeface="ＭＳ Ｐゴシック" charset="0"/>
                <a:cs typeface="ＭＳ Ｐゴシック" charset="0"/>
              </a:rPr>
              <a:t>Installation 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is </a:t>
            </a:r>
            <a:r>
              <a:rPr lang="en-US" sz="2000" dirty="0" smtClean="0">
                <a:ea typeface="ＭＳ Ｐゴシック" charset="0"/>
                <a:cs typeface="ＭＳ Ｐゴシック" charset="0"/>
              </a:rPr>
              <a:t>difficult</a:t>
            </a:r>
            <a:endParaRPr lang="en-US" sz="2000" dirty="0"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2000" dirty="0">
                <a:ea typeface="ＭＳ Ｐゴシック" charset="0"/>
                <a:cs typeface="ＭＳ Ｐゴシック" charset="0"/>
              </a:rPr>
              <a:t>Upgrades are </a:t>
            </a:r>
            <a:r>
              <a:rPr lang="en-US" sz="2000" dirty="0" smtClean="0">
                <a:ea typeface="ＭＳ Ｐゴシック" charset="0"/>
                <a:cs typeface="ＭＳ Ｐゴシック" charset="0"/>
              </a:rPr>
              <a:t>difficult</a:t>
            </a:r>
            <a:endParaRPr lang="en-US" sz="2000" dirty="0"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2000" dirty="0">
                <a:ea typeface="ＭＳ Ｐゴシック" charset="0"/>
                <a:cs typeface="ＭＳ Ｐゴシック" charset="0"/>
              </a:rPr>
              <a:t>System is overly complex, large learning curve for operators, and very large learning curve for new </a:t>
            </a:r>
            <a:r>
              <a:rPr lang="en-US" sz="2000" dirty="0" smtClean="0">
                <a:ea typeface="ＭＳ Ｐゴシック" charset="0"/>
                <a:cs typeface="ＭＳ Ｐゴシック" charset="0"/>
              </a:rPr>
              <a:t>programmer</a:t>
            </a:r>
            <a:endParaRPr lang="en-US" sz="2000" dirty="0"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2000" dirty="0">
                <a:ea typeface="ＭＳ Ｐゴシック" charset="0"/>
                <a:cs typeface="ＭＳ Ｐゴシック" charset="0"/>
              </a:rPr>
              <a:t>System was written for a </a:t>
            </a:r>
            <a:r>
              <a:rPr lang="en-US" sz="2000" dirty="0" smtClean="0">
                <a:ea typeface="ＭＳ Ｐゴシック" charset="0"/>
                <a:cs typeface="ＭＳ Ｐゴシック" charset="0"/>
              </a:rPr>
              <a:t>mainframe 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then ported to </a:t>
            </a:r>
            <a:r>
              <a:rPr lang="en-US" sz="2000" dirty="0" smtClean="0">
                <a:ea typeface="ＭＳ Ｐゴシック" charset="0"/>
                <a:cs typeface="ＭＳ Ｐゴシック" charset="0"/>
              </a:rPr>
              <a:t>UNIX</a:t>
            </a:r>
            <a:endParaRPr lang="en-US" sz="2000" dirty="0"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2000" dirty="0">
                <a:ea typeface="ＭＳ Ｐゴシック" charset="0"/>
                <a:cs typeface="ＭＳ Ｐゴシック" charset="0"/>
              </a:rPr>
              <a:t>A powerful system is needed to run </a:t>
            </a:r>
            <a:r>
              <a:rPr lang="en-US" sz="2000" dirty="0" smtClean="0">
                <a:ea typeface="ＭＳ Ｐゴシック" charset="0"/>
                <a:cs typeface="ＭＳ Ｐゴシック" charset="0"/>
              </a:rPr>
              <a:t>-XCD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, otherwise data </a:t>
            </a:r>
            <a:r>
              <a:rPr lang="en-US" sz="2000" dirty="0" smtClean="0">
                <a:ea typeface="ＭＳ Ｐゴシック" charset="0"/>
                <a:cs typeface="ＭＳ Ｐゴシック" charset="0"/>
              </a:rPr>
              <a:t>can be lost</a:t>
            </a:r>
            <a:endParaRPr lang="en-US" sz="2000" dirty="0"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2000" dirty="0">
                <a:ea typeface="ＭＳ Ｐゴシック" charset="0"/>
                <a:cs typeface="ＭＳ Ｐゴシック" charset="0"/>
              </a:rPr>
              <a:t>A data format change can mean bad data, and a fix can be difficult to implement, and is only effective for future </a:t>
            </a:r>
            <a:r>
              <a:rPr lang="en-US" sz="2000" dirty="0" smtClean="0">
                <a:ea typeface="ＭＳ Ｐゴシック" charset="0"/>
                <a:cs typeface="ＭＳ Ｐゴシック" charset="0"/>
              </a:rPr>
              <a:t>data</a:t>
            </a:r>
            <a:endParaRPr lang="en-US" sz="2000" dirty="0">
              <a:ea typeface="ＭＳ Ｐゴシック" charset="0"/>
              <a:cs typeface="ＭＳ Ｐゴシック" charset="0"/>
            </a:endParaRPr>
          </a:p>
          <a:p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662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Replace 4 parts of -XCD filing and decoding:</a:t>
            </a:r>
          </a:p>
          <a:p>
            <a:pPr lvl="1"/>
            <a:r>
              <a:rPr lang="en-US" dirty="0" smtClean="0"/>
              <a:t>GRIB</a:t>
            </a:r>
          </a:p>
          <a:p>
            <a:pPr lvl="1"/>
            <a:r>
              <a:rPr lang="en-US" dirty="0" smtClean="0"/>
              <a:t>NEXRAD</a:t>
            </a:r>
          </a:p>
          <a:p>
            <a:pPr lvl="1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POINT/MD serving </a:t>
            </a:r>
            <a:endParaRPr lang="en-US" dirty="0"/>
          </a:p>
          <a:p>
            <a:r>
              <a:rPr lang="en-US" dirty="0" smtClean="0"/>
              <a:t>Utilize LDM direct filing</a:t>
            </a:r>
          </a:p>
          <a:p>
            <a:r>
              <a:rPr lang="en-US" dirty="0" smtClean="0"/>
              <a:t>Reduce or eliminate compiled code </a:t>
            </a:r>
          </a:p>
          <a:p>
            <a:r>
              <a:rPr lang="en-US" dirty="0" smtClean="0"/>
              <a:t>Remove legacy mainframe complexity </a:t>
            </a:r>
          </a:p>
          <a:p>
            <a:r>
              <a:rPr lang="en-US" dirty="0" smtClean="0"/>
              <a:t>Utilize simple open-source </a:t>
            </a:r>
            <a:r>
              <a:rPr lang="en-US" dirty="0"/>
              <a:t>d</a:t>
            </a:r>
            <a:r>
              <a:rPr lang="en-US" dirty="0" smtClean="0"/>
              <a:t>atabase, SQLite </a:t>
            </a:r>
          </a:p>
          <a:p>
            <a:r>
              <a:rPr lang="en-US" dirty="0" smtClean="0"/>
              <a:t>Match or exceed current filing and serving performance on existing hardware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438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-XCD Replacement:</a:t>
            </a:r>
            <a:br>
              <a:rPr lang="en-US" dirty="0" smtClean="0"/>
            </a:br>
            <a:r>
              <a:rPr lang="en-US" dirty="0" smtClean="0"/>
              <a:t>Packaging and Installation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Existing servers and decoders (compiled code) are to be migrated into </a:t>
            </a:r>
            <a:r>
              <a:rPr lang="en-US" dirty="0" err="1" smtClean="0"/>
              <a:t>McIDAS</a:t>
            </a:r>
            <a:r>
              <a:rPr lang="en-US" dirty="0" smtClean="0"/>
              <a:t>-X </a:t>
            </a:r>
          </a:p>
          <a:p>
            <a:r>
              <a:rPr lang="en-US" dirty="0" smtClean="0"/>
              <a:t>-XCD replacement beta GRIB and text software have been packaged as </a:t>
            </a:r>
            <a:r>
              <a:rPr lang="en-US" dirty="0" err="1" smtClean="0"/>
              <a:t>Docker</a:t>
            </a:r>
            <a:r>
              <a:rPr lang="en-US" dirty="0" smtClean="0"/>
              <a:t> containers and tested on a Linux RHEL 7 machine</a:t>
            </a:r>
          </a:p>
          <a:p>
            <a:r>
              <a:rPr lang="en-US" dirty="0" smtClean="0"/>
              <a:t>We utilize </a:t>
            </a:r>
            <a:r>
              <a:rPr lang="en-US" dirty="0" err="1" smtClean="0"/>
              <a:t>Unidata</a:t>
            </a:r>
            <a:r>
              <a:rPr lang="en-US" dirty="0" smtClean="0"/>
              <a:t> LDM </a:t>
            </a:r>
            <a:r>
              <a:rPr lang="en-US" dirty="0" smtClean="0"/>
              <a:t>that can be </a:t>
            </a:r>
            <a:r>
              <a:rPr lang="en-US" dirty="0" smtClean="0"/>
              <a:t>packaged as a </a:t>
            </a:r>
            <a:r>
              <a:rPr lang="en-US" dirty="0" err="1" smtClean="0"/>
              <a:t>Docker</a:t>
            </a:r>
            <a:r>
              <a:rPr lang="en-US" dirty="0" smtClean="0"/>
              <a:t> </a:t>
            </a:r>
            <a:r>
              <a:rPr lang="en-US" dirty="0" smtClean="0"/>
              <a:t>container as well</a:t>
            </a:r>
            <a:endParaRPr lang="en-US" dirty="0" smtClean="0"/>
          </a:p>
          <a:p>
            <a:r>
              <a:rPr lang="en-US" dirty="0" err="1" smtClean="0"/>
              <a:t>Docker</a:t>
            </a:r>
            <a:r>
              <a:rPr lang="en-US" dirty="0" smtClean="0"/>
              <a:t> has the goal of simplifying the installation, running, and upgrading of the replacement –XCD components for the benefit of system administrators.</a:t>
            </a:r>
          </a:p>
        </p:txBody>
      </p:sp>
    </p:spTree>
    <p:extLst>
      <p:ext uri="{BB962C8B-B14F-4D97-AF65-F5344CB8AC3E}">
        <p14:creationId xmlns:p14="http://schemas.microsoft.com/office/powerpoint/2010/main" val="761152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-XCD Replacement:</a:t>
            </a:r>
            <a:br>
              <a:rPr lang="en-US" dirty="0" smtClean="0"/>
            </a:br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Linux (RHEL 7)</a:t>
            </a:r>
          </a:p>
          <a:p>
            <a:r>
              <a:rPr lang="en-US" dirty="0" err="1" smtClean="0"/>
              <a:t>Docker</a:t>
            </a:r>
            <a:r>
              <a:rPr lang="en-US" dirty="0" smtClean="0"/>
              <a:t> (most recent version)</a:t>
            </a:r>
          </a:p>
          <a:p>
            <a:r>
              <a:rPr lang="en-US" dirty="0" err="1" smtClean="0"/>
              <a:t>docker</a:t>
            </a:r>
            <a:r>
              <a:rPr lang="en-US" dirty="0" smtClean="0"/>
              <a:t>-compose</a:t>
            </a:r>
          </a:p>
          <a:p>
            <a:r>
              <a:rPr lang="en-US" dirty="0" err="1" smtClean="0"/>
              <a:t>Unidata</a:t>
            </a:r>
            <a:r>
              <a:rPr lang="en-US" dirty="0" smtClean="0"/>
              <a:t> LDM </a:t>
            </a:r>
            <a:r>
              <a:rPr lang="en-US" dirty="0" smtClean="0"/>
              <a:t>or LDM </a:t>
            </a:r>
            <a:r>
              <a:rPr lang="en-US" dirty="0" err="1" smtClean="0"/>
              <a:t>Docker</a:t>
            </a:r>
            <a:r>
              <a:rPr lang="en-US" dirty="0" smtClean="0"/>
              <a:t> </a:t>
            </a:r>
            <a:r>
              <a:rPr lang="en-US" dirty="0" smtClean="0"/>
              <a:t>container</a:t>
            </a:r>
          </a:p>
          <a:p>
            <a:pPr lvl="1"/>
            <a:r>
              <a:rPr lang="en-US" dirty="0" smtClean="0"/>
              <a:t>Need to modify with configuration files specific to </a:t>
            </a:r>
            <a:r>
              <a:rPr lang="mr-IN" dirty="0" smtClean="0"/>
              <a:t>–</a:t>
            </a:r>
            <a:r>
              <a:rPr lang="en-US" dirty="0" smtClean="0"/>
              <a:t>XCD and the site</a:t>
            </a:r>
          </a:p>
          <a:p>
            <a:pPr lvl="2"/>
            <a:r>
              <a:rPr lang="en-US" dirty="0" err="1" smtClean="0"/>
              <a:t>pqact.conf</a:t>
            </a:r>
            <a:endParaRPr lang="en-US" dirty="0" smtClean="0"/>
          </a:p>
          <a:p>
            <a:pPr lvl="2"/>
            <a:r>
              <a:rPr lang="en-US" dirty="0" err="1" smtClean="0"/>
              <a:t>ldmd.conf</a:t>
            </a:r>
            <a:endParaRPr lang="en-US" dirty="0" smtClean="0"/>
          </a:p>
          <a:p>
            <a:pPr lvl="2"/>
            <a:r>
              <a:rPr lang="en-US" dirty="0" err="1" smtClean="0"/>
              <a:t>registry.xml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85613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80942"/>
            <a:ext cx="7498080" cy="828888"/>
          </a:xfrm>
        </p:spPr>
        <p:txBody>
          <a:bodyPr/>
          <a:lstStyle/>
          <a:p>
            <a:r>
              <a:rPr lang="en-US" dirty="0" smtClean="0"/>
              <a:t>-XCD Replacement System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646987" y="2057668"/>
            <a:ext cx="1508084" cy="111117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dirty="0" err="1" smtClean="0"/>
              <a:t>Unidata</a:t>
            </a:r>
            <a:r>
              <a:rPr lang="en-US" dirty="0" smtClean="0"/>
              <a:t> LDM</a:t>
            </a:r>
          </a:p>
        </p:txBody>
      </p:sp>
      <p:sp>
        <p:nvSpPr>
          <p:cNvPr id="6" name="Oval 5"/>
          <p:cNvSpPr/>
          <p:nvPr/>
        </p:nvSpPr>
        <p:spPr>
          <a:xfrm>
            <a:off x="3822045" y="2057668"/>
            <a:ext cx="1508084" cy="111117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dirty="0" err="1" smtClean="0"/>
              <a:t>xcdtext</a:t>
            </a:r>
            <a:endParaRPr lang="en-US" dirty="0" smtClean="0"/>
          </a:p>
        </p:txBody>
      </p:sp>
      <p:sp>
        <p:nvSpPr>
          <p:cNvPr id="8" name="Oval 7"/>
          <p:cNvSpPr/>
          <p:nvPr/>
        </p:nvSpPr>
        <p:spPr>
          <a:xfrm>
            <a:off x="5595786" y="2057668"/>
            <a:ext cx="1508084" cy="111117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dirty="0" err="1" smtClean="0"/>
              <a:t>xcdgrib</a:t>
            </a:r>
            <a:endParaRPr lang="en-US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3582681" y="1330695"/>
            <a:ext cx="2036172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err="1"/>
              <a:t>d</a:t>
            </a:r>
            <a:r>
              <a:rPr lang="en-US" dirty="0" err="1" smtClean="0"/>
              <a:t>ocker</a:t>
            </a:r>
            <a:r>
              <a:rPr lang="en-US" dirty="0" smtClean="0"/>
              <a:t>-compose up</a:t>
            </a:r>
            <a:endParaRPr lang="en-US" dirty="0"/>
          </a:p>
        </p:txBody>
      </p:sp>
      <p:cxnSp>
        <p:nvCxnSpPr>
          <p:cNvPr id="11" name="Straight Arrow Connector 10"/>
          <p:cNvCxnSpPr>
            <a:endCxn id="4" idx="7"/>
          </p:cNvCxnSpPr>
          <p:nvPr/>
        </p:nvCxnSpPr>
        <p:spPr>
          <a:xfrm flipH="1">
            <a:off x="2934217" y="1730270"/>
            <a:ext cx="716934" cy="4901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9" idx="2"/>
          </p:cNvCxnSpPr>
          <p:nvPr/>
        </p:nvCxnSpPr>
        <p:spPr>
          <a:xfrm>
            <a:off x="4600767" y="1700027"/>
            <a:ext cx="3840" cy="3273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494265" y="1730270"/>
            <a:ext cx="646212" cy="3541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4" idx="4"/>
          </p:cNvCxnSpPr>
          <p:nvPr/>
        </p:nvCxnSpPr>
        <p:spPr>
          <a:xfrm>
            <a:off x="2401029" y="3168838"/>
            <a:ext cx="23278" cy="58135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600767" y="3168838"/>
            <a:ext cx="0" cy="5714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6349828" y="3168838"/>
            <a:ext cx="3358" cy="58135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175710" y="3740275"/>
            <a:ext cx="2291804" cy="1477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Raw NEXRAD (WSR &amp; TDWR) files</a:t>
            </a:r>
          </a:p>
          <a:p>
            <a:r>
              <a:rPr lang="en-US" dirty="0" smtClean="0"/>
              <a:t>Raw .XCD text files</a:t>
            </a:r>
          </a:p>
          <a:p>
            <a:r>
              <a:rPr lang="en-US" dirty="0" smtClean="0"/>
              <a:t>Raw .grib1/grib2 files</a:t>
            </a:r>
          </a:p>
          <a:p>
            <a:r>
              <a:rPr lang="en-US" dirty="0" smtClean="0"/>
              <a:t>Raw .</a:t>
            </a:r>
            <a:r>
              <a:rPr lang="en-US" dirty="0" err="1" smtClean="0"/>
              <a:t>bufr</a:t>
            </a:r>
            <a:r>
              <a:rPr lang="en-US" dirty="0" smtClean="0"/>
              <a:t> files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839662" y="3750197"/>
            <a:ext cx="1522209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SQLite daily</a:t>
            </a:r>
          </a:p>
          <a:p>
            <a:r>
              <a:rPr lang="en-US" dirty="0" smtClean="0"/>
              <a:t>text databases</a:t>
            </a:r>
            <a:endParaRPr lang="en-US" dirty="0"/>
          </a:p>
        </p:txBody>
      </p:sp>
      <p:cxnSp>
        <p:nvCxnSpPr>
          <p:cNvPr id="34" name="Straight Arrow Connector 33"/>
          <p:cNvCxnSpPr>
            <a:endCxn id="39" idx="1"/>
          </p:cNvCxnSpPr>
          <p:nvPr/>
        </p:nvCxnSpPr>
        <p:spPr>
          <a:xfrm>
            <a:off x="5719088" y="1525508"/>
            <a:ext cx="1927370" cy="694887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996888" y="1512083"/>
            <a:ext cx="798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Future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5607950" y="3750197"/>
            <a:ext cx="1553638" cy="17543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SQLite GRIB databases separated by</a:t>
            </a:r>
          </a:p>
          <a:p>
            <a:r>
              <a:rPr lang="en-US" dirty="0" smtClean="0"/>
              <a:t>date, model, and GRIB version</a:t>
            </a:r>
            <a:endParaRPr lang="en-US" dirty="0"/>
          </a:p>
        </p:txBody>
      </p:sp>
      <p:sp>
        <p:nvSpPr>
          <p:cNvPr id="39" name="Oval 38"/>
          <p:cNvSpPr/>
          <p:nvPr/>
        </p:nvSpPr>
        <p:spPr>
          <a:xfrm>
            <a:off x="7425604" y="2057668"/>
            <a:ext cx="1508084" cy="1111170"/>
          </a:xfrm>
          <a:prstGeom prst="ellipse">
            <a:avLst/>
          </a:prstGeom>
          <a:solidFill>
            <a:schemeClr val="accent1">
              <a:alpha val="42000"/>
            </a:schemeClr>
          </a:solidFill>
          <a:ln w="2540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dirty="0" err="1" smtClean="0"/>
              <a:t>xcdbufr</a:t>
            </a:r>
            <a:endParaRPr lang="en-US" dirty="0" smtClean="0"/>
          </a:p>
        </p:txBody>
      </p:sp>
      <p:cxnSp>
        <p:nvCxnSpPr>
          <p:cNvPr id="41" name="Straight Arrow Connector 40"/>
          <p:cNvCxnSpPr>
            <a:endCxn id="44" idx="0"/>
          </p:cNvCxnSpPr>
          <p:nvPr/>
        </p:nvCxnSpPr>
        <p:spPr>
          <a:xfrm>
            <a:off x="8187347" y="3168838"/>
            <a:ext cx="0" cy="581359"/>
          </a:xfrm>
          <a:prstGeom prst="straightConnector1">
            <a:avLst/>
          </a:prstGeom>
          <a:ln w="25400"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441006" y="3750197"/>
            <a:ext cx="1492682" cy="1477328"/>
          </a:xfrm>
          <a:prstGeom prst="rect">
            <a:avLst/>
          </a:prstGeom>
          <a:solidFill>
            <a:schemeClr val="accent1">
              <a:alpha val="42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SQLite BUFR databases separated by date and BUFR version</a:t>
            </a:r>
          </a:p>
        </p:txBody>
      </p:sp>
      <p:sp>
        <p:nvSpPr>
          <p:cNvPr id="47" name="Preparation 46"/>
          <p:cNvSpPr/>
          <p:nvPr/>
        </p:nvSpPr>
        <p:spPr>
          <a:xfrm>
            <a:off x="961872" y="5853598"/>
            <a:ext cx="1711125" cy="688150"/>
          </a:xfrm>
          <a:prstGeom prst="flowChartPreparati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nexr</a:t>
            </a:r>
            <a:r>
              <a:rPr lang="en-US" dirty="0" smtClean="0"/>
              <a:t>* servers</a:t>
            </a:r>
          </a:p>
          <a:p>
            <a:pPr algn="ctr"/>
            <a:endParaRPr lang="en-US" dirty="0"/>
          </a:p>
        </p:txBody>
      </p:sp>
      <p:sp>
        <p:nvSpPr>
          <p:cNvPr id="49" name="Preparation 48"/>
          <p:cNvSpPr/>
          <p:nvPr/>
        </p:nvSpPr>
        <p:spPr>
          <a:xfrm>
            <a:off x="2716215" y="5853598"/>
            <a:ext cx="1711125" cy="688150"/>
          </a:xfrm>
          <a:prstGeom prst="flowChartPreparati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wtxgserv</a:t>
            </a:r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50" name="Preparation 49"/>
          <p:cNvSpPr/>
          <p:nvPr/>
        </p:nvSpPr>
        <p:spPr>
          <a:xfrm>
            <a:off x="3909553" y="4684782"/>
            <a:ext cx="1437682" cy="624637"/>
          </a:xfrm>
          <a:prstGeom prst="flowChartPreparati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ptdb</a:t>
            </a:r>
            <a:r>
              <a:rPr lang="en-US" dirty="0" smtClean="0"/>
              <a:t>* servers</a:t>
            </a:r>
          </a:p>
          <a:p>
            <a:pPr algn="ctr"/>
            <a:endParaRPr lang="en-US" dirty="0"/>
          </a:p>
        </p:txBody>
      </p:sp>
      <p:sp>
        <p:nvSpPr>
          <p:cNvPr id="51" name="Preparation 50"/>
          <p:cNvSpPr/>
          <p:nvPr/>
        </p:nvSpPr>
        <p:spPr>
          <a:xfrm>
            <a:off x="5494265" y="5853598"/>
            <a:ext cx="1711125" cy="688150"/>
          </a:xfrm>
          <a:prstGeom prst="flowChartPreparati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gribdb</a:t>
            </a:r>
            <a:r>
              <a:rPr lang="en-US" dirty="0" smtClean="0"/>
              <a:t>* servers</a:t>
            </a:r>
          </a:p>
          <a:p>
            <a:pPr algn="ctr"/>
            <a:endParaRPr lang="en-US" dirty="0"/>
          </a:p>
        </p:txBody>
      </p:sp>
      <p:sp>
        <p:nvSpPr>
          <p:cNvPr id="52" name="Preparation 51"/>
          <p:cNvSpPr/>
          <p:nvPr/>
        </p:nvSpPr>
        <p:spPr>
          <a:xfrm>
            <a:off x="7426804" y="5853598"/>
            <a:ext cx="1711125" cy="688150"/>
          </a:xfrm>
          <a:prstGeom prst="flowChartPreparation">
            <a:avLst/>
          </a:prstGeom>
          <a:solidFill>
            <a:schemeClr val="accent1">
              <a:alpha val="42000"/>
            </a:schemeClr>
          </a:solidFill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bufrdb</a:t>
            </a:r>
            <a:r>
              <a:rPr lang="en-US" dirty="0" smtClean="0"/>
              <a:t>* servers</a:t>
            </a:r>
          </a:p>
          <a:p>
            <a:pPr algn="ctr"/>
            <a:endParaRPr lang="en-US" dirty="0"/>
          </a:p>
        </p:txBody>
      </p:sp>
      <p:cxnSp>
        <p:nvCxnSpPr>
          <p:cNvPr id="58" name="Straight Arrow Connector 57"/>
          <p:cNvCxnSpPr>
            <a:stCxn id="47" idx="0"/>
          </p:cNvCxnSpPr>
          <p:nvPr/>
        </p:nvCxnSpPr>
        <p:spPr>
          <a:xfrm flipH="1" flipV="1">
            <a:off x="1803777" y="5217605"/>
            <a:ext cx="13658" cy="63599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3467514" y="5217604"/>
            <a:ext cx="0" cy="63599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endCxn id="31" idx="2"/>
          </p:cNvCxnSpPr>
          <p:nvPr/>
        </p:nvCxnSpPr>
        <p:spPr>
          <a:xfrm flipV="1">
            <a:off x="4589864" y="4396529"/>
            <a:ext cx="10903" cy="28825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V="1">
            <a:off x="6349828" y="5503848"/>
            <a:ext cx="0" cy="34907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52" idx="0"/>
          </p:cNvCxnSpPr>
          <p:nvPr/>
        </p:nvCxnSpPr>
        <p:spPr>
          <a:xfrm flipV="1">
            <a:off x="8282367" y="5227529"/>
            <a:ext cx="0" cy="626069"/>
          </a:xfrm>
          <a:prstGeom prst="straightConnector1">
            <a:avLst/>
          </a:prstGeom>
          <a:ln w="25400">
            <a:prstDash val="dash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flipH="1">
            <a:off x="3433480" y="4396528"/>
            <a:ext cx="406182" cy="10367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 rot="10800000">
            <a:off x="3433481" y="4788889"/>
            <a:ext cx="2154931" cy="593431"/>
          </a:xfrm>
          <a:prstGeom prst="bentConnector3">
            <a:avLst>
              <a:gd name="adj1" fmla="val 85748"/>
            </a:avLst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rapezoid 2"/>
          <p:cNvSpPr/>
          <p:nvPr/>
        </p:nvSpPr>
        <p:spPr>
          <a:xfrm>
            <a:off x="1646986" y="989998"/>
            <a:ext cx="1508085" cy="835118"/>
          </a:xfrm>
          <a:prstGeom prst="trapezoi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-XCD/site-specific </a:t>
            </a:r>
            <a:r>
              <a:rPr lang="en-US" dirty="0" err="1" smtClean="0"/>
              <a:t>config</a:t>
            </a:r>
            <a:r>
              <a:rPr lang="en-US" dirty="0" smtClean="0"/>
              <a:t> files</a:t>
            </a:r>
            <a:endParaRPr lang="en-US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2414386" y="1881447"/>
            <a:ext cx="9921" cy="2029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1535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32560</TotalTime>
  <Words>1197</Words>
  <Application>Microsoft Macintosh PowerPoint</Application>
  <PresentationFormat>On-screen Show (4:3)</PresentationFormat>
  <Paragraphs>131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Solstice</vt:lpstr>
      <vt:lpstr>McIDAS –XCD and –XCD Replacement Update</vt:lpstr>
      <vt:lpstr>McIDAS-XCD Team</vt:lpstr>
      <vt:lpstr>McIDAS-XCD </vt:lpstr>
      <vt:lpstr>Recent Updates to McIDAS-XCD</vt:lpstr>
      <vt:lpstr>Replace -XCD?</vt:lpstr>
      <vt:lpstr>Goals</vt:lpstr>
      <vt:lpstr>-XCD Replacement: Packaging and Installation</vt:lpstr>
      <vt:lpstr>-XCD Replacement: Requirements</vt:lpstr>
      <vt:lpstr>-XCD Replacement System</vt:lpstr>
      <vt:lpstr>-XCD Replacement: GRIB Data</vt:lpstr>
      <vt:lpstr>-XCD Replacement: NEXRAD Data</vt:lpstr>
      <vt:lpstr>-XCD Replacement: Text Data</vt:lpstr>
      <vt:lpstr>-XCD Replacement: Point Data</vt:lpstr>
      <vt:lpstr>Point Data Improvements</vt:lpstr>
      <vt:lpstr>Point Data Issues</vt:lpstr>
      <vt:lpstr>BUFR Data (Binary Universal FoRmat)  </vt:lpstr>
      <vt:lpstr>Local Data</vt:lpstr>
      <vt:lpstr>-XCD Replacement Monitoring</vt:lpstr>
      <vt:lpstr>-XCD Replacement Monitoring</vt:lpstr>
      <vt:lpstr>-XCD Replacement Meeting</vt:lpstr>
    </vt:vector>
  </TitlesOfParts>
  <Company>SSEC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McIDAS - XCD</dc:title>
  <dc:creator>Jerry Robaidek</dc:creator>
  <cp:lastModifiedBy>Kevin Baggett </cp:lastModifiedBy>
  <cp:revision>289</cp:revision>
  <cp:lastPrinted>2019-09-12T17:05:39Z</cp:lastPrinted>
  <dcterms:created xsi:type="dcterms:W3CDTF">2015-05-14T16:04:05Z</dcterms:created>
  <dcterms:modified xsi:type="dcterms:W3CDTF">2019-09-16T14:08:32Z</dcterms:modified>
</cp:coreProperties>
</file>