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Proxima Nova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roximaNova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font" Target="fonts/ProximaNova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ProximaNova-bold.fntdata"/><Relationship Id="rId6" Type="http://schemas.openxmlformats.org/officeDocument/2006/relationships/slide" Target="slides/slide1.xml"/><Relationship Id="rId18" Type="http://schemas.openxmlformats.org/officeDocument/2006/relationships/font" Target="fonts/ProximaNova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c6f73a04f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c6f73a04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5fe6c82d0a_0_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5fe6c82d0a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62b2f420e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62b2f420e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5fe6c82d0a_0_1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5fe6c82d0a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c6f73a04f_0_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c6f73a04f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6356750f21_0_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6356750f2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5fe6c82d0a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5fe6c82d0a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c6f73a04f_0_1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c6f73a04f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5fe6c82d0a_0_3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5fe6c82d0a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fe6c82d0a_0_4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fe6c82d0a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c6f73a04f_0_2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c6f73a04f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628c070ef7_0_53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628c070ef7_0_5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" name="Google Shape;11;p2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15;p3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" name="Google Shape;16;p3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lt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pearmin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catalog.eol.ucar.edu/otrec/satellite/209/loop?utf8=%E2%9C%93&amp;category=15&amp;subcategory=209&amp;date=2019%2F09%2F09&amp;platform=1299&amp;hours%5B%5D=+0&amp;hours%5B%5D=+1&amp;hours%5B%5D=+2&amp;hours%5B%5D=+3&amp;hours%5B%5D=+4&amp;hours%5B%5D=+5&amp;hours%5B%5D=+6&amp;hours%5B%5D=+7&amp;hours%5B%5D=+8&amp;hours%5B%5D=+9&amp;hours%5B%5D=10&amp;hours%5B%5D=11&amp;hours%5B%5D=12&amp;hours%5B%5D=13&amp;hours%5B%5D=14&amp;hours%5B%5D=15&amp;hours%5B%5D=16&amp;hours%5B%5D=17&amp;hours%5B%5D=18&amp;hours%5B%5D=19&amp;hours%5B%5D=20&amp;hours%5B%5D=21&amp;hours%5B%5D=22&amp;hours%5B%5D=23&amp;loop_dataset_290205.x=7&amp;loop_dataset_290205.y=2" TargetMode="External"/><Relationship Id="rId4" Type="http://schemas.openxmlformats.org/officeDocument/2006/relationships/hyperlink" Target="http://catalog.eol.ucar.edu/relampago/satellite/209/loop?utf8=%E2%9C%93&amp;category=15&amp;subcategory=209&amp;date=2018%2F11%2F10&amp;platform=1299&amp;hours%5B%5D=10&amp;hours%5B%5D=11&amp;hours%5B%5D=12&amp;hours%5B%5D=13&amp;hours%5B%5D=14&amp;hours%5B%5D=15&amp;hours%5B%5D=16&amp;hours%5B%5D=17&amp;hours%5B%5D=18&amp;hours%5B%5D=19&amp;hours%5B%5D=20&amp;hours%5B%5D=21&amp;hours%5B%5D=22&amp;loop_dataset_242748.x=10&amp;loop_dataset_242748.y=9" TargetMode="External"/><Relationship Id="rId5" Type="http://schemas.openxmlformats.org/officeDocument/2006/relationships/hyperlink" Target="http://catalog.eol.ucar.edu/icicle/satellite/209/loop?utf8=%E2%9C%93&amp;category=15&amp;subcategory=209&amp;date=2019%2F02%2F23&amp;platform=1299&amp;hours%5B%5D=12&amp;hours%5B%5D=13&amp;hours%5B%5D=14&amp;hours%5B%5D=15&amp;loop_dataset_266224.x=6&amp;loop_dataset_266224.y=4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Relationship Id="rId4" Type="http://schemas.openxmlformats.org/officeDocument/2006/relationships/image" Target="../media/image14.gif"/><Relationship Id="rId5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g"/><Relationship Id="rId4" Type="http://schemas.openxmlformats.org/officeDocument/2006/relationships/image" Target="../media/image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Relationship Id="rId4" Type="http://schemas.openxmlformats.org/officeDocument/2006/relationships/image" Target="../media/image4.jpg"/><Relationship Id="rId5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McIDAS Imagery Produced for NCAR/EOL Field Campaigns</a:t>
            </a:r>
            <a:endParaRPr sz="3600"/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510450" y="3182323"/>
            <a:ext cx="8123100" cy="118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Carol Costanza and Greg Stossmeister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National Center for Atmospheric Research (NCAR)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Earth Observing Laboratory (EOL)</a:t>
            </a:r>
            <a:endParaRPr sz="1800"/>
          </a:p>
        </p:txBody>
      </p:sp>
      <p:pic>
        <p:nvPicPr>
          <p:cNvPr id="61" name="Google Shape;6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450" y="4064550"/>
            <a:ext cx="1917875" cy="61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96500" y="3440075"/>
            <a:ext cx="1437050" cy="143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Moving MDS with GLM</a:t>
            </a:r>
            <a:endParaRPr sz="3600"/>
          </a:p>
        </p:txBody>
      </p:sp>
      <p:sp>
        <p:nvSpPr>
          <p:cNvPr id="133" name="Google Shape;133;p22"/>
          <p:cNvSpPr txBox="1"/>
          <p:nvPr>
            <p:ph idx="1" type="body"/>
          </p:nvPr>
        </p:nvSpPr>
        <p:spPr>
          <a:xfrm>
            <a:off x="311700" y="1222425"/>
            <a:ext cx="4505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PIs can request their own MDS over a given project domain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Searching over a 10 ° by 10 ° area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1 minute imagery with 1 minute GLM data</a:t>
            </a:r>
            <a:endParaRPr sz="2400"/>
          </a:p>
        </p:txBody>
      </p:sp>
      <p:pic>
        <p:nvPicPr>
          <p:cNvPr id="134" name="Google Shape;13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7675" y="1222413"/>
            <a:ext cx="3644625" cy="364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 txBox="1"/>
          <p:nvPr>
            <p:ph type="ctrTitle"/>
          </p:nvPr>
        </p:nvSpPr>
        <p:spPr>
          <a:xfrm>
            <a:off x="510450" y="1315275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  <p:sp>
        <p:nvSpPr>
          <p:cNvPr id="140" name="Google Shape;140;p23"/>
          <p:cNvSpPr txBox="1"/>
          <p:nvPr>
            <p:ph idx="1" type="subTitle"/>
          </p:nvPr>
        </p:nvSpPr>
        <p:spPr>
          <a:xfrm>
            <a:off x="510450" y="3182351"/>
            <a:ext cx="8123100" cy="17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Field Catalog is a requestable resource NCAR/EOL can provide for any field campaign</a:t>
            </a:r>
            <a:endParaRPr sz="2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Contact Carol (costanza@ucar.edu) or Greg (gstoss@ucar.edu) for more information</a:t>
            </a:r>
            <a:endParaRPr sz="2200"/>
          </a:p>
        </p:txBody>
      </p:sp>
      <p:pic>
        <p:nvPicPr>
          <p:cNvPr id="141" name="Google Shape;14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225" y="211200"/>
            <a:ext cx="2505475" cy="250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6625" y="211200"/>
            <a:ext cx="2505475" cy="250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4"/>
          <p:cNvSpPr txBox="1"/>
          <p:nvPr>
            <p:ph type="title"/>
          </p:nvPr>
        </p:nvSpPr>
        <p:spPr>
          <a:xfrm>
            <a:off x="304650" y="112425"/>
            <a:ext cx="85347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Demos</a:t>
            </a:r>
            <a:endParaRPr sz="3600"/>
          </a:p>
        </p:txBody>
      </p:sp>
      <p:sp>
        <p:nvSpPr>
          <p:cNvPr id="148" name="Google Shape;148;p24"/>
          <p:cNvSpPr txBox="1"/>
          <p:nvPr>
            <p:ph idx="1" type="body"/>
          </p:nvPr>
        </p:nvSpPr>
        <p:spPr>
          <a:xfrm>
            <a:off x="555000" y="700750"/>
            <a:ext cx="7963500" cy="431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General OTREC Field Catalog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catalog.eol.ucar.edu/otrec/satellite/209/loop?utf8=%E2%9C%93&amp;category=15&amp;subcategory=209&amp;date=2019%2F09%2F09&amp;platform=1299&amp;hours%5B%5D=+0&amp;hours%5B%5D=+1&amp;hours%5B%5D=+2&amp;hours%5B%5D=+3&amp;hours%5B%5D=+4&amp;hours%5B%5D=+5&amp;hours%5B%5D=+6&amp;hours%5B%5D=+7&amp;hours%5B%5D=+8&amp;hours%5B%5D=+9&amp;hours%5B%5D=10&amp;hours%5B%5D=11&amp;hours%5B%5D=12&amp;hours%5B%5D=13&amp;hours%5B%5D=14&amp;hours%5B%5D=15&amp;hours%5B%5D=16&amp;hours%5B%5D=17&amp;hours%5B%5D=18&amp;hours%5B%5D=19&amp;hours%5B%5D=20&amp;hours%5B%5D=21&amp;hours%5B%5D=22&amp;hours%5B%5D=23&amp;loop_dataset_290205.x=7&amp;loop_dataset_290205.y=2</a:t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://catalog.eol.ucar.edu/relampago/satellite/209/loop?utf8=%E2%9C%93&amp;category=15&amp;subcategory=209&amp;date=2018%2F11%2F10&amp;platform=1299&amp;hours%5B%5D=10&amp;hours%5B%5D=11&amp;hours%5B%5D=12&amp;hours%5B%5D=13&amp;hours%5B%5D=14&amp;hours%5B%5D=15&amp;hours%5B%5D=16&amp;hours%5B%5D=17&amp;hours%5B%5D=18&amp;hours%5B%5D=19&amp;hours%5B%5D=20&amp;hours%5B%5D=21&amp;hours%5B%5D=22&amp;loop_dataset_242748.x=10&amp;loop_dataset_242748.y=9</a:t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http://catalog.eol.ucar.edu/icicle/satellite/209/loop?utf8=%E2%9C%93&amp;category=15&amp;subcategory=209&amp;date=2019%2F02%2F23&amp;platform=1299&amp;hours%5B%5D=12&amp;hours%5B%5D=13&amp;hours%5B%5D=14&amp;hours%5B%5D=15&amp;loop_dataset_266224.x=6&amp;loop_dataset_266224.y=4</a:t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/>
              <a:t>TORUS May 20th 18:00 UTC catalog maps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/>
              <a:t>OTREC Sept. 3rd 14:30 UTC catalog maps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>
            <p:ph type="title"/>
          </p:nvPr>
        </p:nvSpPr>
        <p:spPr>
          <a:xfrm>
            <a:off x="311700" y="338875"/>
            <a:ext cx="8520600" cy="6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What is the Field Catalog?</a:t>
            </a:r>
            <a:endParaRPr sz="3600"/>
          </a:p>
        </p:txBody>
      </p:sp>
      <p:sp>
        <p:nvSpPr>
          <p:cNvPr id="68" name="Google Shape;68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Real-time Imagery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Quicklooks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Reports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Mission Table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Catalog Maps</a:t>
            </a:r>
            <a:endParaRPr sz="24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http://catalog.eol.ucar.edu/</a:t>
            </a:r>
            <a:endParaRPr/>
          </a:p>
        </p:txBody>
      </p:sp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0100" y="1152475"/>
            <a:ext cx="4982199" cy="2574501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 txBox="1"/>
          <p:nvPr/>
        </p:nvSpPr>
        <p:spPr>
          <a:xfrm>
            <a:off x="5034850" y="4080175"/>
            <a:ext cx="2612700" cy="4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102nd Field Catalog since 1995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850" y="210700"/>
            <a:ext cx="3965452" cy="253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9225" y="286762"/>
            <a:ext cx="3687104" cy="2385773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/>
          <p:nvPr/>
        </p:nvSpPr>
        <p:spPr>
          <a:xfrm>
            <a:off x="1282725" y="2748600"/>
            <a:ext cx="1766100" cy="4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In-House Products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6205625" y="2672525"/>
            <a:ext cx="1314300" cy="4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Web Products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9" name="Google Shape;7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01225" y="2875850"/>
            <a:ext cx="2852001" cy="1910026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5"/>
          <p:cNvSpPr txBox="1"/>
          <p:nvPr/>
        </p:nvSpPr>
        <p:spPr>
          <a:xfrm>
            <a:off x="3606925" y="4785875"/>
            <a:ext cx="2040600" cy="4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PI Generated Products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6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7" name="Google Shape;8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567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Catalog Maps</a:t>
            </a:r>
            <a:endParaRPr sz="3600"/>
          </a:p>
        </p:txBody>
      </p:sp>
      <p:sp>
        <p:nvSpPr>
          <p:cNvPr id="93" name="Google Shape;93;p17"/>
          <p:cNvSpPr txBox="1"/>
          <p:nvPr>
            <p:ph idx="1" type="body"/>
          </p:nvPr>
        </p:nvSpPr>
        <p:spPr>
          <a:xfrm>
            <a:off x="5283150" y="1233500"/>
            <a:ext cx="3509700" cy="338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en" sz="3000"/>
              <a:t>Flight Tracks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en" sz="3000"/>
              <a:t>Flight Plans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en" sz="3000"/>
              <a:t>Radar Overlays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en" sz="3000"/>
              <a:t>Satellite Imagery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en" sz="3000"/>
              <a:t>Lightning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en" sz="3000"/>
              <a:t>Playback</a:t>
            </a:r>
            <a:endParaRPr sz="3000"/>
          </a:p>
        </p:txBody>
      </p:sp>
      <p:pic>
        <p:nvPicPr>
          <p:cNvPr id="94" name="Google Shape;9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33500"/>
            <a:ext cx="4260299" cy="3661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Other Features</a:t>
            </a:r>
            <a:endParaRPr sz="3600"/>
          </a:p>
        </p:txBody>
      </p:sp>
      <p:sp>
        <p:nvSpPr>
          <p:cNvPr id="100" name="Google Shape;100;p18"/>
          <p:cNvSpPr txBox="1"/>
          <p:nvPr>
            <p:ph idx="1" type="body"/>
          </p:nvPr>
        </p:nvSpPr>
        <p:spPr>
          <a:xfrm>
            <a:off x="311700" y="1152475"/>
            <a:ext cx="5138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Relay McIDAS imagery to research aircraft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Scaled down Catalog Maps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IRC chat 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Instrument status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Burn charts</a:t>
            </a:r>
            <a:endParaRPr sz="2400"/>
          </a:p>
        </p:txBody>
      </p:sp>
      <p:pic>
        <p:nvPicPr>
          <p:cNvPr id="101" name="Google Shape;10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2400" y="1087113"/>
            <a:ext cx="2933454" cy="3911272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8"/>
          <p:cNvSpPr txBox="1"/>
          <p:nvPr/>
        </p:nvSpPr>
        <p:spPr>
          <a:xfrm>
            <a:off x="3784150" y="4355675"/>
            <a:ext cx="1358400" cy="34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NSF NCAR GV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03" name="Google Shape;10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5475" y="2897427"/>
            <a:ext cx="2192857" cy="145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/>
          <p:nvPr>
            <p:ph type="title"/>
          </p:nvPr>
        </p:nvSpPr>
        <p:spPr>
          <a:xfrm>
            <a:off x="1638675" y="345125"/>
            <a:ext cx="57975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000000"/>
                </a:solidFill>
              </a:rPr>
              <a:t>Planning</a:t>
            </a:r>
            <a:endParaRPr b="1" sz="40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000000"/>
                </a:solidFill>
              </a:rPr>
              <a:t>Operations</a:t>
            </a:r>
            <a:endParaRPr b="1" sz="40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000000"/>
                </a:solidFill>
              </a:rPr>
              <a:t>Post</a:t>
            </a:r>
            <a:endParaRPr b="1" sz="4000">
              <a:solidFill>
                <a:srgbClr val="000000"/>
              </a:solidFill>
            </a:endParaRPr>
          </a:p>
        </p:txBody>
      </p:sp>
      <p:pic>
        <p:nvPicPr>
          <p:cNvPr id="109" name="Google Shape;10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600" y="195575"/>
            <a:ext cx="2561350" cy="1913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" name="Google Shape;110;p19"/>
          <p:cNvCxnSpPr/>
          <p:nvPr/>
        </p:nvCxnSpPr>
        <p:spPr>
          <a:xfrm>
            <a:off x="4537425" y="909125"/>
            <a:ext cx="0" cy="11139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1" name="Google Shape;111;p19"/>
          <p:cNvCxnSpPr/>
          <p:nvPr/>
        </p:nvCxnSpPr>
        <p:spPr>
          <a:xfrm>
            <a:off x="4537425" y="2771825"/>
            <a:ext cx="0" cy="11139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12" name="Google Shape;11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9900" y="1520326"/>
            <a:ext cx="2561350" cy="1917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350" y="2907225"/>
            <a:ext cx="2445601" cy="1913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How do we use McIDAS?</a:t>
            </a:r>
            <a:endParaRPr sz="3600"/>
          </a:p>
        </p:txBody>
      </p:sp>
      <p:sp>
        <p:nvSpPr>
          <p:cNvPr id="119" name="Google Shape;119;p20"/>
          <p:cNvSpPr txBox="1"/>
          <p:nvPr>
            <p:ph idx="1" type="body"/>
          </p:nvPr>
        </p:nvSpPr>
        <p:spPr>
          <a:xfrm>
            <a:off x="311700" y="1152475"/>
            <a:ext cx="3636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GOES-16 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HIMAWARI-8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METEOSAT-11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Other Polar Orbiters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Creating 5, 10, or 15 minute imagery over project domains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Mercator</a:t>
            </a:r>
            <a:endParaRPr sz="2400"/>
          </a:p>
        </p:txBody>
      </p:sp>
      <p:pic>
        <p:nvPicPr>
          <p:cNvPr id="120" name="Google Shape;12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5250" y="1201600"/>
            <a:ext cx="4638613" cy="364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GLMDISP</a:t>
            </a:r>
            <a:endParaRPr sz="3600"/>
          </a:p>
        </p:txBody>
      </p:sp>
      <p:sp>
        <p:nvSpPr>
          <p:cNvPr id="126" name="Google Shape;126;p21"/>
          <p:cNvSpPr txBox="1"/>
          <p:nvPr>
            <p:ph idx="1" type="body"/>
          </p:nvPr>
        </p:nvSpPr>
        <p:spPr>
          <a:xfrm>
            <a:off x="311700" y="1152475"/>
            <a:ext cx="3627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Started in Fall 2018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Plotting GROUP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Full Disk intervals every 5 minutes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Especially useful outside USPLN</a:t>
            </a:r>
            <a:endParaRPr sz="2400"/>
          </a:p>
        </p:txBody>
      </p:sp>
      <p:pic>
        <p:nvPicPr>
          <p:cNvPr id="127" name="Google Shape;12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6200" y="1201600"/>
            <a:ext cx="4638613" cy="364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