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media1.gif" ContentType="video/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2.gif" ContentType="vide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media3.gif" ContentType="video/unknown"/>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35"/>
  </p:notesMasterIdLst>
  <p:handoutMasterIdLst>
    <p:handoutMasterId r:id="rId36"/>
  </p:handoutMasterIdLst>
  <p:sldIdLst>
    <p:sldId id="575" r:id="rId2"/>
    <p:sldId id="582" r:id="rId3"/>
    <p:sldId id="643" r:id="rId4"/>
    <p:sldId id="644" r:id="rId5"/>
    <p:sldId id="583" r:id="rId6"/>
    <p:sldId id="587" r:id="rId7"/>
    <p:sldId id="639" r:id="rId8"/>
    <p:sldId id="640" r:id="rId9"/>
    <p:sldId id="641" r:id="rId10"/>
    <p:sldId id="642" r:id="rId11"/>
    <p:sldId id="578" r:id="rId12"/>
    <p:sldId id="645" r:id="rId13"/>
    <p:sldId id="636" r:id="rId14"/>
    <p:sldId id="646" r:id="rId15"/>
    <p:sldId id="637" r:id="rId16"/>
    <p:sldId id="580" r:id="rId17"/>
    <p:sldId id="655" r:id="rId18"/>
    <p:sldId id="657" r:id="rId19"/>
    <p:sldId id="638" r:id="rId20"/>
    <p:sldId id="656" r:id="rId21"/>
    <p:sldId id="647" r:id="rId22"/>
    <p:sldId id="648" r:id="rId23"/>
    <p:sldId id="649" r:id="rId24"/>
    <p:sldId id="650" r:id="rId25"/>
    <p:sldId id="652" r:id="rId26"/>
    <p:sldId id="653" r:id="rId27"/>
    <p:sldId id="654" r:id="rId28"/>
    <p:sldId id="651" r:id="rId29"/>
    <p:sldId id="579" r:id="rId30"/>
    <p:sldId id="576" r:id="rId31"/>
    <p:sldId id="577" r:id="rId32"/>
    <p:sldId id="524" r:id="rId33"/>
    <p:sldId id="458" r:id="rId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e Donahue" initials="D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CCFF99"/>
    <a:srgbClr val="E2E2E2"/>
    <a:srgbClr val="2168A0"/>
    <a:srgbClr val="216DA0"/>
    <a:srgbClr val="3399FF"/>
    <a:srgbClr val="DAE5FE"/>
    <a:srgbClr val="006600"/>
    <a:srgbClr val="008000"/>
    <a:srgbClr val="5AA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0295" autoAdjust="0"/>
  </p:normalViewPr>
  <p:slideViewPr>
    <p:cSldViewPr>
      <p:cViewPr varScale="1">
        <p:scale>
          <a:sx n="55" d="100"/>
          <a:sy n="55" d="100"/>
        </p:scale>
        <p:origin x="924"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p:cViewPr varScale="1">
        <p:scale>
          <a:sx n="54" d="100"/>
          <a:sy n="54" d="100"/>
        </p:scale>
        <p:origin x="287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A83BC30-1F69-4946-BBAC-4AA479495E61}" type="datetimeFigureOut">
              <a:rPr lang="en-US" smtClean="0"/>
              <a:pPr/>
              <a:t>9/12/2019</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13B6E2A-B48F-4EDA-B4DB-54954093E731}" type="slidenum">
              <a:rPr lang="en-US" smtClean="0"/>
              <a:pPr/>
              <a:t>‹#›</a:t>
            </a:fld>
            <a:endParaRPr lang="en-US" dirty="0"/>
          </a:p>
        </p:txBody>
      </p:sp>
    </p:spTree>
    <p:extLst>
      <p:ext uri="{BB962C8B-B14F-4D97-AF65-F5344CB8AC3E}">
        <p14:creationId xmlns:p14="http://schemas.microsoft.com/office/powerpoint/2010/main" val="1020707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946CF8-0CF1-420D-AA2F-5587892411BB}" type="datetimeFigureOut">
              <a:rPr lang="en-US" smtClean="0"/>
              <a:pPr/>
              <a:t>9/12/2019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F388DBB-B7EC-4EA0-8A0F-916237568FD6}" type="slidenum">
              <a:rPr lang="en-US" smtClean="0"/>
              <a:pPr/>
              <a:t>‹#›</a:t>
            </a:fld>
            <a:endParaRPr lang="en-US" dirty="0"/>
          </a:p>
        </p:txBody>
      </p:sp>
    </p:spTree>
    <p:extLst>
      <p:ext uri="{BB962C8B-B14F-4D97-AF65-F5344CB8AC3E}">
        <p14:creationId xmlns:p14="http://schemas.microsoft.com/office/powerpoint/2010/main" val="3702407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SAB</a:t>
            </a:r>
            <a:r>
              <a:rPr lang="en-US" baseline="0" dirty="0"/>
              <a:t> uses </a:t>
            </a:r>
            <a:r>
              <a:rPr lang="en-US" baseline="0" dirty="0" err="1"/>
              <a:t>McIDAS</a:t>
            </a:r>
            <a:r>
              <a:rPr lang="en-US" baseline="0" dirty="0"/>
              <a:t>-X operational to monitor Heavy Precipitation, Volcanic Ash, Fire/Smoke/Dust, Marine Pollution, Tropical Cyclones.</a:t>
            </a:r>
          </a:p>
          <a:p>
            <a:pPr marL="171450" indent="-171450">
              <a:buFont typeface="Arial" panose="020B0604020202020204" pitchFamily="34" charset="0"/>
              <a:buChar char="•"/>
            </a:pPr>
            <a:r>
              <a:rPr lang="en-US" baseline="0" dirty="0"/>
              <a:t>ADDE protocol used to display ~100 imagery loops in support of operations.</a:t>
            </a:r>
          </a:p>
          <a:p>
            <a:pPr marL="171450" indent="-171450">
              <a:buFont typeface="Arial" panose="020B0604020202020204" pitchFamily="34" charset="0"/>
              <a:buChar char="•"/>
            </a:pPr>
            <a:r>
              <a:rPr lang="en-US" baseline="0" dirty="0" err="1"/>
              <a:t>McIDAS</a:t>
            </a:r>
            <a:r>
              <a:rPr lang="en-US" baseline="0" dirty="0"/>
              <a:t> AREA files support OSPO website imagery displaying functionality.</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US" dirty="0"/>
              <a:t>Here</a:t>
            </a:r>
            <a:r>
              <a:rPr lang="en-US" baseline="0" dirty="0"/>
              <a:t> a summary of </a:t>
            </a:r>
            <a:r>
              <a:rPr lang="en-US" baseline="0" dirty="0" err="1"/>
              <a:t>McIDAS</a:t>
            </a:r>
            <a:r>
              <a:rPr lang="en-US" baseline="0" dirty="0"/>
              <a:t> Data Delivery at ESPC.</a:t>
            </a:r>
          </a:p>
          <a:p>
            <a:pPr marL="171450" indent="-171450">
              <a:buFont typeface="Arial" panose="020B0604020202020204" pitchFamily="34" charset="0"/>
              <a:buChar char="•"/>
            </a:pPr>
            <a:r>
              <a:rPr lang="en-US" baseline="0" dirty="0"/>
              <a:t>GEODIST is used to serve most data.</a:t>
            </a:r>
          </a:p>
          <a:p>
            <a:pPr marL="171450" indent="-171450">
              <a:buFont typeface="Arial" panose="020B0604020202020204" pitchFamily="34" charset="0"/>
              <a:buChar char="•"/>
            </a:pPr>
            <a:r>
              <a:rPr lang="en-US" baseline="0" dirty="0" err="1"/>
              <a:t>Satespone</a:t>
            </a:r>
            <a:r>
              <a:rPr lang="en-US" baseline="0" dirty="0"/>
              <a:t> is a non operational server that also stores selected data that is publically accessible.</a:t>
            </a:r>
          </a:p>
          <a:p>
            <a:pPr marL="171450" indent="-171450">
              <a:buFont typeface="Arial" panose="020B0604020202020204" pitchFamily="34" charset="0"/>
              <a:buChar char="•"/>
            </a:pPr>
            <a:r>
              <a:rPr lang="en-US" baseline="0" dirty="0"/>
              <a:t>Family of Services provides surface, ship, and RAOB data.</a:t>
            </a:r>
            <a:endParaRPr lang="en-US" dirty="0"/>
          </a:p>
        </p:txBody>
      </p:sp>
      <p:sp>
        <p:nvSpPr>
          <p:cNvPr id="143364" name="Slide Number Placeholder 3"/>
          <p:cNvSpPr>
            <a:spLocks noGrp="1"/>
          </p:cNvSpPr>
          <p:nvPr>
            <p:ph type="sldNum" sz="quarter" idx="5"/>
          </p:nvPr>
        </p:nvSpPr>
        <p:spPr>
          <a:noFill/>
        </p:spPr>
        <p:txBody>
          <a:bodyPr/>
          <a:lstStyle/>
          <a:p>
            <a:pPr defTabSz="930057"/>
            <a:fld id="{662E2155-AAFF-4D32-80CE-C44E8AF215AB}" type="slidenum">
              <a:rPr lang="en-US" smtClean="0">
                <a:cs typeface="Arial" pitchFamily="34" charset="0"/>
              </a:rPr>
              <a:pPr defTabSz="930057"/>
              <a:t>30</a:t>
            </a:fld>
            <a:endParaRPr lang="en-US" dirty="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dirty="0"/>
              <a:t>Current data assess</a:t>
            </a:r>
            <a:r>
              <a:rPr lang="en-US" baseline="0" dirty="0"/>
              <a:t> services for customers include: DDS, NWS Telecommunications Gateway, GINI for AWIPS, GEODIST, DAPE, MODSI, Websites, and Achieve.</a:t>
            </a:r>
            <a:endParaRPr lang="en-US" dirty="0"/>
          </a:p>
          <a:p>
            <a:pPr>
              <a:spcBef>
                <a:spcPct val="0"/>
              </a:spcBef>
              <a:defRPr/>
            </a:pPr>
            <a:endParaRPr lang="en-US" dirty="0"/>
          </a:p>
          <a:p>
            <a:pPr>
              <a:spcBef>
                <a:spcPct val="0"/>
              </a:spcBef>
              <a:defRPr/>
            </a:pPr>
            <a:r>
              <a:rPr lang="en-US" dirty="0"/>
              <a:t>Customer Use of Servers…</a:t>
            </a:r>
          </a:p>
          <a:p>
            <a:pPr>
              <a:spcBef>
                <a:spcPct val="0"/>
              </a:spcBef>
              <a:defRPr/>
            </a:pPr>
            <a:r>
              <a:rPr lang="en-US" dirty="0"/>
              <a:t>GINI:	NOAAPort/AWIPS, NWS, Unidata</a:t>
            </a:r>
          </a:p>
          <a:p>
            <a:pPr>
              <a:spcBef>
                <a:spcPct val="0"/>
              </a:spcBef>
              <a:defRPr/>
            </a:pPr>
            <a:r>
              <a:rPr lang="en-US" dirty="0"/>
              <a:t>GEODIST:	NWS/NCEP, DOD, STAR, SAB, Universities, Private Industry</a:t>
            </a:r>
          </a:p>
          <a:p>
            <a:pPr>
              <a:spcBef>
                <a:spcPct val="0"/>
              </a:spcBef>
              <a:defRPr/>
            </a:pPr>
            <a:r>
              <a:rPr lang="en-US" dirty="0"/>
              <a:t>DDS:	NWS/NCEP/EMC,  ECMWF, UKMET, STAR, DOD</a:t>
            </a:r>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C70EF2-7AF1-4CC6-BC41-1D5B5D097DCC}" type="slidenum">
              <a:rPr lang="en-US" smtClean="0"/>
              <a:pPr fontAlgn="base">
                <a:spcBef>
                  <a:spcPct val="0"/>
                </a:spcBef>
                <a:spcAft>
                  <a:spcPct val="0"/>
                </a:spcAft>
                <a:defRPr/>
              </a:pPr>
              <a:t>31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600" dirty="0"/>
              <a:t>Please</a:t>
            </a:r>
            <a:r>
              <a:rPr lang="en-US" sz="1600" baseline="0" dirty="0"/>
              <a:t> reference the OSPO contact information listed for a variety of resources.</a:t>
            </a:r>
            <a:endParaRPr lang="en-US" sz="1600" dirty="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4</a:t>
            </a:fld>
            <a:endParaRPr lang="en-US" dirty="0"/>
          </a:p>
        </p:txBody>
      </p:sp>
    </p:spTree>
    <p:extLst>
      <p:ext uri="{BB962C8B-B14F-4D97-AF65-F5344CB8AC3E}">
        <p14:creationId xmlns:p14="http://schemas.microsoft.com/office/powerpoint/2010/main" val="3754431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a:t>
            </a:r>
            <a:r>
              <a:rPr lang="en-US" baseline="0" dirty="0"/>
              <a:t> are several advantages for SAB in using </a:t>
            </a:r>
            <a:r>
              <a:rPr lang="en-US" baseline="0" dirty="0" err="1"/>
              <a:t>McIDAS</a:t>
            </a:r>
            <a:r>
              <a:rPr lang="en-US" baseline="0" dirty="0"/>
              <a:t>. </a:t>
            </a:r>
          </a:p>
          <a:p>
            <a:pPr marL="171450" indent="-171450">
              <a:buFont typeface="Arial" panose="020B0604020202020204" pitchFamily="34" charset="0"/>
              <a:buChar char="•"/>
            </a:pPr>
            <a:r>
              <a:rPr lang="en-US" baseline="0" dirty="0"/>
              <a:t>Some advantages are existing institutional knowledge, near global coverage ability, data manipulation functions, and faster image loading compared to other applications.</a:t>
            </a:r>
            <a:endParaRPr lang="en-US" dirty="0"/>
          </a:p>
          <a:p>
            <a:pPr marL="171450" indent="-171450">
              <a:buFont typeface="Arial" panose="020B0604020202020204" pitchFamily="34" charset="0"/>
              <a:buChar char="•"/>
            </a:pPr>
            <a:r>
              <a:rPr lang="en-US" dirty="0"/>
              <a:t>SAB</a:t>
            </a:r>
            <a:r>
              <a:rPr lang="en-US" baseline="0" dirty="0"/>
              <a:t> analyst also like the advantage of using </a:t>
            </a:r>
            <a:r>
              <a:rPr lang="en-US" baseline="0" dirty="0" err="1"/>
              <a:t>McIDAS</a:t>
            </a:r>
            <a:r>
              <a:rPr lang="en-US" baseline="0" dirty="0"/>
              <a:t> vs other systems for its ability of toggle quickly between VIS and IR. </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a:t>
            </a:fld>
            <a:endParaRPr lang="en-US" dirty="0"/>
          </a:p>
        </p:txBody>
      </p:sp>
    </p:spTree>
    <p:extLst>
      <p:ext uri="{BB962C8B-B14F-4D97-AF65-F5344CB8AC3E}">
        <p14:creationId xmlns:p14="http://schemas.microsoft.com/office/powerpoint/2010/main" val="1134103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does the future hold for </a:t>
            </a:r>
            <a:r>
              <a:rPr lang="en-US" dirty="0" err="1"/>
              <a:t>McIDAS</a:t>
            </a:r>
            <a:r>
              <a:rPr lang="en-US" baseline="0" dirty="0"/>
              <a:t> use at ESPC and SAB?</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6</a:t>
            </a:fld>
            <a:endParaRPr lang="en-US" dirty="0"/>
          </a:p>
        </p:txBody>
      </p:sp>
    </p:spTree>
    <p:extLst>
      <p:ext uri="{BB962C8B-B14F-4D97-AF65-F5344CB8AC3E}">
        <p14:creationId xmlns:p14="http://schemas.microsoft.com/office/powerpoint/2010/main" val="2450757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ESPC</a:t>
            </a:r>
            <a:r>
              <a:rPr lang="en-US" sz="1200" baseline="0" dirty="0"/>
              <a:t> has o</a:t>
            </a:r>
            <a:r>
              <a:rPr lang="en-US" sz="1200" dirty="0"/>
              <a:t>ver 50 applications that use</a:t>
            </a:r>
            <a:r>
              <a:rPr lang="en-US" sz="1200" baseline="0" dirty="0"/>
              <a:t> some form of </a:t>
            </a:r>
            <a:r>
              <a:rPr lang="en-US" sz="1200" baseline="0" dirty="0" err="1"/>
              <a:t>McIDAS</a:t>
            </a:r>
            <a:r>
              <a:rPr lang="en-US" sz="1200" baseline="0" dirty="0"/>
              <a:t>.</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11</a:t>
            </a:fld>
            <a:endParaRPr lang="en-US" dirty="0"/>
          </a:p>
        </p:txBody>
      </p:sp>
    </p:spTree>
    <p:extLst>
      <p:ext uri="{BB962C8B-B14F-4D97-AF65-F5344CB8AC3E}">
        <p14:creationId xmlns:p14="http://schemas.microsoft.com/office/powerpoint/2010/main" val="836855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12</a:t>
            </a:fld>
            <a:endParaRPr lang="en-US" dirty="0"/>
          </a:p>
        </p:txBody>
      </p:sp>
    </p:spTree>
    <p:extLst>
      <p:ext uri="{BB962C8B-B14F-4D97-AF65-F5344CB8AC3E}">
        <p14:creationId xmlns:p14="http://schemas.microsoft.com/office/powerpoint/2010/main" val="2375416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388DBB-B7EC-4EA0-8A0F-916237568FD6}" type="slidenum">
              <a:rPr lang="en-US" smtClean="0"/>
              <a:pPr/>
              <a:t>13</a:t>
            </a:fld>
            <a:endParaRPr lang="en-US" dirty="0"/>
          </a:p>
        </p:txBody>
      </p:sp>
    </p:spTree>
    <p:extLst>
      <p:ext uri="{BB962C8B-B14F-4D97-AF65-F5344CB8AC3E}">
        <p14:creationId xmlns:p14="http://schemas.microsoft.com/office/powerpoint/2010/main" val="2718671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p:spPr>
        <p:txBody>
          <a:bodyPr/>
          <a:lstStyle/>
          <a:p>
            <a:pPr marL="171450" indent="-171450" eaLnBrk="1" hangingPunct="1">
              <a:buFont typeface="Arial" panose="020B0604020202020204" pitchFamily="34" charset="0"/>
              <a:buChar char="•"/>
            </a:pPr>
            <a:r>
              <a:rPr lang="en-US" sz="1200" b="0" i="0" kern="1200" dirty="0">
                <a:solidFill>
                  <a:schemeClr val="tx1"/>
                </a:solidFill>
                <a:effectLst/>
                <a:latin typeface="+mn-lt"/>
                <a:ea typeface="+mn-ea"/>
                <a:cs typeface="+mn-cs"/>
              </a:rPr>
              <a:t>OMI data from Aqua/Modis processed in </a:t>
            </a:r>
            <a:r>
              <a:rPr lang="en-US" sz="1200" b="0" i="0" kern="1200" dirty="0" err="1">
                <a:solidFill>
                  <a:schemeClr val="tx1"/>
                </a:solidFill>
                <a:effectLst/>
                <a:latin typeface="+mn-lt"/>
                <a:ea typeface="+mn-ea"/>
                <a:cs typeface="+mn-cs"/>
              </a:rPr>
              <a:t>McIDAS</a:t>
            </a:r>
            <a:endParaRPr lang="en-US" b="0" dirty="0"/>
          </a:p>
        </p:txBody>
      </p:sp>
      <p:sp>
        <p:nvSpPr>
          <p:cNvPr id="11268" name="Slide Number Placeholder 3"/>
          <p:cNvSpPr>
            <a:spLocks noGrp="1"/>
          </p:cNvSpPr>
          <p:nvPr>
            <p:ph type="sldNum" sz="quarter" idx="5"/>
          </p:nvPr>
        </p:nvSpPr>
        <p:spPr>
          <a:noFill/>
        </p:spPr>
        <p:txBody>
          <a:bodyPr/>
          <a:lstStyle/>
          <a:p>
            <a:fld id="{398A12B8-1625-4227-9D0B-8D73AAF3727C}"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a:t>
            </a:r>
            <a:r>
              <a:rPr lang="en-US" baseline="0" dirty="0"/>
              <a:t> is h</a:t>
            </a:r>
            <a:r>
              <a:rPr lang="en-US" dirty="0"/>
              <a:t>eavy</a:t>
            </a:r>
            <a:r>
              <a:rPr lang="en-US" baseline="0" dirty="0"/>
              <a:t> ad hoc </a:t>
            </a:r>
            <a:r>
              <a:rPr lang="en-US" baseline="0" dirty="0" err="1"/>
              <a:t>McIDAS</a:t>
            </a:r>
            <a:r>
              <a:rPr lang="en-US" baseline="0" dirty="0"/>
              <a:t> usage for image format validation.</a:t>
            </a:r>
          </a:p>
          <a:p>
            <a:pPr marL="171450" indent="-171450">
              <a:buFont typeface="Arial" panose="020B0604020202020204" pitchFamily="34" charset="0"/>
              <a:buChar char="•"/>
            </a:pPr>
            <a:r>
              <a:rPr lang="en-US" baseline="0" dirty="0"/>
              <a:t>Also </a:t>
            </a:r>
            <a:r>
              <a:rPr lang="en-US" baseline="0" dirty="0" err="1"/>
              <a:t>McIDADS</a:t>
            </a:r>
            <a:r>
              <a:rPr lang="en-US" baseline="0" dirty="0"/>
              <a:t> is used to confirm anomalies/outages.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t>McIDAS</a:t>
            </a:r>
            <a:r>
              <a:rPr lang="en-US" sz="1200" dirty="0"/>
              <a:t>-X client-side software is used to create all of the imagery on the OSPO web page</a:t>
            </a:r>
            <a:r>
              <a:rPr lang="en-US" sz="1400" dirty="0"/>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29</a:t>
            </a:fld>
            <a:endParaRPr lang="en-US" dirty="0"/>
          </a:p>
        </p:txBody>
      </p:sp>
    </p:spTree>
    <p:extLst>
      <p:ext uri="{BB962C8B-B14F-4D97-AF65-F5344CB8AC3E}">
        <p14:creationId xmlns:p14="http://schemas.microsoft.com/office/powerpoint/2010/main" val="762796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0" y="1222516"/>
            <a:ext cx="9144000" cy="1199555"/>
          </a:xfrm>
          <a:solidFill>
            <a:srgbClr val="FFFFFF">
              <a:shade val="85000"/>
            </a:srgbClr>
          </a:solidFill>
          <a:ln w="19050" cmpd="sng"/>
        </p:spPr>
        <p:txBody>
          <a:bodyPr/>
          <a:lstStyle>
            <a:lvl1pPr algn="ctr">
              <a:defRPr>
                <a:solidFill>
                  <a:srgbClr val="FFFF00"/>
                </a:solidFill>
              </a:defRPr>
            </a:lvl1pPr>
          </a:lstStyle>
          <a:p>
            <a:r>
              <a:rPr lang="en-US" dirty="0"/>
              <a:t>Click to edit Master title style</a:t>
            </a:r>
          </a:p>
        </p:txBody>
      </p:sp>
      <p:sp>
        <p:nvSpPr>
          <p:cNvPr id="9" name="Text Placeholder 8"/>
          <p:cNvSpPr>
            <a:spLocks noGrp="1"/>
          </p:cNvSpPr>
          <p:nvPr>
            <p:ph type="body" sz="quarter" idx="10"/>
          </p:nvPr>
        </p:nvSpPr>
        <p:spPr>
          <a:xfrm>
            <a:off x="346228" y="2435040"/>
            <a:ext cx="8389990" cy="419100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0" y="6581001"/>
            <a:ext cx="9144000" cy="276999"/>
          </a:xfrm>
          <a:prstGeom prst="rect">
            <a:avLst/>
          </a:prstGeom>
          <a:solidFill>
            <a:schemeClr val="tx1"/>
          </a:solidFill>
        </p:spPr>
        <p:txBody>
          <a:bodyPr wrap="square" tIns="0" bIns="0" rtlCol="0">
            <a:spAutoFit/>
          </a:bodyPr>
          <a:lstStyle/>
          <a:p>
            <a:pPr algn="ctr"/>
            <a:endParaRPr lang="en-US" dirty="0">
              <a:solidFill>
                <a:schemeClr val="bg1"/>
              </a:solidFill>
            </a:endParaRPr>
          </a:p>
        </p:txBody>
      </p:sp>
      <p:pic>
        <p:nvPicPr>
          <p:cNvPr id="6" name="Picture 7" descr="Dept of Commerce Seal"/>
          <p:cNvPicPr>
            <a:picLocks noChangeAspect="1" noChangeArrowheads="1"/>
          </p:cNvPicPr>
          <p:nvPr userDrawn="1"/>
        </p:nvPicPr>
        <p:blipFill>
          <a:blip r:embed="rId18" cstate="print"/>
          <a:srcRect/>
          <a:stretch>
            <a:fillRect/>
          </a:stretch>
        </p:blipFill>
        <p:spPr bwMode="auto">
          <a:xfrm>
            <a:off x="38645" y="6603891"/>
            <a:ext cx="239351" cy="237744"/>
          </a:xfrm>
          <a:prstGeom prst="rect">
            <a:avLst/>
          </a:prstGeom>
          <a:noFill/>
          <a:ln w="9525">
            <a:noFill/>
            <a:miter lim="800000"/>
            <a:headEnd/>
            <a:tailEnd/>
          </a:ln>
        </p:spPr>
      </p:pic>
      <p:pic>
        <p:nvPicPr>
          <p:cNvPr id="8" name="Picture 8" descr="NOAA"/>
          <p:cNvPicPr>
            <a:picLocks noChangeAspect="1" noChangeArrowheads="1"/>
          </p:cNvPicPr>
          <p:nvPr userDrawn="1"/>
        </p:nvPicPr>
        <p:blipFill>
          <a:blip r:embed="rId19" cstate="print"/>
          <a:srcRect/>
          <a:stretch>
            <a:fillRect/>
          </a:stretch>
        </p:blipFill>
        <p:spPr bwMode="auto">
          <a:xfrm>
            <a:off x="346075" y="6607066"/>
            <a:ext cx="228600" cy="228600"/>
          </a:xfrm>
          <a:prstGeom prst="rect">
            <a:avLst/>
          </a:prstGeom>
          <a:noFill/>
          <a:ln w="9525">
            <a:noFill/>
            <a:miter lim="800000"/>
            <a:headEnd/>
            <a:tailEnd/>
          </a:ln>
        </p:spPr>
      </p:pic>
      <p:sp>
        <p:nvSpPr>
          <p:cNvPr id="7" name="TextBox 6"/>
          <p:cNvSpPr txBox="1"/>
          <p:nvPr userDrawn="1"/>
        </p:nvSpPr>
        <p:spPr>
          <a:xfrm>
            <a:off x="7010400" y="6550223"/>
            <a:ext cx="2133600" cy="307777"/>
          </a:xfrm>
          <a:prstGeom prst="rect">
            <a:avLst/>
          </a:prstGeom>
          <a:noFill/>
        </p:spPr>
        <p:txBody>
          <a:bodyPr wrap="square" rtlCol="0">
            <a:spAutoFit/>
          </a:bodyPr>
          <a:lstStyle/>
          <a:p>
            <a:pPr algn="r"/>
            <a:fld id="{81E742A0-6DE7-4873-B540-0A0A1E517E82}" type="slidenum">
              <a:rPr lang="en-US" sz="1400" smtClean="0">
                <a:solidFill>
                  <a:schemeClr val="bg1"/>
                </a:solidFill>
              </a:rPr>
              <a:pPr algn="r"/>
              <a:t>‹#›</a:t>
            </a:fld>
            <a:endParaRPr lang="en-US" sz="1400" dirty="0">
              <a:solidFill>
                <a:schemeClr val="bg1"/>
              </a:solidFill>
            </a:endParaRPr>
          </a:p>
        </p:txBody>
      </p:sp>
      <p:sp>
        <p:nvSpPr>
          <p:cNvPr id="10" name="Rectangle 9"/>
          <p:cNvSpPr/>
          <p:nvPr userDrawn="1"/>
        </p:nvSpPr>
        <p:spPr>
          <a:xfrm>
            <a:off x="0" y="6540057"/>
            <a:ext cx="9144000" cy="276999"/>
          </a:xfrm>
          <a:prstGeom prst="rect">
            <a:avLst/>
          </a:prstGeom>
          <a:noFill/>
        </p:spPr>
        <p:txBody>
          <a:bodyPr wrap="square" lIns="91440" tIns="0" rIns="9144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800" b="0" cap="all" spc="0" dirty="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rPr>
              <a:t>OFFICE  OF  SATELLITE  AND  PRODUCT  OPERATIONS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 id="2147483668" r:id="rId15"/>
    <p:sldLayoutId id="214748366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gif"/><Relationship Id="rId1" Type="http://schemas.microsoft.com/office/2007/relationships/media" Target="../media/media2.gif"/><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gif"/><Relationship Id="rId1" Type="http://schemas.microsoft.com/office/2007/relationships/media" Target="../media/media3.gi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ospo.noaa.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8" Type="http://schemas.openxmlformats.org/officeDocument/2006/relationships/hyperlink" Target="mailto:NESDIS.Data.Access@noaa.gov" TargetMode="External"/><Relationship Id="rId13" Type="http://schemas.openxmlformats.org/officeDocument/2006/relationships/hyperlink" Target="http://www.nesdis.noaa.gov/news_archives/" TargetMode="External"/><Relationship Id="rId3" Type="http://schemas.openxmlformats.org/officeDocument/2006/relationships/hyperlink" Target="mailto:ESPCOperations@noaa.gov" TargetMode="External"/><Relationship Id="rId7" Type="http://schemas.openxmlformats.org/officeDocument/2006/relationships/hyperlink" Target="mailto:SPSD.UserServices@noaa.gov" TargetMode="External"/><Relationship Id="rId12" Type="http://schemas.openxmlformats.org/officeDocument/2006/relationships/hyperlink" Target="http://noaasis.noaa.gov/NOAASIS/ml/status.html"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www.weather.gov/view/validProds.php?prod=ADA&amp;node=KNES" TargetMode="External"/><Relationship Id="rId11" Type="http://schemas.openxmlformats.org/officeDocument/2006/relationships/hyperlink" Target="http://www.twitter.com/usnoaagov_ospo" TargetMode="External"/><Relationship Id="rId5" Type="http://schemas.openxmlformats.org/officeDocument/2006/relationships/hyperlink" Target="http://www.weather.gov/view/validProds.php?prod=ADM&amp;node=KNES" TargetMode="External"/><Relationship Id="rId10" Type="http://schemas.openxmlformats.org/officeDocument/2006/relationships/hyperlink" Target="http://www.facebook.com/NOAANESDIS" TargetMode="External"/><Relationship Id="rId4" Type="http://schemas.openxmlformats.org/officeDocument/2006/relationships/hyperlink" Target="http://www.ssd.noaa.gov/PS/SATS/messages.html" TargetMode="External"/><Relationship Id="rId9" Type="http://schemas.openxmlformats.org/officeDocument/2006/relationships/hyperlink" Target="mailto:SSDWebmaster@noaa.gov" TargetMode="External"/><Relationship Id="rId14" Type="http://schemas.openxmlformats.org/officeDocument/2006/relationships/hyperlink" Target="http://www.ospo.noaa.gov/"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b="1" dirty="0" err="1"/>
              <a:t>McIDAS</a:t>
            </a:r>
            <a:r>
              <a:rPr lang="en-US" b="1" dirty="0"/>
              <a:t> at ESPC</a:t>
            </a:r>
          </a:p>
        </p:txBody>
      </p:sp>
    </p:spTree>
    <p:extLst>
      <p:ext uri="{BB962C8B-B14F-4D97-AF65-F5344CB8AC3E}">
        <p14:creationId xmlns:p14="http://schemas.microsoft.com/office/powerpoint/2010/main" val="407800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made it with </a:t>
            </a:r>
            <a:r>
              <a:rPr lang="en-US" dirty="0" err="1" smtClean="0"/>
              <a:t>McIDAS</a:t>
            </a:r>
            <a:endParaRPr lang="en-US" dirty="0"/>
          </a:p>
        </p:txBody>
      </p:sp>
      <p:pic>
        <p:nvPicPr>
          <p:cNvPr id="4" name="Content Placeholder 3"/>
          <p:cNvPicPr>
            <a:picLocks noGrp="1" noChangeAspect="1"/>
          </p:cNvPicPr>
          <p:nvPr>
            <p:ph idx="1"/>
          </p:nvPr>
        </p:nvPicPr>
        <p:blipFill>
          <a:blip r:embed="rId2"/>
          <a:stretch>
            <a:fillRect/>
          </a:stretch>
        </p:blipFill>
        <p:spPr>
          <a:xfrm>
            <a:off x="1412416" y="1600200"/>
            <a:ext cx="6319167" cy="4525963"/>
          </a:xfrm>
          <a:prstGeom prst="rect">
            <a:avLst/>
          </a:prstGeom>
        </p:spPr>
      </p:pic>
    </p:spTree>
    <p:extLst>
      <p:ext uri="{BB962C8B-B14F-4D97-AF65-F5344CB8AC3E}">
        <p14:creationId xmlns:p14="http://schemas.microsoft.com/office/powerpoint/2010/main" val="202546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0" dirty="0"/>
              <a:t>McIDAS &amp; ESPC Applications</a:t>
            </a:r>
          </a:p>
        </p:txBody>
      </p:sp>
      <p:sp>
        <p:nvSpPr>
          <p:cNvPr id="3" name="Content Placeholder 2"/>
          <p:cNvSpPr>
            <a:spLocks noGrp="1"/>
          </p:cNvSpPr>
          <p:nvPr>
            <p:ph idx="1"/>
          </p:nvPr>
        </p:nvSpPr>
        <p:spPr>
          <a:xfrm>
            <a:off x="457200" y="990601"/>
            <a:ext cx="8229600" cy="1371599"/>
          </a:xfrm>
        </p:spPr>
        <p:txBody>
          <a:bodyPr>
            <a:normAutofit fontScale="92500" lnSpcReduction="10000"/>
          </a:bodyPr>
          <a:lstStyle/>
          <a:p>
            <a:r>
              <a:rPr lang="en-US" sz="2400" dirty="0"/>
              <a:t>Over 50 applications in ESPC use </a:t>
            </a:r>
            <a:r>
              <a:rPr lang="en-US" sz="2400" dirty="0" err="1"/>
              <a:t>McIDAS</a:t>
            </a:r>
            <a:r>
              <a:rPr lang="en-US" sz="2400" dirty="0"/>
              <a:t>, </a:t>
            </a:r>
            <a:r>
              <a:rPr lang="en-US" sz="2400" dirty="0" err="1"/>
              <a:t>McIDAS</a:t>
            </a:r>
            <a:r>
              <a:rPr lang="en-US" sz="2400" dirty="0"/>
              <a:t> libraries, input &amp; serve </a:t>
            </a:r>
            <a:r>
              <a:rPr lang="en-US" sz="2400" dirty="0" err="1"/>
              <a:t>McIDAS</a:t>
            </a:r>
            <a:r>
              <a:rPr lang="en-US" sz="2400" dirty="0"/>
              <a:t> AREA Files, MD point files, GRID (</a:t>
            </a:r>
            <a:r>
              <a:rPr lang="en-US" sz="2400" dirty="0" err="1"/>
              <a:t>McIDAS</a:t>
            </a:r>
            <a:r>
              <a:rPr lang="en-US" sz="2400" dirty="0"/>
              <a:t> GRID Format), and Text via ADDE</a:t>
            </a:r>
          </a:p>
          <a:p>
            <a:r>
              <a:rPr lang="en-US" sz="2400" dirty="0"/>
              <a:t>ADT, ABBA, CSBT, HMS, others…</a:t>
            </a:r>
          </a:p>
        </p:txBody>
      </p:sp>
      <p:sp>
        <p:nvSpPr>
          <p:cNvPr id="205828" name="AutoShape 4"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30" name="AutoShape 6"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832" name="AutoShape 8" descr="https://mail-attachment.googleusercontent.com/attachment/?ui=2&amp;ik=3adaf01e2f&amp;view=att&amp;th=12086805f4f37246&amp;attid=0.1&amp;disp=inline&amp;safe=1&amp;zw&amp;saduie=AG9B_P_5b_Uyn3D3Ccn5pftFrBgm&amp;sadet=1336356688839&amp;sads=3grrMm_pjlcceqVhk5FCw__D8NE&amp;sadssc=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833" name="Picture 9" descr="18P-TO"/>
          <p:cNvPicPr>
            <a:picLocks noChangeAspect="1" noChangeArrowheads="1"/>
          </p:cNvPicPr>
          <p:nvPr/>
        </p:nvPicPr>
        <p:blipFill>
          <a:blip r:embed="rId3" cstate="screen"/>
          <a:srcRect/>
          <a:stretch>
            <a:fillRect/>
          </a:stretch>
        </p:blipFill>
        <p:spPr bwMode="auto">
          <a:xfrm>
            <a:off x="838200" y="2531291"/>
            <a:ext cx="3103910" cy="2497909"/>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05838" name="Picture 14"/>
          <p:cNvPicPr>
            <a:picLocks noChangeAspect="1" noChangeArrowheads="1"/>
          </p:cNvPicPr>
          <p:nvPr/>
        </p:nvPicPr>
        <p:blipFill>
          <a:blip r:embed="rId4" cstate="screen"/>
          <a:srcRect/>
          <a:stretch>
            <a:fillRect/>
          </a:stretch>
        </p:blipFill>
        <p:spPr bwMode="auto">
          <a:xfrm>
            <a:off x="4817379" y="2209800"/>
            <a:ext cx="3717021" cy="2971799"/>
          </a:xfrm>
          <a:prstGeom prst="rect">
            <a:avLst/>
          </a:prstGeom>
          <a:noFill/>
          <a:ln w="9525">
            <a:noFill/>
            <a:miter lim="800000"/>
            <a:headEnd/>
            <a:tailEnd/>
          </a:ln>
          <a:effectLst/>
        </p:spPr>
      </p:pic>
      <p:pic>
        <p:nvPicPr>
          <p:cNvPr id="41986" name="Picture 2" descr="http://www.ssd.noaa.gov/PS/PCPN/DATA/RT/NA/GSSK/20.jpg"/>
          <p:cNvPicPr>
            <a:picLocks noChangeAspect="1" noChangeArrowheads="1"/>
          </p:cNvPicPr>
          <p:nvPr/>
        </p:nvPicPr>
        <p:blipFill>
          <a:blip r:embed="rId5" cstate="print"/>
          <a:srcRect/>
          <a:stretch>
            <a:fillRect/>
          </a:stretch>
        </p:blipFill>
        <p:spPr bwMode="auto">
          <a:xfrm>
            <a:off x="2819400" y="3962400"/>
            <a:ext cx="3352800" cy="2514600"/>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32513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Mosaics</a:t>
            </a:r>
            <a:endParaRPr lang="en-US" dirty="0"/>
          </a:p>
        </p:txBody>
      </p:sp>
      <p:pic>
        <p:nvPicPr>
          <p:cNvPr id="4" name="wvmosai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69988" y="1646237"/>
            <a:ext cx="6804025" cy="4525963"/>
          </a:xfrm>
        </p:spPr>
      </p:pic>
    </p:spTree>
    <p:extLst>
      <p:ext uri="{BB962C8B-B14F-4D97-AF65-F5344CB8AC3E}">
        <p14:creationId xmlns:p14="http://schemas.microsoft.com/office/powerpoint/2010/main" val="49501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55EE-F1DB-4403-8819-06433F0E7F77}"/>
              </a:ext>
            </a:extLst>
          </p:cNvPr>
          <p:cNvSpPr>
            <a:spLocks noGrp="1"/>
          </p:cNvSpPr>
          <p:nvPr>
            <p:ph type="title"/>
          </p:nvPr>
        </p:nvSpPr>
        <p:spPr/>
        <p:txBody>
          <a:bodyPr/>
          <a:lstStyle/>
          <a:p>
            <a:r>
              <a:rPr lang="en-US" dirty="0"/>
              <a:t>Arctic Composite Imagery</a:t>
            </a:r>
          </a:p>
        </p:txBody>
      </p:sp>
      <p:pic>
        <p:nvPicPr>
          <p:cNvPr id="21" name="Content Placeholder 20">
            <a:extLst>
              <a:ext uri="{FF2B5EF4-FFF2-40B4-BE49-F238E27FC236}">
                <a16:creationId xmlns:a16="http://schemas.microsoft.com/office/drawing/2014/main" id="{D8CF4963-91DF-4EA2-A346-5214D17C8B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1143000"/>
            <a:ext cx="6096000" cy="5040906"/>
          </a:xfrm>
        </p:spPr>
      </p:pic>
    </p:spTree>
    <p:extLst>
      <p:ext uri="{BB962C8B-B14F-4D97-AF65-F5344CB8AC3E}">
        <p14:creationId xmlns:p14="http://schemas.microsoft.com/office/powerpoint/2010/main" val="220282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Dorian Rainfall (GHE)</a:t>
            </a:r>
            <a:endParaRPr lang="en-US" dirty="0"/>
          </a:p>
        </p:txBody>
      </p:sp>
      <p:pic>
        <p:nvPicPr>
          <p:cNvPr id="4" name="doriancumulativ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7925" y="1600200"/>
            <a:ext cx="6789738" cy="4525963"/>
          </a:xfrm>
        </p:spPr>
      </p:pic>
    </p:spTree>
    <p:extLst>
      <p:ext uri="{BB962C8B-B14F-4D97-AF65-F5344CB8AC3E}">
        <p14:creationId xmlns:p14="http://schemas.microsoft.com/office/powerpoint/2010/main" val="362687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071C7-FF41-49AB-8CD6-85B630940A6B}"/>
              </a:ext>
            </a:extLst>
          </p:cNvPr>
          <p:cNvSpPr>
            <a:spLocks noGrp="1"/>
          </p:cNvSpPr>
          <p:nvPr>
            <p:ph type="title"/>
          </p:nvPr>
        </p:nvSpPr>
        <p:spPr>
          <a:xfrm>
            <a:off x="457200" y="274638"/>
            <a:ext cx="8229600" cy="553243"/>
          </a:xfrm>
        </p:spPr>
        <p:txBody>
          <a:bodyPr>
            <a:normAutofit fontScale="90000"/>
          </a:bodyPr>
          <a:lstStyle/>
          <a:p>
            <a:r>
              <a:rPr lang="en-US" dirty="0"/>
              <a:t>E-</a:t>
            </a:r>
            <a:r>
              <a:rPr lang="en-US" dirty="0" err="1"/>
              <a:t>TRaP</a:t>
            </a:r>
            <a:endParaRPr lang="en-US" dirty="0"/>
          </a:p>
        </p:txBody>
      </p:sp>
      <p:pic>
        <p:nvPicPr>
          <p:cNvPr id="3074" name="Picture 2" descr="http://www.ssd.noaa.gov/PS/TROP/DATA/ETRAP/2017/Atlantic/HARVEY/2017HARVEY.pmqpf.08271800.24.GIF">
            <a:extLst>
              <a:ext uri="{FF2B5EF4-FFF2-40B4-BE49-F238E27FC236}">
                <a16:creationId xmlns:a16="http://schemas.microsoft.com/office/drawing/2014/main" id="{3E8582C4-5FF7-4CA5-95AF-8182200D8F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827881"/>
            <a:ext cx="7924800" cy="565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11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57200" y="76200"/>
            <a:ext cx="8229600" cy="1143000"/>
          </a:xfrm>
        </p:spPr>
        <p:txBody>
          <a:bodyPr/>
          <a:lstStyle/>
          <a:p>
            <a:r>
              <a:rPr lang="en-US" b="0" dirty="0" smtClean="0"/>
              <a:t>Blended TPW</a:t>
            </a:r>
            <a:endParaRPr lang="en-US" b="0" dirty="0"/>
          </a:p>
        </p:txBody>
      </p:sp>
      <p:pic>
        <p:nvPicPr>
          <p:cNvPr id="2" name="Picture 1"/>
          <p:cNvPicPr>
            <a:picLocks noChangeAspect="1"/>
          </p:cNvPicPr>
          <p:nvPr/>
        </p:nvPicPr>
        <p:blipFill>
          <a:blip r:embed="rId3"/>
          <a:stretch>
            <a:fillRect/>
          </a:stretch>
        </p:blipFill>
        <p:spPr>
          <a:xfrm>
            <a:off x="247427" y="1120656"/>
            <a:ext cx="8649145" cy="4616687"/>
          </a:xfrm>
          <a:prstGeom prst="rect">
            <a:avLst/>
          </a:prstGeom>
        </p:spPr>
      </p:pic>
    </p:spTree>
    <p:extLst>
      <p:ext uri="{BB962C8B-B14F-4D97-AF65-F5344CB8AC3E}">
        <p14:creationId xmlns:p14="http://schemas.microsoft.com/office/powerpoint/2010/main" val="6513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754184"/>
          </a:xfrm>
        </p:spPr>
        <p:txBody>
          <a:bodyPr>
            <a:normAutofit fontScale="90000"/>
          </a:bodyPr>
          <a:lstStyle/>
          <a:p>
            <a:r>
              <a:rPr lang="en-US" dirty="0" smtClean="0"/>
              <a:t>Satellite Winds</a:t>
            </a:r>
            <a:endParaRPr lang="en-US" dirty="0"/>
          </a:p>
        </p:txBody>
      </p:sp>
      <p:pic>
        <p:nvPicPr>
          <p:cNvPr id="4" name="Content Placeholder 3"/>
          <p:cNvPicPr>
            <a:picLocks noGrp="1" noChangeAspect="1"/>
          </p:cNvPicPr>
          <p:nvPr>
            <p:ph idx="1"/>
          </p:nvPr>
        </p:nvPicPr>
        <p:blipFill>
          <a:blip r:embed="rId2"/>
          <a:stretch>
            <a:fillRect/>
          </a:stretch>
        </p:blipFill>
        <p:spPr>
          <a:xfrm>
            <a:off x="914400" y="1028822"/>
            <a:ext cx="7543799" cy="5097342"/>
          </a:xfrm>
          <a:prstGeom prst="rect">
            <a:avLst/>
          </a:prstGeom>
        </p:spPr>
      </p:pic>
    </p:spTree>
    <p:extLst>
      <p:ext uri="{BB962C8B-B14F-4D97-AF65-F5344CB8AC3E}">
        <p14:creationId xmlns:p14="http://schemas.microsoft.com/office/powerpoint/2010/main" val="16268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MTCSWA</a:t>
            </a:r>
            <a:endParaRPr lang="en-US" dirty="0"/>
          </a:p>
        </p:txBody>
      </p:sp>
      <p:pic>
        <p:nvPicPr>
          <p:cNvPr id="4" name="Content Placeholder 3"/>
          <p:cNvPicPr>
            <a:picLocks noGrp="1" noChangeAspect="1"/>
          </p:cNvPicPr>
          <p:nvPr>
            <p:ph idx="1"/>
          </p:nvPr>
        </p:nvPicPr>
        <p:blipFill>
          <a:blip r:embed="rId2"/>
          <a:stretch>
            <a:fillRect/>
          </a:stretch>
        </p:blipFill>
        <p:spPr>
          <a:xfrm>
            <a:off x="457200" y="1417638"/>
            <a:ext cx="8229600" cy="4983161"/>
          </a:xfrm>
          <a:prstGeom prst="rect">
            <a:avLst/>
          </a:prstGeom>
        </p:spPr>
      </p:pic>
    </p:spTree>
    <p:extLst>
      <p:ext uri="{BB962C8B-B14F-4D97-AF65-F5344CB8AC3E}">
        <p14:creationId xmlns:p14="http://schemas.microsoft.com/office/powerpoint/2010/main" val="78857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20C6-C6A7-4099-BFEB-3C2252C972FA}"/>
              </a:ext>
            </a:extLst>
          </p:cNvPr>
          <p:cNvSpPr>
            <a:spLocks noGrp="1"/>
          </p:cNvSpPr>
          <p:nvPr>
            <p:ph type="title"/>
          </p:nvPr>
        </p:nvSpPr>
        <p:spPr>
          <a:xfrm>
            <a:off x="457200" y="274638"/>
            <a:ext cx="8229600" cy="639762"/>
          </a:xfrm>
        </p:spPr>
        <p:txBody>
          <a:bodyPr>
            <a:normAutofit fontScale="90000"/>
          </a:bodyPr>
          <a:lstStyle/>
          <a:p>
            <a:r>
              <a:rPr lang="en-US" dirty="0"/>
              <a:t>Fire Products</a:t>
            </a:r>
          </a:p>
        </p:txBody>
      </p:sp>
      <p:pic>
        <p:nvPicPr>
          <p:cNvPr id="4098" name="Picture 2" descr="Yesterday's Detects">
            <a:extLst>
              <a:ext uri="{FF2B5EF4-FFF2-40B4-BE49-F238E27FC236}">
                <a16:creationId xmlns:a16="http://schemas.microsoft.com/office/drawing/2014/main" id="{0FCB9206-D85E-40CF-8A10-788516BBF5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5891" y="914400"/>
            <a:ext cx="7152217" cy="536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87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normAutofit/>
          </a:bodyPr>
          <a:lstStyle/>
          <a:p>
            <a:r>
              <a:rPr lang="en-US" b="0" dirty="0"/>
              <a:t>SAB Use of </a:t>
            </a:r>
            <a:r>
              <a:rPr lang="en-US" b="0" dirty="0" err="1"/>
              <a:t>McIDAS</a:t>
            </a:r>
            <a:endParaRPr lang="en-US" b="0" dirty="0"/>
          </a:p>
        </p:txBody>
      </p:sp>
      <p:sp>
        <p:nvSpPr>
          <p:cNvPr id="5" name="Content Placeholder 4"/>
          <p:cNvSpPr>
            <a:spLocks noGrp="1"/>
          </p:cNvSpPr>
          <p:nvPr>
            <p:ph idx="1"/>
          </p:nvPr>
        </p:nvSpPr>
        <p:spPr>
          <a:xfrm>
            <a:off x="457200" y="1066800"/>
            <a:ext cx="6705600" cy="5410200"/>
          </a:xfrm>
        </p:spPr>
        <p:txBody>
          <a:bodyPr>
            <a:normAutofit fontScale="62500" lnSpcReduction="20000"/>
          </a:bodyPr>
          <a:lstStyle/>
          <a:p>
            <a:pPr>
              <a:buSzPts val="1600"/>
              <a:buFont typeface="Arial"/>
              <a:buChar char="•"/>
            </a:pPr>
            <a:r>
              <a:rPr lang="en-US" dirty="0">
                <a:solidFill>
                  <a:srgbClr val="000000"/>
                </a:solidFill>
              </a:rPr>
              <a:t>SAB is 24x7 operation of 5 disaster mitigation desks (Heavy Precipitation, Volcanic Ash, Fire/Smoke/Dust, Marine Pollution, Tropical Cyclones)  All desk use </a:t>
            </a:r>
            <a:r>
              <a:rPr lang="en-US" dirty="0" err="1">
                <a:solidFill>
                  <a:srgbClr val="000000"/>
                </a:solidFill>
              </a:rPr>
              <a:t>Mc</a:t>
            </a:r>
            <a:r>
              <a:rPr lang="en-US" dirty="0">
                <a:solidFill>
                  <a:srgbClr val="000000"/>
                </a:solidFill>
              </a:rPr>
              <a:t>-X in some capacity, except Marine which is ArcGIS</a:t>
            </a:r>
          </a:p>
          <a:p>
            <a:pPr>
              <a:buSzPts val="1600"/>
              <a:buFont typeface="Arial"/>
              <a:buChar char="•"/>
            </a:pPr>
            <a:r>
              <a:rPr lang="en-US" dirty="0" err="1">
                <a:solidFill>
                  <a:srgbClr val="000000"/>
                </a:solidFill>
              </a:rPr>
              <a:t>McIDAS</a:t>
            </a:r>
            <a:r>
              <a:rPr lang="en-US" dirty="0">
                <a:solidFill>
                  <a:srgbClr val="000000"/>
                </a:solidFill>
              </a:rPr>
              <a:t>-X Usage:  ~10 operational Linux systems with 24 GB RAM each and multiple monitor visualization setup</a:t>
            </a:r>
          </a:p>
          <a:p>
            <a:pPr>
              <a:buSzPts val="1600"/>
              <a:buFont typeface="Arial"/>
              <a:buChar char="•"/>
            </a:pPr>
            <a:r>
              <a:rPr lang="en-US" dirty="0">
                <a:solidFill>
                  <a:srgbClr val="000000"/>
                </a:solidFill>
              </a:rPr>
              <a:t>A persistent daemon (image loop refresh) “SPIDER”  uses ADDE protocol to display ~100 imagery </a:t>
            </a:r>
            <a:r>
              <a:rPr lang="en-US" dirty="0" smtClean="0">
                <a:solidFill>
                  <a:srgbClr val="000000"/>
                </a:solidFill>
              </a:rPr>
              <a:t>loops per system</a:t>
            </a:r>
            <a:endParaRPr lang="en-US" dirty="0">
              <a:solidFill>
                <a:srgbClr val="000000"/>
              </a:solidFill>
            </a:endParaRPr>
          </a:p>
          <a:p>
            <a:pPr>
              <a:buSzPts val="1600"/>
              <a:buFont typeface="Arial"/>
              <a:buChar char="•"/>
            </a:pPr>
            <a:r>
              <a:rPr lang="en-US" dirty="0">
                <a:solidFill>
                  <a:srgbClr val="000000"/>
                </a:solidFill>
              </a:rPr>
              <a:t>Use </a:t>
            </a:r>
            <a:r>
              <a:rPr lang="en-US" dirty="0" err="1">
                <a:solidFill>
                  <a:srgbClr val="000000"/>
                </a:solidFill>
              </a:rPr>
              <a:t>Fnc</a:t>
            </a:r>
            <a:r>
              <a:rPr lang="en-US" dirty="0">
                <a:solidFill>
                  <a:srgbClr val="000000"/>
                </a:solidFill>
              </a:rPr>
              <a:t> keys to switch loops and pan entire globe through SPIDER loaded frames (e.g. NW Pacific IR, Shift+F1 - NW Pacific Vis, F2 - Central US IR) and still use command line (grudgingly)</a:t>
            </a:r>
          </a:p>
          <a:p>
            <a:pPr>
              <a:buSzPts val="1600"/>
              <a:buFont typeface="Arial"/>
              <a:buChar char="•"/>
            </a:pPr>
            <a:r>
              <a:rPr lang="en-US" dirty="0">
                <a:solidFill>
                  <a:srgbClr val="000000"/>
                </a:solidFill>
              </a:rPr>
              <a:t>Lots of batch commands and everything is scripted by business work flow</a:t>
            </a:r>
          </a:p>
          <a:p>
            <a:pPr>
              <a:buSzPts val="1600"/>
              <a:buFont typeface="Arial"/>
              <a:buChar char="•"/>
            </a:pPr>
            <a:r>
              <a:rPr lang="en-US" dirty="0">
                <a:solidFill>
                  <a:srgbClr val="000000"/>
                </a:solidFill>
              </a:rPr>
              <a:t>Uses </a:t>
            </a:r>
            <a:r>
              <a:rPr lang="en-US" dirty="0" err="1">
                <a:solidFill>
                  <a:srgbClr val="000000"/>
                </a:solidFill>
              </a:rPr>
              <a:t>McIDAS</a:t>
            </a:r>
            <a:r>
              <a:rPr lang="en-US" dirty="0">
                <a:solidFill>
                  <a:srgbClr val="000000"/>
                </a:solidFill>
              </a:rPr>
              <a:t> AREA files for web site as do NWS offices across country, namely NHC, AWC, NWS Western </a:t>
            </a:r>
            <a:r>
              <a:rPr lang="en-US" dirty="0" smtClean="0">
                <a:solidFill>
                  <a:srgbClr val="000000"/>
                </a:solidFill>
              </a:rPr>
              <a:t>Region</a:t>
            </a:r>
          </a:p>
          <a:p>
            <a:pPr>
              <a:buSzPts val="1600"/>
              <a:buFont typeface="Arial"/>
              <a:buChar char="•"/>
            </a:pPr>
            <a:r>
              <a:rPr lang="en-US" dirty="0" smtClean="0">
                <a:solidFill>
                  <a:srgbClr val="000000"/>
                </a:solidFill>
              </a:rPr>
              <a:t>RGBs delivered by bash script !looprgb.sh as well as function keys</a:t>
            </a:r>
            <a:endParaRPr lang="en-US" dirty="0">
              <a:solidFill>
                <a:srgbClr val="000000"/>
              </a:solidFill>
            </a:endParaRPr>
          </a:p>
        </p:txBody>
      </p:sp>
      <p:pic>
        <p:nvPicPr>
          <p:cNvPr id="4" name="Content Placeholder 3" descr="HAWREG-IR-TALK.GIF"/>
          <p:cNvPicPr>
            <a:picLocks noChangeAspect="1"/>
          </p:cNvPicPr>
          <p:nvPr/>
        </p:nvPicPr>
        <p:blipFill rotWithShape="1">
          <a:blip r:embed="rId3" cstate="print"/>
          <a:srcRect l="22181" t="25856" r="39945" b="37072"/>
          <a:stretch/>
        </p:blipFill>
        <p:spPr>
          <a:xfrm>
            <a:off x="7086600" y="1828800"/>
            <a:ext cx="1868298" cy="1371600"/>
          </a:xfrm>
          <a:prstGeom prst="rect">
            <a:avLst/>
          </a:prstGeom>
        </p:spPr>
        <p:style>
          <a:lnRef idx="0">
            <a:schemeClr val="dk1"/>
          </a:lnRef>
          <a:fillRef idx="3">
            <a:schemeClr val="dk1"/>
          </a:fillRef>
          <a:effectRef idx="3">
            <a:schemeClr val="dk1"/>
          </a:effectRef>
          <a:fontRef idx="minor">
            <a:schemeClr val="lt1"/>
          </a:fontRef>
        </p:style>
      </p:pic>
      <p:pic>
        <p:nvPicPr>
          <p:cNvPr id="6" name="Content Placeholder 3" descr="PRREG-IR-TALK.GIF"/>
          <p:cNvPicPr>
            <a:picLocks noChangeAspect="1"/>
          </p:cNvPicPr>
          <p:nvPr/>
        </p:nvPicPr>
        <p:blipFill rotWithShape="1">
          <a:blip r:embed="rId4" cstate="print"/>
          <a:srcRect l="30418" t="32944" r="39164" b="35997"/>
          <a:stretch/>
        </p:blipFill>
        <p:spPr>
          <a:xfrm>
            <a:off x="7086600" y="4267200"/>
            <a:ext cx="1835624" cy="1405719"/>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49439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Smoke Products</a:t>
            </a:r>
            <a:endParaRPr lang="en-US" dirty="0"/>
          </a:p>
        </p:txBody>
      </p:sp>
      <p:pic>
        <p:nvPicPr>
          <p:cNvPr id="4" name="Content Placeholder 3"/>
          <p:cNvPicPr>
            <a:picLocks noGrp="1" noChangeAspect="1"/>
          </p:cNvPicPr>
          <p:nvPr>
            <p:ph idx="1"/>
          </p:nvPr>
        </p:nvPicPr>
        <p:blipFill>
          <a:blip r:embed="rId2"/>
          <a:stretch>
            <a:fillRect/>
          </a:stretch>
        </p:blipFill>
        <p:spPr>
          <a:xfrm>
            <a:off x="1731414" y="1600200"/>
            <a:ext cx="5681171" cy="4525963"/>
          </a:xfrm>
          <a:prstGeom prst="rect">
            <a:avLst/>
          </a:prstGeom>
        </p:spPr>
      </p:pic>
    </p:spTree>
    <p:extLst>
      <p:ext uri="{BB962C8B-B14F-4D97-AF65-F5344CB8AC3E}">
        <p14:creationId xmlns:p14="http://schemas.microsoft.com/office/powerpoint/2010/main" val="93065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NOAA-20 88 GHz</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724" y="1600200"/>
            <a:ext cx="6804551" cy="4525963"/>
          </a:xfrm>
        </p:spPr>
      </p:pic>
    </p:spTree>
    <p:extLst>
      <p:ext uri="{BB962C8B-B14F-4D97-AF65-F5344CB8AC3E}">
        <p14:creationId xmlns:p14="http://schemas.microsoft.com/office/powerpoint/2010/main" val="217608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S-NPP 88 GHz</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724" y="1600200"/>
            <a:ext cx="6804551" cy="4525963"/>
          </a:xfrm>
        </p:spPr>
      </p:pic>
    </p:spTree>
    <p:extLst>
      <p:ext uri="{BB962C8B-B14F-4D97-AF65-F5344CB8AC3E}">
        <p14:creationId xmlns:p14="http://schemas.microsoft.com/office/powerpoint/2010/main" val="355377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 89 </a:t>
            </a:r>
            <a:r>
              <a:rPr lang="en-US" dirty="0" err="1" smtClean="0"/>
              <a:t>Ghz</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724" y="1600200"/>
            <a:ext cx="6804551" cy="4525963"/>
          </a:xfrm>
        </p:spPr>
      </p:pic>
    </p:spTree>
    <p:extLst>
      <p:ext uri="{BB962C8B-B14F-4D97-AF65-F5344CB8AC3E}">
        <p14:creationId xmlns:p14="http://schemas.microsoft.com/office/powerpoint/2010/main" val="367399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AMSR-2 89 GHz</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724" y="1600200"/>
            <a:ext cx="6804551" cy="4525963"/>
          </a:xfrm>
        </p:spPr>
      </p:pic>
    </p:spTree>
    <p:extLst>
      <p:ext uri="{BB962C8B-B14F-4D97-AF65-F5344CB8AC3E}">
        <p14:creationId xmlns:p14="http://schemas.microsoft.com/office/powerpoint/2010/main" val="147808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S-NPP 88 GHz (pre-Humberto)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724" y="1600200"/>
            <a:ext cx="6804551" cy="4525963"/>
          </a:xfrm>
        </p:spPr>
      </p:pic>
    </p:spTree>
    <p:extLst>
      <p:ext uri="{BB962C8B-B14F-4D97-AF65-F5344CB8AC3E}">
        <p14:creationId xmlns:p14="http://schemas.microsoft.com/office/powerpoint/2010/main" val="352276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N-20 88 </a:t>
            </a:r>
            <a:r>
              <a:rPr lang="en-US" dirty="0"/>
              <a:t>GHz (pre-Humberto)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724" y="1600200"/>
            <a:ext cx="6804551" cy="4525963"/>
          </a:xfrm>
        </p:spPr>
      </p:pic>
    </p:spTree>
    <p:extLst>
      <p:ext uri="{BB962C8B-B14F-4D97-AF65-F5344CB8AC3E}">
        <p14:creationId xmlns:p14="http://schemas.microsoft.com/office/powerpoint/2010/main" val="262752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 </a:t>
            </a:r>
            <a:r>
              <a:rPr lang="en-US" dirty="0"/>
              <a:t>89 GHz (pre-Humberto)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724" y="1600200"/>
            <a:ext cx="6804551" cy="4525963"/>
          </a:xfrm>
        </p:spPr>
      </p:pic>
    </p:spTree>
    <p:extLst>
      <p:ext uri="{BB962C8B-B14F-4D97-AF65-F5344CB8AC3E}">
        <p14:creationId xmlns:p14="http://schemas.microsoft.com/office/powerpoint/2010/main" val="123323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AMSR-2 </a:t>
            </a:r>
            <a:r>
              <a:rPr lang="en-US" dirty="0"/>
              <a:t>89 GHz (pre-Humberto)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724" y="1600200"/>
            <a:ext cx="6804551" cy="4525963"/>
          </a:xfrm>
        </p:spPr>
      </p:pic>
    </p:spTree>
    <p:extLst>
      <p:ext uri="{BB962C8B-B14F-4D97-AF65-F5344CB8AC3E}">
        <p14:creationId xmlns:p14="http://schemas.microsoft.com/office/powerpoint/2010/main" val="283904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15962"/>
          </a:xfrm>
        </p:spPr>
        <p:txBody>
          <a:bodyPr>
            <a:normAutofit fontScale="90000"/>
          </a:bodyPr>
          <a:lstStyle/>
          <a:p>
            <a:r>
              <a:rPr lang="en-US" b="0" dirty="0"/>
              <a:t>Other Ad hoc </a:t>
            </a:r>
            <a:r>
              <a:rPr lang="en-US" b="0" dirty="0" err="1"/>
              <a:t>McIDAS</a:t>
            </a:r>
            <a:r>
              <a:rPr lang="en-US" b="0" dirty="0"/>
              <a:t> Usage at ESPC</a:t>
            </a:r>
          </a:p>
        </p:txBody>
      </p:sp>
      <p:sp>
        <p:nvSpPr>
          <p:cNvPr id="4" name="Content Placeholder 2"/>
          <p:cNvSpPr txBox="1">
            <a:spLocks noGrp="1"/>
          </p:cNvSpPr>
          <p:nvPr>
            <p:ph idx="1"/>
          </p:nvPr>
        </p:nvSpPr>
        <p:spPr>
          <a:xfrm>
            <a:off x="381000" y="1371600"/>
            <a:ext cx="8229600" cy="4953000"/>
          </a:xfrm>
          <a:prstGeom prst="rect">
            <a:avLst/>
          </a:prstGeom>
        </p:spPr>
        <p:txBody>
          <a:bodyPr vert="horz" lIns="91440" tIns="45720" rIns="91440" bIns="45720" rtlCol="0">
            <a:noAutofit/>
          </a:bodyPr>
          <a:lstStyle/>
          <a:p>
            <a:pPr marL="342900" lvl="0" indent="-342900">
              <a:spcBef>
                <a:spcPct val="20000"/>
              </a:spcBef>
              <a:buFont typeface="Arial" pitchFamily="34" charset="0"/>
              <a:buChar char="•"/>
            </a:pPr>
            <a:r>
              <a:rPr lang="en-US" sz="2000" dirty="0"/>
              <a:t>Heavy usage of the local GINI server in </a:t>
            </a:r>
            <a:r>
              <a:rPr lang="en-US" sz="2000" dirty="0" err="1"/>
              <a:t>McIDAS</a:t>
            </a:r>
            <a:r>
              <a:rPr lang="en-US" sz="2000" dirty="0"/>
              <a:t> format for validation checks (image previews) for conversion of GOES-15 data to NWS AWIPS</a:t>
            </a:r>
          </a:p>
          <a:p>
            <a:pPr lvl="0"/>
            <a:r>
              <a:rPr lang="en-US" sz="2000" dirty="0"/>
              <a:t>Great reliance on GINIs during GOES anomalies to confirm the output images quickly and efficiently (Generated mock AWIPS files to confirm changes to use GOES-14).</a:t>
            </a:r>
          </a:p>
          <a:p>
            <a:pPr lvl="0"/>
            <a:r>
              <a:rPr lang="en-US" sz="2000" dirty="0"/>
              <a:t>Deliver </a:t>
            </a:r>
            <a:r>
              <a:rPr lang="en-US" sz="2000" dirty="0" smtClean="0"/>
              <a:t>GOES-16/-17 </a:t>
            </a:r>
            <a:r>
              <a:rPr lang="en-US" sz="2000" dirty="0"/>
              <a:t>data to select legacy applications </a:t>
            </a:r>
          </a:p>
          <a:p>
            <a:pPr lvl="1"/>
            <a:r>
              <a:rPr lang="en-US" sz="1600" dirty="0"/>
              <a:t>Spoofs GOES-13 </a:t>
            </a:r>
            <a:r>
              <a:rPr lang="en-US" sz="1600" dirty="0" smtClean="0"/>
              <a:t>and 15 AREA </a:t>
            </a:r>
            <a:r>
              <a:rPr lang="en-US" sz="1600" dirty="0"/>
              <a:t>file appearance with IMGREMAP</a:t>
            </a:r>
          </a:p>
          <a:p>
            <a:pPr lvl="1"/>
            <a:r>
              <a:rPr lang="en-US" sz="1600" dirty="0"/>
              <a:t>No or minimal changes required in legacy code to process</a:t>
            </a:r>
          </a:p>
          <a:p>
            <a:pPr lvl="1"/>
            <a:r>
              <a:rPr lang="en-US" sz="1600" dirty="0"/>
              <a:t>Usable by older (pre-GOES-R) </a:t>
            </a:r>
            <a:r>
              <a:rPr lang="en-US" sz="1600" dirty="0" err="1"/>
              <a:t>McIDAS</a:t>
            </a:r>
            <a:r>
              <a:rPr lang="en-US" sz="1600" dirty="0"/>
              <a:t> versions</a:t>
            </a:r>
          </a:p>
          <a:p>
            <a:r>
              <a:rPr lang="en-US" sz="2000" dirty="0"/>
              <a:t>Imagery on OSPO web page generated by </a:t>
            </a:r>
            <a:r>
              <a:rPr lang="en-US" sz="2000" dirty="0" err="1"/>
              <a:t>McIDAS</a:t>
            </a:r>
            <a:r>
              <a:rPr lang="en-US" sz="2000" dirty="0"/>
              <a:t>-X client-side software</a:t>
            </a:r>
            <a:r>
              <a:rPr lang="en-US" sz="2400" dirty="0"/>
              <a:t>.  </a:t>
            </a:r>
            <a:endParaRPr lang="en-US" sz="2000" dirty="0" smtClean="0"/>
          </a:p>
          <a:p>
            <a:r>
              <a:rPr lang="en-US" sz="2000" dirty="0" smtClean="0"/>
              <a:t>GHE and Arctic Composite – because they use so many different datasets -act as “coalmine canaries” for ingest issues</a:t>
            </a:r>
            <a:endParaRPr lang="en-US" sz="2000" dirty="0"/>
          </a:p>
        </p:txBody>
      </p:sp>
    </p:spTree>
    <p:extLst>
      <p:ext uri="{BB962C8B-B14F-4D97-AF65-F5344CB8AC3E}">
        <p14:creationId xmlns:p14="http://schemas.microsoft.com/office/powerpoint/2010/main" val="526746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RGBs in SAB</a:t>
            </a:r>
            <a:endParaRPr lang="en-US" dirty="0"/>
          </a:p>
        </p:txBody>
      </p:sp>
      <p:sp>
        <p:nvSpPr>
          <p:cNvPr id="3" name="Content Placeholder 2"/>
          <p:cNvSpPr>
            <a:spLocks noGrp="1"/>
          </p:cNvSpPr>
          <p:nvPr>
            <p:ph idx="1"/>
          </p:nvPr>
        </p:nvSpPr>
        <p:spPr/>
        <p:txBody>
          <a:bodyPr>
            <a:normAutofit lnSpcReduction="10000"/>
          </a:bodyPr>
          <a:lstStyle/>
          <a:p>
            <a:r>
              <a:rPr lang="en-US" dirty="0" smtClean="0"/>
              <a:t>Background script continuously builds/saves RGB components for fast loading</a:t>
            </a:r>
          </a:p>
          <a:p>
            <a:r>
              <a:rPr lang="en-US" dirty="0" smtClean="0"/>
              <a:t>13 RGBs being made full-time in FDSK </a:t>
            </a:r>
          </a:p>
          <a:p>
            <a:pPr lvl="1"/>
            <a:r>
              <a:rPr lang="en-US" dirty="0" smtClean="0"/>
              <a:t>Volcano: PAVA, PAVB, ASH, SO2</a:t>
            </a:r>
          </a:p>
          <a:p>
            <a:pPr lvl="1"/>
            <a:r>
              <a:rPr lang="en-US" dirty="0" smtClean="0"/>
              <a:t>Weather: DTMP, NTMP, AIRMAS, SEVST</a:t>
            </a:r>
          </a:p>
          <a:p>
            <a:pPr lvl="1"/>
            <a:r>
              <a:rPr lang="en-US" dirty="0" smtClean="0"/>
              <a:t>Imagery: TRUE, NATCOL, SNOW</a:t>
            </a:r>
          </a:p>
          <a:p>
            <a:pPr lvl="1"/>
            <a:r>
              <a:rPr lang="en-US" dirty="0" smtClean="0"/>
              <a:t>Air quality: SMOKE, DUST</a:t>
            </a:r>
          </a:p>
          <a:p>
            <a:r>
              <a:rPr lang="en-US" dirty="0" smtClean="0"/>
              <a:t>6 in CONUS</a:t>
            </a:r>
          </a:p>
          <a:p>
            <a:pPr lvl="1"/>
            <a:r>
              <a:rPr lang="en-US" dirty="0" smtClean="0"/>
              <a:t>PAVA, ASH, SMOKE, TRUE, DTMP, NTMP</a:t>
            </a:r>
          </a:p>
        </p:txBody>
      </p:sp>
    </p:spTree>
    <p:extLst>
      <p:ext uri="{BB962C8B-B14F-4D97-AF65-F5344CB8AC3E}">
        <p14:creationId xmlns:p14="http://schemas.microsoft.com/office/powerpoint/2010/main" val="46969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0" y="76200"/>
            <a:ext cx="7620000" cy="1066800"/>
          </a:xfrm>
        </p:spPr>
        <p:txBody>
          <a:bodyPr>
            <a:normAutofit/>
          </a:bodyPr>
          <a:lstStyle/>
          <a:p>
            <a:r>
              <a:rPr lang="en-US" sz="4000" b="0" dirty="0" err="1"/>
              <a:t>McIDAS</a:t>
            </a:r>
            <a:r>
              <a:rPr lang="en-US" sz="4000" b="0" dirty="0"/>
              <a:t> Data Delivery Summary</a:t>
            </a:r>
          </a:p>
        </p:txBody>
      </p:sp>
      <p:sp>
        <p:nvSpPr>
          <p:cNvPr id="61445" name="Content Placeholder 4"/>
          <p:cNvSpPr>
            <a:spLocks noGrp="1"/>
          </p:cNvSpPr>
          <p:nvPr>
            <p:ph idx="1"/>
          </p:nvPr>
        </p:nvSpPr>
        <p:spPr>
          <a:xfrm>
            <a:off x="533400" y="1066800"/>
            <a:ext cx="8610600" cy="5791200"/>
          </a:xfrm>
        </p:spPr>
        <p:txBody>
          <a:bodyPr>
            <a:normAutofit/>
          </a:bodyPr>
          <a:lstStyle/>
          <a:p>
            <a:pPr eaLnBrk="1" hangingPunct="1">
              <a:lnSpc>
                <a:spcPct val="80000"/>
              </a:lnSpc>
              <a:buNone/>
              <a:defRPr/>
            </a:pPr>
            <a:r>
              <a:rPr lang="en-US" sz="2000" dirty="0">
                <a:latin typeface="+mj-lt"/>
              </a:rPr>
              <a:t>GEODIST – </a:t>
            </a:r>
          </a:p>
          <a:p>
            <a:pPr eaLnBrk="1" hangingPunct="1">
              <a:lnSpc>
                <a:spcPct val="80000"/>
              </a:lnSpc>
              <a:buNone/>
              <a:defRPr/>
            </a:pPr>
            <a:r>
              <a:rPr lang="en-US" sz="2000" dirty="0">
                <a:latin typeface="+mj-lt"/>
              </a:rPr>
              <a:t>Geostationary satellite data is </a:t>
            </a:r>
            <a:r>
              <a:rPr lang="en-US" sz="2000" dirty="0" smtClean="0">
                <a:latin typeface="+mj-lt"/>
              </a:rPr>
              <a:t>ingested, </a:t>
            </a:r>
            <a:r>
              <a:rPr lang="en-US" sz="2000" dirty="0" smtClean="0">
                <a:latin typeface="+mj-lt"/>
              </a:rPr>
              <a:t>converted </a:t>
            </a:r>
            <a:r>
              <a:rPr lang="en-US" sz="2000" dirty="0" smtClean="0">
                <a:latin typeface="+mj-lt"/>
              </a:rPr>
              <a:t>to </a:t>
            </a:r>
            <a:r>
              <a:rPr lang="en-US" sz="2000" dirty="0" err="1">
                <a:latin typeface="+mj-lt"/>
              </a:rPr>
              <a:t>McIDAS</a:t>
            </a:r>
            <a:r>
              <a:rPr lang="en-US" sz="2000" dirty="0">
                <a:latin typeface="+mj-lt"/>
              </a:rPr>
              <a:t> </a:t>
            </a:r>
            <a:r>
              <a:rPr lang="en-US" sz="2000" dirty="0" smtClean="0">
                <a:latin typeface="+mj-lt"/>
              </a:rPr>
              <a:t>AREA format </a:t>
            </a:r>
            <a:r>
              <a:rPr lang="en-US" sz="2000" dirty="0">
                <a:latin typeface="+mj-lt"/>
              </a:rPr>
              <a:t>and placed on a server.  </a:t>
            </a:r>
          </a:p>
          <a:p>
            <a:pPr eaLnBrk="1" hangingPunct="1">
              <a:lnSpc>
                <a:spcPct val="80000"/>
              </a:lnSpc>
              <a:buNone/>
              <a:defRPr/>
            </a:pPr>
            <a:r>
              <a:rPr lang="en-US" sz="2000" dirty="0">
                <a:latin typeface="+mj-lt"/>
              </a:rPr>
              <a:t>In addition, some foreign geostationary data, polar data, model data and derived products are converted into </a:t>
            </a:r>
            <a:r>
              <a:rPr lang="en-US" sz="2000" dirty="0" err="1">
                <a:latin typeface="+mj-lt"/>
              </a:rPr>
              <a:t>McIDAS</a:t>
            </a:r>
            <a:r>
              <a:rPr lang="en-US" sz="2000" dirty="0">
                <a:latin typeface="+mj-lt"/>
              </a:rPr>
              <a:t>.  </a:t>
            </a:r>
          </a:p>
          <a:p>
            <a:pPr eaLnBrk="1" hangingPunct="1">
              <a:lnSpc>
                <a:spcPct val="80000"/>
              </a:lnSpc>
              <a:buNone/>
              <a:defRPr/>
            </a:pPr>
            <a:r>
              <a:rPr lang="en-US" sz="2000" dirty="0">
                <a:latin typeface="+mj-lt"/>
              </a:rPr>
              <a:t>This data is served via </a:t>
            </a:r>
            <a:r>
              <a:rPr lang="en-US" sz="2000" dirty="0" err="1">
                <a:latin typeface="+mj-lt"/>
              </a:rPr>
              <a:t>McIDAS</a:t>
            </a:r>
            <a:r>
              <a:rPr lang="en-US" sz="2000" dirty="0">
                <a:latin typeface="+mj-lt"/>
              </a:rPr>
              <a:t> ADDE:</a:t>
            </a:r>
          </a:p>
          <a:p>
            <a:pPr lvl="1" eaLnBrk="1" hangingPunct="1">
              <a:lnSpc>
                <a:spcPct val="80000"/>
              </a:lnSpc>
              <a:defRPr/>
            </a:pPr>
            <a:r>
              <a:rPr lang="en-US" sz="2000" u="sng" dirty="0">
                <a:latin typeface="+mj-lt"/>
              </a:rPr>
              <a:t>Data</a:t>
            </a:r>
            <a:r>
              <a:rPr lang="en-US" sz="2000" dirty="0">
                <a:latin typeface="+mj-lt"/>
              </a:rPr>
              <a:t>			</a:t>
            </a:r>
            <a:r>
              <a:rPr lang="en-US" sz="2000" u="sng" dirty="0">
                <a:latin typeface="+mj-lt"/>
              </a:rPr>
              <a:t>NSOF Server</a:t>
            </a:r>
            <a:r>
              <a:rPr lang="en-US" sz="2000" dirty="0">
                <a:latin typeface="+mj-lt"/>
              </a:rPr>
              <a:t>	</a:t>
            </a:r>
            <a:r>
              <a:rPr lang="en-US" sz="2000" u="sng" dirty="0">
                <a:latin typeface="+mj-lt"/>
              </a:rPr>
              <a:t>ADDE Name</a:t>
            </a:r>
            <a:endParaRPr lang="en-US" sz="2000" dirty="0">
              <a:latin typeface="+mj-lt"/>
            </a:endParaRPr>
          </a:p>
          <a:p>
            <a:pPr lvl="1" eaLnBrk="1" hangingPunct="1">
              <a:lnSpc>
                <a:spcPct val="80000"/>
              </a:lnSpc>
              <a:defRPr/>
            </a:pPr>
            <a:r>
              <a:rPr lang="en-US" sz="2000" dirty="0">
                <a:latin typeface="+mj-lt"/>
              </a:rPr>
              <a:t>Derived Products		GEODIST1e	DPD</a:t>
            </a:r>
          </a:p>
          <a:p>
            <a:pPr lvl="1" eaLnBrk="1" hangingPunct="1">
              <a:lnSpc>
                <a:spcPct val="80000"/>
              </a:lnSpc>
              <a:defRPr/>
            </a:pPr>
            <a:r>
              <a:rPr lang="en-US" sz="2000" dirty="0">
                <a:latin typeface="+mj-lt"/>
              </a:rPr>
              <a:t>GOES-E			GEODIST2e	GER	</a:t>
            </a:r>
            <a:r>
              <a:rPr lang="en-US" sz="2000" b="1" i="1" dirty="0">
                <a:solidFill>
                  <a:srgbClr val="FF0000"/>
                </a:solidFill>
                <a:latin typeface="+mj-lt"/>
              </a:rPr>
              <a:t>PDA/NCDF Only</a:t>
            </a:r>
          </a:p>
          <a:p>
            <a:pPr lvl="1" eaLnBrk="1" hangingPunct="1">
              <a:lnSpc>
                <a:spcPct val="80000"/>
              </a:lnSpc>
              <a:defRPr/>
            </a:pPr>
            <a:r>
              <a:rPr lang="en-US" sz="2000" dirty="0" smtClean="0">
                <a:latin typeface="+mj-lt"/>
              </a:rPr>
              <a:t>GOES-15</a:t>
            </a:r>
            <a:r>
              <a:rPr lang="en-US" sz="2000" dirty="0">
                <a:latin typeface="+mj-lt"/>
              </a:rPr>
              <a:t>			GEODIST3e	GWR</a:t>
            </a:r>
          </a:p>
          <a:p>
            <a:pPr lvl="1" eaLnBrk="1" hangingPunct="1">
              <a:lnSpc>
                <a:spcPct val="80000"/>
              </a:lnSpc>
              <a:defRPr/>
            </a:pPr>
            <a:r>
              <a:rPr lang="en-US" sz="2000" dirty="0">
                <a:latin typeface="+mj-lt"/>
              </a:rPr>
              <a:t>Polar			GEODIST4e	</a:t>
            </a:r>
            <a:r>
              <a:rPr lang="en-US" sz="2000" dirty="0" smtClean="0">
                <a:latin typeface="+mj-lt"/>
              </a:rPr>
              <a:t>PLR , MIRS</a:t>
            </a:r>
            <a:endParaRPr lang="en-US" sz="2000" dirty="0">
              <a:latin typeface="+mj-lt"/>
            </a:endParaRPr>
          </a:p>
          <a:p>
            <a:pPr lvl="1" eaLnBrk="1" hangingPunct="1">
              <a:lnSpc>
                <a:spcPct val="80000"/>
              </a:lnSpc>
              <a:defRPr/>
            </a:pPr>
            <a:r>
              <a:rPr lang="en-US" sz="2000" dirty="0">
                <a:latin typeface="+mj-lt"/>
              </a:rPr>
              <a:t>Model data		GEODIST5	MOD</a:t>
            </a:r>
          </a:p>
          <a:p>
            <a:pPr lvl="1" eaLnBrk="1" hangingPunct="1">
              <a:lnSpc>
                <a:spcPct val="80000"/>
              </a:lnSpc>
              <a:defRPr/>
            </a:pPr>
            <a:r>
              <a:rPr lang="en-US" sz="2000" dirty="0">
                <a:latin typeface="+mj-lt"/>
              </a:rPr>
              <a:t>Global Mosaic 5 Sat. Comp.	GEODIST6	MOS</a:t>
            </a:r>
            <a:endParaRPr lang="sv-SE" sz="2000" dirty="0">
              <a:latin typeface="+mj-lt"/>
            </a:endParaRPr>
          </a:p>
          <a:p>
            <a:pPr lvl="1" eaLnBrk="1" hangingPunct="1">
              <a:lnSpc>
                <a:spcPct val="80000"/>
              </a:lnSpc>
              <a:defRPr/>
            </a:pPr>
            <a:r>
              <a:rPr lang="sv-SE" sz="2000" dirty="0">
                <a:latin typeface="+mj-lt"/>
              </a:rPr>
              <a:t>MSG/MIO			GEODIST6e	</a:t>
            </a:r>
            <a:r>
              <a:rPr lang="sv-SE" sz="2000" dirty="0" smtClean="0">
                <a:latin typeface="+mj-lt"/>
              </a:rPr>
              <a:t>MSG, </a:t>
            </a:r>
            <a:r>
              <a:rPr lang="sv-SE" sz="2000" dirty="0">
                <a:latin typeface="+mj-lt"/>
              </a:rPr>
              <a:t>MIO</a:t>
            </a:r>
            <a:endParaRPr lang="en-US" sz="2000" dirty="0">
              <a:latin typeface="+mj-lt"/>
            </a:endParaRPr>
          </a:p>
          <a:p>
            <a:pPr lvl="1" eaLnBrk="1" hangingPunct="1">
              <a:lnSpc>
                <a:spcPct val="80000"/>
              </a:lnSpc>
              <a:defRPr/>
            </a:pPr>
            <a:r>
              <a:rPr lang="en-US" sz="2000" dirty="0" err="1">
                <a:latin typeface="+mj-lt"/>
              </a:rPr>
              <a:t>Himawari</a:t>
            </a:r>
            <a:r>
              <a:rPr lang="en-US" sz="2000" dirty="0">
                <a:latin typeface="+mj-lt"/>
              </a:rPr>
              <a:t>			GEODIST7e	HIM</a:t>
            </a:r>
          </a:p>
          <a:p>
            <a:pPr lvl="1">
              <a:lnSpc>
                <a:spcPct val="80000"/>
              </a:lnSpc>
              <a:defRPr/>
            </a:pPr>
            <a:r>
              <a:rPr lang="en-US" sz="2000" dirty="0">
                <a:latin typeface="+mj-lt"/>
              </a:rPr>
              <a:t>Select requested data	SATEPSANONE	PUB  </a:t>
            </a:r>
            <a:r>
              <a:rPr lang="en-US" sz="2000" b="1" i="1" dirty="0">
                <a:solidFill>
                  <a:srgbClr val="FF0000"/>
                </a:solidFill>
                <a:latin typeface="+mj-lt"/>
              </a:rPr>
              <a:t>(not operational)</a:t>
            </a:r>
          </a:p>
          <a:p>
            <a:pPr lvl="1">
              <a:lnSpc>
                <a:spcPct val="80000"/>
              </a:lnSpc>
              <a:defRPr/>
            </a:pPr>
            <a:r>
              <a:rPr lang="en-US" sz="2000" dirty="0">
                <a:latin typeface="+mj-lt"/>
              </a:rPr>
              <a:t>Surface/Ship Buoy/RAOBs	FOS2		FOS  (Family of Services)</a:t>
            </a:r>
          </a:p>
        </p:txBody>
      </p:sp>
      <p:pic>
        <p:nvPicPr>
          <p:cNvPr id="56322" name="Picture 2" descr="http://www.ssec.wisc.edu/mcidas/images/mcidas-logos/mcidas_web_logo_3.gif"/>
          <p:cNvPicPr>
            <a:picLocks noChangeAspect="1" noChangeArrowheads="1"/>
          </p:cNvPicPr>
          <p:nvPr/>
        </p:nvPicPr>
        <p:blipFill>
          <a:blip r:embed="rId3" cstate="print"/>
          <a:srcRect/>
          <a:stretch>
            <a:fillRect/>
          </a:stretch>
        </p:blipFill>
        <p:spPr bwMode="auto">
          <a:xfrm>
            <a:off x="7162800" y="228600"/>
            <a:ext cx="1733550" cy="866776"/>
          </a:xfrm>
          <a:prstGeom prst="rect">
            <a:avLst/>
          </a:prstGeom>
          <a:noFill/>
        </p:spPr>
      </p:pic>
      <p:cxnSp>
        <p:nvCxnSpPr>
          <p:cNvPr id="3" name="Straight Connector 2"/>
          <p:cNvCxnSpPr/>
          <p:nvPr/>
        </p:nvCxnSpPr>
        <p:spPr>
          <a:xfrm>
            <a:off x="1371600" y="3505200"/>
            <a:ext cx="5410200" cy="3810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2925637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a:xfrm>
            <a:off x="457200" y="152400"/>
            <a:ext cx="8229600" cy="1143000"/>
          </a:xfrm>
        </p:spPr>
        <p:txBody>
          <a:bodyPr/>
          <a:lstStyle/>
          <a:p>
            <a:pPr eaLnBrk="1" hangingPunct="1"/>
            <a:r>
              <a:rPr lang="en-US" b="0" dirty="0"/>
              <a:t>Data Access Services</a:t>
            </a:r>
          </a:p>
        </p:txBody>
      </p:sp>
      <p:sp>
        <p:nvSpPr>
          <p:cNvPr id="6" name="Content Placeholder 5"/>
          <p:cNvSpPr>
            <a:spLocks noGrp="1"/>
          </p:cNvSpPr>
          <p:nvPr>
            <p:ph idx="1"/>
          </p:nvPr>
        </p:nvSpPr>
        <p:spPr>
          <a:xfrm>
            <a:off x="381000" y="1371600"/>
            <a:ext cx="8534400" cy="5334000"/>
          </a:xfrm>
        </p:spPr>
        <p:txBody>
          <a:bodyPr>
            <a:normAutofit fontScale="85000" lnSpcReduction="10000"/>
          </a:bodyPr>
          <a:lstStyle/>
          <a:p>
            <a:r>
              <a:rPr lang="en-US" dirty="0"/>
              <a:t>Current Access Services (in addition to Direct Broadcast</a:t>
            </a:r>
            <a:r>
              <a:rPr lang="en-US" dirty="0" smtClean="0"/>
              <a:t>)</a:t>
            </a:r>
            <a:endParaRPr lang="en-US" dirty="0">
              <a:solidFill>
                <a:srgbClr val="FF0000"/>
              </a:solidFill>
            </a:endParaRPr>
          </a:p>
          <a:p>
            <a:pPr lvl="1"/>
            <a:r>
              <a:rPr lang="en-US" dirty="0"/>
              <a:t>Product Distribution and Access (PDA) – Operational</a:t>
            </a:r>
            <a:r>
              <a:rPr lang="en-US" dirty="0">
                <a:solidFill>
                  <a:srgbClr val="FF0000"/>
                </a:solidFill>
              </a:rPr>
              <a:t>*</a:t>
            </a:r>
          </a:p>
          <a:p>
            <a:pPr lvl="1"/>
            <a:r>
              <a:rPr lang="en-US" dirty="0"/>
              <a:t>NWS Telecommunications Gateway</a:t>
            </a:r>
          </a:p>
          <a:p>
            <a:pPr lvl="1"/>
            <a:r>
              <a:rPr lang="en-US" dirty="0"/>
              <a:t>GINI (GOES Ingest and NOAAPORT Interface) / NOAAPORT for Advanced Weather Interactive Processing System (AWIPS) display</a:t>
            </a:r>
          </a:p>
          <a:p>
            <a:pPr lvl="1"/>
            <a:r>
              <a:rPr lang="en-US" dirty="0"/>
              <a:t>GEODIST – GOES, POES, and Derived Products; </a:t>
            </a:r>
            <a:r>
              <a:rPr lang="en-US" dirty="0" err="1"/>
              <a:t>McIDAS</a:t>
            </a:r>
            <a:r>
              <a:rPr lang="en-US" dirty="0"/>
              <a:t> </a:t>
            </a:r>
            <a:r>
              <a:rPr lang="en-US" dirty="0">
                <a:solidFill>
                  <a:srgbClr val="FF0000"/>
                </a:solidFill>
              </a:rPr>
              <a:t>*</a:t>
            </a:r>
          </a:p>
          <a:p>
            <a:pPr lvl="1"/>
            <a:r>
              <a:rPr lang="en-US" dirty="0"/>
              <a:t>Shared Processing DAPE Gateway – for military partners </a:t>
            </a:r>
            <a:r>
              <a:rPr lang="en-US" dirty="0">
                <a:solidFill>
                  <a:srgbClr val="FF0000"/>
                </a:solidFill>
              </a:rPr>
              <a:t>*</a:t>
            </a:r>
          </a:p>
          <a:p>
            <a:pPr lvl="1"/>
            <a:r>
              <a:rPr lang="en-US" dirty="0"/>
              <a:t>MODIS server – subset of products made by NASA </a:t>
            </a:r>
            <a:r>
              <a:rPr lang="en-US" dirty="0">
                <a:solidFill>
                  <a:srgbClr val="FF0000"/>
                </a:solidFill>
              </a:rPr>
              <a:t>*</a:t>
            </a:r>
          </a:p>
          <a:p>
            <a:pPr lvl="1"/>
            <a:r>
              <a:rPr lang="en-US" dirty="0"/>
              <a:t>Websites  - </a:t>
            </a:r>
            <a:r>
              <a:rPr lang="en-US" dirty="0">
                <a:hlinkClick r:id="rId3"/>
              </a:rPr>
              <a:t>http://www.ospo.noaa.gov/</a:t>
            </a:r>
            <a:r>
              <a:rPr lang="en-US" dirty="0"/>
              <a:t> </a:t>
            </a:r>
          </a:p>
          <a:p>
            <a:pPr lvl="1">
              <a:buNone/>
            </a:pPr>
            <a:r>
              <a:rPr lang="en-US" dirty="0"/>
              <a:t>                                       </a:t>
            </a:r>
            <a:r>
              <a:rPr lang="en-US" sz="2400" b="1" i="1" dirty="0">
                <a:solidFill>
                  <a:srgbClr val="FF0000"/>
                </a:solidFill>
              </a:rPr>
              <a:t>* Require Data Access Request (Government)</a:t>
            </a:r>
          </a:p>
          <a:p>
            <a:r>
              <a:rPr lang="en-US" dirty="0"/>
              <a:t>Archival</a:t>
            </a:r>
          </a:p>
          <a:p>
            <a:pPr lvl="1"/>
            <a:r>
              <a:rPr lang="en-US" dirty="0"/>
              <a:t>NCEI archive data products using CLASS</a:t>
            </a:r>
          </a:p>
          <a:p>
            <a:endParaRPr lang="en-US" dirty="0"/>
          </a:p>
        </p:txBody>
      </p:sp>
      <p:pic>
        <p:nvPicPr>
          <p:cNvPr id="8" name="Picture 74" descr="http://www.faqs.org/photo-dict/photofiles/list/8999/12280server_room.jpg"/>
          <p:cNvPicPr>
            <a:picLocks noChangeArrowheads="1"/>
          </p:cNvPicPr>
          <p:nvPr/>
        </p:nvPicPr>
        <p:blipFill>
          <a:blip r:embed="rId4" cstate="print"/>
          <a:srcRect/>
          <a:stretch>
            <a:fillRect/>
          </a:stretch>
        </p:blipFill>
        <p:spPr bwMode="auto">
          <a:xfrm>
            <a:off x="7470648" y="228600"/>
            <a:ext cx="1216152" cy="1042416"/>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50277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ext uri="{D42A27DB-BD31-4B8C-83A1-F6EECF244321}">
                <p14:modId xmlns:p14="http://schemas.microsoft.com/office/powerpoint/2010/main" val="1936901938"/>
              </p:ext>
            </p:extLst>
          </p:nvPr>
        </p:nvGraphicFramePr>
        <p:xfrm>
          <a:off x="381000" y="1219200"/>
          <a:ext cx="8330856" cy="4836160"/>
        </p:xfrm>
        <a:graphic>
          <a:graphicData uri="http://schemas.openxmlformats.org/drawingml/2006/table">
            <a:tbl>
              <a:tblPr>
                <a:tableStyleId>{69CF1AB2-1976-4502-BF36-3FF5EA218861}</a:tableStyleId>
              </a:tblPr>
              <a:tblGrid>
                <a:gridCol w="2082456">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370840">
                <a:tc>
                  <a:txBody>
                    <a:bodyPr/>
                    <a:lstStyle/>
                    <a:p>
                      <a:r>
                        <a:rPr lang="en-US" dirty="0"/>
                        <a:t>24/7 Help Desk</a:t>
                      </a:r>
                    </a:p>
                  </a:txBody>
                  <a:tcPr/>
                </a:tc>
                <a:tc>
                  <a:txBody>
                    <a:bodyPr/>
                    <a:lstStyle/>
                    <a:p>
                      <a:r>
                        <a:rPr lang="en-US" dirty="0">
                          <a:hlinkClick r:id="rId3"/>
                        </a:rPr>
                        <a:t>ESPCOperations@noaa.gov</a:t>
                      </a:r>
                      <a:endParaRPr lang="en-US" dirty="0"/>
                    </a:p>
                  </a:txBody>
                  <a:tcPr/>
                </a:tc>
                <a:extLst>
                  <a:ext uri="{0D108BD9-81ED-4DB2-BD59-A6C34878D82A}">
                    <a16:rowId xmlns:a16="http://schemas.microsoft.com/office/drawing/2014/main" val="10000"/>
                  </a:ext>
                </a:extLst>
              </a:tr>
              <a:tr h="370840">
                <a:tc>
                  <a:txBody>
                    <a:bodyPr/>
                    <a:lstStyle/>
                    <a:p>
                      <a:r>
                        <a:rPr lang="en-US" dirty="0"/>
                        <a:t>ESPC Messages</a:t>
                      </a:r>
                    </a:p>
                  </a:txBody>
                  <a:tcPr/>
                </a:tc>
                <a:tc>
                  <a:txBody>
                    <a:bodyPr/>
                    <a:lstStyle/>
                    <a:p>
                      <a:r>
                        <a:rPr lang="en-US" dirty="0">
                          <a:hlinkClick r:id="rId4"/>
                        </a:rPr>
                        <a:t>http://www.ssd.noaa.gov/PS/SATS/messages.html</a:t>
                      </a:r>
                      <a:endParaRPr lang="en-US" dirty="0"/>
                    </a:p>
                  </a:txBody>
                  <a:tcPr/>
                </a:tc>
                <a:extLst>
                  <a:ext uri="{0D108BD9-81ED-4DB2-BD59-A6C34878D82A}">
                    <a16:rowId xmlns:a16="http://schemas.microsoft.com/office/drawing/2014/main" val="10001"/>
                  </a:ext>
                </a:extLst>
              </a:tr>
              <a:tr h="370840">
                <a:tc>
                  <a:txBody>
                    <a:bodyPr/>
                    <a:lstStyle/>
                    <a:p>
                      <a:r>
                        <a:rPr lang="en-US" sz="1800" dirty="0"/>
                        <a:t>WMO GTS Bulletins</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t>Urgent:</a:t>
                      </a:r>
                      <a:r>
                        <a:rPr lang="en-US" sz="1800" baseline="0" dirty="0"/>
                        <a:t> </a:t>
                      </a:r>
                      <a:r>
                        <a:rPr lang="en-US" sz="1600" dirty="0">
                          <a:hlinkClick r:id="rId5"/>
                        </a:rPr>
                        <a:t>http://www.weather.gov/view/validProds.php?prod=ADM&amp;node=KNES</a:t>
                      </a:r>
                      <a:endParaRPr lang="en-US" sz="1600" dirty="0"/>
                    </a:p>
                    <a:p>
                      <a:r>
                        <a:rPr lang="en-US" sz="1800" dirty="0"/>
                        <a:t>Routine:</a:t>
                      </a:r>
                      <a:r>
                        <a:rPr lang="en-US" sz="1800" baseline="0" dirty="0"/>
                        <a:t>  </a:t>
                      </a:r>
                      <a:r>
                        <a:rPr lang="en-US" sz="1600" dirty="0">
                          <a:hlinkClick r:id="rId6"/>
                        </a:rPr>
                        <a:t>http://www.weather.gov/view/validProds.php?prod=ADA&amp;node=KNES</a:t>
                      </a:r>
                      <a:endParaRPr lang="en-US" sz="1600" dirty="0"/>
                    </a:p>
                  </a:txBody>
                  <a:tcPr/>
                </a:tc>
                <a:extLst>
                  <a:ext uri="{0D108BD9-81ED-4DB2-BD59-A6C34878D82A}">
                    <a16:rowId xmlns:a16="http://schemas.microsoft.com/office/drawing/2014/main" val="10002"/>
                  </a:ext>
                </a:extLst>
              </a:tr>
              <a:tr h="370840">
                <a:tc>
                  <a:txBody>
                    <a:bodyPr/>
                    <a:lstStyle/>
                    <a:p>
                      <a:r>
                        <a:rPr lang="en-US" dirty="0"/>
                        <a:t>User</a:t>
                      </a:r>
                      <a:r>
                        <a:rPr lang="en-US" baseline="0" dirty="0"/>
                        <a:t> Services</a:t>
                      </a:r>
                      <a:endParaRPr lang="en-US" dirty="0"/>
                    </a:p>
                  </a:txBody>
                  <a:tcPr/>
                </a:tc>
                <a:tc>
                  <a:txBody>
                    <a:bodyPr/>
                    <a:lstStyle/>
                    <a:p>
                      <a:r>
                        <a:rPr lang="en-US" dirty="0">
                          <a:hlinkClick r:id="rId7"/>
                        </a:rPr>
                        <a:t>SPSD.UserServices@noaa.gov</a:t>
                      </a:r>
                      <a:endParaRPr lang="en-US" dirty="0"/>
                    </a:p>
                  </a:txBody>
                  <a:tcPr/>
                </a:tc>
                <a:extLst>
                  <a:ext uri="{0D108BD9-81ED-4DB2-BD59-A6C34878D82A}">
                    <a16:rowId xmlns:a16="http://schemas.microsoft.com/office/drawing/2014/main" val="10003"/>
                  </a:ext>
                </a:extLst>
              </a:tr>
              <a:tr h="370840">
                <a:tc>
                  <a:txBody>
                    <a:bodyPr/>
                    <a:lstStyle/>
                    <a:p>
                      <a:r>
                        <a:rPr lang="en-US" dirty="0"/>
                        <a:t>Data Access</a:t>
                      </a:r>
                    </a:p>
                  </a:txBody>
                  <a:tcPr/>
                </a:tc>
                <a:tc>
                  <a:txBody>
                    <a:bodyPr/>
                    <a:lstStyle/>
                    <a:p>
                      <a:r>
                        <a:rPr lang="en-US" dirty="0">
                          <a:hlinkClick r:id="rId8"/>
                        </a:rPr>
                        <a:t>NESDIS.Data.Access@noaa.gov</a:t>
                      </a:r>
                      <a:endParaRPr lang="en-US" dirty="0"/>
                    </a:p>
                  </a:txBody>
                  <a:tcPr/>
                </a:tc>
                <a:extLst>
                  <a:ext uri="{0D108BD9-81ED-4DB2-BD59-A6C34878D82A}">
                    <a16:rowId xmlns:a16="http://schemas.microsoft.com/office/drawing/2014/main" val="10004"/>
                  </a:ext>
                </a:extLst>
              </a:tr>
              <a:tr h="370840">
                <a:tc>
                  <a:txBody>
                    <a:bodyPr/>
                    <a:lstStyle/>
                    <a:p>
                      <a:r>
                        <a:rPr lang="en-US" dirty="0"/>
                        <a:t>Webmaster</a:t>
                      </a:r>
                    </a:p>
                  </a:txBody>
                  <a:tcPr/>
                </a:tc>
                <a:tc>
                  <a:txBody>
                    <a:bodyPr/>
                    <a:lstStyle/>
                    <a:p>
                      <a:r>
                        <a:rPr lang="en-US" sz="1800" dirty="0">
                          <a:hlinkClick r:id="rId9"/>
                        </a:rPr>
                        <a:t>SSDWebmaster@noaa.gov</a:t>
                      </a:r>
                      <a:endParaRPr lang="en-US" dirty="0"/>
                    </a:p>
                  </a:txBody>
                  <a:tcPr/>
                </a:tc>
                <a:extLst>
                  <a:ext uri="{0D108BD9-81ED-4DB2-BD59-A6C34878D82A}">
                    <a16:rowId xmlns:a16="http://schemas.microsoft.com/office/drawing/2014/main" val="10005"/>
                  </a:ext>
                </a:extLst>
              </a:tr>
              <a:tr h="370840">
                <a:tc>
                  <a:txBody>
                    <a:bodyPr/>
                    <a:lstStyle/>
                    <a:p>
                      <a:r>
                        <a:rPr lang="en-US" dirty="0"/>
                        <a:t>Facebook</a:t>
                      </a:r>
                    </a:p>
                  </a:txBody>
                  <a:tcPr/>
                </a:tc>
                <a:tc>
                  <a:txBody>
                    <a:bodyPr/>
                    <a:lstStyle/>
                    <a:p>
                      <a:r>
                        <a:rPr lang="en-US" sz="1800" dirty="0">
                          <a:hlinkClick r:id="rId10"/>
                        </a:rPr>
                        <a:t>www.facebook.com/NOAANESDIS </a:t>
                      </a:r>
                      <a:endParaRPr lang="en-US" dirty="0"/>
                    </a:p>
                  </a:txBody>
                  <a:tcPr/>
                </a:tc>
                <a:extLst>
                  <a:ext uri="{0D108BD9-81ED-4DB2-BD59-A6C34878D82A}">
                    <a16:rowId xmlns:a16="http://schemas.microsoft.com/office/drawing/2014/main" val="10006"/>
                  </a:ext>
                </a:extLst>
              </a:tr>
              <a:tr h="370840">
                <a:tc>
                  <a:txBody>
                    <a:bodyPr/>
                    <a:lstStyle/>
                    <a:p>
                      <a:r>
                        <a:rPr lang="en-US" dirty="0"/>
                        <a:t>Twitter</a:t>
                      </a:r>
                    </a:p>
                  </a:txBody>
                  <a:tcPr/>
                </a:tc>
                <a:tc>
                  <a:txBody>
                    <a:bodyPr/>
                    <a:lstStyle/>
                    <a:p>
                      <a:r>
                        <a:rPr lang="en-US" sz="1800" dirty="0">
                          <a:hlinkClick r:id="rId11"/>
                        </a:rPr>
                        <a:t>www.twitter.com/noaasatellites </a:t>
                      </a:r>
                      <a:endParaRPr lang="en-US" dirty="0"/>
                    </a:p>
                  </a:txBody>
                  <a:tcPr/>
                </a:tc>
                <a:extLst>
                  <a:ext uri="{0D108BD9-81ED-4DB2-BD59-A6C34878D82A}">
                    <a16:rowId xmlns:a16="http://schemas.microsoft.com/office/drawing/2014/main" val="10007"/>
                  </a:ext>
                </a:extLst>
              </a:tr>
              <a:tr h="370840">
                <a:tc>
                  <a:txBody>
                    <a:bodyPr/>
                    <a:lstStyle/>
                    <a:p>
                      <a:r>
                        <a:rPr lang="en-US" dirty="0"/>
                        <a:t>Satellite Ops Status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hlinkClick r:id="rId12"/>
                        </a:rPr>
                        <a:t>http://noaasis.noaa.gov/NOAASIS/ml/status.html</a:t>
                      </a: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10008"/>
                  </a:ext>
                </a:extLst>
              </a:tr>
              <a:tr h="370840">
                <a:tc>
                  <a:txBody>
                    <a:bodyPr/>
                    <a:lstStyle/>
                    <a:p>
                      <a:r>
                        <a:rPr lang="en-US" dirty="0"/>
                        <a:t>Press releases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13"/>
                        </a:rPr>
                        <a:t>http://www.nesdis.noaa.gov/news_archives/</a:t>
                      </a:r>
                      <a:endParaRPr lang="en-US" dirty="0"/>
                    </a:p>
                  </a:txBody>
                  <a:tcPr/>
                </a:tc>
                <a:extLst>
                  <a:ext uri="{0D108BD9-81ED-4DB2-BD59-A6C34878D82A}">
                    <a16:rowId xmlns:a16="http://schemas.microsoft.com/office/drawing/2014/main" val="10009"/>
                  </a:ext>
                </a:extLst>
              </a:tr>
              <a:tr h="370840">
                <a:tc>
                  <a:txBody>
                    <a:bodyPr/>
                    <a:lstStyle/>
                    <a:p>
                      <a:r>
                        <a:rPr lang="en-US" dirty="0"/>
                        <a:t>Web</a:t>
                      </a:r>
                    </a:p>
                  </a:txBody>
                  <a:tcPr/>
                </a:tc>
                <a:tc>
                  <a:txBody>
                    <a:bodyPr/>
                    <a:lstStyle/>
                    <a:p>
                      <a:r>
                        <a:rPr lang="en-US" dirty="0">
                          <a:hlinkClick r:id="rId14"/>
                        </a:rPr>
                        <a:t>www.ospo.noaa.gov</a:t>
                      </a:r>
                      <a:endParaRPr lang="en-US" dirty="0"/>
                    </a:p>
                  </a:txBody>
                  <a:tcPr/>
                </a:tc>
                <a:extLst>
                  <a:ext uri="{0D108BD9-81ED-4DB2-BD59-A6C34878D82A}">
                    <a16:rowId xmlns:a16="http://schemas.microsoft.com/office/drawing/2014/main" val="10010"/>
                  </a:ext>
                </a:extLst>
              </a:tr>
            </a:tbl>
          </a:graphicData>
        </a:graphic>
      </p:graphicFrame>
      <p:sp>
        <p:nvSpPr>
          <p:cNvPr id="7" name="Title 6"/>
          <p:cNvSpPr>
            <a:spLocks noGrp="1"/>
          </p:cNvSpPr>
          <p:nvPr>
            <p:ph type="title"/>
          </p:nvPr>
        </p:nvSpPr>
        <p:spPr>
          <a:xfrm>
            <a:off x="0" y="350838"/>
            <a:ext cx="9296400" cy="487362"/>
          </a:xfrm>
        </p:spPr>
        <p:txBody>
          <a:bodyPr>
            <a:normAutofit fontScale="90000"/>
          </a:bodyPr>
          <a:lstStyle/>
          <a:p>
            <a:r>
              <a:rPr lang="en-US" sz="4000" dirty="0"/>
              <a:t>ESPC Notifications, Status, and Contacts</a:t>
            </a:r>
          </a:p>
        </p:txBody>
      </p:sp>
    </p:spTree>
    <p:extLst>
      <p:ext uri="{BB962C8B-B14F-4D97-AF65-F5344CB8AC3E}">
        <p14:creationId xmlns:p14="http://schemas.microsoft.com/office/powerpoint/2010/main" val="217733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marL="0" indent="0" algn="ctr">
              <a:buNone/>
            </a:pPr>
            <a:r>
              <a:rPr lang="en-US" dirty="0"/>
              <a:t>Questions?</a:t>
            </a:r>
          </a:p>
        </p:txBody>
      </p:sp>
    </p:spTree>
    <p:extLst>
      <p:ext uri="{BB962C8B-B14F-4D97-AF65-F5344CB8AC3E}">
        <p14:creationId xmlns:p14="http://schemas.microsoft.com/office/powerpoint/2010/main" val="65097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10" name="animre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9104" y="181062"/>
            <a:ext cx="8918695" cy="5945102"/>
          </a:xfrm>
        </p:spPr>
      </p:pic>
    </p:spTree>
    <p:extLst>
      <p:ext uri="{BB962C8B-B14F-4D97-AF65-F5344CB8AC3E}">
        <p14:creationId xmlns:p14="http://schemas.microsoft.com/office/powerpoint/2010/main" val="150418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9144000" cy="792162"/>
          </a:xfrm>
        </p:spPr>
        <p:txBody>
          <a:bodyPr/>
          <a:lstStyle/>
          <a:p>
            <a:r>
              <a:rPr lang="en-US" b="0" dirty="0" err="1"/>
              <a:t>McIDAS</a:t>
            </a:r>
            <a:r>
              <a:rPr lang="en-US" b="0" dirty="0"/>
              <a:t> Advantages in SAB</a:t>
            </a:r>
          </a:p>
        </p:txBody>
      </p:sp>
      <p:sp>
        <p:nvSpPr>
          <p:cNvPr id="7" name="Content Placeholder 6"/>
          <p:cNvSpPr>
            <a:spLocks noGrp="1"/>
          </p:cNvSpPr>
          <p:nvPr>
            <p:ph idx="1"/>
          </p:nvPr>
        </p:nvSpPr>
        <p:spPr>
          <a:xfrm>
            <a:off x="457200" y="1143000"/>
            <a:ext cx="6400800" cy="5410200"/>
          </a:xfrm>
        </p:spPr>
        <p:txBody>
          <a:bodyPr>
            <a:normAutofit/>
          </a:bodyPr>
          <a:lstStyle/>
          <a:p>
            <a:r>
              <a:rPr lang="en-US" sz="1800" dirty="0"/>
              <a:t>Institutional knowledge - SAB Analysts have great familiarity with </a:t>
            </a:r>
            <a:r>
              <a:rPr lang="en-US" sz="1800" dirty="0" err="1"/>
              <a:t>McIDAS</a:t>
            </a:r>
            <a:endParaRPr lang="en-US" sz="1800" dirty="0"/>
          </a:p>
          <a:p>
            <a:r>
              <a:rPr lang="en-US" sz="1800" dirty="0"/>
              <a:t>Ability to have near-global coverage at multiple domain scales and resolution </a:t>
            </a:r>
            <a:r>
              <a:rPr lang="en-US" sz="1800" dirty="0" smtClean="0"/>
              <a:t>(&gt;2000 </a:t>
            </a:r>
            <a:r>
              <a:rPr lang="en-US" sz="1800" dirty="0"/>
              <a:t>frames) of quickly and routinely loaded (SPIDER) imagery at the tap of a button (TU Hotkeys) to perform interrogation, manipulation and value-added analysis when every second counts for time sensitive and rapidly evolving natural and man-made hazards, such as volcanic eruptions, flash flooding, fires, etc. </a:t>
            </a:r>
          </a:p>
          <a:p>
            <a:pPr lvl="1"/>
            <a:r>
              <a:rPr lang="en-US" sz="1800" dirty="0"/>
              <a:t>This cannot be done presently with NAWIPS or HMS.  In fact, depending on  the area of concern up to 20 minutes is lost waiting for imagery to show up on these other systems </a:t>
            </a:r>
            <a:r>
              <a:rPr lang="en-US" sz="1800" dirty="0" err="1"/>
              <a:t>vs</a:t>
            </a:r>
            <a:r>
              <a:rPr lang="en-US" sz="1800" dirty="0"/>
              <a:t> </a:t>
            </a:r>
            <a:r>
              <a:rPr lang="en-US" sz="1800" dirty="0" err="1"/>
              <a:t>McIDAS</a:t>
            </a:r>
            <a:endParaRPr lang="en-US" sz="1800" dirty="0"/>
          </a:p>
          <a:p>
            <a:pPr lvl="1"/>
            <a:r>
              <a:rPr lang="en-US" sz="1800" dirty="0"/>
              <a:t>HOWEVER, since the NWS is the primary user of many SAB products (e.g. volcanic ash and heavy precipitation), there are benefits for SAB to conduct PG on NAWIPS like, </a:t>
            </a:r>
            <a:r>
              <a:rPr lang="en-US" sz="1800" u="sng" dirty="0"/>
              <a:t>quick overlays </a:t>
            </a:r>
            <a:r>
              <a:rPr lang="en-US" sz="1800" dirty="0"/>
              <a:t>and seamless </a:t>
            </a:r>
            <a:r>
              <a:rPr lang="en-US" sz="1800" u="sng" dirty="0"/>
              <a:t>in-tool distribution</a:t>
            </a:r>
            <a:r>
              <a:rPr lang="en-US" sz="1800" dirty="0"/>
              <a:t>.  Fire uses HMS for analysis.  </a:t>
            </a:r>
          </a:p>
        </p:txBody>
      </p:sp>
      <p:pic>
        <p:nvPicPr>
          <p:cNvPr id="4" name="Picture 3" descr="http://www.ssec.wisc.edu/data/geo/east/latest_east_wv_fd.gif"/>
          <p:cNvPicPr>
            <a:picLocks noChangeAspect="1" noChangeArrowheads="1"/>
          </p:cNvPicPr>
          <p:nvPr/>
        </p:nvPicPr>
        <p:blipFill>
          <a:blip r:embed="rId3" cstate="print"/>
          <a:srcRect/>
          <a:stretch>
            <a:fillRect/>
          </a:stretch>
        </p:blipFill>
        <p:spPr bwMode="auto">
          <a:xfrm>
            <a:off x="6934200" y="1391297"/>
            <a:ext cx="2103120" cy="2193342"/>
          </a:xfrm>
          <a:prstGeom prst="rect">
            <a:avLst/>
          </a:prstGeom>
        </p:spPr>
        <p:style>
          <a:lnRef idx="0">
            <a:schemeClr val="dk1"/>
          </a:lnRef>
          <a:fillRef idx="3">
            <a:schemeClr val="dk1"/>
          </a:fillRef>
          <a:effectRef idx="3">
            <a:schemeClr val="dk1"/>
          </a:effectRef>
          <a:fontRef idx="minor">
            <a:schemeClr val="lt1"/>
          </a:fontRef>
        </p:style>
      </p:pic>
      <p:pic>
        <p:nvPicPr>
          <p:cNvPr id="6" name="Picture 5" descr="http://www.ssec.wisc.edu/data/geo/west/latest_west_wv_fd.gif"/>
          <p:cNvPicPr>
            <a:picLocks noChangeAspect="1" noChangeArrowheads="1"/>
          </p:cNvPicPr>
          <p:nvPr/>
        </p:nvPicPr>
        <p:blipFill>
          <a:blip r:embed="rId4" cstate="print"/>
          <a:srcRect/>
          <a:stretch>
            <a:fillRect/>
          </a:stretch>
        </p:blipFill>
        <p:spPr bwMode="auto">
          <a:xfrm>
            <a:off x="6938750" y="4134497"/>
            <a:ext cx="2103120" cy="2190103"/>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10619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1"/>
            <a:ext cx="8610600" cy="3352799"/>
          </a:xfrm>
        </p:spPr>
        <p:txBody>
          <a:bodyPr>
            <a:normAutofit/>
          </a:bodyPr>
          <a:lstStyle/>
          <a:p>
            <a:r>
              <a:rPr lang="en-US" sz="2400" dirty="0"/>
              <a:t>Dedicated servers to ingest GOES-R series data – hold seven days</a:t>
            </a:r>
          </a:p>
          <a:p>
            <a:r>
              <a:rPr lang="en-US" sz="2400" dirty="0"/>
              <a:t>Redundant data feeds from GRB antenna (NCEP, College Park, via LDM) and by PDA (local curl scripts)</a:t>
            </a:r>
          </a:p>
          <a:p>
            <a:r>
              <a:rPr lang="en-US" sz="2400" dirty="0"/>
              <a:t>Soft links between old </a:t>
            </a:r>
            <a:r>
              <a:rPr lang="en-US" sz="2400" dirty="0" err="1"/>
              <a:t>AREA</a:t>
            </a:r>
            <a:r>
              <a:rPr lang="en-US" sz="2400" i="1" dirty="0" err="1"/>
              <a:t>nnnn</a:t>
            </a:r>
            <a:r>
              <a:rPr lang="en-US" sz="2400" dirty="0"/>
              <a:t> names and </a:t>
            </a:r>
            <a:r>
              <a:rPr lang="en-US" sz="2400" dirty="0" err="1"/>
              <a:t>netcdf</a:t>
            </a:r>
            <a:r>
              <a:rPr lang="en-US" sz="2400" dirty="0"/>
              <a:t> files allow Spider to continue its distribution role</a:t>
            </a:r>
          </a:p>
          <a:p>
            <a:r>
              <a:rPr lang="en-US" sz="2400" dirty="0"/>
              <a:t>Numeric limit extended to 10K per directory, from 10K total</a:t>
            </a:r>
          </a:p>
          <a:p>
            <a:r>
              <a:rPr lang="en-US" sz="2400" dirty="0"/>
              <a:t>Setting up to have most RGB components pre-generated</a:t>
            </a:r>
          </a:p>
        </p:txBody>
      </p:sp>
      <p:sp>
        <p:nvSpPr>
          <p:cNvPr id="4" name="Title 1"/>
          <p:cNvSpPr>
            <a:spLocks noGrp="1"/>
          </p:cNvSpPr>
          <p:nvPr>
            <p:ph type="title"/>
          </p:nvPr>
        </p:nvSpPr>
        <p:spPr/>
        <p:txBody>
          <a:bodyPr>
            <a:normAutofit fontScale="90000"/>
          </a:bodyPr>
          <a:lstStyle/>
          <a:p>
            <a:r>
              <a:rPr lang="en-US" b="0" dirty="0"/>
              <a:t> SAB Use of </a:t>
            </a:r>
            <a:r>
              <a:rPr lang="en-US" b="0" dirty="0" err="1"/>
              <a:t>McIDAS</a:t>
            </a:r>
            <a:r>
              <a:rPr lang="en-US" b="0" dirty="0"/>
              <a:t> for GOES-16/17</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862" y="4883838"/>
            <a:ext cx="2072346" cy="162573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4883838"/>
            <a:ext cx="1885949" cy="1625730"/>
          </a:xfrm>
          <a:prstGeom prst="rect">
            <a:avLst/>
          </a:prstGeom>
        </p:spPr>
      </p:pic>
    </p:spTree>
    <p:extLst>
      <p:ext uri="{BB962C8B-B14F-4D97-AF65-F5344CB8AC3E}">
        <p14:creationId xmlns:p14="http://schemas.microsoft.com/office/powerpoint/2010/main" val="105999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487362"/>
          </a:xfrm>
        </p:spPr>
        <p:txBody>
          <a:bodyPr>
            <a:normAutofit fontScale="90000"/>
          </a:bodyPr>
          <a:lstStyle/>
          <a:p>
            <a:r>
              <a:rPr lang="en-US" dirty="0" smtClean="0"/>
              <a:t>RGB Image in the Washington Post…</a:t>
            </a:r>
            <a:endParaRPr lang="en-US" dirty="0"/>
          </a:p>
        </p:txBody>
      </p:sp>
      <p:pic>
        <p:nvPicPr>
          <p:cNvPr id="4" name="Content Placeholder 3"/>
          <p:cNvPicPr>
            <a:picLocks noGrp="1" noChangeAspect="1"/>
          </p:cNvPicPr>
          <p:nvPr>
            <p:ph idx="1"/>
          </p:nvPr>
        </p:nvPicPr>
        <p:blipFill>
          <a:blip r:embed="rId2"/>
          <a:stretch>
            <a:fillRect/>
          </a:stretch>
        </p:blipFill>
        <p:spPr>
          <a:xfrm>
            <a:off x="990600" y="914400"/>
            <a:ext cx="7316953" cy="5259709"/>
          </a:xfrm>
          <a:prstGeom prst="rect">
            <a:avLst/>
          </a:prstGeom>
        </p:spPr>
      </p:pic>
    </p:spTree>
    <p:extLst>
      <p:ext uri="{BB962C8B-B14F-4D97-AF65-F5344CB8AC3E}">
        <p14:creationId xmlns:p14="http://schemas.microsoft.com/office/powerpoint/2010/main" val="221588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the NWS…</a:t>
            </a:r>
            <a:endParaRPr lang="en-US" dirty="0"/>
          </a:p>
        </p:txBody>
      </p:sp>
      <p:pic>
        <p:nvPicPr>
          <p:cNvPr id="4" name="Content Placeholder 3"/>
          <p:cNvPicPr>
            <a:picLocks noGrp="1" noChangeAspect="1"/>
          </p:cNvPicPr>
          <p:nvPr>
            <p:ph idx="1"/>
          </p:nvPr>
        </p:nvPicPr>
        <p:blipFill>
          <a:blip r:embed="rId2"/>
          <a:stretch>
            <a:fillRect/>
          </a:stretch>
        </p:blipFill>
        <p:spPr>
          <a:xfrm>
            <a:off x="1546492" y="1600200"/>
            <a:ext cx="6051015" cy="4525963"/>
          </a:xfrm>
          <a:prstGeom prst="rect">
            <a:avLst/>
          </a:prstGeom>
        </p:spPr>
      </p:pic>
    </p:spTree>
    <p:extLst>
      <p:ext uri="{BB962C8B-B14F-4D97-AF65-F5344CB8AC3E}">
        <p14:creationId xmlns:p14="http://schemas.microsoft.com/office/powerpoint/2010/main" val="290655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NOAA/STAR…</a:t>
            </a:r>
            <a:endParaRPr lang="en-US" dirty="0"/>
          </a:p>
        </p:txBody>
      </p:sp>
      <p:pic>
        <p:nvPicPr>
          <p:cNvPr id="4" name="Content Placeholder 3"/>
          <p:cNvPicPr>
            <a:picLocks noGrp="1" noChangeAspect="1"/>
          </p:cNvPicPr>
          <p:nvPr>
            <p:ph idx="1"/>
          </p:nvPr>
        </p:nvPicPr>
        <p:blipFill>
          <a:blip r:embed="rId2"/>
          <a:stretch>
            <a:fillRect/>
          </a:stretch>
        </p:blipFill>
        <p:spPr>
          <a:xfrm>
            <a:off x="1523437" y="1600200"/>
            <a:ext cx="6097125" cy="4525963"/>
          </a:xfrm>
          <a:prstGeom prst="rect">
            <a:avLst/>
          </a:prstGeom>
        </p:spPr>
      </p:pic>
    </p:spTree>
    <p:extLst>
      <p:ext uri="{BB962C8B-B14F-4D97-AF65-F5344CB8AC3E}">
        <p14:creationId xmlns:p14="http://schemas.microsoft.com/office/powerpoint/2010/main" val="260999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30173</TotalTime>
  <Words>1218</Words>
  <Application>Microsoft Office PowerPoint</Application>
  <PresentationFormat>On-screen Show (4:3)</PresentationFormat>
  <Paragraphs>152</Paragraphs>
  <Slides>33</Slides>
  <Notes>12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Haettenschweiler</vt:lpstr>
      <vt:lpstr>Office Theme</vt:lpstr>
      <vt:lpstr>McIDAS at ESPC</vt:lpstr>
      <vt:lpstr>SAB Use of McIDAS</vt:lpstr>
      <vt:lpstr>RGBs in SAB</vt:lpstr>
      <vt:lpstr> </vt:lpstr>
      <vt:lpstr>McIDAS Advantages in SAB</vt:lpstr>
      <vt:lpstr> SAB Use of McIDAS for GOES-16/17</vt:lpstr>
      <vt:lpstr>RGB Image in the Washington Post…</vt:lpstr>
      <vt:lpstr>From the NWS…</vt:lpstr>
      <vt:lpstr>From NOAA/STAR…</vt:lpstr>
      <vt:lpstr>Which made it with McIDAS</vt:lpstr>
      <vt:lpstr>McIDAS &amp; ESPC Applications</vt:lpstr>
      <vt:lpstr>Global Mosaics</vt:lpstr>
      <vt:lpstr>Arctic Composite Imagery</vt:lpstr>
      <vt:lpstr>Dorian Rainfall (GHE)</vt:lpstr>
      <vt:lpstr>E-TRaP</vt:lpstr>
      <vt:lpstr>Blended TPW</vt:lpstr>
      <vt:lpstr>Satellite Winds</vt:lpstr>
      <vt:lpstr>MTCSWA</vt:lpstr>
      <vt:lpstr>Fire Products</vt:lpstr>
      <vt:lpstr>Smoke Products</vt:lpstr>
      <vt:lpstr>NOAA-20 88 GHz</vt:lpstr>
      <vt:lpstr>S-NPP 88 GHz</vt:lpstr>
      <vt:lpstr>GPM 89 Ghz</vt:lpstr>
      <vt:lpstr>AMSR-2 89 GHz</vt:lpstr>
      <vt:lpstr>S-NPP 88 GHz (pre-Humberto)</vt:lpstr>
      <vt:lpstr>N-20 88 GHz (pre-Humberto)</vt:lpstr>
      <vt:lpstr>GPM 89 GHz (pre-Humberto)</vt:lpstr>
      <vt:lpstr>AMSR-2 89 GHz (pre-Humberto)</vt:lpstr>
      <vt:lpstr>Other Ad hoc McIDAS Usage at ESPC</vt:lpstr>
      <vt:lpstr>McIDAS Data Delivery Summary</vt:lpstr>
      <vt:lpstr>Data Access Services</vt:lpstr>
      <vt:lpstr>ESPC Notifications, Status, and Contacts</vt:lpstr>
      <vt:lpstr>Thank you!</vt:lpstr>
    </vt:vector>
  </TitlesOfParts>
  <Company>NOAA/NESDIS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 Satellite Operations</dc:title>
  <dc:creator>Matthew Seybold</dc:creator>
  <dc:description>Title Slide Background and Banner were designed by TeddyPavlis@gmail.com</dc:description>
  <cp:lastModifiedBy>Clay Davenport</cp:lastModifiedBy>
  <cp:revision>1009</cp:revision>
  <cp:lastPrinted>2016-06-23T13:56:47Z</cp:lastPrinted>
  <dcterms:created xsi:type="dcterms:W3CDTF">2012-04-30T12:43:33Z</dcterms:created>
  <dcterms:modified xsi:type="dcterms:W3CDTF">2019-09-16T15:05:47Z</dcterms:modified>
</cp:coreProperties>
</file>