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48"/>
  </p:notesMasterIdLst>
  <p:handoutMasterIdLst>
    <p:handoutMasterId r:id="rId49"/>
  </p:handoutMasterIdLst>
  <p:sldIdLst>
    <p:sldId id="278" r:id="rId2"/>
    <p:sldId id="548" r:id="rId3"/>
    <p:sldId id="597" r:id="rId4"/>
    <p:sldId id="594" r:id="rId5"/>
    <p:sldId id="598" r:id="rId6"/>
    <p:sldId id="593" r:id="rId7"/>
    <p:sldId id="595" r:id="rId8"/>
    <p:sldId id="600" r:id="rId9"/>
    <p:sldId id="553" r:id="rId10"/>
    <p:sldId id="465" r:id="rId11"/>
    <p:sldId id="632" r:id="rId12"/>
    <p:sldId id="634" r:id="rId13"/>
    <p:sldId id="478" r:id="rId14"/>
    <p:sldId id="571" r:id="rId15"/>
    <p:sldId id="639" r:id="rId16"/>
    <p:sldId id="673" r:id="rId17"/>
    <p:sldId id="640" r:id="rId18"/>
    <p:sldId id="641" r:id="rId19"/>
    <p:sldId id="642" r:id="rId20"/>
    <p:sldId id="644" r:id="rId21"/>
    <p:sldId id="647" r:id="rId22"/>
    <p:sldId id="648" r:id="rId23"/>
    <p:sldId id="650" r:id="rId24"/>
    <p:sldId id="649" r:id="rId25"/>
    <p:sldId id="652" r:id="rId26"/>
    <p:sldId id="653" r:id="rId27"/>
    <p:sldId id="656" r:id="rId28"/>
    <p:sldId id="619" r:id="rId29"/>
    <p:sldId id="489" r:id="rId30"/>
    <p:sldId id="487" r:id="rId31"/>
    <p:sldId id="630" r:id="rId32"/>
    <p:sldId id="568" r:id="rId33"/>
    <p:sldId id="459" r:id="rId34"/>
    <p:sldId id="658" r:id="rId35"/>
    <p:sldId id="659" r:id="rId36"/>
    <p:sldId id="540" r:id="rId37"/>
    <p:sldId id="660" r:id="rId38"/>
    <p:sldId id="661" r:id="rId39"/>
    <p:sldId id="669" r:id="rId40"/>
    <p:sldId id="670" r:id="rId41"/>
    <p:sldId id="671" r:id="rId42"/>
    <p:sldId id="672" r:id="rId43"/>
    <p:sldId id="666" r:id="rId44"/>
    <p:sldId id="667" r:id="rId45"/>
    <p:sldId id="668" r:id="rId46"/>
    <p:sldId id="458"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Donahue"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FF99"/>
    <a:srgbClr val="E2E2E2"/>
    <a:srgbClr val="2168A0"/>
    <a:srgbClr val="216DA0"/>
    <a:srgbClr val="3399FF"/>
    <a:srgbClr val="DAE5FE"/>
    <a:srgbClr val="006600"/>
    <a:srgbClr val="008000"/>
    <a:srgbClr val="5AA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5" autoAdjust="0"/>
    <p:restoredTop sz="80295" autoAdjust="0"/>
  </p:normalViewPr>
  <p:slideViewPr>
    <p:cSldViewPr>
      <p:cViewPr varScale="1">
        <p:scale>
          <a:sx n="55" d="100"/>
          <a:sy n="55" d="100"/>
        </p:scale>
        <p:origin x="1476" y="2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5526"/>
    </p:cViewPr>
  </p:sorterViewPr>
  <p:notesViewPr>
    <p:cSldViewPr>
      <p:cViewPr varScale="1">
        <p:scale>
          <a:sx n="81" d="100"/>
          <a:sy n="81" d="100"/>
        </p:scale>
        <p:origin x="128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9/16/2019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10207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9/16/2019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37024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Title Slide Background and Banner were designed by TeddyPavlis@gmail.com</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Shape 1883"/>
          <p:cNvSpPr txBox="1">
            <a:spLocks noGrp="1"/>
          </p:cNvSpPr>
          <p:nvPr>
            <p:ph type="sldNum" idx="12"/>
          </p:nvPr>
        </p:nvSpPr>
        <p:spPr>
          <a:xfrm>
            <a:off x="3956553" y="8817904"/>
            <a:ext cx="3026833" cy="464185"/>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11</a:t>
            </a:fld>
            <a:endParaRPr sz="1200">
              <a:solidFill>
                <a:srgbClr val="000000"/>
              </a:solidFill>
              <a:latin typeface="Arial"/>
              <a:ea typeface="Arial"/>
              <a:cs typeface="Arial"/>
              <a:sym typeface="Arial"/>
            </a:endParaRPr>
          </a:p>
        </p:txBody>
      </p:sp>
      <p:sp>
        <p:nvSpPr>
          <p:cNvPr id="1884" name="Shape 1884"/>
          <p:cNvSpPr/>
          <p:nvPr/>
        </p:nvSpPr>
        <p:spPr>
          <a:xfrm>
            <a:off x="4045826" y="2"/>
            <a:ext cx="3094424" cy="469649"/>
          </a:xfrm>
          <a:prstGeom prst="rect">
            <a:avLst/>
          </a:prstGeom>
          <a:noFill/>
          <a:ln>
            <a:noFill/>
          </a:ln>
        </p:spPr>
        <p:txBody>
          <a:bodyPr spcFirstLastPara="1" wrap="square" lIns="93775" tIns="46875" rIns="93775" bIns="46875"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885" name="Shape 1885"/>
          <p:cNvSpPr/>
          <p:nvPr/>
        </p:nvSpPr>
        <p:spPr>
          <a:xfrm>
            <a:off x="4045826" y="8965536"/>
            <a:ext cx="3094424" cy="472896"/>
          </a:xfrm>
          <a:prstGeom prst="rect">
            <a:avLst/>
          </a:prstGeom>
          <a:noFill/>
          <a:ln>
            <a:noFill/>
          </a:ln>
        </p:spPr>
        <p:txBody>
          <a:bodyPr spcFirstLastPara="1" wrap="square" lIns="19650" tIns="0" rIns="19650" bIns="0" anchor="b" anchorCtr="0">
            <a:noAutofit/>
          </a:bodyPr>
          <a:lstStyle/>
          <a:p>
            <a:pPr marL="0" marR="0" lvl="0" indent="0" algn="r" rtl="0">
              <a:spcBef>
                <a:spcPts val="0"/>
              </a:spcBef>
              <a:spcAft>
                <a:spcPts val="0"/>
              </a:spcAft>
              <a:buNone/>
            </a:pPr>
            <a:r>
              <a:rPr lang="en-US" sz="1000" i="1">
                <a:solidFill>
                  <a:srgbClr val="000000"/>
                </a:solidFill>
                <a:latin typeface="Times New Roman"/>
                <a:ea typeface="Times New Roman"/>
                <a:cs typeface="Times New Roman"/>
                <a:sym typeface="Times New Roman"/>
              </a:rPr>
              <a:t>1</a:t>
            </a:r>
            <a:endParaRPr/>
          </a:p>
        </p:txBody>
      </p:sp>
      <p:sp>
        <p:nvSpPr>
          <p:cNvPr id="1886" name="Shape 1886"/>
          <p:cNvSpPr/>
          <p:nvPr/>
        </p:nvSpPr>
        <p:spPr>
          <a:xfrm>
            <a:off x="4" y="8965536"/>
            <a:ext cx="3094425" cy="472896"/>
          </a:xfrm>
          <a:prstGeom prst="rect">
            <a:avLst/>
          </a:prstGeom>
          <a:noFill/>
          <a:ln>
            <a:noFill/>
          </a:ln>
        </p:spPr>
        <p:txBody>
          <a:bodyPr spcFirstLastPara="1" wrap="square" lIns="93775" tIns="46875" rIns="93775" bIns="46875"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887" name="Shape 1887"/>
          <p:cNvSpPr/>
          <p:nvPr/>
        </p:nvSpPr>
        <p:spPr>
          <a:xfrm>
            <a:off x="4" y="2"/>
            <a:ext cx="3094425" cy="469649"/>
          </a:xfrm>
          <a:prstGeom prst="rect">
            <a:avLst/>
          </a:prstGeom>
          <a:noFill/>
          <a:ln>
            <a:noFill/>
          </a:ln>
        </p:spPr>
        <p:txBody>
          <a:bodyPr spcFirstLastPara="1" wrap="square" lIns="93775" tIns="46875" rIns="93775" bIns="46875"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888" name="Shape 1888"/>
          <p:cNvSpPr>
            <a:spLocks noGrp="1" noRot="1" noChangeAspect="1"/>
          </p:cNvSpPr>
          <p:nvPr>
            <p:ph type="sldImg" idx="2"/>
          </p:nvPr>
        </p:nvSpPr>
        <p:spPr>
          <a:xfrm>
            <a:off x="1217613" y="711200"/>
            <a:ext cx="4705350" cy="35290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889" name="Shape 1889"/>
          <p:cNvSpPr txBox="1">
            <a:spLocks noGrp="1"/>
          </p:cNvSpPr>
          <p:nvPr>
            <p:ph type="body" idx="1"/>
          </p:nvPr>
        </p:nvSpPr>
        <p:spPr>
          <a:xfrm>
            <a:off x="949743" y="4481955"/>
            <a:ext cx="5239106" cy="3979806"/>
          </a:xfrm>
          <a:prstGeom prst="rect">
            <a:avLst/>
          </a:prstGeom>
          <a:noFill/>
          <a:ln>
            <a:noFill/>
          </a:ln>
        </p:spPr>
        <p:txBody>
          <a:bodyPr spcFirstLastPara="1" wrap="square" lIns="88500" tIns="47525" rIns="88500" bIns="47525" anchor="t" anchorCtr="0">
            <a:noAutofit/>
          </a:bodyPr>
          <a:lstStyle/>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r>
              <a:rPr lang="en-US" b="1" dirty="0" smtClean="0"/>
              <a:t>GOES-15</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r>
              <a:rPr lang="en-US" b="1" dirty="0" smtClean="0"/>
              <a:t> </a:t>
            </a:r>
            <a:r>
              <a:rPr kumimoji="0" lang="en-US" sz="1200" b="1" i="0" u="none" strike="noStrike" cap="none" normalizeH="0" baseline="0" dirty="0" smtClean="0">
                <a:ln>
                  <a:noFill/>
                </a:ln>
                <a:solidFill>
                  <a:schemeClr val="tx1"/>
                </a:solidFill>
                <a:effectLst/>
                <a:latin typeface="Arial" charset="0"/>
              </a:rPr>
              <a:t>Sounder roll blanket raised above cooler</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User has been notified </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Yaw flip at Equinox to keep Sun angle below cooler plane</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endParaRPr kumimoji="0" lang="en-US" sz="1200" b="1" i="0" u="none" strike="noStrike" cap="none" normalizeH="0" baseline="0" dirty="0" smtClean="0">
              <a:ln>
                <a:noFill/>
              </a:ln>
              <a:solidFill>
                <a:schemeClr val="tx1"/>
              </a:solidFill>
              <a:effectLst/>
              <a:latin typeface="Arial" charset="0"/>
            </a:endParaRP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defRPr/>
            </a:pPr>
            <a:r>
              <a:rPr kumimoji="0" lang="en-US" sz="1200" b="1" i="0" u="none" strike="noStrike" cap="none" normalizeH="0" baseline="0" dirty="0" smtClean="0">
                <a:ln>
                  <a:noFill/>
                </a:ln>
                <a:solidFill>
                  <a:schemeClr val="tx1"/>
                </a:solidFill>
                <a:effectLst/>
                <a:latin typeface="Arial" charset="0"/>
              </a:rPr>
              <a:t>MAGPD/MAGED reached thermal high limit </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User has been notified</a:t>
            </a: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Turn off MAGPD and MAGED around winter solstice</a:t>
            </a:r>
          </a:p>
          <a:p>
            <a:pPr marL="60325" marR="0" lvl="0" indent="-60325" algn="l" defTabSz="914400" rtl="0" eaLnBrk="1" fontAlgn="base" latinLnBrk="0" hangingPunct="1">
              <a:lnSpc>
                <a:spcPct val="90000"/>
              </a:lnSpc>
              <a:spcBef>
                <a:spcPct val="15000"/>
              </a:spcBef>
              <a:spcAft>
                <a:spcPct val="0"/>
              </a:spcAft>
              <a:buClrTx/>
              <a:buSzTx/>
              <a:buFont typeface="Symbol" pitchFamily="18" charset="2"/>
              <a:buChar char="·"/>
              <a:tabLst/>
              <a:defRPr/>
            </a:pPr>
            <a:r>
              <a:rPr kumimoji="0" lang="en-US" sz="1200" b="1" i="0" u="none" strike="noStrike" cap="none" normalizeH="0" baseline="0" dirty="0" smtClean="0">
                <a:ln>
                  <a:noFill/>
                </a:ln>
                <a:solidFill>
                  <a:schemeClr val="tx1"/>
                </a:solidFill>
                <a:effectLst/>
                <a:latin typeface="Arial" charset="0"/>
              </a:rPr>
              <a:t>Degradation due to aging </a:t>
            </a:r>
          </a:p>
          <a:p>
            <a:pPr marL="60325" marR="0" lvl="0" indent="-60325"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User use GOES-14 as primary data source</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Arial" charset="0"/>
            </a:endParaRP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defRPr/>
            </a:pPr>
            <a:endParaRPr kumimoji="0" lang="en-US" sz="1200" b="1" i="0" u="none" strike="noStrike" cap="none" normalizeH="0" baseline="0" dirty="0" smtClean="0">
              <a:ln>
                <a:noFill/>
              </a:ln>
              <a:solidFill>
                <a:schemeClr val="tx1"/>
              </a:solidFill>
              <a:effectLst/>
              <a:latin typeface="Arial" charset="0"/>
            </a:endParaRP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endParaRPr kumimoji="0" lang="en-US" sz="1200" b="1" i="0" u="none" strike="noStrike" cap="none" normalizeH="0" baseline="0" dirty="0" smtClean="0">
              <a:ln>
                <a:noFill/>
              </a:ln>
              <a:solidFill>
                <a:schemeClr val="tx1"/>
              </a:solidFill>
              <a:effectLst/>
              <a:latin typeface="Arial" charset="0"/>
            </a:endParaRP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endParaRPr kumimoji="0" lang="en-US" sz="1200" b="1" i="0" u="none" strike="noStrike" cap="none" normalizeH="0" baseline="0" dirty="0" smtClean="0">
              <a:ln>
                <a:noFill/>
              </a:ln>
              <a:solidFill>
                <a:schemeClr val="tx1"/>
              </a:solidFill>
              <a:effectLst/>
              <a:latin typeface="Arial" charset="0"/>
            </a:endParaRPr>
          </a:p>
          <a:p>
            <a:pPr marL="63500" marR="0" lvl="0" indent="-63500" algn="l" defTabSz="914400" rtl="0" eaLnBrk="1" fontAlgn="base" latinLnBrk="0" hangingPunct="1">
              <a:lnSpc>
                <a:spcPct val="90000"/>
              </a:lnSpc>
              <a:spcBef>
                <a:spcPct val="15000"/>
              </a:spcBef>
              <a:spcAft>
                <a:spcPct val="0"/>
              </a:spcAft>
              <a:buClrTx/>
              <a:buSzTx/>
              <a:buFont typeface="Symbol" pitchFamily="18" charset="2"/>
              <a:buChar char="·"/>
              <a:tabLst/>
            </a:pPr>
            <a:endParaRPr kumimoji="0" lang="en-US" sz="1200" b="1" i="0" u="none" strike="noStrike" cap="none" normalizeH="0" baseline="0" dirty="0" smtClean="0">
              <a:ln>
                <a:noFill/>
              </a:ln>
              <a:solidFill>
                <a:schemeClr val="tx1"/>
              </a:solidFill>
              <a:effectLst/>
              <a:latin typeface="Arial" charset="0"/>
            </a:endParaRPr>
          </a:p>
          <a:p>
            <a:pPr marL="0" marR="0" lvl="0" indent="0" algn="l" defTabSz="914400" rtl="0" eaLnBrk="1" fontAlgn="auto" latinLnBrk="0" hangingPunct="1">
              <a:lnSpc>
                <a:spcPct val="69000"/>
              </a:lnSpc>
              <a:spcBef>
                <a:spcPts val="0"/>
              </a:spcBef>
              <a:spcAft>
                <a:spcPts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 </a:t>
            </a:r>
            <a:r>
              <a:rPr kumimoji="0" lang="en-US" sz="1200" b="1" i="0" u="none" strike="noStrike" cap="none" normalizeH="0" baseline="0" dirty="0" smtClean="0">
                <a:ln>
                  <a:noFill/>
                </a:ln>
                <a:solidFill>
                  <a:schemeClr val="bg1"/>
                </a:solidFill>
                <a:effectLst/>
                <a:latin typeface="Arial" charset="0"/>
              </a:rPr>
              <a:t> </a:t>
            </a:r>
            <a:endParaRPr kumimoji="0" lang="en-US" sz="1200" b="1" i="0" u="none" strike="noStrike" cap="none" normalizeH="0" baseline="0" dirty="0" smtClean="0">
              <a:ln>
                <a:noFill/>
              </a:ln>
              <a:solidFill>
                <a:schemeClr val="tx1"/>
              </a:solidFill>
              <a:effectLst/>
              <a:latin typeface="Arial" charset="0"/>
            </a:endParaRPr>
          </a:p>
          <a:p>
            <a:pPr marL="0" marR="0" lvl="0" indent="0" algn="l" rtl="0">
              <a:lnSpc>
                <a:spcPct val="69000"/>
              </a:lnSpc>
              <a:spcBef>
                <a:spcPts val="0"/>
              </a:spcBef>
              <a:spcAft>
                <a:spcPts val="0"/>
              </a:spcAft>
              <a:buNone/>
            </a:pPr>
            <a:endParaRPr dirty="0"/>
          </a:p>
        </p:txBody>
      </p:sp>
    </p:spTree>
    <p:extLst>
      <p:ext uri="{BB962C8B-B14F-4D97-AF65-F5344CB8AC3E}">
        <p14:creationId xmlns:p14="http://schemas.microsoft.com/office/powerpoint/2010/main" val="345263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Shape 1902"/>
          <p:cNvSpPr txBox="1">
            <a:spLocks noGrp="1"/>
          </p:cNvSpPr>
          <p:nvPr>
            <p:ph type="sldNum" idx="12"/>
          </p:nvPr>
        </p:nvSpPr>
        <p:spPr>
          <a:xfrm>
            <a:off x="3956553" y="8817904"/>
            <a:ext cx="3026833" cy="464185"/>
          </a:xfrm>
          <a:prstGeom prst="rect">
            <a:avLst/>
          </a:prstGeom>
          <a:noFill/>
          <a:ln>
            <a:noFill/>
          </a:ln>
        </p:spPr>
        <p:txBody>
          <a:bodyPr spcFirstLastPara="1" wrap="square" lIns="92925" tIns="46450" rIns="92925" bIns="4645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12</a:t>
            </a:fld>
            <a:endParaRPr sz="1200">
              <a:solidFill>
                <a:srgbClr val="000000"/>
              </a:solidFill>
              <a:latin typeface="Arial"/>
              <a:ea typeface="Arial"/>
              <a:cs typeface="Arial"/>
              <a:sym typeface="Arial"/>
            </a:endParaRPr>
          </a:p>
        </p:txBody>
      </p:sp>
      <p:sp>
        <p:nvSpPr>
          <p:cNvPr id="1903" name="Shape 1903"/>
          <p:cNvSpPr/>
          <p:nvPr/>
        </p:nvSpPr>
        <p:spPr>
          <a:xfrm>
            <a:off x="4076600" y="2"/>
            <a:ext cx="3117979" cy="465797"/>
          </a:xfrm>
          <a:prstGeom prst="rect">
            <a:avLst/>
          </a:prstGeom>
          <a:noFill/>
          <a:ln>
            <a:noFill/>
          </a:ln>
        </p:spPr>
        <p:txBody>
          <a:bodyPr spcFirstLastPara="1" wrap="square" lIns="92925" tIns="46450" rIns="92925" bIns="46450"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904" name="Shape 1904"/>
          <p:cNvSpPr/>
          <p:nvPr/>
        </p:nvSpPr>
        <p:spPr>
          <a:xfrm>
            <a:off x="4076600" y="8892046"/>
            <a:ext cx="3117979" cy="469018"/>
          </a:xfrm>
          <a:prstGeom prst="rect">
            <a:avLst/>
          </a:prstGeom>
          <a:noFill/>
          <a:ln>
            <a:noFill/>
          </a:ln>
        </p:spPr>
        <p:txBody>
          <a:bodyPr spcFirstLastPara="1" wrap="square" lIns="19475" tIns="0" rIns="19475" bIns="0" anchor="b" anchorCtr="0">
            <a:noAutofit/>
          </a:bodyPr>
          <a:lstStyle/>
          <a:p>
            <a:pPr marL="0" marR="0" lvl="0" indent="0" algn="r" rtl="0">
              <a:spcBef>
                <a:spcPts val="0"/>
              </a:spcBef>
              <a:spcAft>
                <a:spcPts val="0"/>
              </a:spcAft>
              <a:buNone/>
            </a:pPr>
            <a:r>
              <a:rPr lang="en-US" sz="1000" i="1">
                <a:solidFill>
                  <a:srgbClr val="000000"/>
                </a:solidFill>
                <a:latin typeface="Times New Roman"/>
                <a:ea typeface="Times New Roman"/>
                <a:cs typeface="Times New Roman"/>
                <a:sym typeface="Times New Roman"/>
              </a:rPr>
              <a:t>1</a:t>
            </a:r>
            <a:endParaRPr/>
          </a:p>
        </p:txBody>
      </p:sp>
      <p:sp>
        <p:nvSpPr>
          <p:cNvPr id="1905" name="Shape 1905"/>
          <p:cNvSpPr/>
          <p:nvPr/>
        </p:nvSpPr>
        <p:spPr>
          <a:xfrm>
            <a:off x="0" y="8892046"/>
            <a:ext cx="3117980" cy="469018"/>
          </a:xfrm>
          <a:prstGeom prst="rect">
            <a:avLst/>
          </a:prstGeom>
          <a:noFill/>
          <a:ln>
            <a:noFill/>
          </a:ln>
        </p:spPr>
        <p:txBody>
          <a:bodyPr spcFirstLastPara="1" wrap="square" lIns="92925" tIns="46450" rIns="92925" bIns="46450"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906" name="Shape 1906"/>
          <p:cNvSpPr/>
          <p:nvPr/>
        </p:nvSpPr>
        <p:spPr>
          <a:xfrm>
            <a:off x="0" y="2"/>
            <a:ext cx="3117980" cy="465797"/>
          </a:xfrm>
          <a:prstGeom prst="rect">
            <a:avLst/>
          </a:prstGeom>
          <a:noFill/>
          <a:ln>
            <a:noFill/>
          </a:ln>
        </p:spPr>
        <p:txBody>
          <a:bodyPr spcFirstLastPara="1" wrap="square" lIns="92925" tIns="46450" rIns="92925" bIns="46450" anchor="ctr" anchorCtr="0">
            <a:noAutofit/>
          </a:bodyPr>
          <a:lstStyle/>
          <a:p>
            <a:pPr marL="0" marR="0" lvl="0" indent="0" algn="l" rtl="0">
              <a:spcBef>
                <a:spcPts val="0"/>
              </a:spcBef>
              <a:spcAft>
                <a:spcPts val="0"/>
              </a:spcAft>
              <a:buNone/>
            </a:pPr>
            <a:endParaRPr sz="1600">
              <a:solidFill>
                <a:srgbClr val="FFFFFF"/>
              </a:solidFill>
              <a:latin typeface="Arial"/>
              <a:ea typeface="Arial"/>
              <a:cs typeface="Arial"/>
              <a:sym typeface="Arial"/>
            </a:endParaRPr>
          </a:p>
        </p:txBody>
      </p:sp>
      <p:sp>
        <p:nvSpPr>
          <p:cNvPr id="1907" name="Shape 1907"/>
          <p:cNvSpPr>
            <a:spLocks noGrp="1" noRot="1" noChangeAspect="1"/>
          </p:cNvSpPr>
          <p:nvPr>
            <p:ph type="sldImg" idx="2"/>
          </p:nvPr>
        </p:nvSpPr>
        <p:spPr>
          <a:xfrm>
            <a:off x="1268413" y="704850"/>
            <a:ext cx="4667250" cy="35004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1908" name="Shape 1908"/>
          <p:cNvSpPr txBox="1">
            <a:spLocks noGrp="1"/>
          </p:cNvSpPr>
          <p:nvPr>
            <p:ph type="body" idx="1"/>
          </p:nvPr>
        </p:nvSpPr>
        <p:spPr>
          <a:xfrm>
            <a:off x="956981" y="4445216"/>
            <a:ext cx="5278987" cy="3947184"/>
          </a:xfrm>
          <a:prstGeom prst="rect">
            <a:avLst/>
          </a:prstGeom>
          <a:noFill/>
          <a:ln>
            <a:noFill/>
          </a:ln>
        </p:spPr>
        <p:txBody>
          <a:bodyPr spcFirstLastPara="1" wrap="square" lIns="87675" tIns="47075" rIns="87675" bIns="47075"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0" i="0" u="none" strike="noStrike" cap="none" dirty="0" smtClean="0">
                <a:solidFill>
                  <a:schemeClr val="dk1"/>
                </a:solidFill>
                <a:latin typeface="Calibri"/>
                <a:ea typeface="Calibri"/>
                <a:cs typeface="Calibri"/>
                <a:sym typeface="Calibri"/>
              </a:rPr>
              <a:t>G16: </a:t>
            </a:r>
            <a:r>
              <a:rPr kumimoji="0" lang="en-US" sz="1200" b="1" i="0" u="none" strike="noStrike" cap="none" normalizeH="0" baseline="0" dirty="0" smtClean="0">
                <a:ln>
                  <a:noFill/>
                </a:ln>
                <a:solidFill>
                  <a:srgbClr val="4D4D4D"/>
                </a:solidFill>
                <a:effectLst/>
                <a:latin typeface="Arial" charset="0"/>
              </a:rPr>
              <a:t>. Mag performance impacted by thermoelectric effect, temp compensation error and Arc Jet Thruster firing</a:t>
            </a:r>
          </a:p>
          <a:p>
            <a:pPr rtl="0" eaLnBrk="1" fontAlgn="base" latinLnBrk="0" hangingPunct="1"/>
            <a:r>
              <a:rPr lang="en-US" sz="1200" b="1" i="0" u="none" strike="noStrike" kern="1200" baseline="0" dirty="0" smtClean="0">
                <a:solidFill>
                  <a:schemeClr val="tx1"/>
                </a:solidFill>
                <a:effectLst/>
                <a:latin typeface="+mn-lt"/>
                <a:ea typeface="+mn-ea"/>
                <a:cs typeface="+mn-cs"/>
              </a:rPr>
              <a:t>Work underway on Mag FSW change.</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1" i="0" u="none" strike="noStrike" kern="1200" baseline="0" dirty="0" smtClean="0">
                <a:solidFill>
                  <a:schemeClr val="tx1"/>
                </a:solidFill>
                <a:effectLst/>
                <a:latin typeface="+mn-lt"/>
                <a:ea typeface="+mn-ea"/>
                <a:cs typeface="+mn-cs"/>
              </a:rPr>
              <a:t>Work underway on ground algorithm corrections based on orbital trend</a:t>
            </a:r>
          </a:p>
          <a:p>
            <a:pPr rtl="0" eaLnBrk="1" fontAlgn="base" latinLnBrk="0" hangingPunct="1"/>
            <a:r>
              <a:rPr lang="en-US" sz="1200" b="1" i="0" u="none" strike="noStrike" kern="1200" baseline="0" dirty="0" smtClean="0">
                <a:solidFill>
                  <a:schemeClr val="tx1"/>
                </a:solidFill>
                <a:effectLst/>
                <a:latin typeface="+mn-lt"/>
                <a:ea typeface="+mn-ea"/>
                <a:cs typeface="+mn-cs"/>
              </a:rPr>
              <a:t>Impacts: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Inability to meet Mag 1.7 </a:t>
            </a:r>
            <a:r>
              <a:rPr kumimoji="0" lang="en-US" sz="1200" b="1" i="0" u="none" strike="noStrike" cap="none" normalizeH="0" baseline="0" dirty="0" err="1" smtClean="0">
                <a:ln>
                  <a:noFill/>
                </a:ln>
                <a:solidFill>
                  <a:schemeClr val="tx1"/>
                </a:solidFill>
                <a:effectLst/>
                <a:latin typeface="Arial" charset="0"/>
              </a:rPr>
              <a:t>nT</a:t>
            </a:r>
            <a:r>
              <a:rPr kumimoji="0" lang="en-US" sz="1200" b="1" i="0" u="none" strike="noStrike" cap="none" normalizeH="0" baseline="0" dirty="0" smtClean="0">
                <a:ln>
                  <a:noFill/>
                </a:ln>
                <a:solidFill>
                  <a:schemeClr val="tx1"/>
                </a:solidFill>
                <a:effectLst/>
                <a:latin typeface="Arial" charset="0"/>
              </a:rPr>
              <a:t> accuracy and 0.3 </a:t>
            </a:r>
            <a:r>
              <a:rPr kumimoji="0" lang="en-US" sz="1200" b="1" i="0" u="none" strike="noStrike" cap="none" normalizeH="0" baseline="0" dirty="0" err="1" smtClean="0">
                <a:ln>
                  <a:noFill/>
                </a:ln>
                <a:solidFill>
                  <a:schemeClr val="tx1"/>
                </a:solidFill>
                <a:effectLst/>
                <a:latin typeface="Arial" charset="0"/>
              </a:rPr>
              <a:t>nT</a:t>
            </a:r>
            <a:r>
              <a:rPr kumimoji="0" lang="en-US" sz="1200" b="1" i="0" u="none" strike="noStrike" cap="none" normalizeH="0" baseline="0" dirty="0" smtClean="0">
                <a:ln>
                  <a:noFill/>
                </a:ln>
                <a:solidFill>
                  <a:schemeClr val="tx1"/>
                </a:solidFill>
                <a:effectLst/>
                <a:latin typeface="Arial" charset="0"/>
              </a:rPr>
              <a:t> fluctuation L1 requirements</a:t>
            </a:r>
          </a:p>
          <a:p>
            <a:pPr rtl="0" eaLnBrk="1" fontAlgn="base" latinLnBrk="0" hangingPunct="1"/>
            <a:endParaRPr lang="en-US" sz="1200" b="0" i="0" u="none" strike="noStrike" kern="1200" dirty="0" smtClean="0">
              <a:solidFill>
                <a:schemeClr val="tx1"/>
              </a:solidFill>
              <a:effectLst/>
              <a:latin typeface="+mn-lt"/>
              <a:ea typeface="+mn-ea"/>
              <a:cs typeface="+mn-cs"/>
            </a:endParaRPr>
          </a:p>
          <a:p>
            <a:pPr rtl="0" eaLnBrk="1" fontAlgn="base" latinLnBrk="0" hangingPunct="1"/>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0" u="none" strike="noStrike" kern="1200" dirty="0" smtClean="0">
                <a:solidFill>
                  <a:schemeClr val="tx1"/>
                </a:solidFill>
                <a:effectLst/>
                <a:latin typeface="+mn-lt"/>
                <a:ea typeface="+mn-ea"/>
                <a:cs typeface="+mn-cs"/>
              </a:rPr>
              <a:t>G17: </a:t>
            </a:r>
            <a:r>
              <a:rPr kumimoji="0" lang="en-US" sz="1200" b="1" i="0" u="none" strike="noStrike" cap="none" normalizeH="0" baseline="0" dirty="0" smtClean="0">
                <a:ln>
                  <a:noFill/>
                </a:ln>
                <a:solidFill>
                  <a:srgbClr val="4D4D4D"/>
                </a:solidFill>
                <a:effectLst/>
                <a:latin typeface="Arial" charset="0"/>
              </a:rPr>
              <a:t>ABI loop heat pipes anomaly</a:t>
            </a:r>
          </a:p>
          <a:p>
            <a:pPr marL="0" marR="0" lvl="0" indent="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Semi-annual Yaw-flip required</a:t>
            </a:r>
          </a:p>
          <a:p>
            <a:pPr marL="0" marR="0" lvl="0" indent="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err="1" smtClean="0">
                <a:ln>
                  <a:noFill/>
                </a:ln>
                <a:solidFill>
                  <a:schemeClr val="tx1"/>
                </a:solidFill>
                <a:effectLst/>
                <a:latin typeface="Arial" charset="0"/>
              </a:rPr>
              <a:t>Cryocooler</a:t>
            </a:r>
            <a:r>
              <a:rPr kumimoji="0" lang="en-US" sz="1200" b="1" i="0" u="none" strike="noStrike" cap="none" normalizeH="0" baseline="0" dirty="0" smtClean="0">
                <a:ln>
                  <a:noFill/>
                </a:ln>
                <a:solidFill>
                  <a:schemeClr val="tx1"/>
                </a:solidFill>
                <a:effectLst/>
                <a:latin typeface="Arial" charset="0"/>
              </a:rPr>
              <a:t> operations changes</a:t>
            </a:r>
          </a:p>
          <a:p>
            <a:pPr marL="0" marR="0" lvl="0" indent="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Focal plane operations changes</a:t>
            </a:r>
          </a:p>
          <a:p>
            <a:pPr marL="0" marR="0" lvl="0" indent="0" algn="l" defTabSz="914400" rtl="0" eaLnBrk="1" fontAlgn="base" latinLnBrk="0" hangingPunct="1">
              <a:lnSpc>
                <a:spcPct val="90000"/>
              </a:lnSpc>
              <a:spcBef>
                <a:spcPct val="15000"/>
              </a:spcBef>
              <a:spcAft>
                <a:spcPct val="0"/>
              </a:spcAft>
              <a:buClrTx/>
              <a:buSzTx/>
              <a:buFont typeface="Symbol" pitchFamily="18" charset="2"/>
              <a:buChar char="·"/>
              <a:tabLst/>
            </a:pPr>
            <a:r>
              <a:rPr kumimoji="0" lang="en-US" sz="1200" b="1" i="0" u="none" strike="noStrike" cap="none" normalizeH="0" baseline="0" dirty="0" smtClean="0">
                <a:ln>
                  <a:noFill/>
                </a:ln>
                <a:solidFill>
                  <a:schemeClr val="tx1"/>
                </a:solidFill>
                <a:effectLst/>
                <a:latin typeface="Arial" charset="0"/>
              </a:rPr>
              <a:t>Algorithm tuning to minimize impact of IR channel loss</a:t>
            </a:r>
          </a:p>
          <a:p>
            <a:pPr marL="0" marR="0" lvl="0" indent="0" algn="l" defTabSz="914400" rtl="0" eaLnBrk="1" fontAlgn="base" latinLnBrk="0" hangingPunct="1">
              <a:lnSpc>
                <a:spcPct val="90000"/>
              </a:lnSpc>
              <a:spcBef>
                <a:spcPct val="15000"/>
              </a:spcBef>
              <a:spcAft>
                <a:spcPct val="0"/>
              </a:spcAft>
              <a:buClrTx/>
              <a:buSzTx/>
              <a:buFont typeface="Symbol" pitchFamily="18" charset="2"/>
              <a:buChar char="·"/>
              <a:tabLst/>
              <a:defRPr/>
            </a:pPr>
            <a:r>
              <a:rPr kumimoji="0" lang="en-US" sz="1200" b="1" i="0" u="none" strike="noStrike" cap="none" normalizeH="0" baseline="0" dirty="0" smtClean="0">
                <a:ln>
                  <a:noFill/>
                </a:ln>
                <a:solidFill>
                  <a:schemeClr val="tx1"/>
                </a:solidFill>
                <a:effectLst/>
                <a:latin typeface="Arial" charset="0"/>
              </a:rPr>
              <a:t>ABI on-orbit optimization has resulted in restoring &gt;97% of ABI L1B data</a:t>
            </a:r>
          </a:p>
          <a:p>
            <a:pPr marL="0" marR="0" lvl="0" indent="0" algn="l" defTabSz="914400" rtl="0" eaLnBrk="1" fontAlgn="base" latinLnBrk="0" hangingPunct="1">
              <a:lnSpc>
                <a:spcPct val="90000"/>
              </a:lnSpc>
              <a:spcBef>
                <a:spcPct val="15000"/>
              </a:spcBef>
              <a:spcAft>
                <a:spcPct val="0"/>
              </a:spcAft>
              <a:buClrTx/>
              <a:buSzTx/>
              <a:buFont typeface="Symbol" pitchFamily="18" charset="2"/>
              <a:buChar char="·"/>
              <a:tabLst/>
            </a:pPr>
            <a:endParaRPr kumimoji="0" lang="en-US" sz="1200" b="1" i="0" u="none" strike="noStrike" cap="none" normalizeH="0" baseline="0" dirty="0" smtClean="0">
              <a:ln>
                <a:noFill/>
              </a:ln>
              <a:solidFill>
                <a:schemeClr val="tx1"/>
              </a:solidFill>
              <a:effectLst/>
              <a:latin typeface="Arial" charset="0"/>
            </a:endParaRPr>
          </a:p>
          <a:p>
            <a:pPr rtl="0" eaLnBrk="1" fontAlgn="base" latinLnBrk="0" hangingPunct="1"/>
            <a:r>
              <a:rPr kumimoji="0" lang="en-US" sz="1200" b="1" i="0" u="none" strike="noStrike" cap="none" normalizeH="0" baseline="0" dirty="0" smtClean="0">
                <a:ln>
                  <a:noFill/>
                </a:ln>
                <a:solidFill>
                  <a:srgbClr val="4D4D4D"/>
                </a:solidFill>
                <a:effectLst/>
                <a:latin typeface="Arial" charset="0"/>
              </a:rPr>
              <a:t> </a:t>
            </a:r>
          </a:p>
          <a:p>
            <a:pPr rtl="0" eaLnBrk="1" fontAlgn="base" latinLnBrk="0" hangingPunct="1"/>
            <a:endParaRPr lang="en-US" sz="1200" b="0" i="0" u="none" strike="noStrike" kern="1200" dirty="0" smtClean="0">
              <a:solidFill>
                <a:schemeClr val="tx1"/>
              </a:solidFill>
              <a:effectLst/>
              <a:latin typeface="+mn-lt"/>
              <a:ea typeface="+mn-ea"/>
              <a:cs typeface="+mn-cs"/>
            </a:endParaRPr>
          </a:p>
          <a:p>
            <a:pPr marL="0" marR="0" lvl="0" indent="0" algn="l" rtl="0">
              <a:lnSpc>
                <a:spcPct val="90000"/>
              </a:lnSpc>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003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42900" lvl="0" indent="-342900">
              <a:buFont typeface="Arial" panose="020B0604020202020204" pitchFamily="34" charset="0"/>
              <a:buChar char="•"/>
            </a:pPr>
            <a:r>
              <a:rPr lang="en-US" sz="1600" dirty="0">
                <a:sym typeface="Symbol" pitchFamily="18" charset="2"/>
              </a:rPr>
              <a:t>Here is the </a:t>
            </a:r>
            <a:r>
              <a:rPr lang="en-US" sz="1600" dirty="0" err="1">
                <a:sym typeface="Symbol" pitchFamily="18" charset="2"/>
              </a:rPr>
              <a:t>Flyout</a:t>
            </a:r>
            <a:r>
              <a:rPr lang="en-US" sz="1600" dirty="0">
                <a:sym typeface="Symbol" pitchFamily="18" charset="2"/>
              </a:rPr>
              <a:t> Schedule</a:t>
            </a:r>
            <a:r>
              <a:rPr lang="en-US" sz="1600" baseline="0" dirty="0">
                <a:sym typeface="Symbol" pitchFamily="18" charset="2"/>
              </a:rPr>
              <a:t> showing the continuity of the GOES Mission. </a:t>
            </a:r>
          </a:p>
          <a:p>
            <a:pPr marL="342900" lvl="0" indent="-342900">
              <a:buFont typeface="Arial" panose="020B0604020202020204" pitchFamily="34" charset="0"/>
              <a:buChar char="•"/>
            </a:pPr>
            <a:r>
              <a:rPr lang="en-US" sz="1600" baseline="0" dirty="0">
                <a:sym typeface="Symbol" pitchFamily="18" charset="2"/>
              </a:rPr>
              <a:t>GOES-R is the next generation of GOES satellites that will provide a major improvement in quality, quantity, and timeliness of data collected. </a:t>
            </a:r>
            <a:endParaRPr lang="en-US" sz="1600" dirty="0">
              <a:sym typeface="Symbol" pitchFamily="18" charset="2"/>
            </a:endParaRPr>
          </a:p>
          <a:p>
            <a:pPr>
              <a:defRPr/>
            </a:pPr>
            <a:endParaRPr lang="en-US" sz="900" dirty="0">
              <a:sym typeface="Symbol" pitchFamily="18" charset="2"/>
            </a:endParaRPr>
          </a:p>
          <a:p>
            <a:pPr>
              <a:defRPr/>
            </a:pPr>
            <a:endParaRPr lang="en-US" dirty="0"/>
          </a:p>
        </p:txBody>
      </p:sp>
      <p:sp>
        <p:nvSpPr>
          <p:cNvPr id="101380" name="Slide Number Placeholder 3"/>
          <p:cNvSpPr>
            <a:spLocks noGrp="1"/>
          </p:cNvSpPr>
          <p:nvPr>
            <p:ph type="sldNum" sz="quarter" idx="5"/>
          </p:nvPr>
        </p:nvSpPr>
        <p:spPr>
          <a:noFill/>
        </p:spPr>
        <p:txBody>
          <a:bodyPr/>
          <a:lstStyle/>
          <a:p>
            <a:pPr defTabSz="923697"/>
            <a:fld id="{EA4E29A8-D399-4702-B76A-5A01B395C147}" type="slidenum">
              <a:rPr lang="en-US" smtClean="0">
                <a:latin typeface="Arial" pitchFamily="34" charset="0"/>
                <a:ea typeface="ＭＳ Ｐゴシック"/>
                <a:cs typeface="ＭＳ Ｐゴシック"/>
              </a:rPr>
              <a:pPr defTabSz="923697"/>
              <a:t>13</a:t>
            </a:fld>
            <a:endParaRPr lang="en-US" dirty="0">
              <a:latin typeface="Arial" pitchFamily="34" charset="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Courier New" panose="02070309020205020404" pitchFamily="49" charset="0"/>
              <a:buNone/>
            </a:pPr>
            <a:r>
              <a:rPr lang="en-US" baseline="0" dirty="0" smtClean="0"/>
              <a:t>GOES- East: G-16         75.2W</a:t>
            </a:r>
          </a:p>
          <a:p>
            <a:pPr marL="457200" lvl="1" indent="0">
              <a:buFont typeface="Courier New" panose="02070309020205020404" pitchFamily="49" charset="0"/>
              <a:buNone/>
            </a:pPr>
            <a:r>
              <a:rPr lang="en-US" baseline="0" dirty="0" smtClean="0"/>
              <a:t>GOES-West: G-17    137.2W</a:t>
            </a:r>
          </a:p>
          <a:p>
            <a:pPr marL="457200" lvl="1" indent="0">
              <a:buFont typeface="Courier New" panose="02070309020205020404" pitchFamily="49" charset="0"/>
              <a:buNone/>
            </a:pPr>
            <a:r>
              <a:rPr lang="en-US" baseline="0" dirty="0" smtClean="0"/>
              <a:t>GOES-14 standby         105W</a:t>
            </a:r>
          </a:p>
          <a:p>
            <a:pPr marL="457200" lvl="1" indent="0">
              <a:buFont typeface="Courier New" panose="02070309020205020404" pitchFamily="49" charset="0"/>
              <a:buNone/>
            </a:pPr>
            <a:r>
              <a:rPr lang="en-US" baseline="0" dirty="0" smtClean="0"/>
              <a:t>GOES-15 parallel ops 128W </a:t>
            </a:r>
            <a:endParaRPr lang="en-US" baseline="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14</a:t>
            </a:fld>
            <a:endParaRPr lang="en-US" dirty="0"/>
          </a:p>
        </p:txBody>
      </p:sp>
    </p:spTree>
    <p:extLst>
      <p:ext uri="{BB962C8B-B14F-4D97-AF65-F5344CB8AC3E}">
        <p14:creationId xmlns:p14="http://schemas.microsoft.com/office/powerpoint/2010/main" val="10529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
            </a:r>
            <a:br>
              <a:rPr lang="en-US" dirty="0" smtClean="0">
                <a:effectLst/>
              </a:rPr>
            </a:br>
            <a:r>
              <a:rPr lang="en-US" dirty="0" smtClean="0">
                <a:effectLst/>
              </a:rPr>
              <a:t>Multi-Use Data Link (MDL)</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15</a:t>
            </a:fld>
            <a:endParaRPr lang="en-US" dirty="0"/>
          </a:p>
        </p:txBody>
      </p:sp>
    </p:spTree>
    <p:extLst>
      <p:ext uri="{BB962C8B-B14F-4D97-AF65-F5344CB8AC3E}">
        <p14:creationId xmlns:p14="http://schemas.microsoft.com/office/powerpoint/2010/main" val="28153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Beta</a:t>
            </a:r>
            <a:r>
              <a:rPr lang="en-US" sz="1200" b="0" i="0" kern="1200" dirty="0" smtClean="0">
                <a:solidFill>
                  <a:schemeClr val="tx1"/>
                </a:solidFill>
                <a:effectLst/>
                <a:latin typeface="+mn-lt"/>
                <a:ea typeface="+mn-ea"/>
                <a:cs typeface="+mn-cs"/>
              </a:rPr>
              <a:t>: Data are preliminary and non-operational; undergoing testing and initial calibration and validation. Products are made available to users to gain familiarity with data formats and parameters in accordance with the GOES-R Product User Guide (PUG). Beta products have been minimally validated and may still contain significant errors. They are not optimized for operational use.</a:t>
            </a:r>
          </a:p>
          <a:p>
            <a:r>
              <a:rPr lang="en-US" sz="1200" b="1" i="0" kern="1200" dirty="0" smtClean="0">
                <a:solidFill>
                  <a:schemeClr val="tx1"/>
                </a:solidFill>
                <a:effectLst/>
                <a:latin typeface="+mn-lt"/>
                <a:ea typeface="+mn-ea"/>
                <a:cs typeface="+mn-cs"/>
              </a:rPr>
              <a:t>Provisional</a:t>
            </a:r>
            <a:r>
              <a:rPr lang="en-US" sz="1200" b="0" i="0" kern="1200" dirty="0" smtClean="0">
                <a:solidFill>
                  <a:schemeClr val="tx1"/>
                </a:solidFill>
                <a:effectLst/>
                <a:latin typeface="+mn-lt"/>
                <a:ea typeface="+mn-ea"/>
                <a:cs typeface="+mn-cs"/>
              </a:rPr>
              <a:t>: Data are ready for operations and use in </a:t>
            </a:r>
            <a:r>
              <a:rPr lang="en-US" sz="1200" b="0" i="0" kern="1200" dirty="0" err="1" smtClean="0">
                <a:solidFill>
                  <a:schemeClr val="tx1"/>
                </a:solidFill>
                <a:effectLst/>
                <a:latin typeface="+mn-lt"/>
                <a:ea typeface="+mn-ea"/>
                <a:cs typeface="+mn-cs"/>
              </a:rPr>
              <a:t>cal</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val</a:t>
            </a:r>
            <a:r>
              <a:rPr lang="en-US" sz="1200" b="0" i="0" kern="1200" dirty="0" smtClean="0">
                <a:solidFill>
                  <a:schemeClr val="tx1"/>
                </a:solidFill>
                <a:effectLst/>
                <a:latin typeface="+mn-lt"/>
                <a:ea typeface="+mn-ea"/>
                <a:cs typeface="+mn-cs"/>
              </a:rPr>
              <a:t> activities. Performance has been tested and documented over a subset of conditions, locations, and periods. Validation is still ongoing, not all anomalies are known but all known are documented and available to the user community.</a:t>
            </a:r>
          </a:p>
          <a:p>
            <a:r>
              <a:rPr lang="en-US" sz="1200" b="1" i="0" kern="1200" dirty="0" smtClean="0">
                <a:solidFill>
                  <a:schemeClr val="tx1"/>
                </a:solidFill>
                <a:effectLst/>
                <a:latin typeface="+mn-lt"/>
                <a:ea typeface="+mn-ea"/>
                <a:cs typeface="+mn-cs"/>
              </a:rPr>
              <a:t>Full</a:t>
            </a:r>
            <a:r>
              <a:rPr lang="en-US" sz="1200" b="0" i="0" kern="1200" dirty="0" smtClean="0">
                <a:solidFill>
                  <a:schemeClr val="tx1"/>
                </a:solidFill>
                <a:effectLst/>
                <a:latin typeface="+mn-lt"/>
                <a:ea typeface="+mn-ea"/>
                <a:cs typeface="+mn-cs"/>
              </a:rPr>
              <a:t>: Product is operational. All known anomalies are documented and shared with the user community. Performance has been tested and documented over a wide range of conditions. Users are engaged and feedback is assessed</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18</a:t>
            </a:fld>
            <a:endParaRPr lang="en-US" dirty="0"/>
          </a:p>
        </p:txBody>
      </p:sp>
    </p:spTree>
    <p:extLst>
      <p:ext uri="{BB962C8B-B14F-4D97-AF65-F5344CB8AC3E}">
        <p14:creationId xmlns:p14="http://schemas.microsoft.com/office/powerpoint/2010/main" val="2980372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-Shortly after GOES-17 launch last March, we identified a thermal issue -- a heat pipe was not transferring heat from the </a:t>
            </a:r>
            <a:r>
              <a:rPr lang="en-US" dirty="0" err="1" smtClean="0"/>
              <a:t>cryocooler</a:t>
            </a:r>
            <a:r>
              <a:rPr lang="en-US" dirty="0" smtClean="0"/>
              <a:t> to the radiator as it was designed.</a:t>
            </a:r>
          </a:p>
          <a:p>
            <a:r>
              <a:rPr lang="en-US" dirty="0" smtClean="0"/>
              <a:t>-Since heat could not be removed from the </a:t>
            </a:r>
            <a:r>
              <a:rPr lang="en-US" dirty="0" err="1" smtClean="0"/>
              <a:t>Cryocooler</a:t>
            </a:r>
            <a:r>
              <a:rPr lang="en-US" dirty="0" smtClean="0"/>
              <a:t>, the detector could not be cooled to the temperature we needed.</a:t>
            </a:r>
          </a:p>
          <a:p>
            <a:r>
              <a:rPr lang="en-US" dirty="0" smtClean="0"/>
              <a:t>-One team was formed to investigate the thermal problem, but it turns out that it could not be fixed. </a:t>
            </a:r>
          </a:p>
          <a:p>
            <a:r>
              <a:rPr lang="en-US" dirty="0" smtClean="0"/>
              <a:t>-Another team was formed to find a way to squeeze out performance despite this higher operating temperature.</a:t>
            </a:r>
          </a:p>
          <a:p>
            <a:r>
              <a:rPr lang="en-US" dirty="0" smtClean="0"/>
              <a:t>-This optimization team worked though post launch testing and into initial operations as GOES-17 transitioned to GOES-West.</a:t>
            </a:r>
          </a:p>
          <a:p>
            <a:r>
              <a:rPr lang="en-US" dirty="0" smtClean="0"/>
              <a:t>-One of the big changes developed by the optimization team is predictive calibration and this will be implemented this summer -- </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21</a:t>
            </a:fld>
            <a:endParaRPr lang="en-US" dirty="0"/>
          </a:p>
        </p:txBody>
      </p:sp>
    </p:spTree>
    <p:extLst>
      <p:ext uri="{BB962C8B-B14F-4D97-AF65-F5344CB8AC3E}">
        <p14:creationId xmlns:p14="http://schemas.microsoft.com/office/powerpoint/2010/main" val="14190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Delta Reviews:  Incorporate analysis of warm periods and algorithm-specific mitigations including incorporation of temperature data quality flags, channel swapping, and flexible </a:t>
            </a:r>
            <a:r>
              <a:rPr lang="en-US" sz="1200" b="1" u="sng" dirty="0" smtClean="0">
                <a:solidFill>
                  <a:schemeClr val="bg1"/>
                </a:solidFill>
              </a:rPr>
              <a:t>enterprise algorithms (includes new science)!</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23</a:t>
            </a:fld>
            <a:endParaRPr lang="en-US" dirty="0"/>
          </a:p>
        </p:txBody>
      </p:sp>
    </p:spTree>
    <p:extLst>
      <p:ext uri="{BB962C8B-B14F-4D97-AF65-F5344CB8AC3E}">
        <p14:creationId xmlns:p14="http://schemas.microsoft.com/office/powerpoint/2010/main" val="1759014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24</a:t>
            </a:fld>
            <a:endParaRPr lang="en-US" dirty="0"/>
          </a:p>
        </p:txBody>
      </p:sp>
    </p:spTree>
    <p:extLst>
      <p:ext uri="{BB962C8B-B14F-4D97-AF65-F5344CB8AC3E}">
        <p14:creationId xmlns:p14="http://schemas.microsoft.com/office/powerpoint/2010/main" val="1119509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Beta</a:t>
            </a:r>
            <a:r>
              <a:rPr lang="en-US" sz="1200" b="0" i="0" kern="1200" dirty="0" smtClean="0">
                <a:solidFill>
                  <a:schemeClr val="tx1"/>
                </a:solidFill>
                <a:effectLst/>
                <a:latin typeface="+mn-lt"/>
                <a:ea typeface="+mn-ea"/>
                <a:cs typeface="+mn-cs"/>
              </a:rPr>
              <a:t>: Data are preliminary and non-operational; undergoing testing and initial calibration and validation. Products are made available to users to gain familiarity with data formats and parameters in accordance with the GOES-R Product User Guide (PUG). Beta products have been minimally validated and may still contain significant errors. They are not optimized for operational use.</a:t>
            </a:r>
          </a:p>
          <a:p>
            <a:r>
              <a:rPr lang="en-US" sz="1200" b="1" i="0" kern="1200" dirty="0" smtClean="0">
                <a:solidFill>
                  <a:schemeClr val="tx1"/>
                </a:solidFill>
                <a:effectLst/>
                <a:latin typeface="+mn-lt"/>
                <a:ea typeface="+mn-ea"/>
                <a:cs typeface="+mn-cs"/>
              </a:rPr>
              <a:t>Provisional</a:t>
            </a:r>
            <a:r>
              <a:rPr lang="en-US" sz="1200" b="0" i="0" kern="1200" dirty="0" smtClean="0">
                <a:solidFill>
                  <a:schemeClr val="tx1"/>
                </a:solidFill>
                <a:effectLst/>
                <a:latin typeface="+mn-lt"/>
                <a:ea typeface="+mn-ea"/>
                <a:cs typeface="+mn-cs"/>
              </a:rPr>
              <a:t>: Data are ready for operations and use in </a:t>
            </a:r>
            <a:r>
              <a:rPr lang="en-US" sz="1200" b="0" i="0" kern="1200" dirty="0" err="1" smtClean="0">
                <a:solidFill>
                  <a:schemeClr val="tx1"/>
                </a:solidFill>
                <a:effectLst/>
                <a:latin typeface="+mn-lt"/>
                <a:ea typeface="+mn-ea"/>
                <a:cs typeface="+mn-cs"/>
              </a:rPr>
              <a:t>cal</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val</a:t>
            </a:r>
            <a:r>
              <a:rPr lang="en-US" sz="1200" b="0" i="0" kern="1200" dirty="0" smtClean="0">
                <a:solidFill>
                  <a:schemeClr val="tx1"/>
                </a:solidFill>
                <a:effectLst/>
                <a:latin typeface="+mn-lt"/>
                <a:ea typeface="+mn-ea"/>
                <a:cs typeface="+mn-cs"/>
              </a:rPr>
              <a:t> activities. Performance has been tested and documented over a subset of conditions, locations, and periods. Validation is still ongoing, not all anomalies are known but all known are documented and available to the user community.</a:t>
            </a:r>
          </a:p>
          <a:p>
            <a:r>
              <a:rPr lang="en-US" sz="1200" b="1" i="0" kern="1200" dirty="0" smtClean="0">
                <a:solidFill>
                  <a:schemeClr val="tx1"/>
                </a:solidFill>
                <a:effectLst/>
                <a:latin typeface="+mn-lt"/>
                <a:ea typeface="+mn-ea"/>
                <a:cs typeface="+mn-cs"/>
              </a:rPr>
              <a:t>Full</a:t>
            </a:r>
            <a:r>
              <a:rPr lang="en-US" sz="1200" b="0" i="0" kern="1200" dirty="0" smtClean="0">
                <a:solidFill>
                  <a:schemeClr val="tx1"/>
                </a:solidFill>
                <a:effectLst/>
                <a:latin typeface="+mn-lt"/>
                <a:ea typeface="+mn-ea"/>
                <a:cs typeface="+mn-cs"/>
              </a:rPr>
              <a:t>: Product is operational. All known anomalies are documented and shared with the user community. Performance has been tested and documented over a wide range of conditions. Users are engaged and feedback is assessed</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27</a:t>
            </a:fld>
            <a:endParaRPr lang="en-US" dirty="0"/>
          </a:p>
        </p:txBody>
      </p:sp>
    </p:spTree>
    <p:extLst>
      <p:ext uri="{BB962C8B-B14F-4D97-AF65-F5344CB8AC3E}">
        <p14:creationId xmlns:p14="http://schemas.microsoft.com/office/powerpoint/2010/main" val="146884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Here is a depiction</a:t>
            </a:r>
            <a:r>
              <a:rPr lang="en-US" sz="1600" baseline="0" dirty="0"/>
              <a:t> of the </a:t>
            </a:r>
            <a:r>
              <a:rPr lang="en-US" sz="1600" dirty="0"/>
              <a:t>Low</a:t>
            </a:r>
            <a:r>
              <a:rPr lang="en-US" sz="1600" baseline="0" dirty="0"/>
              <a:t> Earth Orbit </a:t>
            </a:r>
            <a:r>
              <a:rPr lang="en-US" sz="1600" baseline="0" dirty="0" err="1"/>
              <a:t>Flyout</a:t>
            </a:r>
            <a:r>
              <a:rPr lang="en-US" sz="1600" baseline="0" dirty="0"/>
              <a:t> Schedule.</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cs typeface="Times New Roman" panose="02020603050405020304" pitchFamily="18" charset="0"/>
              </a:rPr>
              <a:t>S-NPP is a risk reduction mission for JPSS-1</a:t>
            </a:r>
            <a:r>
              <a:rPr lang="en-US" sz="1600" baseline="0" dirty="0">
                <a:cs typeface="Times New Roman" panose="02020603050405020304" pitchFamily="18" charset="0"/>
              </a:rPr>
              <a:t> and p</a:t>
            </a:r>
            <a:r>
              <a:rPr lang="en-US" sz="1600" dirty="0">
                <a:cs typeface="Times New Roman" panose="02020603050405020304" pitchFamily="18" charset="0"/>
              </a:rPr>
              <a:t>rovides data continuity for NASA EOS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Highest priority is to launch the follow-on polar satellite</a:t>
            </a:r>
            <a:r>
              <a:rPr lang="en-US" sz="1600" baseline="0" dirty="0"/>
              <a:t> Joint Polar Satellite System </a:t>
            </a:r>
            <a:r>
              <a:rPr lang="en-US" sz="1600" dirty="0"/>
              <a:t>(JPSS-1/NOAA-20) with </a:t>
            </a:r>
            <a:r>
              <a:rPr lang="en-US" sz="1600" baseline="0" dirty="0">
                <a:solidFill>
                  <a:srgbClr val="FF0000"/>
                </a:solidFill>
              </a:rPr>
              <a:t>launch expected Mid-March 2017 while JPSS-2 launch readiness is planned for 4</a:t>
            </a:r>
            <a:r>
              <a:rPr lang="en-US" sz="1600" baseline="30000" dirty="0">
                <a:solidFill>
                  <a:srgbClr val="FF0000"/>
                </a:solidFill>
              </a:rPr>
              <a:t>th</a:t>
            </a:r>
            <a:r>
              <a:rPr lang="en-US" sz="1600" baseline="0" dirty="0">
                <a:solidFill>
                  <a:srgbClr val="FF0000"/>
                </a:solidFill>
              </a:rPr>
              <a:t> quarter FY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The JPSS will succeed NOAA's POES satellites and ground systems by leveraging investments made in NOAA POES, NASA's Earth Observing System (EOS), and the SNPP to maintain continuity of global, operational, space-based observations.</a:t>
            </a:r>
            <a:endParaRPr lang="en-US" sz="1600"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29</a:t>
            </a:fld>
            <a:endParaRPr lang="en-US" dirty="0"/>
          </a:p>
        </p:txBody>
      </p:sp>
    </p:spTree>
    <p:extLst>
      <p:ext uri="{BB962C8B-B14F-4D97-AF65-F5344CB8AC3E}">
        <p14:creationId xmlns:p14="http://schemas.microsoft.com/office/powerpoint/2010/main" val="211232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Here’s</a:t>
            </a:r>
            <a:r>
              <a:rPr lang="en-US" sz="1600" baseline="0" dirty="0"/>
              <a:t> a depiction of POES stoplight chart showing the status of payload instruments and spacecraft subsystems.</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OSPO still flies legacy POES.  Not only does</a:t>
            </a:r>
            <a:r>
              <a:rPr lang="en-US" sz="1600" baseline="0" dirty="0"/>
              <a:t> POES support the </a:t>
            </a:r>
            <a:r>
              <a:rPr lang="en-US" sz="1600" dirty="0"/>
              <a:t>weather mission, but POES also supports SARSAT (rescue) and ARGOS (data collection)</a:t>
            </a:r>
            <a:r>
              <a:rPr lang="en-US" sz="1600" baseline="0" dirty="0"/>
              <a:t> missions.</a:t>
            </a: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latin typeface="Calibri" pitchFamily="34" charset="0"/>
              </a:rPr>
              <a:t>Some</a:t>
            </a:r>
            <a:r>
              <a:rPr lang="en-US" sz="1600" baseline="0" dirty="0">
                <a:solidFill>
                  <a:schemeClr val="tx1"/>
                </a:solidFill>
                <a:latin typeface="Calibri" pitchFamily="34" charset="0"/>
              </a:rPr>
              <a:t> i</a:t>
            </a:r>
            <a:r>
              <a:rPr lang="en-US" sz="1600" dirty="0">
                <a:solidFill>
                  <a:schemeClr val="tx1"/>
                </a:solidFill>
                <a:latin typeface="Calibri" pitchFamily="34" charset="0"/>
              </a:rPr>
              <a:t>ssues affecting certain POES satellites are</a:t>
            </a:r>
            <a:r>
              <a:rPr lang="en-US" sz="1600" baseline="0" dirty="0">
                <a:solidFill>
                  <a:schemeClr val="tx1"/>
                </a:solidFill>
                <a:latin typeface="Calibri" pitchFamily="34" charset="0"/>
              </a:rPr>
              <a:t> mitigated though use of fellow POES satellites.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tx1"/>
                </a:solidFill>
                <a:latin typeface="Calibri" pitchFamily="34" charset="0"/>
              </a:rPr>
              <a:t>For time’s sake, I won’t go through all the specific issues (please reference the web link).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(4/26/2016), the instrument group announced that channel-8 on </a:t>
            </a:r>
            <a:r>
              <a:rPr lang="en-US" sz="1200" dirty="0" err="1">
                <a:effectLst/>
              </a:rPr>
              <a:t>Metop</a:t>
            </a:r>
            <a:r>
              <a:rPr lang="en-US" sz="1200" dirty="0">
                <a:effectLst/>
              </a:rPr>
              <a:t>-A AMSU-A1 has gone red.  Recall; Channels 7 and 8 have been bad for a long time back (December 2014?) and since then we (NOAA) have taken out channels 7 and 8 from ATOVS application for </a:t>
            </a:r>
            <a:r>
              <a:rPr lang="en-US" sz="1200" dirty="0" err="1">
                <a:effectLst/>
              </a:rPr>
              <a:t>Metop</a:t>
            </a:r>
            <a:r>
              <a:rPr lang="en-US" sz="1200" dirty="0">
                <a:effectLst/>
              </a:rPr>
              <a:t>-A.  After substituting these channels ATOVS products are fine in terms of quality.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err="1">
                <a:solidFill>
                  <a:schemeClr val="tx1"/>
                </a:solidFill>
                <a:latin typeface="Calibri" pitchFamily="34" charset="0"/>
              </a:rPr>
              <a:t>Metop</a:t>
            </a:r>
            <a:r>
              <a:rPr lang="en-US" sz="1600" baseline="0" dirty="0">
                <a:solidFill>
                  <a:schemeClr val="tx1"/>
                </a:solidFill>
                <a:latin typeface="Calibri" pitchFamily="34" charset="0"/>
              </a:rPr>
              <a:t>-B AMSU-A channel 15 became unusable starting with sensing time at 00:53:00 UTC, October 17, 2016. The anomaly causes degradation to the MIRS (Microwave Integrated Retrieval System) </a:t>
            </a:r>
            <a:r>
              <a:rPr lang="en-US" sz="1600" baseline="0" dirty="0" err="1">
                <a:solidFill>
                  <a:schemeClr val="tx1"/>
                </a:solidFill>
                <a:latin typeface="Calibri" pitchFamily="34" charset="0"/>
              </a:rPr>
              <a:t>Metop</a:t>
            </a:r>
            <a:r>
              <a:rPr lang="en-US" sz="1600" baseline="0" dirty="0">
                <a:solidFill>
                  <a:schemeClr val="tx1"/>
                </a:solidFill>
                <a:latin typeface="Calibri" pitchFamily="34" charset="0"/>
              </a:rPr>
              <a:t>-B products. Users were notified about the degradation while OSPO was working with STAR to develop a possible mitigation for the anomaly. On October 21, a solution was tested and implemented to mitigate the impact of the AMSU-A channel-15 anomaly. The MHS (Microwave Humidity Sounder) channel-1, which has the same frequency (89GHz) as AMSU-A channel-15, is now used to replace AMSU-A channel-15 in the MIRS </a:t>
            </a:r>
            <a:r>
              <a:rPr lang="en-US" sz="1600" baseline="0" dirty="0" err="1">
                <a:solidFill>
                  <a:schemeClr val="tx1"/>
                </a:solidFill>
                <a:latin typeface="Calibri" pitchFamily="34" charset="0"/>
              </a:rPr>
              <a:t>Metop</a:t>
            </a:r>
            <a:r>
              <a:rPr lang="en-US" sz="1600" baseline="0" dirty="0">
                <a:solidFill>
                  <a:schemeClr val="tx1"/>
                </a:solidFill>
                <a:latin typeface="Calibri" pitchFamily="34" charset="0"/>
              </a:rPr>
              <a:t>-B retrievals. The impact assessment indicates that the mitigation solution has restored the MIRS retrieval quality.</a:t>
            </a:r>
          </a:p>
        </p:txBody>
      </p:sp>
      <p:sp>
        <p:nvSpPr>
          <p:cNvPr id="4" name="Slide Number Placeholder 3"/>
          <p:cNvSpPr>
            <a:spLocks noGrp="1"/>
          </p:cNvSpPr>
          <p:nvPr>
            <p:ph type="sldNum" sz="quarter" idx="10"/>
          </p:nvPr>
        </p:nvSpPr>
        <p:spPr/>
        <p:txBody>
          <a:bodyPr/>
          <a:lstStyle/>
          <a:p>
            <a:fld id="{1F388DBB-B7EC-4EA0-8A0F-916237568FD6}" type="slidenum">
              <a:rPr lang="en-US" smtClean="0"/>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Shape 1816"/>
          <p:cNvSpPr txBox="1">
            <a:spLocks noGrp="1"/>
          </p:cNvSpPr>
          <p:nvPr>
            <p:ph type="body" idx="1"/>
          </p:nvPr>
        </p:nvSpPr>
        <p:spPr>
          <a:xfrm>
            <a:off x="698500" y="4409758"/>
            <a:ext cx="5588000" cy="4177665"/>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817" name="Shape 1817"/>
          <p:cNvSpPr>
            <a:spLocks noGrp="1" noRot="1" noChangeAspect="1"/>
          </p:cNvSpPr>
          <p:nvPr>
            <p:ph type="sldImg" idx="2"/>
          </p:nvPr>
        </p:nvSpPr>
        <p:spPr>
          <a:xfrm>
            <a:off x="1171575" y="695325"/>
            <a:ext cx="4641850" cy="34813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284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a:t>NOAA will operate two satellites within the same environment.</a:t>
            </a:r>
            <a:endParaRPr lang="en-US" sz="2400" dirty="0"/>
          </a:p>
          <a:p>
            <a:pPr marL="285750" indent="-285750">
              <a:buFont typeface="Arial" panose="020B0604020202020204" pitchFamily="34" charset="0"/>
              <a:buChar char="•"/>
            </a:pPr>
            <a:r>
              <a:rPr lang="en-US" sz="2400" dirty="0"/>
              <a:t>The JPSS-1 mission profile is substantially similar to S-NPP as JPSS-1 will lead S-NPP by ½ orbit (i.e. ~51 min.)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S-NPP northern contact will often coincide with JPSS-1 southern contact.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Once JPSS-1 is launched scheduling or commanding for the POES satellites will not change</a:t>
            </a:r>
            <a:r>
              <a:rPr lang="en-US" sz="1200" b="0" i="0" kern="1200" baseline="0" dirty="0">
                <a:solidFill>
                  <a:schemeClr val="tx1"/>
                </a:solidFill>
                <a:effectLst/>
                <a:latin typeface="+mn-lt"/>
                <a:ea typeface="+mn-ea"/>
                <a:cs typeface="+mn-cs"/>
              </a:rPr>
              <a:t> as</a:t>
            </a:r>
            <a:r>
              <a:rPr lang="en-US" sz="1200" b="0" i="0" kern="1200" dirty="0">
                <a:solidFill>
                  <a:schemeClr val="tx1"/>
                </a:solidFill>
                <a:effectLst/>
                <a:latin typeface="+mn-lt"/>
                <a:ea typeface="+mn-ea"/>
                <a:cs typeface="+mn-cs"/>
              </a:rPr>
              <a: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Dedicated antennas at SVL (north pole) and MCM (south pole).  POES antennas are at FBK and WAL.</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32</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DSCOVR and GOES-R will work together to help better predict and monitor geomagnetic storms.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GOES-R Solar Ultraviolet Imager (SUVI) </a:t>
            </a:r>
            <a:r>
              <a:rPr lang="en-US" sz="1200" b="1" i="0" kern="1200" dirty="0">
                <a:solidFill>
                  <a:schemeClr val="tx1"/>
                </a:solidFill>
                <a:effectLst/>
                <a:latin typeface="+mn-lt"/>
                <a:ea typeface="+mn-ea"/>
                <a:cs typeface="+mn-cs"/>
              </a:rPr>
              <a:t>telescope</a:t>
            </a:r>
            <a:r>
              <a:rPr lang="en-US" sz="1200" b="0" i="0" kern="1200" dirty="0">
                <a:solidFill>
                  <a:schemeClr val="tx1"/>
                </a:solidFill>
                <a:effectLst/>
                <a:latin typeface="+mn-lt"/>
                <a:ea typeface="+mn-ea"/>
                <a:cs typeface="+mn-cs"/>
              </a:rPr>
              <a:t> will monitor the sun in the extreme ultraviolet wavelength range</a:t>
            </a:r>
            <a:r>
              <a:rPr lang="en-US" sz="1200" b="0" i="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GOES-R X-Ray Spectrometer will locate and measure the size of solar flares</a:t>
            </a:r>
            <a:r>
              <a:rPr lang="en-US" sz="1200" b="0" i="0" kern="1200" baseline="0" dirty="0" smtClean="0">
                <a:solidFill>
                  <a:schemeClr val="tx1"/>
                </a:solidFill>
                <a:effectLst/>
                <a:latin typeface="+mn-lt"/>
                <a:ea typeface="+mn-ea"/>
                <a:cs typeface="+mn-cs"/>
              </a:rPr>
              <a:t>.</a:t>
            </a:r>
          </a:p>
          <a:p>
            <a:pPr marL="109538" marR="0" lvl="0" indent="0" algn="ctr" defTabSz="457200" rtl="0" eaLnBrk="1" fontAlgn="auto" latinLnBrk="0" hangingPunct="1">
              <a:lnSpc>
                <a:spcPct val="100000"/>
              </a:lnSpc>
              <a:spcBef>
                <a:spcPts val="400"/>
              </a:spcBef>
              <a:spcAft>
                <a:spcPts val="0"/>
              </a:spcAft>
              <a:buClr>
                <a:prstClr val="black"/>
              </a:buClr>
              <a:buSzPts val="1700"/>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Arial"/>
                <a:cs typeface="Arial"/>
                <a:sym typeface="Arial"/>
              </a:rPr>
              <a:t>DSCOVR MIMU Anomaly requiring Spacecraft/Instrument </a:t>
            </a:r>
            <a:r>
              <a:rPr kumimoji="0" lang="en-US" sz="2000" b="1" i="0" u="none" strike="noStrike" kern="1200" cap="none" spc="0" normalizeH="0" baseline="0" noProof="0" dirty="0" err="1" smtClean="0">
                <a:ln>
                  <a:noFill/>
                </a:ln>
                <a:solidFill>
                  <a:prstClr val="black"/>
                </a:solidFill>
                <a:effectLst/>
                <a:uLnTx/>
                <a:uFillTx/>
                <a:latin typeface="Arial"/>
                <a:ea typeface="Arial"/>
                <a:cs typeface="Arial"/>
                <a:sym typeface="Arial"/>
              </a:rPr>
              <a:t>SafeHold</a:t>
            </a:r>
            <a:endParaRPr kumimoji="0" lang="en-US" sz="2000" b="1" i="0" u="none" strike="noStrike" kern="1200" cap="none" spc="0" normalizeH="0" baseline="0" noProof="0" dirty="0" smtClean="0">
              <a:ln>
                <a:noFill/>
              </a:ln>
              <a:solidFill>
                <a:srgbClr val="C00000"/>
              </a:solidFill>
              <a:effectLst/>
              <a:uLnTx/>
              <a:uFillTx/>
              <a:latin typeface="Arial"/>
              <a:ea typeface="Arial"/>
              <a:cs typeface="Arial"/>
              <a:sym typeface="Arial"/>
            </a:endParaRP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On June 27, 2019 at 18:13 UTC the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DSCOVR space weather instrument data and other instrument data was suspended as the spacecraft was placed into safe-hold upon high level decision to preserve the remaining life of Miniature Inertial Measurement Unit (MIMU) Z-axis laser gyro.</a:t>
            </a: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 significant drop in laser intensity of the DSCOVR MIMU Z-Axis laser gyro led to a projection of ~5 weeks remaining before a complete failure of that MIMU occurs.   </a:t>
            </a: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spacecraft and instrument payload  has been in </a:t>
            </a: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SafeHold</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since Jun 27 to preserve the affected MIMU until a solution can be implemented.</a:t>
            </a: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Based on telemetry data  from July31</a:t>
            </a:r>
            <a:r>
              <a:rPr kumimoji="0" lang="en-US" sz="1600" b="0" i="0" u="sng"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6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Honeywell confirmed the laser gyro is near end-of-life. </a:t>
            </a: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Star Tracker only flight software delivery is expected by Jan 14, 2020 for OSPO testing. Recovery operation planned for Feb 14, 2020. </a:t>
            </a: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Successfully Completed Flight Software </a:t>
            </a:r>
            <a:r>
              <a:rPr kumimoji="0" lang="en-US" sz="1600" b="0" i="0" u="sng"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requreiments</a:t>
            </a:r>
            <a:r>
              <a:rPr kumimoji="0" lang="en-US" sz="16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review on Aug 15.</a:t>
            </a:r>
          </a:p>
          <a:p>
            <a:pPr marL="914400" marR="0" lvl="2" indent="-246062" algn="l" defTabSz="457200" rtl="0" eaLnBrk="1" fontAlgn="auto" latinLnBrk="0" hangingPunct="1">
              <a:lnSpc>
                <a:spcPct val="100000"/>
              </a:lnSpc>
              <a:spcBef>
                <a:spcPts val="600"/>
              </a:spcBef>
              <a:spcAft>
                <a:spcPts val="0"/>
              </a:spcAft>
              <a:buClr>
                <a:prstClr val="black"/>
              </a:buClr>
              <a:buSzPts val="1400"/>
              <a:buFont typeface="Noto Sans Symbols"/>
              <a:buChar char="●"/>
              <a:tabLst/>
              <a:defRPr/>
            </a:pPr>
            <a:r>
              <a:rPr kumimoji="0" lang="en-US" sz="16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Team is testing the algorithms on the DSCOVR software simulator</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33</a:t>
            </a:fld>
            <a:endParaRPr lang="en-US" dirty="0"/>
          </a:p>
        </p:txBody>
      </p:sp>
    </p:spTree>
    <p:extLst>
      <p:ext uri="{BB962C8B-B14F-4D97-AF65-F5344CB8AC3E}">
        <p14:creationId xmlns:p14="http://schemas.microsoft.com/office/powerpoint/2010/main" val="120091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36</a:t>
            </a:fld>
            <a:endParaRPr lang="en-US" dirty="0"/>
          </a:p>
        </p:txBody>
      </p:sp>
    </p:spTree>
    <p:extLst>
      <p:ext uri="{BB962C8B-B14F-4D97-AF65-F5344CB8AC3E}">
        <p14:creationId xmlns:p14="http://schemas.microsoft.com/office/powerpoint/2010/main" val="1498566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Transfer of data from STAR to the ESPC PDA will begin sometime in mid 2017.</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37</a:t>
            </a:fld>
            <a:endParaRPr lang="en-US" dirty="0"/>
          </a:p>
        </p:txBody>
      </p:sp>
    </p:spTree>
    <p:extLst>
      <p:ext uri="{BB962C8B-B14F-4D97-AF65-F5344CB8AC3E}">
        <p14:creationId xmlns:p14="http://schemas.microsoft.com/office/powerpoint/2010/main" val="343510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solidFill>
                  <a:schemeClr val="tx1"/>
                </a:solidFill>
              </a:rPr>
              <a:t>The NESDIS</a:t>
            </a:r>
            <a:r>
              <a:rPr lang="en-US" sz="1600" baseline="0" dirty="0">
                <a:solidFill>
                  <a:schemeClr val="tx1"/>
                </a:solidFill>
              </a:rPr>
              <a:t> Office of Satellite and Product Operations (OSPO) currently commands and controls nations 18 environmental satellites (listed are various types).</a:t>
            </a: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p:txBody>
      </p:sp>
      <p:sp>
        <p:nvSpPr>
          <p:cNvPr id="4" name="Slide Number Placeholder 3"/>
          <p:cNvSpPr>
            <a:spLocks noGrp="1"/>
          </p:cNvSpPr>
          <p:nvPr>
            <p:ph type="sldNum" sz="quarter" idx="10"/>
          </p:nvPr>
        </p:nvSpPr>
        <p:spPr/>
        <p:txBody>
          <a:bodyPr/>
          <a:lstStyle/>
          <a:p>
            <a:fld id="{1F388DBB-B7EC-4EA0-8A0F-916237568FD6}" type="slidenum">
              <a:rPr lang="en-US" smtClean="0"/>
              <a:pPr/>
              <a:t>3</a:t>
            </a:fld>
            <a:endParaRPr lang="en-US" dirty="0"/>
          </a:p>
        </p:txBody>
      </p:sp>
    </p:spTree>
    <p:extLst>
      <p:ext uri="{BB962C8B-B14F-4D97-AF65-F5344CB8AC3E}">
        <p14:creationId xmlns:p14="http://schemas.microsoft.com/office/powerpoint/2010/main" val="255813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satellites provide t</a:t>
            </a:r>
            <a:r>
              <a:rPr lang="en-US" dirty="0"/>
              <a:t>hree</a:t>
            </a:r>
            <a:r>
              <a:rPr lang="en-US" baseline="0" dirty="0"/>
              <a:t> observational vantage points for coverage of Earth.</a:t>
            </a:r>
          </a:p>
          <a:p>
            <a:pPr marL="171450" indent="-171450">
              <a:buFont typeface="Arial" panose="020B0604020202020204" pitchFamily="34" charset="0"/>
              <a:buChar char="•"/>
            </a:pPr>
            <a:r>
              <a:rPr lang="en-US" baseline="0" dirty="0"/>
              <a:t>Polar-orbiting satellites orbit the globe twice per day (pole to pole) for morning and afternoon coverage.</a:t>
            </a:r>
          </a:p>
          <a:p>
            <a:pPr marL="171450" indent="-171450">
              <a:buFont typeface="Arial" panose="020B0604020202020204" pitchFamily="34" charset="0"/>
              <a:buChar char="•"/>
            </a:pPr>
            <a:r>
              <a:rPr lang="en-US" baseline="0" dirty="0"/>
              <a:t>Geostationary satellites provide coverage over the same geographic location for constant </a:t>
            </a:r>
            <a:r>
              <a:rPr lang="en-US" baseline="0" dirty="0" err="1"/>
              <a:t>nowcast</a:t>
            </a:r>
            <a:r>
              <a:rPr lang="en-US" baseline="0" dirty="0"/>
              <a:t> monitoring.</a:t>
            </a:r>
          </a:p>
          <a:p>
            <a:pPr marL="171450" indent="-171450">
              <a:buFont typeface="Arial" panose="020B0604020202020204" pitchFamily="34" charset="0"/>
              <a:buChar char="•"/>
            </a:pPr>
            <a:r>
              <a:rPr lang="en-US" baseline="0" dirty="0"/>
              <a:t>Deep Space satellite (DSCOVR) provides an uninterrupted view of the sun.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dirty="0"/>
          </a:p>
        </p:txBody>
      </p:sp>
    </p:spTree>
    <p:extLst>
      <p:ext uri="{BB962C8B-B14F-4D97-AF65-F5344CB8AC3E}">
        <p14:creationId xmlns:p14="http://schemas.microsoft.com/office/powerpoint/2010/main" val="64941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effectLst/>
                <a:latin typeface="+mn-lt"/>
                <a:ea typeface="+mn-ea"/>
                <a:cs typeface="+mn-cs"/>
              </a:rPr>
              <a:t>OSPO manages and directs the operation of the central ground facilities which ingest, process, and distribute environmental satellite data and derived products to domestic and foreign users.</a:t>
            </a:r>
          </a:p>
          <a:p>
            <a:pPr marL="171450" indent="-171450">
              <a:buFont typeface="Arial" panose="020B0604020202020204" pitchFamily="34" charset="0"/>
              <a:buChar char="•"/>
            </a:pPr>
            <a:r>
              <a:rPr lang="en-US" sz="1600" b="0" i="0" kern="1200" dirty="0">
                <a:solidFill>
                  <a:schemeClr val="tx1"/>
                </a:solidFill>
                <a:effectLst/>
                <a:latin typeface="+mn-lt"/>
                <a:ea typeface="+mn-ea"/>
                <a:cs typeface="+mn-cs"/>
              </a:rPr>
              <a:t>Responsible for: </a:t>
            </a:r>
          </a:p>
          <a:p>
            <a:pPr marL="628650" lvl="1" indent="-171450">
              <a:buFont typeface="Arial" panose="020B0604020202020204" pitchFamily="34" charset="0"/>
              <a:buChar char="•"/>
            </a:pPr>
            <a:r>
              <a:rPr lang="en-US" sz="1600" b="0" i="0" kern="1200" dirty="0">
                <a:solidFill>
                  <a:schemeClr val="tx1"/>
                </a:solidFill>
                <a:effectLst/>
                <a:latin typeface="+mn-lt"/>
                <a:ea typeface="+mn-ea"/>
                <a:cs typeface="+mn-cs"/>
              </a:rPr>
              <a:t>Ground</a:t>
            </a:r>
            <a:r>
              <a:rPr lang="en-US" sz="1600" b="0" i="0" kern="1200" baseline="0" dirty="0">
                <a:solidFill>
                  <a:schemeClr val="tx1"/>
                </a:solidFill>
                <a:effectLst/>
                <a:latin typeface="+mn-lt"/>
                <a:ea typeface="+mn-ea"/>
                <a:cs typeface="+mn-cs"/>
              </a:rPr>
              <a:t> System Command and Control,</a:t>
            </a:r>
            <a:endParaRPr lang="en-US" sz="16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600" dirty="0"/>
              <a:t>Pre-Launch and Post-Launch Testing,</a:t>
            </a:r>
          </a:p>
          <a:p>
            <a:pPr marL="628650" lvl="1" indent="-171450">
              <a:buFont typeface="Arial" panose="020B0604020202020204" pitchFamily="34" charset="0"/>
              <a:buChar char="•"/>
            </a:pPr>
            <a:r>
              <a:rPr lang="en-US" sz="1600" dirty="0"/>
              <a:t>Operational Testing, Validation, and Verification</a:t>
            </a:r>
          </a:p>
          <a:p>
            <a:pPr marL="628650" lvl="1" indent="-171450">
              <a:buFont typeface="Arial" panose="020B0604020202020204" pitchFamily="34" charset="0"/>
              <a:buChar char="•"/>
            </a:pPr>
            <a:r>
              <a:rPr lang="en-US" sz="1600" dirty="0"/>
              <a:t>User Readiness for Broadcast Services and Product Delivery</a:t>
            </a:r>
          </a:p>
          <a:p>
            <a:pPr marL="628650" lvl="1" indent="-171450">
              <a:buFont typeface="Arial" panose="020B0604020202020204" pitchFamily="34" charset="0"/>
              <a:buChar char="•"/>
            </a:pPr>
            <a:r>
              <a:rPr lang="en-US" sz="1600" dirty="0"/>
              <a:t>Long-Term Continuity of Products and Services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extLst>
      <p:ext uri="{BB962C8B-B14F-4D97-AF65-F5344CB8AC3E}">
        <p14:creationId xmlns:p14="http://schemas.microsoft.com/office/powerpoint/2010/main" val="368895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OSPO has locations at four major facilities housing over</a:t>
            </a:r>
            <a:r>
              <a:rPr lang="en-US" sz="2000" baseline="0" dirty="0"/>
              <a:t> </a:t>
            </a:r>
            <a:r>
              <a:rPr lang="en-US" sz="2000" dirty="0"/>
              <a:t>500 people.</a:t>
            </a:r>
          </a:p>
          <a:p>
            <a:pPr marL="342900" indent="-342900">
              <a:buFont typeface="Arial" panose="020B0604020202020204" pitchFamily="34" charset="0"/>
              <a:buChar char="•"/>
            </a:pPr>
            <a:r>
              <a:rPr lang="en-US" sz="2000" dirty="0"/>
              <a:t>NOAA Satellite Operations Facility (NSOF) in Suitland, Maryland </a:t>
            </a:r>
          </a:p>
          <a:p>
            <a:pPr lvl="1"/>
            <a:r>
              <a:rPr lang="en-US" sz="1700" dirty="0"/>
              <a:t>Mission Operations Division (MOD)</a:t>
            </a:r>
          </a:p>
          <a:p>
            <a:pPr marL="342900" indent="-342900">
              <a:buFont typeface="Arial" panose="020B0604020202020204" pitchFamily="34" charset="0"/>
              <a:buChar char="•"/>
            </a:pPr>
            <a:r>
              <a:rPr lang="en-US" sz="2000" dirty="0"/>
              <a:t>NOAA Center for Weather &amp; Climate Prediction (NCWCP) in College Park, Maryland.</a:t>
            </a:r>
          </a:p>
          <a:p>
            <a:pPr lvl="1"/>
            <a:r>
              <a:rPr lang="en-US" sz="1700" dirty="0"/>
              <a:t>Satellite Product and Services Division (SPSD)</a:t>
            </a:r>
          </a:p>
          <a:p>
            <a:pPr marL="342900" indent="-342900">
              <a:buFont typeface="Arial" panose="020B0604020202020204" pitchFamily="34" charset="0"/>
              <a:buChar char="•"/>
            </a:pPr>
            <a:r>
              <a:rPr lang="en-US" sz="2000" dirty="0"/>
              <a:t>OSPO has</a:t>
            </a:r>
            <a:r>
              <a:rPr lang="en-US" sz="2000" baseline="0" dirty="0"/>
              <a:t> </a:t>
            </a:r>
            <a:r>
              <a:rPr lang="en-US" sz="2000" dirty="0"/>
              <a:t>Command and Data Acquisition Stations in Fairbanks, Alaska and Wallops,</a:t>
            </a:r>
            <a:r>
              <a:rPr lang="en-US" sz="2000" baseline="0" dirty="0"/>
              <a:t> </a:t>
            </a:r>
            <a:r>
              <a:rPr lang="en-US" sz="2000" dirty="0"/>
              <a:t>Virginia.</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6</a:t>
            </a:fld>
            <a:endParaRPr lang="en-US" dirty="0"/>
          </a:p>
        </p:txBody>
      </p:sp>
    </p:spTree>
    <p:extLst>
      <p:ext uri="{BB962C8B-B14F-4D97-AF65-F5344CB8AC3E}">
        <p14:creationId xmlns:p14="http://schemas.microsoft.com/office/powerpoint/2010/main" val="175299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depiction</a:t>
            </a:r>
            <a:r>
              <a:rPr lang="en-US" baseline="0" dirty="0"/>
              <a:t> of the nominal satellite data flow as data from the satellites is ingested and processed by ESPC.</a:t>
            </a:r>
          </a:p>
          <a:p>
            <a:pPr marL="171450" indent="-171450">
              <a:buFont typeface="Arial" panose="020B0604020202020204" pitchFamily="34" charset="0"/>
              <a:buChar char="•"/>
            </a:pPr>
            <a:r>
              <a:rPr lang="en-US" baseline="0" dirty="0"/>
              <a:t>Processing systems provide the data to the user community and archive (NCEI).</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7</a:t>
            </a:fld>
            <a:endParaRPr lang="en-US" dirty="0"/>
          </a:p>
        </p:txBody>
      </p:sp>
    </p:spTree>
    <p:extLst>
      <p:ext uri="{BB962C8B-B14F-4D97-AF65-F5344CB8AC3E}">
        <p14:creationId xmlns:p14="http://schemas.microsoft.com/office/powerpoint/2010/main" val="413963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pPr marL="171450" indent="-171450">
              <a:buFont typeface="Arial" panose="020B0604020202020204" pitchFamily="34" charset="0"/>
              <a:buChar char="•"/>
            </a:pPr>
            <a:r>
              <a:rPr lang="en-US" sz="1600" baseline="0" dirty="0"/>
              <a:t>OSPO’s Satellite Products and Services Division leads production, adaptive maintenance, and monitoring activities for a variety of derived and interpretive environmental products. </a:t>
            </a:r>
          </a:p>
          <a:p>
            <a:pPr marL="171450" indent="-171450">
              <a:buFont typeface="Arial" panose="020B0604020202020204" pitchFamily="34" charset="0"/>
              <a:buChar char="•"/>
            </a:pPr>
            <a:r>
              <a:rPr lang="en-US" sz="1600" baseline="0" dirty="0"/>
              <a:t>Satellite Analysis Branch (SAB) provides operational 24X7 interpretive analyses of satellite data. </a:t>
            </a:r>
          </a:p>
          <a:p>
            <a:pPr marL="171450" indent="-171450">
              <a:buFont typeface="Arial" panose="020B0604020202020204" pitchFamily="34" charset="0"/>
              <a:buChar char="•"/>
            </a:pPr>
            <a:r>
              <a:rPr lang="en-US" sz="1600" baseline="0" dirty="0"/>
              <a:t>Satellite Products Branch (SPB) collaborates with STAR - </a:t>
            </a:r>
            <a:r>
              <a:rPr lang="en-US" sz="1600" b="0" i="0" kern="1200" dirty="0">
                <a:solidFill>
                  <a:schemeClr val="tx1"/>
                </a:solidFill>
                <a:effectLst/>
                <a:latin typeface="+mn-lt"/>
                <a:ea typeface="+mn-ea"/>
                <a:cs typeface="+mn-cs"/>
              </a:rPr>
              <a:t>Satellite Products and Services Review Board (SPSRB) to effectively manage the product life cycle process from product development, transition into operations, enhancements, and retirement.</a:t>
            </a:r>
            <a:endParaRPr lang="en-US" sz="1600"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dirty="0"/>
              <a:t>OSPO </a:t>
            </a:r>
            <a:r>
              <a:rPr lang="en-US" sz="1200" baseline="0" dirty="0"/>
              <a:t>partners with NWS to provide data and products through the Emergency Managers’ Weather Information Network (EMWIN).</a:t>
            </a:r>
          </a:p>
          <a:p>
            <a:pPr marL="171450" indent="-171450">
              <a:buFont typeface="Arial" panose="020B0604020202020204" pitchFamily="34" charset="0"/>
              <a:buChar char="•"/>
            </a:pPr>
            <a:r>
              <a:rPr lang="en-US" sz="1200" dirty="0"/>
              <a:t>OSPO also manages GOES Data Collection</a:t>
            </a:r>
            <a:r>
              <a:rPr lang="en-US" sz="1200" baseline="0" dirty="0"/>
              <a:t> Services (*</a:t>
            </a:r>
            <a:r>
              <a:rPr lang="en-US" sz="1200" b="0" i="0" kern="1200" dirty="0">
                <a:solidFill>
                  <a:schemeClr val="tx1"/>
                </a:solidFill>
                <a:effectLst/>
                <a:latin typeface="+mn-lt"/>
                <a:ea typeface="+mn-ea"/>
                <a:cs typeface="+mn-cs"/>
              </a:rPr>
              <a:t>more than 21,000 active Argos platforms collecting data for over 1,900 distinct projects in 100+ countries).</a:t>
            </a:r>
            <a:endParaRPr lang="en-US" sz="1200" baseline="0" dirty="0"/>
          </a:p>
          <a:p>
            <a:pPr marL="171450" indent="-171450">
              <a:buFont typeface="Arial" panose="020B0604020202020204" pitchFamily="34" charset="0"/>
              <a:buChar char="•"/>
            </a:pPr>
            <a:r>
              <a:rPr lang="en-US" sz="1200" dirty="0"/>
              <a:t>Though</a:t>
            </a:r>
            <a:r>
              <a:rPr lang="en-US" sz="1200" baseline="0" dirty="0"/>
              <a:t> the assistance of </a:t>
            </a:r>
            <a:r>
              <a:rPr lang="en-US" sz="1200" dirty="0"/>
              <a:t>OPSO’s Search and Rescue Satellite Aid Tracking (SARSAT) program – (*</a:t>
            </a:r>
            <a:r>
              <a:rPr lang="en-US" sz="1200" dirty="0">
                <a:solidFill>
                  <a:srgbClr val="FF0000"/>
                </a:solidFill>
              </a:rPr>
              <a:t>250 individuals were rescued in calendar year of 2015 alone</a:t>
            </a:r>
            <a:r>
              <a:rPr lang="en-US" sz="1200" dirty="0"/>
              <a:t>). </a:t>
            </a:r>
          </a:p>
          <a:p>
            <a:pPr marL="171450" indent="-171450">
              <a:buFont typeface="Arial" panose="020B0604020202020204" pitchFamily="34" charset="0"/>
              <a:buChar char="•"/>
            </a:pPr>
            <a:r>
              <a:rPr lang="en-US" sz="1200" dirty="0"/>
              <a:t>Since 1982, there have been a total of 7,740 SARSAT saves in the US, and more than 39,000 worldwide</a:t>
            </a:r>
            <a:r>
              <a:rPr lang="en-US" sz="1200" baseline="0" dirty="0"/>
              <a:t> (a</a:t>
            </a:r>
            <a:r>
              <a:rPr lang="en-US" sz="1200" dirty="0"/>
              <a:t>s of December 31st, 2015) </a:t>
            </a:r>
          </a:p>
        </p:txBody>
      </p:sp>
      <p:sp>
        <p:nvSpPr>
          <p:cNvPr id="4" name="Slide Number Placeholder 3"/>
          <p:cNvSpPr>
            <a:spLocks noGrp="1"/>
          </p:cNvSpPr>
          <p:nvPr>
            <p:ph type="sldNum" sz="quarter" idx="10"/>
          </p:nvPr>
        </p:nvSpPr>
        <p:spPr/>
        <p:txBody>
          <a:bodyPr/>
          <a:lstStyle/>
          <a:p>
            <a:fld id="{D0BE6A15-CAE1-47B9-ADB1-33F17F522B9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a:t>Click to edit Master title style</a:t>
            </a:r>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9315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White Backgrd-Blank">
  <p:cSld name="2_White Backgrd-Blank">
    <p:spTree>
      <p:nvGrpSpPr>
        <p:cNvPr id="1" name="Shape 99"/>
        <p:cNvGrpSpPr/>
        <p:nvPr/>
      </p:nvGrpSpPr>
      <p:grpSpPr>
        <a:xfrm>
          <a:off x="0" y="0"/>
          <a:ext cx="0" cy="0"/>
          <a:chOff x="0" y="0"/>
          <a:chExt cx="0" cy="0"/>
        </a:xfrm>
      </p:grpSpPr>
      <p:sp>
        <p:nvSpPr>
          <p:cNvPr id="100" name="Shape 100"/>
          <p:cNvSpPr/>
          <p:nvPr/>
        </p:nvSpPr>
        <p:spPr>
          <a:xfrm>
            <a:off x="0" y="1066800"/>
            <a:ext cx="9144000" cy="5562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679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20"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21"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 id="214748367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hyperlink" Target="http://www.goes-r.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image" Target="../media/image45.jpeg"/><Relationship Id="rId21" Type="http://schemas.openxmlformats.org/officeDocument/2006/relationships/image" Target="../media/image63.jpe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image" Target="../media/image44.jpeg"/><Relationship Id="rId16" Type="http://schemas.openxmlformats.org/officeDocument/2006/relationships/image" Target="../media/image58.jpeg"/><Relationship Id="rId20"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noaasis.noaa.gov/GOES/product_quality.html"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www.jpss.noa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geonetcastamericas.noaa.gov/index.html" TargetMode="External"/><Relationship Id="rId3" Type="http://schemas.openxmlformats.org/officeDocument/2006/relationships/image" Target="../media/image25.png"/><Relationship Id="rId7" Type="http://schemas.openxmlformats.org/officeDocument/2006/relationships/hyperlink" Target="http://www.sarsat.noaa.gov/" TargetMode="External"/><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noaasis.noaa.gov/ARGOS/" TargetMode="External"/><Relationship Id="rId11" Type="http://schemas.openxmlformats.org/officeDocument/2006/relationships/image" Target="../media/image28.png"/><Relationship Id="rId5" Type="http://schemas.openxmlformats.org/officeDocument/2006/relationships/hyperlink" Target="http://www.noaasis.noaa.gov/DCS/" TargetMode="External"/><Relationship Id="rId10" Type="http://schemas.openxmlformats.org/officeDocument/2006/relationships/image" Target="../media/image27.jpeg"/><Relationship Id="rId4" Type="http://schemas.openxmlformats.org/officeDocument/2006/relationships/hyperlink" Target="https://www.noaasis.noaa.gov/GOES/GRB/grb.html" TargetMode="External"/><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_full.png"/>
          <p:cNvPicPr>
            <a:picLocks noChangeAspect="1"/>
          </p:cNvPicPr>
          <p:nvPr/>
        </p:nvPicPr>
        <p:blipFill>
          <a:blip r:embed="rId3" cstate="print"/>
          <a:stretch>
            <a:fillRect/>
          </a:stretch>
        </p:blipFill>
        <p:spPr>
          <a:xfrm>
            <a:off x="-7257" y="0"/>
            <a:ext cx="9144000" cy="6858000"/>
          </a:xfrm>
          <a:prstGeom prst="rect">
            <a:avLst/>
          </a:prstGeom>
        </p:spPr>
      </p:pic>
      <p:sp>
        <p:nvSpPr>
          <p:cNvPr id="5123" name="Rectangle 3"/>
          <p:cNvSpPr>
            <a:spLocks noGrp="1" noChangeArrowheads="1"/>
          </p:cNvSpPr>
          <p:nvPr>
            <p:ph type="subTitle" idx="1"/>
          </p:nvPr>
        </p:nvSpPr>
        <p:spPr>
          <a:xfrm>
            <a:off x="1143000" y="5029200"/>
            <a:ext cx="6400800" cy="1304924"/>
          </a:xfrm>
          <a:noFill/>
        </p:spPr>
        <p:txBody>
          <a:bodyPr/>
          <a:lstStyle/>
          <a:p>
            <a:pPr algn="r"/>
            <a:endParaRPr lang="en-US" dirty="0"/>
          </a:p>
          <a:p>
            <a:pPr algn="r"/>
            <a:endParaRPr lang="en-US" dirty="0"/>
          </a:p>
        </p:txBody>
      </p:sp>
      <p:sp>
        <p:nvSpPr>
          <p:cNvPr id="6" name="Rectangle 5"/>
          <p:cNvSpPr/>
          <p:nvPr/>
        </p:nvSpPr>
        <p:spPr>
          <a:xfrm>
            <a:off x="0" y="1524000"/>
            <a:ext cx="9144000" cy="1569660"/>
          </a:xfrm>
          <a:prstGeom prst="rect">
            <a:avLst/>
          </a:prstGeom>
          <a:noFill/>
          <a:ln>
            <a:noFill/>
          </a:ln>
        </p:spPr>
        <p:txBody>
          <a:bodyPr wrap="square" lIns="91440" tIns="45720" rIns="91440" bIns="45720">
            <a:spAutoFit/>
          </a:bodyPr>
          <a:lstStyle/>
          <a:p>
            <a:pPr algn="ctr"/>
            <a:r>
              <a:rPr lang="en-US" sz="4800" dirty="0">
                <a:ln w="22225" cmpd="sng">
                  <a:solidFill>
                    <a:schemeClr val="tx1"/>
                  </a:solidFill>
                  <a:prstDash val="solid"/>
                  <a:miter lim="800000"/>
                </a:ln>
                <a:effectLst>
                  <a:outerShdw blurRad="55000" dist="50800" dir="5400000" algn="tl">
                    <a:srgbClr val="000000">
                      <a:alpha val="33000"/>
                    </a:srgbClr>
                  </a:outerShdw>
                </a:effectLst>
              </a:rPr>
              <a:t>Status of NOAA Satellite Operations &amp; </a:t>
            </a:r>
            <a:r>
              <a:rPr lang="en-US" sz="4800" dirty="0" err="1">
                <a:ln w="22225" cmpd="sng">
                  <a:solidFill>
                    <a:schemeClr val="tx1"/>
                  </a:solidFill>
                  <a:prstDash val="solid"/>
                  <a:miter lim="800000"/>
                </a:ln>
                <a:effectLst>
                  <a:outerShdw blurRad="55000" dist="50800" dir="5400000" algn="tl">
                    <a:srgbClr val="000000">
                      <a:alpha val="33000"/>
                    </a:srgbClr>
                  </a:outerShdw>
                </a:effectLst>
              </a:rPr>
              <a:t>McIDAS</a:t>
            </a:r>
            <a:r>
              <a:rPr lang="en-US" sz="4800" dirty="0">
                <a:ln w="22225" cmpd="sng">
                  <a:solidFill>
                    <a:schemeClr val="tx1"/>
                  </a:solidFill>
                  <a:prstDash val="solid"/>
                  <a:miter lim="800000"/>
                </a:ln>
                <a:effectLst>
                  <a:outerShdw blurRad="55000" dist="50800" dir="5400000" algn="tl">
                    <a:srgbClr val="000000">
                      <a:alpha val="33000"/>
                    </a:srgbClr>
                  </a:outerShdw>
                </a:effectLst>
              </a:rPr>
              <a:t> at ESPC</a:t>
            </a:r>
          </a:p>
        </p:txBody>
      </p:sp>
      <p:sp>
        <p:nvSpPr>
          <p:cNvPr id="2" name="TextBox 1"/>
          <p:cNvSpPr txBox="1"/>
          <p:nvPr/>
        </p:nvSpPr>
        <p:spPr>
          <a:xfrm>
            <a:off x="2203851" y="5260170"/>
            <a:ext cx="4736297" cy="1200329"/>
          </a:xfrm>
          <a:prstGeom prst="rect">
            <a:avLst/>
          </a:prstGeom>
          <a:noFill/>
        </p:spPr>
        <p:txBody>
          <a:bodyPr wrap="none" rtlCol="0">
            <a:spAutoFit/>
          </a:bodyPr>
          <a:lstStyle/>
          <a:p>
            <a:pPr algn="ctr"/>
            <a:r>
              <a:rPr lang="en-US" sz="2400" b="1" dirty="0" smtClean="0"/>
              <a:t>2019 </a:t>
            </a:r>
            <a:r>
              <a:rPr lang="en-US" sz="2400" b="1" dirty="0" err="1"/>
              <a:t>McIDAS</a:t>
            </a:r>
            <a:r>
              <a:rPr lang="en-US" sz="2400" b="1" dirty="0"/>
              <a:t> Users’ Group Meeting</a:t>
            </a:r>
          </a:p>
          <a:p>
            <a:pPr algn="ctr"/>
            <a:r>
              <a:rPr lang="en-US" sz="2400" b="1" dirty="0" smtClean="0"/>
              <a:t>September 16-17, 2019</a:t>
            </a:r>
            <a:endParaRPr lang="en-US" sz="2400" b="1" dirty="0"/>
          </a:p>
          <a:p>
            <a:pPr algn="ctr"/>
            <a:r>
              <a:rPr lang="en-US" sz="2400" b="1" dirty="0"/>
              <a:t>Madison, WI</a:t>
            </a:r>
          </a:p>
        </p:txBody>
      </p:sp>
      <p:sp>
        <p:nvSpPr>
          <p:cNvPr id="3" name="TextBox 2"/>
          <p:cNvSpPr txBox="1"/>
          <p:nvPr/>
        </p:nvSpPr>
        <p:spPr>
          <a:xfrm>
            <a:off x="987011" y="3449392"/>
            <a:ext cx="7500387" cy="1692771"/>
          </a:xfrm>
          <a:prstGeom prst="rect">
            <a:avLst/>
          </a:prstGeom>
          <a:noFill/>
        </p:spPr>
        <p:txBody>
          <a:bodyPr wrap="none" rtlCol="0">
            <a:spAutoFit/>
          </a:bodyPr>
          <a:lstStyle/>
          <a:p>
            <a:pPr algn="ctr"/>
            <a:r>
              <a:rPr lang="en-US" sz="2800" b="1" dirty="0" smtClean="0"/>
              <a:t>Josh Jankot– User Services </a:t>
            </a:r>
            <a:r>
              <a:rPr lang="en-US" sz="2800" b="1" dirty="0" err="1" smtClean="0"/>
              <a:t>Cooridinator</a:t>
            </a:r>
            <a:r>
              <a:rPr lang="en-US" sz="2800" b="1" dirty="0" smtClean="0"/>
              <a:t> </a:t>
            </a:r>
            <a:endParaRPr lang="en-US" sz="2800" b="1" dirty="0"/>
          </a:p>
          <a:p>
            <a:pPr algn="ctr"/>
            <a:r>
              <a:rPr lang="en-US" sz="2800" b="1" dirty="0" smtClean="0"/>
              <a:t>Clay </a:t>
            </a:r>
            <a:r>
              <a:rPr lang="en-US" sz="2800" b="1" dirty="0"/>
              <a:t>Davenport – Chief Programmer</a:t>
            </a:r>
          </a:p>
          <a:p>
            <a:pPr algn="ctr"/>
            <a:endParaRPr lang="en-US" sz="2400" b="1" i="1" dirty="0"/>
          </a:p>
          <a:p>
            <a:pPr algn="ctr"/>
            <a:r>
              <a:rPr lang="en-US" sz="2400" b="1" i="1" dirty="0"/>
              <a:t>NESDIS/Office of Satellite and Product Operations (OSPO)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a:t>GEO Status</a:t>
            </a:r>
          </a:p>
        </p:txBody>
      </p:sp>
    </p:spTree>
    <p:extLst>
      <p:ext uri="{BB962C8B-B14F-4D97-AF65-F5344CB8AC3E}">
        <p14:creationId xmlns:p14="http://schemas.microsoft.com/office/powerpoint/2010/main" val="24430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Shape 1891"/>
          <p:cNvSpPr/>
          <p:nvPr/>
        </p:nvSpPr>
        <p:spPr>
          <a:xfrm>
            <a:off x="0" y="154512"/>
            <a:ext cx="9144000" cy="680699"/>
          </a:xfrm>
          <a:prstGeom prst="rect">
            <a:avLst/>
          </a:prstGeom>
          <a:noFill/>
          <a:ln>
            <a:noFill/>
          </a:ln>
        </p:spPr>
        <p:txBody>
          <a:bodyPr spcFirstLastPara="1" wrap="square" lIns="90475" tIns="44450" rIns="90475" bIns="44450" anchor="t" anchorCtr="0">
            <a:noAutofit/>
          </a:bodyPr>
          <a:lstStyle/>
          <a:p>
            <a:pPr marL="0" marR="0" lvl="0" indent="0" algn="ctr" rtl="0">
              <a:lnSpc>
                <a:spcPct val="80000"/>
              </a:lnSpc>
              <a:spcBef>
                <a:spcPts val="0"/>
              </a:spcBef>
              <a:spcAft>
                <a:spcPts val="0"/>
              </a:spcAft>
              <a:buClr>
                <a:srgbClr val="366092"/>
              </a:buClr>
              <a:buSzPts val="2400"/>
              <a:buFont typeface="Noto Sans Symbols"/>
              <a:buNone/>
            </a:pPr>
            <a:r>
              <a:rPr lang="en-US" sz="2400" b="1" dirty="0">
                <a:solidFill>
                  <a:srgbClr val="366092"/>
                </a:solidFill>
                <a:latin typeface="Arial Narrow"/>
                <a:ea typeface="Arial Narrow"/>
                <a:cs typeface="Arial Narrow"/>
                <a:sym typeface="Arial Narrow"/>
              </a:rPr>
              <a:t>Geostationary Operational Environmental Satellite (GOES-NOP) </a:t>
            </a:r>
            <a:endParaRPr sz="2400" b="1" dirty="0">
              <a:solidFill>
                <a:srgbClr val="366092"/>
              </a:solidFill>
              <a:latin typeface="Arial Narrow"/>
              <a:ea typeface="Arial Narrow"/>
              <a:cs typeface="Arial Narrow"/>
              <a:sym typeface="Arial Narrow"/>
            </a:endParaRPr>
          </a:p>
          <a:p>
            <a:pPr marL="0" marR="0" lvl="0" indent="0" algn="ctr" rtl="0">
              <a:lnSpc>
                <a:spcPct val="80000"/>
              </a:lnSpc>
              <a:spcBef>
                <a:spcPts val="0"/>
              </a:spcBef>
              <a:spcAft>
                <a:spcPts val="0"/>
              </a:spcAft>
              <a:buClr>
                <a:srgbClr val="366092"/>
              </a:buClr>
              <a:buSzPts val="2400"/>
              <a:buFont typeface="Noto Sans Symbols"/>
              <a:buNone/>
            </a:pPr>
            <a:r>
              <a:rPr lang="en-US" sz="2400" b="1" dirty="0">
                <a:solidFill>
                  <a:srgbClr val="366092"/>
                </a:solidFill>
                <a:latin typeface="Arial Narrow"/>
                <a:ea typeface="Arial Narrow"/>
                <a:cs typeface="Arial Narrow"/>
                <a:sym typeface="Arial Narrow"/>
              </a:rPr>
              <a:t>Performance Status </a:t>
            </a:r>
            <a:r>
              <a:rPr lang="en-US" sz="2000" b="1" dirty="0">
                <a:solidFill>
                  <a:srgbClr val="366092"/>
                </a:solidFill>
                <a:latin typeface="Arial Narrow"/>
                <a:ea typeface="Arial Narrow"/>
                <a:cs typeface="Arial Narrow"/>
                <a:sym typeface="Arial Narrow"/>
              </a:rPr>
              <a:t>– </a:t>
            </a:r>
            <a:r>
              <a:rPr lang="en-US" sz="2000" dirty="0" smtClean="0">
                <a:solidFill>
                  <a:srgbClr val="0B5394"/>
                </a:solidFill>
                <a:latin typeface="Arial Narrow"/>
                <a:ea typeface="Arial Narrow"/>
                <a:cs typeface="Arial Narrow"/>
                <a:sym typeface="Arial Narrow"/>
              </a:rPr>
              <a:t>July 2019</a:t>
            </a:r>
            <a:endParaRPr sz="2000" dirty="0">
              <a:solidFill>
                <a:srgbClr val="366092"/>
              </a:solidFill>
              <a:latin typeface="Arial Narrow"/>
              <a:ea typeface="Arial Narrow"/>
              <a:cs typeface="Arial Narrow"/>
              <a:sym typeface="Arial Narrow"/>
            </a:endParaRPr>
          </a:p>
        </p:txBody>
      </p:sp>
      <p:sp>
        <p:nvSpPr>
          <p:cNvPr id="1892" name="Shape 1892"/>
          <p:cNvSpPr/>
          <p:nvPr/>
        </p:nvSpPr>
        <p:spPr>
          <a:xfrm>
            <a:off x="4495815" y="6400801"/>
            <a:ext cx="18473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p:txBody>
      </p:sp>
      <p:graphicFrame>
        <p:nvGraphicFramePr>
          <p:cNvPr id="12" name="Group 688"/>
          <p:cNvGraphicFramePr>
            <a:graphicFrameLocks noGrp="1"/>
          </p:cNvGraphicFramePr>
          <p:nvPr>
            <p:extLst>
              <p:ext uri="{D42A27DB-BD31-4B8C-83A1-F6EECF244321}">
                <p14:modId xmlns:p14="http://schemas.microsoft.com/office/powerpoint/2010/main" val="651613223"/>
              </p:ext>
            </p:extLst>
          </p:nvPr>
        </p:nvGraphicFramePr>
        <p:xfrm>
          <a:off x="533400" y="896108"/>
          <a:ext cx="6343650" cy="5537350"/>
        </p:xfrm>
        <a:graphic>
          <a:graphicData uri="http://schemas.openxmlformats.org/drawingml/2006/table">
            <a:tbl>
              <a:tblPr/>
              <a:tblGrid>
                <a:gridCol w="2385214">
                  <a:extLst>
                    <a:ext uri="{9D8B030D-6E8A-4147-A177-3AD203B41FA5}">
                      <a16:colId xmlns:a16="http://schemas.microsoft.com/office/drawing/2014/main" val="20000"/>
                    </a:ext>
                  </a:extLst>
                </a:gridCol>
                <a:gridCol w="1355307">
                  <a:extLst>
                    <a:ext uri="{9D8B030D-6E8A-4147-A177-3AD203B41FA5}">
                      <a16:colId xmlns:a16="http://schemas.microsoft.com/office/drawing/2014/main" val="20001"/>
                    </a:ext>
                  </a:extLst>
                </a:gridCol>
                <a:gridCol w="1304483">
                  <a:extLst>
                    <a:ext uri="{9D8B030D-6E8A-4147-A177-3AD203B41FA5}">
                      <a16:colId xmlns:a16="http://schemas.microsoft.com/office/drawing/2014/main" val="20002"/>
                    </a:ext>
                  </a:extLst>
                </a:gridCol>
                <a:gridCol w="1298646">
                  <a:extLst>
                    <a:ext uri="{9D8B030D-6E8A-4147-A177-3AD203B41FA5}">
                      <a16:colId xmlns:a16="http://schemas.microsoft.com/office/drawing/2014/main" val="20003"/>
                    </a:ext>
                  </a:extLst>
                </a:gridCol>
              </a:tblGrid>
              <a:tr h="76459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1" u="none" strike="noStrike" cap="none" normalizeH="0" baseline="0" dirty="0" smtClean="0">
                          <a:ln>
                            <a:noFill/>
                          </a:ln>
                          <a:solidFill>
                            <a:schemeClr val="tx1"/>
                          </a:solidFill>
                          <a:effectLst/>
                          <a:latin typeface="Times New Roman" pitchFamily="18" charset="0"/>
                        </a:rPr>
                        <a:t>Payload Instrument</a:t>
                      </a:r>
                    </a:p>
                  </a:txBody>
                  <a:tcPr marL="91454" marR="91454" marT="45726" marB="45726"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(Storage)</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 Apr 10</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(Backup)</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 </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(West Backup)</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 Dec 11</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Imager</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1"/>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Sounder</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bg1"/>
                          </a:solidFill>
                          <a:effectLst/>
                          <a:latin typeface="Times New Roman" pitchFamily="18" charset="0"/>
                        </a:rPr>
                        <a:t>R (4)</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Y (3)</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40422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Magnetosphere Proton and Electron Detectors (MAGPD/MAGED )</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Y (5)</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Magnetometers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4"/>
                  </a:ext>
                </a:extLst>
              </a:tr>
              <a:tr h="404267">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Energetic Proton, Electron, and Alpha Detectors (EPEAD/HEPAD)</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5"/>
                  </a:ext>
                </a:extLst>
              </a:tr>
              <a:tr h="54453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X-Ray/EUV Sensors (XRS/EUV)</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Y (1)</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6"/>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Solar X-Ray Imager (SXI)</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Y (2)</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7"/>
                  </a:ext>
                </a:extLst>
              </a:tr>
              <a:tr h="27244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1" u="none" strike="noStrike" cap="none" normalizeH="0" baseline="0" smtClean="0">
                          <a:ln>
                            <a:noFill/>
                          </a:ln>
                          <a:solidFill>
                            <a:schemeClr val="tx1"/>
                          </a:solidFill>
                          <a:effectLst/>
                          <a:latin typeface="Times New Roman" pitchFamily="18" charset="0"/>
                        </a:rPr>
                        <a:t>Spacecraft Subsystems</a:t>
                      </a:r>
                    </a:p>
                  </a:txBody>
                  <a:tcPr marL="91454" marR="91454" marT="45726" marB="45726"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ndParaRPr>
                    </a:p>
                  </a:txBody>
                  <a:tcPr marL="91454" marR="91454" marT="45726" marB="45726"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91454" marR="91454" marT="45726" marB="45726"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smtClean="0">
                        <a:ln>
                          <a:noFill/>
                        </a:ln>
                        <a:solidFill>
                          <a:schemeClr val="tx1"/>
                        </a:solidFill>
                        <a:effectLst/>
                        <a:latin typeface="Times New Roman" pitchFamily="18" charset="0"/>
                      </a:endParaRPr>
                    </a:p>
                  </a:txBody>
                  <a:tcPr marL="91454" marR="91454" marT="45726" marB="45726"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Telemetry, Command &amp; Control</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9"/>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Attitude and Orbit Control</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0"/>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Fuel for Inclination Control</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1"/>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Propulsion</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2"/>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Mechanisms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3"/>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Electrical Power</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4"/>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Thermal Control</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5"/>
                  </a:ext>
                </a:extLst>
              </a:tr>
              <a:tr h="2460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Communications Payloads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6"/>
                  </a:ext>
                </a:extLst>
              </a:tr>
            </a:tbl>
          </a:graphicData>
        </a:graphic>
      </p:graphicFrame>
      <p:grpSp>
        <p:nvGrpSpPr>
          <p:cNvPr id="13" name="Group 443"/>
          <p:cNvGrpSpPr>
            <a:grpSpLocks/>
          </p:cNvGrpSpPr>
          <p:nvPr/>
        </p:nvGrpSpPr>
        <p:grpSpPr bwMode="auto">
          <a:xfrm>
            <a:off x="7543800" y="2280483"/>
            <a:ext cx="996950" cy="2768600"/>
            <a:chOff x="4903" y="1161"/>
            <a:chExt cx="774" cy="1751"/>
          </a:xfrm>
        </p:grpSpPr>
        <p:sp>
          <p:nvSpPr>
            <p:cNvPr id="14" name="Text Box 182"/>
            <p:cNvSpPr txBox="1">
              <a:spLocks noChangeArrowheads="1"/>
            </p:cNvSpPr>
            <p:nvPr/>
          </p:nvSpPr>
          <p:spPr bwMode="auto">
            <a:xfrm>
              <a:off x="4903" y="1161"/>
              <a:ext cx="774" cy="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a:lnSpc>
                  <a:spcPct val="100000"/>
                </a:lnSpc>
                <a:spcBef>
                  <a:spcPct val="50000"/>
                </a:spcBef>
                <a:buFontTx/>
                <a:buNone/>
              </a:pPr>
              <a:r>
                <a:rPr lang="en-US" altLang="en-US" sz="1400" b="1">
                  <a:latin typeface="Times New Roman" pitchFamily="18" charset="0"/>
                </a:rPr>
                <a:t>Key     </a:t>
              </a:r>
            </a:p>
            <a:p>
              <a:pPr algn="ctr">
                <a:lnSpc>
                  <a:spcPct val="100000"/>
                </a:lnSpc>
                <a:spcBef>
                  <a:spcPct val="50000"/>
                </a:spcBef>
                <a:buFontTx/>
                <a:buNone/>
              </a:pPr>
              <a:r>
                <a:rPr lang="en-US" altLang="en-US" sz="900" b="1">
                  <a:latin typeface="Times New Roman" pitchFamily="18" charset="0"/>
                </a:rPr>
                <a:t>Operational</a:t>
              </a:r>
            </a:p>
            <a:p>
              <a:pPr algn="ctr">
                <a:lnSpc>
                  <a:spcPct val="100000"/>
                </a:lnSpc>
                <a:spcBef>
                  <a:spcPct val="50000"/>
                </a:spcBef>
                <a:buFontTx/>
                <a:buNone/>
              </a:pPr>
              <a:endParaRPr lang="en-US" altLang="en-US" sz="900" b="1">
                <a:latin typeface="Times New Roman" pitchFamily="18" charset="0"/>
              </a:endParaRPr>
            </a:p>
            <a:p>
              <a:pPr algn="ctr">
                <a:lnSpc>
                  <a:spcPct val="100000"/>
                </a:lnSpc>
                <a:spcBef>
                  <a:spcPct val="50000"/>
                </a:spcBef>
                <a:buFontTx/>
                <a:buNone/>
              </a:pPr>
              <a:endParaRPr lang="en-US" altLang="en-US" sz="900" b="1">
                <a:latin typeface="Times New Roman" pitchFamily="18" charset="0"/>
              </a:endParaRPr>
            </a:p>
            <a:p>
              <a:pPr algn="ctr">
                <a:lnSpc>
                  <a:spcPct val="100000"/>
                </a:lnSpc>
                <a:spcBef>
                  <a:spcPct val="50000"/>
                </a:spcBef>
                <a:buFontTx/>
                <a:buNone/>
              </a:pPr>
              <a:r>
                <a:rPr lang="en-US" altLang="en-US" sz="900" b="1">
                  <a:latin typeface="Times New Roman" pitchFamily="18" charset="0"/>
                </a:rPr>
                <a:t>Operational with limitations</a:t>
              </a:r>
            </a:p>
            <a:p>
              <a:pPr algn="ctr">
                <a:lnSpc>
                  <a:spcPct val="100000"/>
                </a:lnSpc>
                <a:spcBef>
                  <a:spcPct val="50000"/>
                </a:spcBef>
                <a:buFontTx/>
                <a:buNone/>
              </a:pPr>
              <a:endParaRPr lang="en-US" altLang="en-US" sz="900" b="1">
                <a:latin typeface="Times New Roman" pitchFamily="18" charset="0"/>
              </a:endParaRPr>
            </a:p>
            <a:p>
              <a:pPr algn="ctr">
                <a:lnSpc>
                  <a:spcPct val="100000"/>
                </a:lnSpc>
                <a:spcBef>
                  <a:spcPct val="50000"/>
                </a:spcBef>
                <a:buFontTx/>
                <a:buNone/>
              </a:pPr>
              <a:endParaRPr lang="en-US" altLang="en-US" sz="900" b="1">
                <a:latin typeface="Times New Roman" pitchFamily="18" charset="0"/>
              </a:endParaRPr>
            </a:p>
            <a:p>
              <a:pPr algn="ctr">
                <a:lnSpc>
                  <a:spcPct val="100000"/>
                </a:lnSpc>
                <a:spcBef>
                  <a:spcPct val="50000"/>
                </a:spcBef>
                <a:buFontTx/>
                <a:buNone/>
              </a:pPr>
              <a:r>
                <a:rPr lang="en-US" altLang="en-US" sz="900" b="1">
                  <a:latin typeface="Times New Roman" pitchFamily="18" charset="0"/>
                </a:rPr>
                <a:t>Non-operational</a:t>
              </a:r>
            </a:p>
            <a:p>
              <a:pPr algn="ctr">
                <a:lnSpc>
                  <a:spcPct val="100000"/>
                </a:lnSpc>
                <a:spcBef>
                  <a:spcPct val="50000"/>
                </a:spcBef>
                <a:buFontTx/>
                <a:buNone/>
              </a:pPr>
              <a:endParaRPr lang="en-US" altLang="en-US" sz="900" b="1">
                <a:latin typeface="Times New Roman" pitchFamily="18" charset="0"/>
              </a:endParaRPr>
            </a:p>
            <a:p>
              <a:pPr algn="ctr">
                <a:lnSpc>
                  <a:spcPct val="100000"/>
                </a:lnSpc>
                <a:spcBef>
                  <a:spcPct val="50000"/>
                </a:spcBef>
                <a:buFontTx/>
                <a:buNone/>
              </a:pPr>
              <a:endParaRPr lang="en-US" altLang="en-US" sz="900" b="1">
                <a:latin typeface="Times New Roman" pitchFamily="18" charset="0"/>
              </a:endParaRPr>
            </a:p>
            <a:p>
              <a:pPr algn="ctr">
                <a:lnSpc>
                  <a:spcPct val="100000"/>
                </a:lnSpc>
                <a:spcBef>
                  <a:spcPct val="50000"/>
                </a:spcBef>
                <a:buFontTx/>
                <a:buNone/>
              </a:pPr>
              <a:endParaRPr lang="en-US" altLang="en-US" sz="1200" b="1">
                <a:latin typeface="Times New Roman" pitchFamily="18" charset="0"/>
              </a:endParaRPr>
            </a:p>
          </p:txBody>
        </p:sp>
        <p:sp>
          <p:nvSpPr>
            <p:cNvPr id="15" name="Rectangle 190"/>
            <p:cNvSpPr>
              <a:spLocks noChangeArrowheads="1"/>
            </p:cNvSpPr>
            <p:nvPr/>
          </p:nvSpPr>
          <p:spPr bwMode="auto">
            <a:xfrm>
              <a:off x="4927" y="1505"/>
              <a:ext cx="712" cy="160"/>
            </a:xfrm>
            <a:prstGeom prst="rect">
              <a:avLst/>
            </a:prstGeom>
            <a:solidFill>
              <a:srgbClr val="00FF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nchorCtr="1"/>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a:lnSpc>
                  <a:spcPct val="100000"/>
                </a:lnSpc>
                <a:spcBef>
                  <a:spcPct val="0"/>
                </a:spcBef>
                <a:buFontTx/>
                <a:buNone/>
              </a:pPr>
              <a:r>
                <a:rPr lang="en-US" altLang="en-US" sz="1400" b="1"/>
                <a:t>G</a:t>
              </a:r>
            </a:p>
          </p:txBody>
        </p:sp>
        <p:sp>
          <p:nvSpPr>
            <p:cNvPr id="16" name="Rectangle 191"/>
            <p:cNvSpPr>
              <a:spLocks noChangeArrowheads="1"/>
            </p:cNvSpPr>
            <p:nvPr/>
          </p:nvSpPr>
          <p:spPr bwMode="auto">
            <a:xfrm>
              <a:off x="4934" y="2359"/>
              <a:ext cx="712" cy="160"/>
            </a:xfrm>
            <a:prstGeom prst="rect">
              <a:avLst/>
            </a:prstGeom>
            <a:solidFill>
              <a:srgbClr val="FF0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nchorCtr="1"/>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a:lnSpc>
                  <a:spcPct val="100000"/>
                </a:lnSpc>
                <a:spcBef>
                  <a:spcPct val="0"/>
                </a:spcBef>
                <a:buFontTx/>
                <a:buNone/>
              </a:pPr>
              <a:r>
                <a:rPr lang="en-US" altLang="en-US" sz="1400" b="1">
                  <a:solidFill>
                    <a:schemeClr val="bg1"/>
                  </a:solidFill>
                </a:rPr>
                <a:t>R</a:t>
              </a:r>
            </a:p>
          </p:txBody>
        </p:sp>
        <p:sp>
          <p:nvSpPr>
            <p:cNvPr id="17" name="Rectangle 200"/>
            <p:cNvSpPr>
              <a:spLocks noChangeArrowheads="1"/>
            </p:cNvSpPr>
            <p:nvPr/>
          </p:nvSpPr>
          <p:spPr bwMode="auto">
            <a:xfrm>
              <a:off x="4926" y="1970"/>
              <a:ext cx="712" cy="160"/>
            </a:xfrm>
            <a:prstGeom prst="rect">
              <a:avLst/>
            </a:prstGeom>
            <a:solidFill>
              <a:srgbClr val="FFFF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nchorCtr="1"/>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a:lnSpc>
                  <a:spcPct val="100000"/>
                </a:lnSpc>
                <a:spcBef>
                  <a:spcPct val="0"/>
                </a:spcBef>
                <a:buFontTx/>
                <a:buNone/>
              </a:pPr>
              <a:r>
                <a:rPr lang="en-US" altLang="en-US" sz="1400" b="1"/>
                <a:t>Y</a:t>
              </a:r>
            </a:p>
          </p:txBody>
        </p:sp>
        <p:sp>
          <p:nvSpPr>
            <p:cNvPr id="18" name="Rectangle 410"/>
            <p:cNvSpPr>
              <a:spLocks noChangeArrowheads="1"/>
            </p:cNvSpPr>
            <p:nvPr/>
          </p:nvSpPr>
          <p:spPr bwMode="auto">
            <a:xfrm>
              <a:off x="4925" y="2752"/>
              <a:ext cx="712" cy="16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a:lnSpc>
                  <a:spcPct val="100000"/>
                </a:lnSpc>
                <a:spcBef>
                  <a:spcPct val="0"/>
                </a:spcBef>
                <a:buFontTx/>
                <a:buNone/>
              </a:pPr>
              <a:endParaRPr lang="en-US" altLang="en-US" sz="1400" b="1"/>
            </a:p>
          </p:txBody>
        </p:sp>
      </p:grpSp>
      <p:sp>
        <p:nvSpPr>
          <p:cNvPr id="19" name="Rectangle 448"/>
          <p:cNvSpPr>
            <a:spLocks noChangeArrowheads="1"/>
          </p:cNvSpPr>
          <p:nvPr/>
        </p:nvSpPr>
        <p:spPr bwMode="auto">
          <a:xfrm>
            <a:off x="7492546" y="2036008"/>
            <a:ext cx="1136650" cy="3013075"/>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nSpc>
                <a:spcPct val="100000"/>
              </a:lnSpc>
              <a:spcBef>
                <a:spcPct val="0"/>
              </a:spcBef>
              <a:buFontTx/>
              <a:buNone/>
            </a:pPr>
            <a:endParaRPr lang="en-US" altLang="en-US" sz="1600">
              <a:solidFill>
                <a:schemeClr val="bg1"/>
              </a:solidFill>
            </a:endParaRPr>
          </a:p>
        </p:txBody>
      </p:sp>
    </p:spTree>
    <p:extLst>
      <p:ext uri="{BB962C8B-B14F-4D97-AF65-F5344CB8AC3E}">
        <p14:creationId xmlns:p14="http://schemas.microsoft.com/office/powerpoint/2010/main" val="359210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Shape 1910"/>
          <p:cNvSpPr/>
          <p:nvPr/>
        </p:nvSpPr>
        <p:spPr>
          <a:xfrm>
            <a:off x="0" y="280659"/>
            <a:ext cx="9144000" cy="680699"/>
          </a:xfrm>
          <a:prstGeom prst="rect">
            <a:avLst/>
          </a:prstGeom>
          <a:noFill/>
          <a:ln>
            <a:noFill/>
          </a:ln>
        </p:spPr>
        <p:txBody>
          <a:bodyPr spcFirstLastPara="1" wrap="square" lIns="90475" tIns="44450" rIns="90475" bIns="44450" anchor="t" anchorCtr="0">
            <a:noAutofit/>
          </a:bodyPr>
          <a:lstStyle/>
          <a:p>
            <a:pPr marL="0" marR="0" lvl="0" indent="0" algn="ctr" rtl="0">
              <a:lnSpc>
                <a:spcPct val="80000"/>
              </a:lnSpc>
              <a:spcBef>
                <a:spcPts val="0"/>
              </a:spcBef>
              <a:spcAft>
                <a:spcPts val="0"/>
              </a:spcAft>
              <a:buClr>
                <a:srgbClr val="366092"/>
              </a:buClr>
              <a:buSzPts val="2400"/>
              <a:buFont typeface="Noto Sans Symbols"/>
              <a:buNone/>
            </a:pPr>
            <a:r>
              <a:rPr lang="en-US" sz="2400" b="1" dirty="0">
                <a:solidFill>
                  <a:srgbClr val="366092"/>
                </a:solidFill>
                <a:latin typeface="Arial Narrow"/>
                <a:ea typeface="Arial Narrow"/>
                <a:cs typeface="Arial Narrow"/>
                <a:sym typeface="Arial Narrow"/>
              </a:rPr>
              <a:t>Geostationary Operational Environmental Satellite (</a:t>
            </a:r>
            <a:r>
              <a:rPr lang="en-US" sz="2400" b="1" dirty="0" smtClean="0">
                <a:solidFill>
                  <a:srgbClr val="366092"/>
                </a:solidFill>
                <a:latin typeface="Arial Narrow"/>
                <a:ea typeface="Arial Narrow"/>
                <a:cs typeface="Arial Narrow"/>
                <a:sym typeface="Arial Narrow"/>
              </a:rPr>
              <a:t>GOES-16 and 17) </a:t>
            </a:r>
            <a:endParaRPr dirty="0"/>
          </a:p>
          <a:p>
            <a:pPr marL="0" marR="0" lvl="0" indent="0" algn="ctr" rtl="0">
              <a:lnSpc>
                <a:spcPct val="80000"/>
              </a:lnSpc>
              <a:spcBef>
                <a:spcPts val="0"/>
              </a:spcBef>
              <a:spcAft>
                <a:spcPts val="0"/>
              </a:spcAft>
              <a:buClr>
                <a:srgbClr val="366092"/>
              </a:buClr>
              <a:buSzPts val="2400"/>
              <a:buFont typeface="Noto Sans Symbols"/>
              <a:buNone/>
            </a:pPr>
            <a:r>
              <a:rPr lang="en-US" sz="2400" b="1" dirty="0">
                <a:solidFill>
                  <a:srgbClr val="366092"/>
                </a:solidFill>
                <a:latin typeface="Arial Narrow"/>
                <a:ea typeface="Arial Narrow"/>
                <a:cs typeface="Arial Narrow"/>
                <a:sym typeface="Arial Narrow"/>
              </a:rPr>
              <a:t>Performance Status </a:t>
            </a:r>
            <a:r>
              <a:rPr lang="en-US" sz="2000" b="1" dirty="0">
                <a:solidFill>
                  <a:srgbClr val="366092"/>
                </a:solidFill>
                <a:latin typeface="Arial Narrow"/>
                <a:ea typeface="Arial Narrow"/>
                <a:cs typeface="Arial Narrow"/>
                <a:sym typeface="Arial Narrow"/>
              </a:rPr>
              <a:t>– </a:t>
            </a:r>
            <a:r>
              <a:rPr lang="en-US" sz="2000" dirty="0" smtClean="0">
                <a:solidFill>
                  <a:srgbClr val="0B5394"/>
                </a:solidFill>
                <a:latin typeface="Arial Narrow"/>
                <a:ea typeface="Arial Narrow"/>
                <a:cs typeface="Arial Narrow"/>
                <a:sym typeface="Arial Narrow"/>
              </a:rPr>
              <a:t>July 2019</a:t>
            </a:r>
            <a:endParaRPr sz="2000" dirty="0">
              <a:solidFill>
                <a:srgbClr val="366092"/>
              </a:solidFill>
              <a:latin typeface="Arial Narrow"/>
              <a:ea typeface="Arial Narrow"/>
              <a:cs typeface="Arial Narrow"/>
              <a:sym typeface="Arial Narrow"/>
            </a:endParaRPr>
          </a:p>
        </p:txBody>
      </p:sp>
      <p:sp>
        <p:nvSpPr>
          <p:cNvPr id="1911" name="Shape 1911"/>
          <p:cNvSpPr/>
          <p:nvPr/>
        </p:nvSpPr>
        <p:spPr>
          <a:xfrm>
            <a:off x="4495800" y="6400800"/>
            <a:ext cx="184150" cy="517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a:p>
            <a:pPr marL="0" marR="0" lvl="0" indent="0" algn="l" rtl="0">
              <a:lnSpc>
                <a:spcPct val="100000"/>
              </a:lnSpc>
              <a:spcBef>
                <a:spcPts val="0"/>
              </a:spcBef>
              <a:spcAft>
                <a:spcPts val="0"/>
              </a:spcAft>
              <a:buClr>
                <a:schemeClr val="dk1"/>
              </a:buClr>
              <a:buSzPts val="1400"/>
              <a:buFont typeface="Noto Sans Symbols"/>
              <a:buNone/>
            </a:pPr>
            <a:endParaRPr sz="1400">
              <a:solidFill>
                <a:srgbClr val="000000"/>
              </a:solidFill>
              <a:latin typeface="Noto Sans Symbols"/>
              <a:ea typeface="Noto Sans Symbols"/>
              <a:cs typeface="Noto Sans Symbols"/>
              <a:sym typeface="Noto Sans Symbols"/>
            </a:endParaRPr>
          </a:p>
        </p:txBody>
      </p:sp>
      <p:grpSp>
        <p:nvGrpSpPr>
          <p:cNvPr id="1913" name="Shape 1913"/>
          <p:cNvGrpSpPr/>
          <p:nvPr/>
        </p:nvGrpSpPr>
        <p:grpSpPr>
          <a:xfrm>
            <a:off x="7577138" y="1885950"/>
            <a:ext cx="996950" cy="2869794"/>
            <a:chOff x="4903" y="1161"/>
            <a:chExt cx="774" cy="1815"/>
          </a:xfrm>
        </p:grpSpPr>
        <p:sp>
          <p:nvSpPr>
            <p:cNvPr id="1914" name="Shape 1914"/>
            <p:cNvSpPr txBox="1"/>
            <p:nvPr/>
          </p:nvSpPr>
          <p:spPr>
            <a:xfrm>
              <a:off x="4903" y="1161"/>
              <a:ext cx="774" cy="18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Key     </a:t>
              </a:r>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Operational</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Operational with limitations</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rgbClr val="000000"/>
                </a:buClr>
                <a:buSzPts val="900"/>
                <a:buFont typeface="Noto Sans Symbols"/>
                <a:buNone/>
              </a:pPr>
              <a:r>
                <a:rPr lang="en-US" sz="900" b="1">
                  <a:solidFill>
                    <a:srgbClr val="000000"/>
                  </a:solidFill>
                  <a:latin typeface="Arial"/>
                  <a:ea typeface="Arial"/>
                  <a:cs typeface="Arial"/>
                  <a:sym typeface="Arial"/>
                </a:rPr>
                <a:t>Non-operational</a:t>
              </a:r>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450"/>
                </a:spcBef>
                <a:spcAft>
                  <a:spcPts val="0"/>
                </a:spcAft>
                <a:buClr>
                  <a:schemeClr val="dk1"/>
                </a:buClr>
                <a:buSzPts val="900"/>
                <a:buFont typeface="Noto Sans Symbols"/>
                <a:buNone/>
              </a:pPr>
              <a:endParaRPr sz="900" b="1">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dk1"/>
                </a:buClr>
                <a:buSzPts val="1200"/>
                <a:buFont typeface="Noto Sans Symbols"/>
                <a:buNone/>
              </a:pPr>
              <a:endParaRPr sz="1200" b="1">
                <a:solidFill>
                  <a:srgbClr val="000000"/>
                </a:solidFill>
                <a:latin typeface="Times New Roman"/>
                <a:ea typeface="Times New Roman"/>
                <a:cs typeface="Times New Roman"/>
                <a:sym typeface="Times New Roman"/>
              </a:endParaRPr>
            </a:p>
          </p:txBody>
        </p:sp>
        <p:sp>
          <p:nvSpPr>
            <p:cNvPr id="1915" name="Shape 1915"/>
            <p:cNvSpPr/>
            <p:nvPr/>
          </p:nvSpPr>
          <p:spPr>
            <a:xfrm>
              <a:off x="4927" y="1495"/>
              <a:ext cx="712" cy="160"/>
            </a:xfrm>
            <a:prstGeom prst="rect">
              <a:avLst/>
            </a:prstGeom>
            <a:solidFill>
              <a:srgbClr val="00FF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G</a:t>
              </a:r>
              <a:endParaRPr/>
            </a:p>
          </p:txBody>
        </p:sp>
        <p:sp>
          <p:nvSpPr>
            <p:cNvPr id="1916" name="Shape 1916"/>
            <p:cNvSpPr/>
            <p:nvPr/>
          </p:nvSpPr>
          <p:spPr>
            <a:xfrm>
              <a:off x="4934" y="2555"/>
              <a:ext cx="712" cy="160"/>
            </a:xfrm>
            <a:prstGeom prst="rect">
              <a:avLst/>
            </a:prstGeom>
            <a:solidFill>
              <a:srgbClr val="FF00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1400"/>
                <a:buFont typeface="Noto Sans Symbols"/>
                <a:buNone/>
              </a:pPr>
              <a:r>
                <a:rPr lang="en-US" sz="1400" b="1">
                  <a:solidFill>
                    <a:srgbClr val="FFFFFF"/>
                  </a:solidFill>
                  <a:latin typeface="Arial"/>
                  <a:ea typeface="Arial"/>
                  <a:cs typeface="Arial"/>
                  <a:sym typeface="Arial"/>
                </a:rPr>
                <a:t>R</a:t>
              </a:r>
              <a:endParaRPr/>
            </a:p>
          </p:txBody>
        </p:sp>
        <p:sp>
          <p:nvSpPr>
            <p:cNvPr id="1917" name="Shape 1917"/>
            <p:cNvSpPr/>
            <p:nvPr/>
          </p:nvSpPr>
          <p:spPr>
            <a:xfrm>
              <a:off x="4926" y="2073"/>
              <a:ext cx="712" cy="160"/>
            </a:xfrm>
            <a:prstGeom prst="rect">
              <a:avLst/>
            </a:prstGeom>
            <a:solidFill>
              <a:srgbClr val="FFFF0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400"/>
                <a:buFont typeface="Noto Sans Symbols"/>
                <a:buNone/>
              </a:pPr>
              <a:r>
                <a:rPr lang="en-US" sz="1400" b="1">
                  <a:solidFill>
                    <a:srgbClr val="000000"/>
                  </a:solidFill>
                  <a:latin typeface="Arial"/>
                  <a:ea typeface="Arial"/>
                  <a:cs typeface="Arial"/>
                  <a:sym typeface="Arial"/>
                </a:rPr>
                <a:t>Y</a:t>
              </a:r>
              <a:endParaRPr/>
            </a:p>
          </p:txBody>
        </p:sp>
        <p:sp>
          <p:nvSpPr>
            <p:cNvPr id="1918" name="Shape 1918"/>
            <p:cNvSpPr/>
            <p:nvPr/>
          </p:nvSpPr>
          <p:spPr>
            <a:xfrm>
              <a:off x="4925" y="2752"/>
              <a:ext cx="712" cy="1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Noto Sans Symbols"/>
                <a:buNone/>
              </a:pPr>
              <a:endParaRPr sz="1400" b="1">
                <a:solidFill>
                  <a:srgbClr val="000000"/>
                </a:solidFill>
                <a:latin typeface="Arial"/>
                <a:ea typeface="Arial"/>
                <a:cs typeface="Arial"/>
                <a:sym typeface="Arial"/>
              </a:endParaRPr>
            </a:p>
          </p:txBody>
        </p:sp>
      </p:grpSp>
      <p:sp>
        <p:nvSpPr>
          <p:cNvPr id="1919" name="Shape 1919"/>
          <p:cNvSpPr/>
          <p:nvPr/>
        </p:nvSpPr>
        <p:spPr>
          <a:xfrm>
            <a:off x="7489825" y="1582738"/>
            <a:ext cx="1136650" cy="3013075"/>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Noto Sans Symbols"/>
              <a:buNone/>
            </a:pPr>
            <a:endParaRPr sz="1600">
              <a:solidFill>
                <a:srgbClr val="FFFFFF"/>
              </a:solidFill>
              <a:latin typeface="Arial"/>
              <a:ea typeface="Arial"/>
              <a:cs typeface="Arial"/>
              <a:sym typeface="Arial"/>
            </a:endParaRPr>
          </a:p>
        </p:txBody>
      </p:sp>
      <p:graphicFrame>
        <p:nvGraphicFramePr>
          <p:cNvPr id="13" name="Group 688"/>
          <p:cNvGraphicFramePr>
            <a:graphicFrameLocks noGrp="1"/>
          </p:cNvGraphicFramePr>
          <p:nvPr>
            <p:extLst>
              <p:ext uri="{D42A27DB-BD31-4B8C-83A1-F6EECF244321}">
                <p14:modId xmlns:p14="http://schemas.microsoft.com/office/powerpoint/2010/main" val="3545555696"/>
              </p:ext>
            </p:extLst>
          </p:nvPr>
        </p:nvGraphicFramePr>
        <p:xfrm>
          <a:off x="1143000" y="1039584"/>
          <a:ext cx="5557043" cy="5361216"/>
        </p:xfrm>
        <a:graphic>
          <a:graphicData uri="http://schemas.openxmlformats.org/drawingml/2006/table">
            <a:tbl>
              <a:tblPr/>
              <a:tblGrid>
                <a:gridCol w="2745605">
                  <a:extLst>
                    <a:ext uri="{9D8B030D-6E8A-4147-A177-3AD203B41FA5}">
                      <a16:colId xmlns:a16="http://schemas.microsoft.com/office/drawing/2014/main" val="20000"/>
                    </a:ext>
                  </a:extLst>
                </a:gridCol>
                <a:gridCol w="1473958">
                  <a:extLst>
                    <a:ext uri="{9D8B030D-6E8A-4147-A177-3AD203B41FA5}">
                      <a16:colId xmlns:a16="http://schemas.microsoft.com/office/drawing/2014/main" val="20001"/>
                    </a:ext>
                  </a:extLst>
                </a:gridCol>
                <a:gridCol w="1337480">
                  <a:extLst>
                    <a:ext uri="{9D8B030D-6E8A-4147-A177-3AD203B41FA5}">
                      <a16:colId xmlns:a16="http://schemas.microsoft.com/office/drawing/2014/main" val="2779334334"/>
                    </a:ext>
                  </a:extLst>
                </a:gridCol>
              </a:tblGrid>
              <a:tr h="78667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1" u="none" strike="noStrike" cap="none" normalizeH="0" baseline="0" dirty="0" smtClean="0">
                          <a:ln>
                            <a:noFill/>
                          </a:ln>
                          <a:solidFill>
                            <a:schemeClr val="tx1"/>
                          </a:solidFill>
                          <a:effectLst/>
                          <a:latin typeface="Times New Roman" pitchFamily="18" charset="0"/>
                        </a:rPr>
                        <a:t>Payload Instrument</a:t>
                      </a:r>
                    </a:p>
                  </a:txBody>
                  <a:tcPr marL="91454" marR="91454" marT="45726" marB="45726"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Nov 16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 Dec 17</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GOES-17</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(West)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Mar 18</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a:t>
                      </a:r>
                      <a:r>
                        <a:rPr kumimoji="0" lang="en-US" sz="1000" b="1" i="0" u="none" strike="noStrike" cap="none" normalizeH="0" baseline="0" smtClean="0">
                          <a:ln>
                            <a:noFill/>
                          </a:ln>
                          <a:solidFill>
                            <a:schemeClr val="tx1"/>
                          </a:solidFill>
                          <a:effectLst/>
                          <a:latin typeface="Times New Roman" pitchFamily="18" charset="0"/>
                        </a:rPr>
                        <a:t>: Feb 19</a:t>
                      </a:r>
                      <a:endParaRPr kumimoji="0" lang="en-US" sz="1000" b="1" i="0" u="none" strike="noStrike" cap="none" normalizeH="0" baseline="0" dirty="0" smtClean="0">
                        <a:ln>
                          <a:noFill/>
                        </a:ln>
                        <a:solidFill>
                          <a:schemeClr val="tx1"/>
                        </a:solidFill>
                        <a:effectLst/>
                        <a:latin typeface="Times New Roman" pitchFamily="18" charset="0"/>
                      </a:endParaRP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027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Advanced Baseline Imager (ABI)</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Y(2)</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7551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Space Environment I-Situ Suite (SEISS)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2"/>
                  </a:ext>
                </a:extLst>
              </a:tr>
              <a:tr h="299087">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Solar Ultraviolet Imager (SUVI)</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3"/>
                  </a:ext>
                </a:extLst>
              </a:tr>
              <a:tr h="415949">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EUV and X-ray Irradiance Sensors (EXIS)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4"/>
                  </a:ext>
                </a:extLst>
              </a:tr>
              <a:tr h="34323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Magnetometer</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Y(1)</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5"/>
                  </a:ext>
                </a:extLst>
              </a:tr>
              <a:tr h="28041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200" b="0" i="0" u="none" strike="noStrike" cap="none" normalizeH="0" baseline="0" dirty="0" smtClean="0">
                          <a:ln>
                            <a:noFill/>
                          </a:ln>
                          <a:solidFill>
                            <a:schemeClr val="tx1"/>
                          </a:solidFill>
                          <a:effectLst/>
                          <a:latin typeface="Times New Roman" pitchFamily="18" charset="0"/>
                        </a:rPr>
                        <a:t>Geostationary Lighting Mapper (GLM)</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6"/>
                  </a:ext>
                </a:extLst>
              </a:tr>
              <a:tr h="28031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1" u="none" strike="noStrike" cap="none" normalizeH="0" baseline="0" dirty="0" smtClean="0">
                          <a:ln>
                            <a:noFill/>
                          </a:ln>
                          <a:solidFill>
                            <a:schemeClr val="tx1"/>
                          </a:solidFill>
                          <a:effectLst/>
                          <a:latin typeface="Times New Roman" pitchFamily="18" charset="0"/>
                        </a:rPr>
                        <a:t>Spacecraft Subsystems</a:t>
                      </a:r>
                    </a:p>
                  </a:txBody>
                  <a:tcPr marL="91454" marR="91454" marT="45726" marB="45726"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ndParaRPr>
                    </a:p>
                  </a:txBody>
                  <a:tcPr marL="91454" marR="91454" marT="45726" marB="45726" anchor="ctr" horzOverflow="overflow">
                    <a:lnL>
                      <a:noFill/>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ndParaRPr>
                    </a:p>
                  </a:txBody>
                  <a:tcPr marL="91454" marR="91454" marT="45726" marB="45726"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9949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Command Data &amp; Handling (CD&amp;H)</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8"/>
                  </a:ext>
                </a:extLst>
              </a:tr>
              <a:tr h="27714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Guidance Navigation Control (GNC)</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9"/>
                  </a:ext>
                </a:extLst>
              </a:tr>
              <a:tr h="29260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Electrical Power Subsystem (EPS)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0"/>
                  </a:ext>
                </a:extLst>
              </a:tr>
              <a:tr h="25319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Propulsion</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1"/>
                  </a:ext>
                </a:extLst>
              </a:tr>
              <a:tr h="2708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Mechanisms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2"/>
                  </a:ext>
                </a:extLst>
              </a:tr>
              <a:tr h="3048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Electrical Power</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3"/>
                  </a:ext>
                </a:extLst>
              </a:tr>
              <a:tr h="24484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Thermal Control</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4"/>
                  </a:ext>
                </a:extLst>
              </a:tr>
              <a:tr h="25319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Times New Roman" pitchFamily="18" charset="0"/>
                        </a:rPr>
                        <a:t>Communications Payloads</a:t>
                      </a:r>
                    </a:p>
                  </a:txBody>
                  <a:tcPr marL="91454" marR="9145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marL="91454" marR="9145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6189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381001" y="76214"/>
            <a:ext cx="8077199" cy="664667"/>
          </a:xfrm>
        </p:spPr>
        <p:txBody>
          <a:bodyPr>
            <a:normAutofit fontScale="90000"/>
          </a:bodyPr>
          <a:lstStyle/>
          <a:p>
            <a:pPr algn="ctr"/>
            <a:r>
              <a:rPr lang="en-US" dirty="0"/>
              <a:t>GOES </a:t>
            </a:r>
            <a:r>
              <a:rPr lang="en-US" dirty="0" err="1"/>
              <a:t>Flyout</a:t>
            </a:r>
            <a:r>
              <a:rPr lang="en-US" dirty="0"/>
              <a:t> Schedule</a:t>
            </a:r>
          </a:p>
        </p:txBody>
      </p:sp>
      <p:sp>
        <p:nvSpPr>
          <p:cNvPr id="44037" name="Rectangle 6"/>
          <p:cNvSpPr>
            <a:spLocks noChangeArrowheads="1"/>
          </p:cNvSpPr>
          <p:nvPr/>
        </p:nvSpPr>
        <p:spPr bwMode="auto">
          <a:xfrm>
            <a:off x="457200" y="6229053"/>
            <a:ext cx="8001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a:hlinkClick r:id="rId4"/>
              </a:rPr>
              <a:t>http://www.goes-r.gov</a:t>
            </a:r>
            <a:r>
              <a:rPr lang="en-US" dirty="0"/>
              <a:t> </a:t>
            </a:r>
          </a:p>
        </p:txBody>
      </p:sp>
      <p:pic>
        <p:nvPicPr>
          <p:cNvPr id="3" name="Picture 2"/>
          <p:cNvPicPr>
            <a:picLocks noChangeAspect="1"/>
          </p:cNvPicPr>
          <p:nvPr/>
        </p:nvPicPr>
        <p:blipFill>
          <a:blip r:embed="rId5"/>
          <a:stretch>
            <a:fillRect/>
          </a:stretch>
        </p:blipFill>
        <p:spPr>
          <a:xfrm>
            <a:off x="914400" y="713126"/>
            <a:ext cx="7465618" cy="5575687"/>
          </a:xfrm>
          <a:prstGeom prst="rect">
            <a:avLst/>
          </a:prstGeom>
        </p:spPr>
      </p:pic>
    </p:spTree>
    <p:extLst>
      <p:ext uri="{BB962C8B-B14F-4D97-AF65-F5344CB8AC3E}">
        <p14:creationId xmlns:p14="http://schemas.microsoft.com/office/powerpoint/2010/main" val="1261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lstStyle/>
          <a:p>
            <a:r>
              <a:rPr lang="en-US" dirty="0"/>
              <a:t>GOES Constellation</a:t>
            </a:r>
          </a:p>
        </p:txBody>
      </p:sp>
      <p:sp>
        <p:nvSpPr>
          <p:cNvPr id="22" name="Content Placeholder 32"/>
          <p:cNvSpPr txBox="1">
            <a:spLocks/>
          </p:cNvSpPr>
          <p:nvPr/>
        </p:nvSpPr>
        <p:spPr>
          <a:xfrm>
            <a:off x="457200" y="5486399"/>
            <a:ext cx="8229600" cy="104685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lnSpc>
                <a:spcPct val="80000"/>
              </a:lnSpc>
              <a:spcBef>
                <a:spcPct val="0"/>
              </a:spcBef>
              <a:buFont typeface="Arial" pitchFamily="34" charset="0"/>
              <a:buChar char="•"/>
            </a:pPr>
            <a:r>
              <a:rPr lang="en-US" sz="2000" dirty="0"/>
              <a:t>Primary source of data for short term forecasting, especially of severe weather such as tropical storms</a:t>
            </a:r>
          </a:p>
          <a:p>
            <a:pPr>
              <a:lnSpc>
                <a:spcPct val="80000"/>
              </a:lnSpc>
              <a:spcBef>
                <a:spcPct val="0"/>
              </a:spcBef>
            </a:pPr>
            <a:r>
              <a:rPr lang="en-US" sz="2000" dirty="0"/>
              <a:t>Continuity of Operations since 1974	</a:t>
            </a:r>
          </a:p>
        </p:txBody>
      </p:sp>
      <p:sp>
        <p:nvSpPr>
          <p:cNvPr id="20" name="Rectangle 23"/>
          <p:cNvSpPr>
            <a:spLocks noChangeAspect="1" noChangeArrowheads="1"/>
          </p:cNvSpPr>
          <p:nvPr/>
        </p:nvSpPr>
        <p:spPr bwMode="auto">
          <a:xfrm>
            <a:off x="2884502" y="2473446"/>
            <a:ext cx="778097" cy="553998"/>
          </a:xfrm>
          <a:prstGeom prst="rect">
            <a:avLst/>
          </a:prstGeom>
          <a:noFill/>
          <a:ln w="9525">
            <a:noFill/>
            <a:miter lim="800000"/>
            <a:headEnd/>
            <a:tailEnd/>
          </a:ln>
        </p:spPr>
        <p:txBody>
          <a:bodyPr wrap="none" lIns="0" tIns="0" rIns="0" bIns="0">
            <a:spAutoFit/>
          </a:bodyPr>
          <a:lstStyle/>
          <a:p>
            <a:pPr algn="ctr"/>
            <a:r>
              <a:rPr lang="en-US" sz="1200" dirty="0">
                <a:solidFill>
                  <a:schemeClr val="bg1"/>
                </a:solidFill>
              </a:rPr>
              <a:t>GOES-West</a:t>
            </a:r>
          </a:p>
          <a:p>
            <a:pPr algn="ctr"/>
            <a:r>
              <a:rPr lang="en-US" sz="1200" dirty="0">
                <a:solidFill>
                  <a:schemeClr val="bg1"/>
                </a:solidFill>
              </a:rPr>
              <a:t>GOES-15</a:t>
            </a:r>
          </a:p>
          <a:p>
            <a:pPr algn="ctr"/>
            <a:r>
              <a:rPr lang="en-US" sz="1200" dirty="0">
                <a:solidFill>
                  <a:schemeClr val="bg1"/>
                </a:solidFill>
              </a:rPr>
              <a:t>135° West </a:t>
            </a:r>
          </a:p>
        </p:txBody>
      </p:sp>
      <p:sp>
        <p:nvSpPr>
          <p:cNvPr id="25" name="Rectangle 24"/>
          <p:cNvSpPr>
            <a:spLocks noChangeAspect="1" noChangeArrowheads="1"/>
          </p:cNvSpPr>
          <p:nvPr/>
        </p:nvSpPr>
        <p:spPr bwMode="auto">
          <a:xfrm>
            <a:off x="4503107" y="2486146"/>
            <a:ext cx="699550" cy="553998"/>
          </a:xfrm>
          <a:prstGeom prst="rect">
            <a:avLst/>
          </a:prstGeom>
          <a:noFill/>
          <a:ln w="9525">
            <a:noFill/>
            <a:miter lim="800000"/>
            <a:headEnd/>
            <a:tailEnd/>
          </a:ln>
        </p:spPr>
        <p:txBody>
          <a:bodyPr wrap="none" lIns="0" tIns="0" rIns="0" bIns="0">
            <a:spAutoFit/>
          </a:bodyPr>
          <a:lstStyle/>
          <a:p>
            <a:pPr algn="ctr"/>
            <a:r>
              <a:rPr lang="en-US" sz="1200" dirty="0">
                <a:solidFill>
                  <a:schemeClr val="bg1"/>
                </a:solidFill>
              </a:rPr>
              <a:t>GOES-East</a:t>
            </a:r>
          </a:p>
          <a:p>
            <a:pPr algn="ctr"/>
            <a:r>
              <a:rPr lang="en-US" sz="1200" dirty="0">
                <a:solidFill>
                  <a:schemeClr val="bg1"/>
                </a:solidFill>
              </a:rPr>
              <a:t>GOES-13</a:t>
            </a:r>
          </a:p>
          <a:p>
            <a:pPr algn="ctr"/>
            <a:r>
              <a:rPr lang="en-US" sz="1200" dirty="0">
                <a:solidFill>
                  <a:schemeClr val="bg1"/>
                </a:solidFill>
              </a:rPr>
              <a:t>75° West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4654"/>
            <a:ext cx="9144000" cy="3568691"/>
          </a:xfrm>
          <a:prstGeom prst="rect">
            <a:avLst/>
          </a:prstGeom>
        </p:spPr>
      </p:pic>
      <p:pic>
        <p:nvPicPr>
          <p:cNvPr id="16" name="Picture 15"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5016387" y="3304971"/>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print"/>
          <a:srcRect/>
          <a:stretch>
            <a:fillRect/>
          </a:stretch>
        </p:blipFill>
        <p:spPr bwMode="auto">
          <a:xfrm>
            <a:off x="4415039" y="3284007"/>
            <a:ext cx="442295" cy="329619"/>
          </a:xfrm>
          <a:prstGeom prst="rect">
            <a:avLst/>
          </a:prstGeom>
          <a:noFill/>
          <a:ln w="9525">
            <a:noFill/>
            <a:miter lim="800000"/>
            <a:headEnd/>
            <a:tailEnd/>
          </a:ln>
          <a:effectLst/>
        </p:spPr>
      </p:pic>
      <p:sp>
        <p:nvSpPr>
          <p:cNvPr id="23" name="TextBox 22"/>
          <p:cNvSpPr txBox="1"/>
          <p:nvPr/>
        </p:nvSpPr>
        <p:spPr>
          <a:xfrm>
            <a:off x="3560699" y="3631802"/>
            <a:ext cx="780983" cy="246221"/>
          </a:xfrm>
          <a:prstGeom prst="rect">
            <a:avLst/>
          </a:prstGeom>
          <a:noFill/>
        </p:spPr>
        <p:txBody>
          <a:bodyPr wrap="none" rtlCol="0">
            <a:spAutoFit/>
          </a:bodyPr>
          <a:lstStyle/>
          <a:p>
            <a:r>
              <a:rPr lang="en-US" sz="1000" dirty="0"/>
              <a:t>GOES-West</a:t>
            </a:r>
          </a:p>
        </p:txBody>
      </p:sp>
      <p:sp>
        <p:nvSpPr>
          <p:cNvPr id="27" name="TextBox 26"/>
          <p:cNvSpPr txBox="1"/>
          <p:nvPr/>
        </p:nvSpPr>
        <p:spPr>
          <a:xfrm>
            <a:off x="4925639" y="3632755"/>
            <a:ext cx="726481" cy="246221"/>
          </a:xfrm>
          <a:prstGeom prst="rect">
            <a:avLst/>
          </a:prstGeom>
          <a:noFill/>
        </p:spPr>
        <p:txBody>
          <a:bodyPr wrap="none" rtlCol="0">
            <a:spAutoFit/>
          </a:bodyPr>
          <a:lstStyle/>
          <a:p>
            <a:r>
              <a:rPr lang="en-US" sz="1000" dirty="0"/>
              <a:t>GOES-East</a:t>
            </a:r>
          </a:p>
        </p:txBody>
      </p:sp>
      <p:sp>
        <p:nvSpPr>
          <p:cNvPr id="30" name="TextBox 29"/>
          <p:cNvSpPr txBox="1"/>
          <p:nvPr/>
        </p:nvSpPr>
        <p:spPr>
          <a:xfrm>
            <a:off x="4324181" y="3632755"/>
            <a:ext cx="607859" cy="246221"/>
          </a:xfrm>
          <a:prstGeom prst="rect">
            <a:avLst/>
          </a:prstGeom>
          <a:noFill/>
        </p:spPr>
        <p:txBody>
          <a:bodyPr wrap="none" rtlCol="0">
            <a:spAutoFit/>
          </a:bodyPr>
          <a:lstStyle/>
          <a:p>
            <a:r>
              <a:rPr lang="en-US" sz="1000" dirty="0"/>
              <a:t>Standby</a:t>
            </a:r>
          </a:p>
        </p:txBody>
      </p:sp>
      <p:pic>
        <p:nvPicPr>
          <p:cNvPr id="31" name="Picture 30"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3774502" y="3304971"/>
            <a:ext cx="641143" cy="39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606058" y="169173"/>
            <a:ext cx="7886700" cy="490265"/>
          </a:xfrm>
        </p:spPr>
        <p:txBody>
          <a:bodyPr>
            <a:normAutofit fontScale="90000"/>
          </a:bodyPr>
          <a:lstStyle/>
          <a:p>
            <a:r>
              <a:rPr lang="en-US" dirty="0" smtClean="0"/>
              <a:t>GOES Constellation</a:t>
            </a:r>
            <a:endParaRPr lang="en-US" dirty="0"/>
          </a:p>
        </p:txBody>
      </p:sp>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51" y="1332543"/>
            <a:ext cx="2111416" cy="2096457"/>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951" y="1313493"/>
            <a:ext cx="2111416" cy="2096457"/>
          </a:xfrm>
          <a:prstGeom prst="rect">
            <a:avLst/>
          </a:prstGeom>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1898" y="1297488"/>
            <a:ext cx="2094319" cy="2096457"/>
          </a:xfrm>
          <a:prstGeom prst="rect">
            <a:avLst/>
          </a:prstGeom>
        </p:spPr>
      </p:pic>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81" y="1304820"/>
            <a:ext cx="2094319" cy="2096457"/>
          </a:xfrm>
          <a:prstGeom prst="rect">
            <a:avLst/>
          </a:prstGeom>
        </p:spPr>
      </p:pic>
      <p:sp>
        <p:nvSpPr>
          <p:cNvPr id="92" name="Rectangle 23"/>
          <p:cNvSpPr>
            <a:spLocks noChangeAspect="1" noChangeArrowheads="1"/>
          </p:cNvSpPr>
          <p:nvPr/>
        </p:nvSpPr>
        <p:spPr bwMode="auto">
          <a:xfrm>
            <a:off x="2434552" y="771163"/>
            <a:ext cx="2115324" cy="553998"/>
          </a:xfrm>
          <a:prstGeom prst="rect">
            <a:avLst/>
          </a:prstGeom>
          <a:noFill/>
          <a:ln w="9525">
            <a:noFill/>
            <a:miter lim="800000"/>
            <a:headEnd/>
            <a:tailEnd/>
          </a:ln>
        </p:spPr>
        <p:txBody>
          <a:bodyPr wrap="none" lIns="0" tIns="0" rIns="0" bIns="0">
            <a:spAutoFit/>
          </a:bodyPr>
          <a:lstStyle/>
          <a:p>
            <a:pPr algn="ctr"/>
            <a:r>
              <a:rPr lang="en-US" sz="1200" dirty="0" smtClean="0">
                <a:latin typeface="Calibri"/>
              </a:rPr>
              <a:t>Supplemental Ops until Dec, 2019</a:t>
            </a:r>
          </a:p>
          <a:p>
            <a:pPr algn="ctr"/>
            <a:r>
              <a:rPr lang="en-US" sz="1200" dirty="0" smtClean="0">
                <a:latin typeface="Calibri"/>
              </a:rPr>
              <a:t>GOES-15</a:t>
            </a:r>
            <a:endParaRPr lang="en-US" sz="1200" dirty="0">
              <a:latin typeface="Calibri"/>
            </a:endParaRPr>
          </a:p>
          <a:p>
            <a:pPr algn="ctr"/>
            <a:r>
              <a:rPr lang="en-US" sz="1200" dirty="0" smtClean="0">
                <a:latin typeface="Calibri" panose="020F0502020204030204" pitchFamily="34" charset="0"/>
                <a:cs typeface="Calibri" panose="020F0502020204030204" pitchFamily="34" charset="0"/>
              </a:rPr>
              <a:t>128° </a:t>
            </a:r>
            <a:r>
              <a:rPr lang="en-US" sz="1200" dirty="0">
                <a:latin typeface="Calibri" panose="020F0502020204030204" pitchFamily="34" charset="0"/>
                <a:cs typeface="Calibri" panose="020F0502020204030204" pitchFamily="34" charset="0"/>
              </a:rPr>
              <a:t>West </a:t>
            </a:r>
          </a:p>
        </p:txBody>
      </p:sp>
      <p:sp>
        <p:nvSpPr>
          <p:cNvPr id="93" name="Rectangle 92"/>
          <p:cNvSpPr>
            <a:spLocks noChangeAspect="1" noChangeArrowheads="1"/>
          </p:cNvSpPr>
          <p:nvPr/>
        </p:nvSpPr>
        <p:spPr bwMode="auto">
          <a:xfrm>
            <a:off x="7434248" y="762490"/>
            <a:ext cx="715581" cy="553998"/>
          </a:xfrm>
          <a:prstGeom prst="rect">
            <a:avLst/>
          </a:prstGeom>
          <a:noFill/>
          <a:ln w="9525">
            <a:noFill/>
            <a:miter lim="800000"/>
            <a:headEnd/>
            <a:tailEnd/>
          </a:ln>
        </p:spPr>
        <p:txBody>
          <a:bodyPr wrap="none" lIns="0" tIns="0" rIns="0" bIns="0">
            <a:spAutoFit/>
          </a:bodyPr>
          <a:lstStyle/>
          <a:p>
            <a:pPr algn="ctr"/>
            <a:r>
              <a:rPr lang="en-US" sz="1200" dirty="0" smtClean="0">
                <a:latin typeface="Calibri"/>
              </a:rPr>
              <a:t>GOES-East</a:t>
            </a:r>
          </a:p>
          <a:p>
            <a:pPr algn="ctr"/>
            <a:r>
              <a:rPr lang="en-US" sz="1200" dirty="0" smtClean="0">
                <a:latin typeface="Calibri"/>
              </a:rPr>
              <a:t>GOES-16</a:t>
            </a:r>
            <a:endParaRPr lang="en-US" sz="1200" dirty="0">
              <a:latin typeface="Calibri"/>
            </a:endParaRPr>
          </a:p>
          <a:p>
            <a:pPr algn="ctr"/>
            <a:r>
              <a:rPr lang="en-US" sz="1200" dirty="0" smtClean="0">
                <a:latin typeface="Calibri"/>
              </a:rPr>
              <a:t>75.2° </a:t>
            </a:r>
            <a:r>
              <a:rPr lang="en-US" sz="1200" dirty="0">
                <a:latin typeface="Calibri"/>
              </a:rPr>
              <a:t>West </a:t>
            </a:r>
          </a:p>
        </p:txBody>
      </p:sp>
      <p:sp>
        <p:nvSpPr>
          <p:cNvPr id="94" name="Rectangle 25"/>
          <p:cNvSpPr>
            <a:spLocks noChangeAspect="1" noChangeArrowheads="1"/>
          </p:cNvSpPr>
          <p:nvPr/>
        </p:nvSpPr>
        <p:spPr bwMode="auto">
          <a:xfrm>
            <a:off x="5347525" y="755158"/>
            <a:ext cx="641842" cy="553998"/>
          </a:xfrm>
          <a:prstGeom prst="rect">
            <a:avLst/>
          </a:prstGeom>
          <a:noFill/>
          <a:ln w="9525">
            <a:noFill/>
            <a:miter lim="800000"/>
            <a:headEnd/>
            <a:tailEnd/>
          </a:ln>
        </p:spPr>
        <p:txBody>
          <a:bodyPr wrap="none" lIns="0" tIns="0" rIns="0" bIns="0">
            <a:spAutoFit/>
          </a:bodyPr>
          <a:lstStyle/>
          <a:p>
            <a:pPr algn="ctr"/>
            <a:r>
              <a:rPr lang="en-US" sz="1200" dirty="0" smtClean="0">
                <a:latin typeface="Calibri"/>
              </a:rPr>
              <a:t>Standby</a:t>
            </a:r>
          </a:p>
          <a:p>
            <a:pPr algn="ctr"/>
            <a:r>
              <a:rPr lang="en-US" sz="1200" dirty="0" smtClean="0">
                <a:latin typeface="Calibri"/>
              </a:rPr>
              <a:t>GOES-14</a:t>
            </a:r>
          </a:p>
          <a:p>
            <a:pPr algn="ctr"/>
            <a:r>
              <a:rPr lang="en-US" sz="1200" dirty="0" smtClean="0">
                <a:latin typeface="Calibri"/>
              </a:rPr>
              <a:t>105° West</a:t>
            </a:r>
            <a:endParaRPr lang="en-US" sz="1200" dirty="0">
              <a:latin typeface="Calibri"/>
            </a:endParaRPr>
          </a:p>
        </p:txBody>
      </p:sp>
      <p:pic>
        <p:nvPicPr>
          <p:cNvPr id="95" name="Picture 3" descr="C:\Users\kyle.herring\Desktop\goes-r-no-background-lr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29662">
            <a:off x="7535058" y="2107384"/>
            <a:ext cx="1210437" cy="73836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p:cNvPicPr>
            <a:picLocks noChangeAspect="1" noChangeArrowheads="1"/>
          </p:cNvPicPr>
          <p:nvPr/>
        </p:nvPicPr>
        <p:blipFill>
          <a:blip r:embed="rId7" cstate="print"/>
          <a:srcRect/>
          <a:stretch>
            <a:fillRect/>
          </a:stretch>
        </p:blipFill>
        <p:spPr bwMode="auto">
          <a:xfrm>
            <a:off x="3019447" y="1821732"/>
            <a:ext cx="835025" cy="622300"/>
          </a:xfrm>
          <a:prstGeom prst="rect">
            <a:avLst/>
          </a:prstGeom>
          <a:noFill/>
          <a:ln w="9525">
            <a:noFill/>
            <a:miter lim="800000"/>
            <a:headEnd/>
            <a:tailEnd/>
          </a:ln>
          <a:effectLst/>
        </p:spPr>
      </p:pic>
      <p:sp>
        <p:nvSpPr>
          <p:cNvPr id="97" name="Rectangle 23"/>
          <p:cNvSpPr>
            <a:spLocks noChangeAspect="1" noChangeArrowheads="1"/>
          </p:cNvSpPr>
          <p:nvPr/>
        </p:nvSpPr>
        <p:spPr bwMode="auto">
          <a:xfrm>
            <a:off x="647795" y="749262"/>
            <a:ext cx="1261836" cy="553998"/>
          </a:xfrm>
          <a:prstGeom prst="rect">
            <a:avLst/>
          </a:prstGeom>
          <a:noFill/>
          <a:ln w="9525">
            <a:noFill/>
            <a:miter lim="800000"/>
            <a:headEnd/>
            <a:tailEnd/>
          </a:ln>
        </p:spPr>
        <p:txBody>
          <a:bodyPr wrap="square" lIns="0" tIns="0" rIns="0" bIns="0">
            <a:spAutoFit/>
          </a:bodyPr>
          <a:lstStyle/>
          <a:p>
            <a:pPr algn="ctr"/>
            <a:r>
              <a:rPr lang="en-US" sz="1200" dirty="0" smtClean="0">
                <a:latin typeface="Calibri"/>
              </a:rPr>
              <a:t>GOES-West</a:t>
            </a:r>
          </a:p>
          <a:p>
            <a:pPr algn="ctr"/>
            <a:r>
              <a:rPr lang="en-US" sz="1200" dirty="0" smtClean="0">
                <a:latin typeface="Calibri"/>
              </a:rPr>
              <a:t>GOES-17</a:t>
            </a:r>
          </a:p>
          <a:p>
            <a:pPr algn="ctr"/>
            <a:r>
              <a:rPr lang="en-US" sz="1200" dirty="0" smtClean="0">
                <a:latin typeface="Calibri"/>
              </a:rPr>
              <a:t>137.2° West </a:t>
            </a:r>
            <a:endParaRPr lang="en-US" sz="1200" dirty="0">
              <a:latin typeface="Calibri"/>
            </a:endParaRPr>
          </a:p>
        </p:txBody>
      </p:sp>
      <p:sp>
        <p:nvSpPr>
          <p:cNvPr id="98" name="Oval 97"/>
          <p:cNvSpPr/>
          <p:nvPr/>
        </p:nvSpPr>
        <p:spPr>
          <a:xfrm>
            <a:off x="4591898" y="1284968"/>
            <a:ext cx="2094319" cy="2108977"/>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effectLst/>
              <a:uLnTx/>
              <a:uFillTx/>
              <a:latin typeface="Calibri"/>
              <a:ea typeface="+mn-ea"/>
              <a:cs typeface="+mn-cs"/>
            </a:endParaRPr>
          </a:p>
        </p:txBody>
      </p:sp>
      <p:pic>
        <p:nvPicPr>
          <p:cNvPr id="99" name="Picture 3" descr="C:\Users\kyle.herring\Desktop\goes-r-no-background-lr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29662">
            <a:off x="1079607" y="2140283"/>
            <a:ext cx="1210437" cy="7383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7" cstate="print"/>
          <a:srcRect/>
          <a:stretch>
            <a:fillRect/>
          </a:stretch>
        </p:blipFill>
        <p:spPr bwMode="auto">
          <a:xfrm>
            <a:off x="5170544" y="1820212"/>
            <a:ext cx="835025" cy="622300"/>
          </a:xfrm>
          <a:prstGeom prst="rect">
            <a:avLst/>
          </a:prstGeom>
          <a:noFill/>
          <a:ln w="9525">
            <a:noFill/>
            <a:miter lim="800000"/>
            <a:headEnd/>
            <a:tailEnd/>
          </a:ln>
          <a:effectLst/>
        </p:spPr>
      </p:pic>
      <p:sp>
        <p:nvSpPr>
          <p:cNvPr id="101" name="TextBox 100"/>
          <p:cNvSpPr txBox="1"/>
          <p:nvPr/>
        </p:nvSpPr>
        <p:spPr>
          <a:xfrm>
            <a:off x="282317" y="3430560"/>
            <a:ext cx="8534181"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Currently, supplemental operations are enabled for GOES-15 products and services and GOES-14 EMWIN and MDL services (excludes SXI and XRS/EUV)</a:t>
            </a:r>
            <a:endParaRPr lang="en-US" dirty="0"/>
          </a:p>
          <a:p>
            <a:pPr marL="742950" lvl="1" indent="-285750">
              <a:buFont typeface="Calibri" panose="020F0502020204030204" pitchFamily="34" charset="0"/>
              <a:buChar char="-"/>
            </a:pPr>
            <a:r>
              <a:rPr lang="en-US" dirty="0" smtClean="0"/>
              <a:t>These are mitigations for the GOES-17 operations promotion, meant to lessen risk associated with ABI LHP (loop heat pipe) anomaly and space weather products operations status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Effective in Dec, 2019, GOES-15 and GOES-14 will return to their respective storage and standby roles</a:t>
            </a:r>
            <a:endParaRPr lang="en-US" dirty="0"/>
          </a:p>
          <a:p>
            <a:pPr marL="742950" lvl="1" indent="-285750">
              <a:buFont typeface="Calibri" panose="020F0502020204030204" pitchFamily="34" charset="0"/>
              <a:buChar char="-"/>
            </a:pPr>
            <a:r>
              <a:rPr lang="en-US" dirty="0" smtClean="0"/>
              <a:t>Conversations are underway between NWS and NESDIS regarding a request to extend GOES-14/15 supplemental operations due to Space </a:t>
            </a:r>
            <a:r>
              <a:rPr lang="en-US" dirty="0" err="1" smtClean="0"/>
              <a:t>Wx</a:t>
            </a:r>
            <a:r>
              <a:rPr lang="en-US" dirty="0" smtClean="0"/>
              <a:t>, EMWIN, and ABI hot period concerns</a:t>
            </a:r>
          </a:p>
        </p:txBody>
      </p:sp>
    </p:spTree>
    <p:extLst>
      <p:ext uri="{BB962C8B-B14F-4D97-AF65-F5344CB8AC3E}">
        <p14:creationId xmlns:p14="http://schemas.microsoft.com/office/powerpoint/2010/main" val="4013160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GOES- R Series Data Access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2036487"/>
              </p:ext>
            </p:extLst>
          </p:nvPr>
        </p:nvGraphicFramePr>
        <p:xfrm>
          <a:off x="224147" y="990600"/>
          <a:ext cx="8695706" cy="5410198"/>
        </p:xfrm>
        <a:graphic>
          <a:graphicData uri="http://schemas.openxmlformats.org/drawingml/2006/table">
            <a:tbl>
              <a:tblPr firstRow="1" bandRow="1">
                <a:tableStyleId>{5C22544A-7EE6-4342-B048-85BDC9FD1C3A}</a:tableStyleId>
              </a:tblPr>
              <a:tblGrid>
                <a:gridCol w="3168006">
                  <a:extLst>
                    <a:ext uri="{9D8B030D-6E8A-4147-A177-3AD203B41FA5}">
                      <a16:colId xmlns:a16="http://schemas.microsoft.com/office/drawing/2014/main" val="1756915114"/>
                    </a:ext>
                  </a:extLst>
                </a:gridCol>
                <a:gridCol w="5527700">
                  <a:extLst>
                    <a:ext uri="{9D8B030D-6E8A-4147-A177-3AD203B41FA5}">
                      <a16:colId xmlns:a16="http://schemas.microsoft.com/office/drawing/2014/main" val="3259777803"/>
                    </a:ext>
                  </a:extLst>
                </a:gridCol>
              </a:tblGrid>
              <a:tr h="609324">
                <a:tc>
                  <a:txBody>
                    <a:bodyPr/>
                    <a:lstStyle/>
                    <a:p>
                      <a:pPr algn="ctr"/>
                      <a:r>
                        <a:rPr lang="en-US" sz="2000" dirty="0" smtClean="0"/>
                        <a:t>Acronym</a:t>
                      </a:r>
                      <a:endParaRPr lang="en-US" sz="2000" dirty="0"/>
                    </a:p>
                  </a:txBody>
                  <a:tcPr marL="137160" marR="137160" marT="137160" marB="137160" anchor="ctr"/>
                </a:tc>
                <a:tc>
                  <a:txBody>
                    <a:bodyPr/>
                    <a:lstStyle/>
                    <a:p>
                      <a:pPr algn="ctr"/>
                      <a:r>
                        <a:rPr lang="en-US" sz="2000" dirty="0" smtClean="0"/>
                        <a:t>System Name</a:t>
                      </a:r>
                      <a:endParaRPr lang="en-US" sz="2000" dirty="0"/>
                    </a:p>
                  </a:txBody>
                  <a:tcPr marL="137160" marR="137160" marT="137160" marB="137160" anchor="ctr"/>
                </a:tc>
                <a:extLst>
                  <a:ext uri="{0D108BD9-81ED-4DB2-BD59-A6C34878D82A}">
                    <a16:rowId xmlns:a16="http://schemas.microsoft.com/office/drawing/2014/main" val="2239919348"/>
                  </a:ext>
                </a:extLst>
              </a:tr>
              <a:tr h="545184">
                <a:tc>
                  <a:txBody>
                    <a:bodyPr/>
                    <a:lstStyle/>
                    <a:p>
                      <a:r>
                        <a:rPr lang="en-US" sz="1600" dirty="0" smtClean="0"/>
                        <a:t>GRB</a:t>
                      </a:r>
                      <a:endParaRPr lang="en-US" sz="1600" dirty="0"/>
                    </a:p>
                  </a:txBody>
                  <a:tcPr marL="137160" marR="137160" marT="137160" marB="137160" anchor="ctr"/>
                </a:tc>
                <a:tc>
                  <a:txBody>
                    <a:bodyPr/>
                    <a:lstStyle/>
                    <a:p>
                      <a:r>
                        <a:rPr lang="en-US" sz="1600" dirty="0" smtClean="0"/>
                        <a:t>GOES Rebroadcast</a:t>
                      </a:r>
                      <a:endParaRPr lang="en-US" sz="1600" dirty="0"/>
                    </a:p>
                  </a:txBody>
                  <a:tcPr marL="137160" marR="137160" marT="137160" marB="137160" anchor="ctr"/>
                </a:tc>
                <a:extLst>
                  <a:ext uri="{0D108BD9-81ED-4DB2-BD59-A6C34878D82A}">
                    <a16:rowId xmlns:a16="http://schemas.microsoft.com/office/drawing/2014/main" val="3082926895"/>
                  </a:ext>
                </a:extLst>
              </a:tr>
              <a:tr h="877368">
                <a:tc>
                  <a:txBody>
                    <a:bodyPr/>
                    <a:lstStyle/>
                    <a:p>
                      <a:r>
                        <a:rPr lang="en-US" sz="1600" dirty="0" smtClean="0"/>
                        <a:t>HRIT/ EMWIN</a:t>
                      </a:r>
                      <a:endParaRPr lang="en-US" sz="1600" dirty="0"/>
                    </a:p>
                  </a:txBody>
                  <a:tcPr marL="137160" marR="137160" marT="137160" marB="137160" anchor="ctr"/>
                </a:tc>
                <a:tc>
                  <a:txBody>
                    <a:bodyPr/>
                    <a:lstStyle/>
                    <a:p>
                      <a:r>
                        <a:rPr lang="en-US" sz="1600" dirty="0" smtClean="0"/>
                        <a:t>High Rate Information Transmission/ Emergency Managers Weather Information Network </a:t>
                      </a:r>
                      <a:endParaRPr lang="en-US" sz="1600" dirty="0"/>
                    </a:p>
                  </a:txBody>
                  <a:tcPr marL="137160" marR="137160" marT="137160" marB="137160" anchor="ctr"/>
                </a:tc>
                <a:extLst>
                  <a:ext uri="{0D108BD9-81ED-4DB2-BD59-A6C34878D82A}">
                    <a16:rowId xmlns:a16="http://schemas.microsoft.com/office/drawing/2014/main" val="2844566493"/>
                  </a:ext>
                </a:extLst>
              </a:tr>
              <a:tr h="545184">
                <a:tc>
                  <a:txBody>
                    <a:bodyPr/>
                    <a:lstStyle/>
                    <a:p>
                      <a:r>
                        <a:rPr lang="en-US" sz="1600" dirty="0" smtClean="0"/>
                        <a:t>PDA</a:t>
                      </a:r>
                      <a:endParaRPr lang="en-US" sz="1600" dirty="0"/>
                    </a:p>
                  </a:txBody>
                  <a:tcPr marL="137160" marR="137160" marT="137160" marB="137160" anchor="ctr"/>
                </a:tc>
                <a:tc>
                  <a:txBody>
                    <a:bodyPr/>
                    <a:lstStyle/>
                    <a:p>
                      <a:r>
                        <a:rPr lang="en-US" sz="1600" dirty="0" smtClean="0"/>
                        <a:t>Product Distribution and Access</a:t>
                      </a:r>
                      <a:endParaRPr lang="en-US" sz="1600" dirty="0"/>
                    </a:p>
                  </a:txBody>
                  <a:tcPr marL="137160" marR="137160" marT="137160" marB="137160" anchor="ctr"/>
                </a:tc>
                <a:extLst>
                  <a:ext uri="{0D108BD9-81ED-4DB2-BD59-A6C34878D82A}">
                    <a16:rowId xmlns:a16="http://schemas.microsoft.com/office/drawing/2014/main" val="2190020331"/>
                  </a:ext>
                </a:extLst>
              </a:tr>
              <a:tr h="652402">
                <a:tc>
                  <a:txBody>
                    <a:bodyPr/>
                    <a:lstStyle/>
                    <a:p>
                      <a:r>
                        <a:rPr lang="en-US" sz="1600" dirty="0" smtClean="0"/>
                        <a:t>CLASS</a:t>
                      </a:r>
                      <a:endParaRPr lang="en-US" sz="1600" dirty="0"/>
                    </a:p>
                  </a:txBody>
                  <a:tcPr marL="137160" marR="137160" marT="137160" marB="137160" anchor="ctr"/>
                </a:tc>
                <a:tc>
                  <a:txBody>
                    <a:bodyPr/>
                    <a:lstStyle/>
                    <a:p>
                      <a:r>
                        <a:rPr lang="en-US" sz="1600" dirty="0" smtClean="0"/>
                        <a:t>Comprehensive Large Array-data Stewardship System</a:t>
                      </a:r>
                      <a:endParaRPr lang="en-US" sz="1600" dirty="0"/>
                    </a:p>
                  </a:txBody>
                  <a:tcPr marL="137160" marR="137160" marT="137160" marB="137160" anchor="ctr"/>
                </a:tc>
                <a:extLst>
                  <a:ext uri="{0D108BD9-81ED-4DB2-BD59-A6C34878D82A}">
                    <a16:rowId xmlns:a16="http://schemas.microsoft.com/office/drawing/2014/main" val="2564461101"/>
                  </a:ext>
                </a:extLst>
              </a:tr>
              <a:tr h="545184">
                <a:tc>
                  <a:txBody>
                    <a:bodyPr/>
                    <a:lstStyle/>
                    <a:p>
                      <a:r>
                        <a:rPr lang="en-US" sz="1600" dirty="0" smtClean="0"/>
                        <a:t>GNC-A</a:t>
                      </a:r>
                      <a:endParaRPr lang="en-US" sz="1600" dirty="0"/>
                    </a:p>
                  </a:txBody>
                  <a:tcPr marL="137160" marR="137160" marT="137160" marB="137160" anchor="ctr"/>
                </a:tc>
                <a:tc>
                  <a:txBody>
                    <a:bodyPr/>
                    <a:lstStyle/>
                    <a:p>
                      <a:r>
                        <a:rPr lang="en-US" sz="1600" dirty="0" err="1" smtClean="0"/>
                        <a:t>GEONETCast</a:t>
                      </a:r>
                      <a:r>
                        <a:rPr lang="en-US" sz="1600" dirty="0" smtClean="0"/>
                        <a:t> Americas</a:t>
                      </a:r>
                      <a:endParaRPr lang="en-US" sz="1600" dirty="0"/>
                    </a:p>
                  </a:txBody>
                  <a:tcPr marL="137160" marR="137160" marT="137160" marB="137160" anchor="ctr"/>
                </a:tc>
                <a:extLst>
                  <a:ext uri="{0D108BD9-81ED-4DB2-BD59-A6C34878D82A}">
                    <a16:rowId xmlns:a16="http://schemas.microsoft.com/office/drawing/2014/main" val="573262631"/>
                  </a:ext>
                </a:extLst>
              </a:tr>
              <a:tr h="545184">
                <a:tc>
                  <a:txBody>
                    <a:bodyPr/>
                    <a:lstStyle/>
                    <a:p>
                      <a:r>
                        <a:rPr lang="en-US" sz="1600" dirty="0" smtClean="0"/>
                        <a:t>Websites</a:t>
                      </a:r>
                      <a:endParaRPr lang="en-US" sz="1600" dirty="0"/>
                    </a:p>
                  </a:txBody>
                  <a:tcPr marL="137160" marR="137160" marT="137160" marB="137160" anchor="ctr"/>
                </a:tc>
                <a:tc>
                  <a:txBody>
                    <a:bodyPr/>
                    <a:lstStyle/>
                    <a:p>
                      <a:r>
                        <a:rPr lang="en-US" sz="1600" dirty="0" smtClean="0"/>
                        <a:t>Websites on the Internet</a:t>
                      </a:r>
                      <a:endParaRPr lang="en-US" sz="1600" dirty="0"/>
                    </a:p>
                  </a:txBody>
                  <a:tcPr marL="137160" marR="137160" marT="137160" marB="137160" anchor="ctr"/>
                </a:tc>
                <a:extLst>
                  <a:ext uri="{0D108BD9-81ED-4DB2-BD59-A6C34878D82A}">
                    <a16:rowId xmlns:a16="http://schemas.microsoft.com/office/drawing/2014/main" val="2146415409"/>
                  </a:ext>
                </a:extLst>
              </a:tr>
              <a:tr h="545184">
                <a:tc>
                  <a:txBody>
                    <a:bodyPr/>
                    <a:lstStyle/>
                    <a:p>
                      <a:r>
                        <a:rPr lang="en-US" sz="1600" dirty="0" smtClean="0"/>
                        <a:t>BDP</a:t>
                      </a:r>
                      <a:endParaRPr lang="en-US" sz="1600" dirty="0"/>
                    </a:p>
                  </a:txBody>
                  <a:tcPr marL="137160" marR="137160" marT="137160" marB="13716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Big Data Project</a:t>
                      </a:r>
                    </a:p>
                  </a:txBody>
                  <a:tcPr marL="137160" marR="137160" marT="137160" marB="137160" anchor="ctr"/>
                </a:tc>
                <a:extLst>
                  <a:ext uri="{0D108BD9-81ED-4DB2-BD59-A6C34878D82A}">
                    <a16:rowId xmlns:a16="http://schemas.microsoft.com/office/drawing/2014/main" val="1797705216"/>
                  </a:ext>
                </a:extLst>
              </a:tr>
              <a:tr h="545184">
                <a:tc>
                  <a:txBody>
                    <a:bodyPr/>
                    <a:lstStyle/>
                    <a:p>
                      <a:r>
                        <a:rPr lang="en-US" sz="1600" dirty="0" smtClean="0"/>
                        <a:t>SBN/</a:t>
                      </a:r>
                      <a:r>
                        <a:rPr lang="en-US" sz="1600" dirty="0" err="1" smtClean="0"/>
                        <a:t>NOAAPort</a:t>
                      </a:r>
                      <a:endParaRPr lang="en-US" sz="1600" dirty="0"/>
                    </a:p>
                  </a:txBody>
                  <a:tcPr marL="137160" marR="137160" marT="137160" marB="13716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NWS Satellite Broadcast Network</a:t>
                      </a:r>
                    </a:p>
                  </a:txBody>
                  <a:tcPr marL="137160" marR="137160" marT="137160" marB="137160" anchor="ctr"/>
                </a:tc>
                <a:extLst>
                  <a:ext uri="{0D108BD9-81ED-4DB2-BD59-A6C34878D82A}">
                    <a16:rowId xmlns:a16="http://schemas.microsoft.com/office/drawing/2014/main" val="4038425462"/>
                  </a:ext>
                </a:extLst>
              </a:tr>
            </a:tbl>
          </a:graphicData>
        </a:graphic>
      </p:graphicFrame>
    </p:spTree>
    <p:extLst>
      <p:ext uri="{BB962C8B-B14F-4D97-AF65-F5344CB8AC3E}">
        <p14:creationId xmlns:p14="http://schemas.microsoft.com/office/powerpoint/2010/main" val="28109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57400"/>
            <a:ext cx="7772400" cy="1500187"/>
          </a:xfrm>
        </p:spPr>
        <p:txBody>
          <a:bodyPr anchor="ctr">
            <a:normAutofit/>
          </a:bodyPr>
          <a:lstStyle/>
          <a:p>
            <a:pPr algn="ctr"/>
            <a:r>
              <a:rPr lang="en-US" sz="4400" b="1" dirty="0" smtClean="0">
                <a:solidFill>
                  <a:schemeClr val="tx1"/>
                </a:solidFill>
              </a:rPr>
              <a:t>GOES-16 Update</a:t>
            </a:r>
            <a:endParaRPr lang="en-US" sz="4400" b="1" dirty="0">
              <a:solidFill>
                <a:schemeClr val="tx1"/>
              </a:solidFill>
            </a:endParaRPr>
          </a:p>
        </p:txBody>
      </p:sp>
    </p:spTree>
    <p:extLst>
      <p:ext uri="{BB962C8B-B14F-4D97-AF65-F5344CB8AC3E}">
        <p14:creationId xmlns:p14="http://schemas.microsoft.com/office/powerpoint/2010/main" val="257625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21"/>
          </a:xfrm>
        </p:spPr>
        <p:txBody>
          <a:bodyPr>
            <a:normAutofit fontScale="90000"/>
          </a:bodyPr>
          <a:lstStyle/>
          <a:p>
            <a:r>
              <a:rPr lang="en-US" dirty="0" smtClean="0"/>
              <a:t>GOES-16 L1b</a:t>
            </a:r>
            <a:br>
              <a:rPr lang="en-US" dirty="0" smtClean="0"/>
            </a:br>
            <a:r>
              <a:rPr lang="en-US" dirty="0" smtClean="0"/>
              <a:t>Science Product Validation Status</a:t>
            </a:r>
            <a:endParaRPr lang="en-US" dirty="0"/>
          </a:p>
        </p:txBody>
      </p:sp>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r>
              <a:rPr lang="fi-FI" dirty="0" smtClean="0">
                <a:solidFill>
                  <a:srgbClr val="000000"/>
                </a:solidFill>
              </a:rPr>
              <a:t>  </a:t>
            </a:r>
            <a:fld id="{13AF08EC-556D-4A1C-845F-2ABFACE9E84C}" type="slidenum">
              <a:rPr smtClean="0">
                <a:solidFill>
                  <a:srgbClr val="000000"/>
                </a:solidFill>
              </a:rPr>
              <a:pPr/>
              <a:t>18</a:t>
            </a:fld>
            <a:endParaRPr dirty="0">
              <a:solidFill>
                <a:srgbClr val="00000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33" t="87407" r="2700" b="7725"/>
          <a:stretch/>
        </p:blipFill>
        <p:spPr>
          <a:xfrm>
            <a:off x="246743" y="5812974"/>
            <a:ext cx="8592457" cy="3338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71" y="63502"/>
            <a:ext cx="8897257" cy="6286499"/>
          </a:xfrm>
          <a:prstGeom prst="rect">
            <a:avLst/>
          </a:prstGeom>
        </p:spPr>
      </p:pic>
    </p:spTree>
    <p:extLst>
      <p:ext uri="{BB962C8B-B14F-4D97-AF65-F5344CB8AC3E}">
        <p14:creationId xmlns:p14="http://schemas.microsoft.com/office/powerpoint/2010/main" val="352071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r>
              <a:rPr lang="fi-FI" dirty="0" smtClean="0">
                <a:solidFill>
                  <a:srgbClr val="000000"/>
                </a:solidFill>
              </a:rPr>
              <a:t>  </a:t>
            </a:r>
            <a:fld id="{13AF08EC-556D-4A1C-845F-2ABFACE9E84C}" type="slidenum">
              <a:rPr smtClean="0">
                <a:solidFill>
                  <a:srgbClr val="000000"/>
                </a:solidFill>
              </a:rPr>
              <a:pPr/>
              <a:t>19</a:t>
            </a:fld>
            <a:endParaRPr dirty="0">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896"/>
            <a:ext cx="9144000" cy="6400800"/>
          </a:xfrm>
          <a:prstGeom prst="rect">
            <a:avLst/>
          </a:prstGeom>
        </p:spPr>
      </p:pic>
    </p:spTree>
    <p:extLst>
      <p:ext uri="{BB962C8B-B14F-4D97-AF65-F5344CB8AC3E}">
        <p14:creationId xmlns:p14="http://schemas.microsoft.com/office/powerpoint/2010/main" val="378057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000" b="0" dirty="0"/>
              <a:t>Presentation Outline</a:t>
            </a:r>
          </a:p>
        </p:txBody>
      </p:sp>
      <p:sp>
        <p:nvSpPr>
          <p:cNvPr id="3" name="Content Placeholder 2"/>
          <p:cNvSpPr>
            <a:spLocks noGrp="1"/>
          </p:cNvSpPr>
          <p:nvPr>
            <p:ph idx="1"/>
          </p:nvPr>
        </p:nvSpPr>
        <p:spPr>
          <a:xfrm>
            <a:off x="228600" y="1371600"/>
            <a:ext cx="8686800" cy="4221163"/>
          </a:xfrm>
        </p:spPr>
        <p:txBody>
          <a:bodyPr>
            <a:noAutofit/>
          </a:bodyPr>
          <a:lstStyle/>
          <a:p>
            <a:pPr marL="0" indent="0">
              <a:buNone/>
            </a:pPr>
            <a:endParaRPr lang="en-US" sz="900" dirty="0"/>
          </a:p>
          <a:p>
            <a:pPr>
              <a:buFontTx/>
              <a:buChar char="-"/>
            </a:pPr>
            <a:r>
              <a:rPr lang="en-US" sz="2400" dirty="0"/>
              <a:t>Overview of the Office of Satellite and Product Operations (OSPO)</a:t>
            </a:r>
          </a:p>
          <a:p>
            <a:pPr>
              <a:buFontTx/>
              <a:buChar char="-"/>
            </a:pPr>
            <a:r>
              <a:rPr lang="en-US" sz="2400" dirty="0"/>
              <a:t>Status of Satellite Operations</a:t>
            </a:r>
          </a:p>
          <a:p>
            <a:pPr>
              <a:buFontTx/>
              <a:buChar char="-"/>
            </a:pPr>
            <a:r>
              <a:rPr lang="en-US" sz="2400" dirty="0"/>
              <a:t>Status of </a:t>
            </a:r>
            <a:r>
              <a:rPr lang="en-US" sz="2400" dirty="0" err="1"/>
              <a:t>McIDAS</a:t>
            </a:r>
            <a:r>
              <a:rPr lang="en-US" sz="2400" dirty="0"/>
              <a:t> at ESPC </a:t>
            </a:r>
          </a:p>
          <a:p>
            <a:pPr>
              <a:buFontTx/>
              <a:buChar char="-"/>
            </a:pPr>
            <a:r>
              <a:rPr lang="en-US" sz="2400" dirty="0" smtClean="0"/>
              <a:t>Q&amp;A</a:t>
            </a:r>
            <a:endParaRPr lang="en-US" sz="2400" dirty="0"/>
          </a:p>
          <a:p>
            <a:pPr>
              <a:buFontTx/>
              <a:buChar char="-"/>
            </a:pPr>
            <a:endParaRPr lang="en-US" sz="2400" dirty="0"/>
          </a:p>
          <a:p>
            <a:pPr marL="0" indent="0">
              <a:buNone/>
            </a:pPr>
            <a:endParaRPr lang="en-US" sz="2400" dirty="0"/>
          </a:p>
          <a:p>
            <a:pPr>
              <a:buFontTx/>
              <a:buChar char="-"/>
            </a:pPr>
            <a:endParaRPr lang="en-US" sz="2400" dirty="0"/>
          </a:p>
          <a:p>
            <a:pPr>
              <a:buFontTx/>
              <a:buChar char="-"/>
            </a:pPr>
            <a:endParaRPr lang="en-US" sz="2400" dirty="0"/>
          </a:p>
          <a:p>
            <a:pPr marL="0" indent="0">
              <a:buNone/>
            </a:pP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462" y="3657600"/>
            <a:ext cx="193833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7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57400"/>
            <a:ext cx="7772400" cy="1500187"/>
          </a:xfrm>
        </p:spPr>
        <p:txBody>
          <a:bodyPr anchor="ctr">
            <a:normAutofit/>
          </a:bodyPr>
          <a:lstStyle/>
          <a:p>
            <a:pPr algn="ctr"/>
            <a:r>
              <a:rPr lang="en-US" sz="4400" b="1" dirty="0" smtClean="0">
                <a:solidFill>
                  <a:schemeClr val="tx1"/>
                </a:solidFill>
              </a:rPr>
              <a:t>GOES-17 Update</a:t>
            </a:r>
            <a:endParaRPr lang="en-US" sz="4400" b="1" dirty="0">
              <a:solidFill>
                <a:schemeClr val="tx1"/>
              </a:solidFill>
            </a:endParaRPr>
          </a:p>
        </p:txBody>
      </p:sp>
    </p:spTree>
    <p:extLst>
      <p:ext uri="{BB962C8B-B14F-4D97-AF65-F5344CB8AC3E}">
        <p14:creationId xmlns:p14="http://schemas.microsoft.com/office/powerpoint/2010/main" val="333606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GOES-17 ABI Timeline</a:t>
            </a:r>
            <a:br>
              <a:rPr lang="en-US" dirty="0"/>
            </a:br>
            <a:r>
              <a:rPr lang="en-US" sz="3100" i="1" dirty="0">
                <a:solidFill>
                  <a:srgbClr val="3333FF"/>
                </a:solidFill>
              </a:rPr>
              <a:t>(Optimizations &amp; Mitigations appear in </a:t>
            </a:r>
            <a:r>
              <a:rPr lang="en-US" sz="3100" i="1" dirty="0" smtClean="0">
                <a:solidFill>
                  <a:srgbClr val="3333FF"/>
                </a:solidFill>
              </a:rPr>
              <a:t>blue italics)</a:t>
            </a:r>
            <a:endParaRPr lang="en-US" sz="3100" dirty="0">
              <a:solidFill>
                <a:srgbClr val="3333FF"/>
              </a:solidFill>
            </a:endParaRPr>
          </a:p>
        </p:txBody>
      </p:sp>
      <p:sp>
        <p:nvSpPr>
          <p:cNvPr id="3" name="Content Placeholder 2"/>
          <p:cNvSpPr>
            <a:spLocks noGrp="1"/>
          </p:cNvSpPr>
          <p:nvPr>
            <p:ph idx="1"/>
          </p:nvPr>
        </p:nvSpPr>
        <p:spPr/>
        <p:txBody>
          <a:bodyPr>
            <a:normAutofit fontScale="47500" lnSpcReduction="20000"/>
          </a:bodyPr>
          <a:lstStyle/>
          <a:p>
            <a:pPr marL="0" indent="0">
              <a:buNone/>
            </a:pPr>
            <a:r>
              <a:rPr lang="en-US" dirty="0"/>
              <a:t>2018 Mar 1 	Launch</a:t>
            </a:r>
          </a:p>
          <a:p>
            <a:pPr marL="0" indent="0">
              <a:buNone/>
            </a:pPr>
            <a:r>
              <a:rPr lang="en-US" dirty="0"/>
              <a:t>2018 Apr 13	Optical port cover opened</a:t>
            </a:r>
          </a:p>
          <a:p>
            <a:pPr marL="0" indent="0">
              <a:buNone/>
            </a:pPr>
            <a:r>
              <a:rPr lang="en-US" dirty="0"/>
              <a:t>2018 Apr 29	Thermal anomaly discovered</a:t>
            </a:r>
          </a:p>
          <a:p>
            <a:pPr marL="0" indent="0">
              <a:buNone/>
            </a:pPr>
            <a:r>
              <a:rPr lang="en-US" dirty="0"/>
              <a:t>2018 May		Thermal system troubleshooting &amp; recovery</a:t>
            </a:r>
          </a:p>
          <a:p>
            <a:pPr marL="0" indent="0">
              <a:buNone/>
            </a:pPr>
            <a:r>
              <a:rPr lang="en-US" b="1" i="1" dirty="0">
                <a:solidFill>
                  <a:srgbClr val="3333FF"/>
                </a:solidFill>
              </a:rPr>
              <a:t>2018 Jun		Began working optimization strategy in parallel to </a:t>
            </a:r>
          </a:p>
          <a:p>
            <a:pPr marL="0" indent="0">
              <a:buNone/>
            </a:pPr>
            <a:r>
              <a:rPr lang="en-US" b="1" i="1" dirty="0">
                <a:solidFill>
                  <a:srgbClr val="3333FF"/>
                </a:solidFill>
              </a:rPr>
              <a:t>		troubleshooting &amp; recovery</a:t>
            </a:r>
          </a:p>
          <a:p>
            <a:pPr marL="0" indent="0">
              <a:buNone/>
            </a:pPr>
            <a:r>
              <a:rPr lang="en-US" dirty="0"/>
              <a:t>2018 Jul 30	</a:t>
            </a:r>
            <a:r>
              <a:rPr lang="en-US" dirty="0" smtClean="0"/>
              <a:t>	ABI </a:t>
            </a:r>
            <a:r>
              <a:rPr lang="en-US" dirty="0"/>
              <a:t>post-launch tests began</a:t>
            </a:r>
          </a:p>
          <a:p>
            <a:pPr marL="0" indent="0">
              <a:buNone/>
            </a:pPr>
            <a:r>
              <a:rPr lang="en-US" b="1" i="1" dirty="0">
                <a:solidFill>
                  <a:srgbClr val="3333FF"/>
                </a:solidFill>
              </a:rPr>
              <a:t>2018 Aug		Increased measurement frequency of onboard blackbody</a:t>
            </a:r>
          </a:p>
          <a:p>
            <a:pPr marL="0" indent="0">
              <a:buNone/>
            </a:pPr>
            <a:r>
              <a:rPr lang="en-US" b="1" i="1" dirty="0">
                <a:solidFill>
                  <a:srgbClr val="3333FF"/>
                </a:solidFill>
              </a:rPr>
              <a:t>2018 Oct		Operations procedure at handover includes yaw flip</a:t>
            </a:r>
          </a:p>
          <a:p>
            <a:pPr marL="0" indent="0">
              <a:buNone/>
            </a:pPr>
            <a:r>
              <a:rPr lang="en-US" dirty="0"/>
              <a:t>2018 Oct 24	GOES-17 began drift from -89.5 to -137.2 degrees</a:t>
            </a:r>
          </a:p>
          <a:p>
            <a:pPr marL="0" indent="0">
              <a:buNone/>
            </a:pPr>
            <a:r>
              <a:rPr lang="en-US" dirty="0"/>
              <a:t>2018 Nov 15	GOES-17 resumed data distribution after drift</a:t>
            </a:r>
          </a:p>
          <a:p>
            <a:pPr marL="0" indent="0">
              <a:buNone/>
            </a:pPr>
            <a:r>
              <a:rPr lang="en-US" dirty="0"/>
              <a:t>2019 Feb 12	GOES-17 transitioned to operations as NOAA’s GOES West</a:t>
            </a:r>
          </a:p>
          <a:p>
            <a:pPr marL="0" indent="0">
              <a:buNone/>
            </a:pPr>
            <a:r>
              <a:rPr lang="en-US" b="1" i="1" dirty="0">
                <a:solidFill>
                  <a:srgbClr val="3333FF"/>
                </a:solidFill>
              </a:rPr>
              <a:t>2019 Apr 8	</a:t>
            </a:r>
            <a:r>
              <a:rPr lang="en-US" b="1" i="1" dirty="0" smtClean="0">
                <a:solidFill>
                  <a:srgbClr val="3333FF"/>
                </a:solidFill>
              </a:rPr>
              <a:t>	GOES-17 </a:t>
            </a:r>
            <a:r>
              <a:rPr lang="en-US" b="1" i="1" dirty="0">
                <a:solidFill>
                  <a:srgbClr val="3333FF"/>
                </a:solidFill>
              </a:rPr>
              <a:t>Temperature Data Quality Flags promoted to </a:t>
            </a:r>
          </a:p>
          <a:p>
            <a:pPr marL="0" indent="0">
              <a:buNone/>
            </a:pPr>
            <a:r>
              <a:rPr lang="en-US" b="1" i="1" dirty="0">
                <a:solidFill>
                  <a:srgbClr val="3333FF"/>
                </a:solidFill>
              </a:rPr>
              <a:t>		operations for users to track temp of focal plane module</a:t>
            </a:r>
          </a:p>
          <a:p>
            <a:pPr marL="0" indent="0">
              <a:buNone/>
            </a:pPr>
            <a:r>
              <a:rPr lang="en-US" b="1" i="1" dirty="0">
                <a:solidFill>
                  <a:srgbClr val="3333FF"/>
                </a:solidFill>
              </a:rPr>
              <a:t>2019 Jun		Mitigate with pseudo-operations for Himawari-8 data to NWS</a:t>
            </a:r>
          </a:p>
          <a:p>
            <a:pPr marL="0" indent="0">
              <a:buNone/>
            </a:pPr>
            <a:r>
              <a:rPr lang="en-US" b="1" i="1" dirty="0">
                <a:solidFill>
                  <a:srgbClr val="3333FF"/>
                </a:solidFill>
              </a:rPr>
              <a:t>2019 Jul		Implement predictive calibration in operational data</a:t>
            </a:r>
          </a:p>
          <a:p>
            <a:pPr marL="0" indent="0">
              <a:buNone/>
            </a:pPr>
            <a:r>
              <a:rPr lang="en-US" b="1" i="1" dirty="0">
                <a:solidFill>
                  <a:srgbClr val="3333FF"/>
                </a:solidFill>
              </a:rPr>
              <a:t>2020		Mitigate with operationalized Himawari-8 generation in cloud</a:t>
            </a:r>
          </a:p>
          <a:p>
            <a:endParaRPr lang="en-US" dirty="0"/>
          </a:p>
          <a:p>
            <a:endParaRPr lang="en-US" dirty="0"/>
          </a:p>
        </p:txBody>
      </p:sp>
    </p:spTree>
    <p:extLst>
      <p:ext uri="{BB962C8B-B14F-4D97-AF65-F5344CB8AC3E}">
        <p14:creationId xmlns:p14="http://schemas.microsoft.com/office/powerpoint/2010/main" val="3472849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GOES-17 Mitigation using </a:t>
            </a:r>
            <a:br>
              <a:rPr lang="en-US" dirty="0"/>
            </a:br>
            <a:r>
              <a:rPr lang="en-US" dirty="0"/>
              <a:t>Overlap with Himawari-8</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1651"/>
            <a:ext cx="8638674" cy="3787212"/>
          </a:xfrm>
          <a:prstGeom prst="rect">
            <a:avLst/>
          </a:prstGeom>
          <a:ln>
            <a:solidFill>
              <a:schemeClr val="bg2"/>
            </a:solidFill>
          </a:ln>
        </p:spPr>
      </p:pic>
      <p:sp>
        <p:nvSpPr>
          <p:cNvPr id="4" name="TextBox 3"/>
          <p:cNvSpPr txBox="1"/>
          <p:nvPr/>
        </p:nvSpPr>
        <p:spPr>
          <a:xfrm>
            <a:off x="1892496" y="3092091"/>
            <a:ext cx="1747594" cy="646331"/>
          </a:xfrm>
          <a:prstGeom prst="rect">
            <a:avLst/>
          </a:prstGeom>
          <a:noFill/>
        </p:spPr>
        <p:txBody>
          <a:bodyPr wrap="none" rtlCol="0">
            <a:spAutoFit/>
          </a:bodyPr>
          <a:lstStyle/>
          <a:p>
            <a:pPr algn="ctr"/>
            <a:r>
              <a:rPr lang="en-US" dirty="0" smtClean="0"/>
              <a:t>Himawari-8</a:t>
            </a:r>
          </a:p>
          <a:p>
            <a:pPr algn="ctr"/>
            <a:r>
              <a:rPr lang="en-US" dirty="0" smtClean="0"/>
              <a:t>Full Disk Domain</a:t>
            </a:r>
            <a:endParaRPr lang="en-US" dirty="0"/>
          </a:p>
        </p:txBody>
      </p:sp>
      <p:sp>
        <p:nvSpPr>
          <p:cNvPr id="5" name="TextBox 4"/>
          <p:cNvSpPr txBox="1"/>
          <p:nvPr/>
        </p:nvSpPr>
        <p:spPr>
          <a:xfrm>
            <a:off x="5379885" y="3092090"/>
            <a:ext cx="1747594" cy="646331"/>
          </a:xfrm>
          <a:prstGeom prst="rect">
            <a:avLst/>
          </a:prstGeom>
          <a:noFill/>
        </p:spPr>
        <p:txBody>
          <a:bodyPr wrap="none" rtlCol="0">
            <a:spAutoFit/>
          </a:bodyPr>
          <a:lstStyle/>
          <a:p>
            <a:pPr algn="ctr"/>
            <a:r>
              <a:rPr lang="en-US" dirty="0" smtClean="0"/>
              <a:t>GOES-17 (West)</a:t>
            </a:r>
          </a:p>
          <a:p>
            <a:pPr algn="ctr"/>
            <a:r>
              <a:rPr lang="en-US" dirty="0" smtClean="0"/>
              <a:t>Full Disk Domain</a:t>
            </a:r>
            <a:endParaRPr lang="en-US" dirty="0"/>
          </a:p>
        </p:txBody>
      </p:sp>
      <p:sp>
        <p:nvSpPr>
          <p:cNvPr id="6" name="TextBox 5"/>
          <p:cNvSpPr txBox="1"/>
          <p:nvPr/>
        </p:nvSpPr>
        <p:spPr>
          <a:xfrm>
            <a:off x="4088035" y="3230591"/>
            <a:ext cx="919804" cy="369332"/>
          </a:xfrm>
          <a:prstGeom prst="rect">
            <a:avLst/>
          </a:prstGeom>
          <a:noFill/>
        </p:spPr>
        <p:txBody>
          <a:bodyPr wrap="none" rtlCol="0">
            <a:spAutoFit/>
          </a:bodyPr>
          <a:lstStyle/>
          <a:p>
            <a:pPr algn="ctr"/>
            <a:r>
              <a:rPr lang="en-US" dirty="0" smtClean="0"/>
              <a:t>Overlap</a:t>
            </a:r>
            <a:endParaRPr lang="en-US" dirty="0"/>
          </a:p>
        </p:txBody>
      </p:sp>
      <p:sp>
        <p:nvSpPr>
          <p:cNvPr id="7" name="Rectangle 6"/>
          <p:cNvSpPr/>
          <p:nvPr/>
        </p:nvSpPr>
        <p:spPr>
          <a:xfrm>
            <a:off x="228600" y="5640113"/>
            <a:ext cx="8638674" cy="923330"/>
          </a:xfrm>
          <a:prstGeom prst="rect">
            <a:avLst/>
          </a:prstGeom>
        </p:spPr>
        <p:txBody>
          <a:bodyPr wrap="square">
            <a:spAutoFit/>
          </a:bodyPr>
          <a:lstStyle/>
          <a:p>
            <a:pPr marL="0" indent="0">
              <a:buNone/>
            </a:pPr>
            <a:r>
              <a:rPr lang="en-US" b="1" i="1" dirty="0"/>
              <a:t>2019 </a:t>
            </a:r>
            <a:r>
              <a:rPr lang="en-US" b="1" i="1" dirty="0" smtClean="0"/>
              <a:t>Jun:  Mitigate </a:t>
            </a:r>
            <a:r>
              <a:rPr lang="en-US" b="1" i="1" dirty="0"/>
              <a:t>with pseudo-operations for Himawari-8 data to NWS</a:t>
            </a:r>
          </a:p>
          <a:p>
            <a:pPr marL="0" indent="0">
              <a:buNone/>
            </a:pPr>
            <a:r>
              <a:rPr lang="en-US" b="1" i="1" dirty="0" smtClean="0"/>
              <a:t>Sept 2021:  Mitigate </a:t>
            </a:r>
            <a:r>
              <a:rPr lang="en-US" b="1" i="1" dirty="0"/>
              <a:t>with operationalized Himawari-8 </a:t>
            </a:r>
            <a:r>
              <a:rPr lang="en-US" b="1" i="1" dirty="0" smtClean="0"/>
              <a:t>product generation </a:t>
            </a:r>
            <a:r>
              <a:rPr lang="en-US" b="1" i="1" dirty="0"/>
              <a:t>in </a:t>
            </a:r>
            <a:r>
              <a:rPr lang="en-US" b="1" i="1" dirty="0" smtClean="0"/>
              <a:t>NESDIS cloud</a:t>
            </a:r>
            <a:endParaRPr lang="en-US" b="1" i="1" dirty="0"/>
          </a:p>
        </p:txBody>
      </p:sp>
    </p:spTree>
    <p:extLst>
      <p:ext uri="{BB962C8B-B14F-4D97-AF65-F5344CB8AC3E}">
        <p14:creationId xmlns:p14="http://schemas.microsoft.com/office/powerpoint/2010/main" val="3955601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r>
              <a:rPr lang="fi-FI" dirty="0" smtClean="0">
                <a:solidFill>
                  <a:srgbClr val="000000"/>
                </a:solidFill>
              </a:rPr>
              <a:t>  </a:t>
            </a:r>
            <a:fld id="{13AF08EC-556D-4A1C-845F-2ABFACE9E84C}" type="slidenum">
              <a:rPr smtClean="0">
                <a:solidFill>
                  <a:srgbClr val="000000"/>
                </a:solidFill>
              </a:rPr>
              <a:pPr/>
              <a:t>23</a:t>
            </a:fld>
            <a:endParaRPr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85864"/>
            <a:ext cx="7853680" cy="5886336"/>
          </a:xfrm>
          <a:prstGeom prst="rect">
            <a:avLst/>
          </a:prstGeom>
        </p:spPr>
      </p:pic>
    </p:spTree>
    <p:extLst>
      <p:ext uri="{BB962C8B-B14F-4D97-AF65-F5344CB8AC3E}">
        <p14:creationId xmlns:p14="http://schemas.microsoft.com/office/powerpoint/2010/main" val="374348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21"/>
          </a:xfrm>
        </p:spPr>
        <p:txBody>
          <a:bodyPr>
            <a:normAutofit fontScale="90000"/>
          </a:bodyPr>
          <a:lstStyle/>
          <a:p>
            <a:endParaRPr lang="en-US" dirty="0"/>
          </a:p>
        </p:txBody>
      </p:sp>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r>
              <a:rPr lang="fi-FI" dirty="0" smtClean="0">
                <a:solidFill>
                  <a:srgbClr val="000000"/>
                </a:solidFill>
              </a:rPr>
              <a:t>  </a:t>
            </a:r>
            <a:fld id="{13AF08EC-556D-4A1C-845F-2ABFACE9E84C}" type="slidenum">
              <a:rPr smtClean="0">
                <a:solidFill>
                  <a:srgbClr val="000000"/>
                </a:solidFill>
              </a:rPr>
              <a:pPr/>
              <a:t>24</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4281"/>
            <a:ext cx="8458200" cy="6343649"/>
          </a:xfrm>
          <a:prstGeom prst="rect">
            <a:avLst/>
          </a:prstGeom>
        </p:spPr>
      </p:pic>
      <p:sp>
        <p:nvSpPr>
          <p:cNvPr id="6" name="Rectangle 5"/>
          <p:cNvSpPr/>
          <p:nvPr/>
        </p:nvSpPr>
        <p:spPr>
          <a:xfrm>
            <a:off x="5638800" y="25146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53528" y="2452300"/>
            <a:ext cx="914400" cy="276999"/>
          </a:xfrm>
          <a:prstGeom prst="rect">
            <a:avLst/>
          </a:prstGeom>
          <a:noFill/>
        </p:spPr>
        <p:txBody>
          <a:bodyPr wrap="square" rtlCol="0">
            <a:spAutoFit/>
          </a:bodyPr>
          <a:lstStyle/>
          <a:p>
            <a:r>
              <a:rPr lang="en-US" sz="1200" dirty="0" smtClean="0"/>
              <a:t>9/20/19</a:t>
            </a:r>
            <a:endParaRPr lang="en-US" sz="1200" dirty="0"/>
          </a:p>
        </p:txBody>
      </p:sp>
    </p:spTree>
    <p:extLst>
      <p:ext uri="{BB962C8B-B14F-4D97-AF65-F5344CB8AC3E}">
        <p14:creationId xmlns:p14="http://schemas.microsoft.com/office/powerpoint/2010/main" val="368300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0762"/>
          </a:xfrm>
        </p:spPr>
        <p:txBody>
          <a:bodyPr>
            <a:normAutofit fontScale="90000"/>
          </a:bodyPr>
          <a:lstStyle/>
          <a:p>
            <a:r>
              <a:rPr lang="en-US" dirty="0"/>
              <a:t>GOES-16/17 ABI Mode 6</a:t>
            </a:r>
            <a:br>
              <a:rPr lang="en-US" dirty="0"/>
            </a:br>
            <a:r>
              <a:rPr lang="en-US" sz="3100" dirty="0"/>
              <a:t>Effective April 2, 2019  |  50% more Full Disk Imagery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7513" y="1171369"/>
            <a:ext cx="1271016" cy="12710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618" y="1171369"/>
            <a:ext cx="1271016" cy="12710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660" y="1171369"/>
            <a:ext cx="1271016" cy="127101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130" y="1171369"/>
            <a:ext cx="1271016" cy="127101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5238" y="2472926"/>
            <a:ext cx="1273170" cy="127317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928" y="2472926"/>
            <a:ext cx="1273170" cy="127317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618" y="2472926"/>
            <a:ext cx="1273170" cy="127317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2308" y="2472926"/>
            <a:ext cx="1273170" cy="127317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7998" y="2472926"/>
            <a:ext cx="1273170" cy="127317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688" y="2472926"/>
            <a:ext cx="1273170" cy="1273170"/>
          </a:xfrm>
          <a:prstGeom prst="rect">
            <a:avLst/>
          </a:prstGeom>
        </p:spPr>
      </p:pic>
      <p:sp>
        <p:nvSpPr>
          <p:cNvPr id="13" name="TextBox 12"/>
          <p:cNvSpPr txBox="1"/>
          <p:nvPr/>
        </p:nvSpPr>
        <p:spPr>
          <a:xfrm>
            <a:off x="119652" y="1046856"/>
            <a:ext cx="1279215" cy="5463034"/>
          </a:xfrm>
          <a:prstGeom prst="rect">
            <a:avLst/>
          </a:prstGeom>
          <a:noFill/>
        </p:spPr>
        <p:txBody>
          <a:bodyPr wrap="square" rtlCol="0">
            <a:spAutoFit/>
          </a:bodyPr>
          <a:lstStyle/>
          <a:p>
            <a:pPr lvl="1"/>
            <a:r>
              <a:rPr lang="en-US" sz="1100" b="1" u="sng" dirty="0" smtClean="0"/>
              <a:t>GOES-East</a:t>
            </a:r>
          </a:p>
          <a:p>
            <a:endParaRPr lang="en-US" sz="1100" dirty="0" smtClean="0"/>
          </a:p>
          <a:p>
            <a:endParaRPr lang="en-US" sz="1100" dirty="0" smtClean="0"/>
          </a:p>
          <a:p>
            <a:r>
              <a:rPr lang="en-US" sz="1100" dirty="0" smtClean="0"/>
              <a:t>Mode 3</a:t>
            </a:r>
          </a:p>
          <a:p>
            <a:r>
              <a:rPr lang="en-US" sz="1100" dirty="0" smtClean="0"/>
              <a:t>15-minute</a:t>
            </a:r>
          </a:p>
          <a:p>
            <a:r>
              <a:rPr lang="en-US" sz="1100" dirty="0" smtClean="0"/>
              <a:t>Full Disk</a:t>
            </a:r>
            <a:endParaRPr lang="en-US" sz="1100" dirty="0"/>
          </a:p>
          <a:p>
            <a:r>
              <a:rPr lang="en-US" sz="600" dirty="0" smtClean="0"/>
              <a:t>2/19/19 0600-0645 UTC</a:t>
            </a:r>
          </a:p>
          <a:p>
            <a:endParaRPr lang="en-US" sz="1100" dirty="0" smtClean="0"/>
          </a:p>
          <a:p>
            <a:endParaRPr lang="en-US" sz="1100" dirty="0"/>
          </a:p>
          <a:p>
            <a:endParaRPr lang="en-US" sz="1100" dirty="0" smtClean="0"/>
          </a:p>
          <a:p>
            <a:endParaRPr lang="en-US" sz="1100" dirty="0"/>
          </a:p>
          <a:p>
            <a:r>
              <a:rPr lang="en-US" sz="1100" dirty="0" smtClean="0"/>
              <a:t>Mode 6</a:t>
            </a:r>
          </a:p>
          <a:p>
            <a:r>
              <a:rPr lang="en-US" sz="1100" dirty="0" smtClean="0"/>
              <a:t>10-minute</a:t>
            </a:r>
          </a:p>
          <a:p>
            <a:r>
              <a:rPr lang="en-US" sz="1100" dirty="0" smtClean="0"/>
              <a:t>Full Disk</a:t>
            </a:r>
            <a:endParaRPr lang="en-US" sz="1100" dirty="0"/>
          </a:p>
          <a:p>
            <a:r>
              <a:rPr lang="en-US" sz="600" dirty="0"/>
              <a:t>2/19/19 0600-0645 UTC</a:t>
            </a:r>
          </a:p>
          <a:p>
            <a:endParaRPr lang="en-US" sz="1100" dirty="0" smtClean="0"/>
          </a:p>
          <a:p>
            <a:endParaRPr lang="en-US" sz="600" dirty="0"/>
          </a:p>
          <a:p>
            <a:endParaRPr lang="en-US" sz="1100" b="1" u="sng" dirty="0" smtClean="0"/>
          </a:p>
          <a:p>
            <a:r>
              <a:rPr lang="en-US" sz="1100" b="1" u="sng" dirty="0" smtClean="0"/>
              <a:t>GOES-West</a:t>
            </a:r>
            <a:endParaRPr lang="en-US" sz="1100" b="1" u="sng" dirty="0"/>
          </a:p>
          <a:p>
            <a:endParaRPr lang="en-US" sz="1100" dirty="0" smtClean="0"/>
          </a:p>
          <a:p>
            <a:endParaRPr lang="en-US" sz="1100" dirty="0" smtClean="0"/>
          </a:p>
          <a:p>
            <a:r>
              <a:rPr lang="en-US" sz="1100" dirty="0" smtClean="0"/>
              <a:t>Mode </a:t>
            </a:r>
            <a:r>
              <a:rPr lang="en-US" sz="1100" dirty="0"/>
              <a:t>3</a:t>
            </a:r>
          </a:p>
          <a:p>
            <a:r>
              <a:rPr lang="en-US" sz="1100" dirty="0" smtClean="0"/>
              <a:t>15-minute</a:t>
            </a:r>
            <a:endParaRPr lang="en-US" sz="1100" dirty="0"/>
          </a:p>
          <a:p>
            <a:r>
              <a:rPr lang="en-US" sz="1100" dirty="0"/>
              <a:t>Full Disk</a:t>
            </a:r>
          </a:p>
          <a:p>
            <a:pPr lvl="0"/>
            <a:r>
              <a:rPr lang="en-US" sz="600" dirty="0">
                <a:solidFill>
                  <a:prstClr val="black"/>
                </a:solidFill>
              </a:rPr>
              <a:t>2/19/19 0600-0645 UTC</a:t>
            </a:r>
          </a:p>
          <a:p>
            <a:endParaRPr lang="en-US" sz="1100" dirty="0"/>
          </a:p>
          <a:p>
            <a:endParaRPr lang="en-US" sz="1100" dirty="0" smtClean="0"/>
          </a:p>
          <a:p>
            <a:endParaRPr lang="en-US" sz="1100" dirty="0" smtClean="0"/>
          </a:p>
          <a:p>
            <a:endParaRPr lang="en-US" sz="1100" dirty="0"/>
          </a:p>
          <a:p>
            <a:r>
              <a:rPr lang="en-US" sz="1100" dirty="0" smtClean="0"/>
              <a:t>Mode </a:t>
            </a:r>
            <a:r>
              <a:rPr lang="en-US" sz="1100" dirty="0"/>
              <a:t>6</a:t>
            </a:r>
          </a:p>
          <a:p>
            <a:r>
              <a:rPr lang="en-US" sz="1100" dirty="0" smtClean="0"/>
              <a:t>10-minute</a:t>
            </a:r>
            <a:endParaRPr lang="en-US" sz="1100" dirty="0"/>
          </a:p>
          <a:p>
            <a:r>
              <a:rPr lang="en-US" sz="1100" dirty="0"/>
              <a:t>Full </a:t>
            </a:r>
            <a:r>
              <a:rPr lang="en-US" sz="1100" dirty="0" smtClean="0"/>
              <a:t>Disk</a:t>
            </a:r>
          </a:p>
          <a:p>
            <a:pPr lvl="0"/>
            <a:r>
              <a:rPr lang="en-US" sz="600" dirty="0">
                <a:solidFill>
                  <a:prstClr val="black"/>
                </a:solidFill>
              </a:rPr>
              <a:t>2/19/19 0600-0645 </a:t>
            </a:r>
            <a:r>
              <a:rPr lang="en-US" sz="600" dirty="0" smtClean="0">
                <a:solidFill>
                  <a:prstClr val="black"/>
                </a:solidFill>
              </a:rPr>
              <a:t>UTC</a:t>
            </a:r>
            <a:endParaRPr lang="en-US" sz="600" dirty="0">
              <a:solidFill>
                <a:prstClr val="black"/>
              </a:solidFill>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7513" y="3965855"/>
            <a:ext cx="1271016" cy="1271016"/>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618" y="3965855"/>
            <a:ext cx="1271016" cy="1271016"/>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94583" y="3965855"/>
            <a:ext cx="1271016" cy="1271016"/>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3688" y="3965855"/>
            <a:ext cx="1271016" cy="1271016"/>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15238" y="5280871"/>
            <a:ext cx="1271016" cy="1271016"/>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02005" y="5280871"/>
            <a:ext cx="1271016" cy="127101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86618" y="5280871"/>
            <a:ext cx="1271016" cy="1271016"/>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73385" y="5280871"/>
            <a:ext cx="1271016" cy="1271016"/>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59075" y="5282184"/>
            <a:ext cx="1271016" cy="1271016"/>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2681" y="5282184"/>
            <a:ext cx="1271016" cy="1271016"/>
          </a:xfrm>
          <a:prstGeom prst="rect">
            <a:avLst/>
          </a:prstGeom>
        </p:spPr>
      </p:pic>
      <p:cxnSp>
        <p:nvCxnSpPr>
          <p:cNvPr id="24" name="Straight Connector 23"/>
          <p:cNvCxnSpPr/>
          <p:nvPr/>
        </p:nvCxnSpPr>
        <p:spPr>
          <a:xfrm flipH="1">
            <a:off x="-152400" y="3832234"/>
            <a:ext cx="8961120"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0611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New Location for GOES-17 Default Meso-2 Domain Sector</a:t>
            </a:r>
          </a:p>
        </p:txBody>
      </p:sp>
      <p:pic>
        <p:nvPicPr>
          <p:cNvPr id="3" name="Picture 2"/>
          <p:cNvPicPr>
            <a:picLocks noChangeAspect="1"/>
          </p:cNvPicPr>
          <p:nvPr/>
        </p:nvPicPr>
        <p:blipFill rotWithShape="1">
          <a:blip r:embed="rId2"/>
          <a:srcRect l="22795" t="18693" r="64900" b="57987"/>
          <a:stretch/>
        </p:blipFill>
        <p:spPr>
          <a:xfrm>
            <a:off x="5022791" y="1726643"/>
            <a:ext cx="3400663" cy="190828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037" t="11103" r="28983" b="58933"/>
          <a:stretch/>
        </p:blipFill>
        <p:spPr>
          <a:xfrm>
            <a:off x="853225" y="1726643"/>
            <a:ext cx="3235306" cy="1908286"/>
          </a:xfrm>
          <a:prstGeom prst="rect">
            <a:avLst/>
          </a:prstGeom>
        </p:spPr>
      </p:pic>
      <p:sp>
        <p:nvSpPr>
          <p:cNvPr id="5" name="Content Placeholder 2"/>
          <p:cNvSpPr txBox="1">
            <a:spLocks/>
          </p:cNvSpPr>
          <p:nvPr/>
        </p:nvSpPr>
        <p:spPr>
          <a:xfrm>
            <a:off x="355362" y="1163782"/>
            <a:ext cx="8461979" cy="512729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rgbClr val="000000"/>
                </a:solidFill>
              </a:rPr>
              <a:t>Effective March 5, 2019, the default center-point changed to coordinates chosen by Alaska Region (56N, 150W)</a:t>
            </a:r>
            <a:endParaRPr lang="en-US" sz="1800" dirty="0">
              <a:solidFill>
                <a:srgbClr val="000000"/>
              </a:solidFill>
            </a:endParaRPr>
          </a:p>
        </p:txBody>
      </p:sp>
      <p:cxnSp>
        <p:nvCxnSpPr>
          <p:cNvPr id="6" name="Straight Arrow Connector 5"/>
          <p:cNvCxnSpPr/>
          <p:nvPr/>
        </p:nvCxnSpPr>
        <p:spPr>
          <a:xfrm flipV="1">
            <a:off x="2569571" y="3296676"/>
            <a:ext cx="7557" cy="86150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427387" y="2680786"/>
            <a:ext cx="7557" cy="86150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4830" y="4432518"/>
            <a:ext cx="7844194" cy="1815882"/>
          </a:xfrm>
          <a:prstGeom prst="rect">
            <a:avLst/>
          </a:prstGeom>
          <a:solidFill>
            <a:schemeClr val="bg1"/>
          </a:solidFill>
          <a:ln>
            <a:solidFill>
              <a:srgbClr val="000000"/>
            </a:solidFill>
          </a:ln>
        </p:spPr>
        <p:txBody>
          <a:bodyPr wrap="square" rtlCol="0">
            <a:spAutoFit/>
          </a:bodyPr>
          <a:lstStyle/>
          <a:p>
            <a:r>
              <a:rPr lang="en-US" sz="1600" u="sng" dirty="0" smtClean="0"/>
              <a:t>Rationale</a:t>
            </a:r>
          </a:p>
          <a:p>
            <a:pPr marL="285750" lvl="1" indent="-285750">
              <a:buFont typeface="Arial" panose="020B0604020202020204" pitchFamily="34" charset="0"/>
              <a:buChar char="•"/>
            </a:pPr>
            <a:r>
              <a:rPr lang="en-US" sz="1600" dirty="0" smtClean="0"/>
              <a:t>Alaska </a:t>
            </a:r>
            <a:r>
              <a:rPr lang="en-US" sz="1600" dirty="0"/>
              <a:t>only receives 15-minute GOES-17 imagery routinely as they are outside of </a:t>
            </a:r>
            <a:r>
              <a:rPr lang="en-US" sz="1600" dirty="0" smtClean="0"/>
              <a:t>5 minute PACUS domain</a:t>
            </a:r>
            <a:endParaRPr lang="en-US" sz="1600" dirty="0"/>
          </a:p>
          <a:p>
            <a:pPr marL="285750" lvl="1" indent="-285750">
              <a:buFont typeface="Arial" panose="020B0604020202020204" pitchFamily="34" charset="0"/>
              <a:buChar char="•"/>
            </a:pPr>
            <a:r>
              <a:rPr lang="en-US" sz="1600" dirty="0"/>
              <a:t>CONUS NWS Regions felt the area covered by </a:t>
            </a:r>
            <a:r>
              <a:rPr lang="en-US" sz="1600" dirty="0" smtClean="0"/>
              <a:t>the prior default Meso-2 </a:t>
            </a:r>
            <a:r>
              <a:rPr lang="en-US" sz="1600" dirty="0"/>
              <a:t>was </a:t>
            </a:r>
            <a:r>
              <a:rPr lang="en-US" sz="1600" dirty="0" smtClean="0"/>
              <a:t>sufficiently </a:t>
            </a:r>
            <a:r>
              <a:rPr lang="en-US" sz="1600" dirty="0"/>
              <a:t>covered by </a:t>
            </a:r>
            <a:r>
              <a:rPr lang="en-US" sz="1600" dirty="0" smtClean="0"/>
              <a:t>5-minute CONUS GOES-16 </a:t>
            </a:r>
            <a:r>
              <a:rPr lang="en-US" sz="1600" dirty="0"/>
              <a:t>imagery, plus </a:t>
            </a:r>
            <a:r>
              <a:rPr lang="en-US" sz="1600" dirty="0" smtClean="0"/>
              <a:t>slight </a:t>
            </a:r>
            <a:r>
              <a:rPr lang="en-US" sz="1600" dirty="0"/>
              <a:t>overlap from GOES-16 default </a:t>
            </a:r>
            <a:r>
              <a:rPr lang="en-US" sz="1600" dirty="0" smtClean="0"/>
              <a:t>Meso-2</a:t>
            </a:r>
            <a:endParaRPr lang="en-US" sz="1600" dirty="0"/>
          </a:p>
          <a:p>
            <a:pPr marL="285750" lvl="1" indent="-285750">
              <a:buFont typeface="Arial" panose="020B0604020202020204" pitchFamily="34" charset="0"/>
              <a:buChar char="•"/>
            </a:pPr>
            <a:r>
              <a:rPr lang="en-US" sz="1600" dirty="0"/>
              <a:t>Hawaii Region was covered by 5-minute PACUS </a:t>
            </a:r>
            <a:r>
              <a:rPr lang="en-US" sz="1600" dirty="0" smtClean="0"/>
              <a:t>imagery</a:t>
            </a:r>
            <a:endParaRPr lang="en-US" sz="1600" dirty="0"/>
          </a:p>
        </p:txBody>
      </p:sp>
      <p:sp>
        <p:nvSpPr>
          <p:cNvPr id="9" name="TextBox 8"/>
          <p:cNvSpPr txBox="1"/>
          <p:nvPr/>
        </p:nvSpPr>
        <p:spPr>
          <a:xfrm>
            <a:off x="4711028" y="3542287"/>
            <a:ext cx="1447832" cy="523220"/>
          </a:xfrm>
          <a:prstGeom prst="rect">
            <a:avLst/>
          </a:prstGeom>
          <a:noFill/>
        </p:spPr>
        <p:txBody>
          <a:bodyPr wrap="none" rtlCol="0">
            <a:spAutoFit/>
          </a:bodyPr>
          <a:lstStyle/>
          <a:p>
            <a:r>
              <a:rPr lang="en-US" dirty="0" smtClean="0">
                <a:solidFill>
                  <a:srgbClr val="FF0000"/>
                </a:solidFill>
              </a:rPr>
              <a:t>New GOES-17</a:t>
            </a:r>
          </a:p>
          <a:p>
            <a:r>
              <a:rPr lang="en-US" dirty="0" smtClean="0">
                <a:solidFill>
                  <a:srgbClr val="FF0000"/>
                </a:solidFill>
              </a:rPr>
              <a:t>Meso-2 location</a:t>
            </a:r>
            <a:endParaRPr lang="en-US" dirty="0">
              <a:solidFill>
                <a:srgbClr val="FF0000"/>
              </a:solidFill>
            </a:endParaRPr>
          </a:p>
        </p:txBody>
      </p:sp>
      <p:sp>
        <p:nvSpPr>
          <p:cNvPr id="10" name="TextBox 9"/>
          <p:cNvSpPr txBox="1"/>
          <p:nvPr/>
        </p:nvSpPr>
        <p:spPr>
          <a:xfrm>
            <a:off x="872808" y="3634929"/>
            <a:ext cx="1447832" cy="523220"/>
          </a:xfrm>
          <a:prstGeom prst="rect">
            <a:avLst/>
          </a:prstGeom>
          <a:noFill/>
        </p:spPr>
        <p:txBody>
          <a:bodyPr wrap="none" rtlCol="0">
            <a:spAutoFit/>
          </a:bodyPr>
          <a:lstStyle/>
          <a:p>
            <a:r>
              <a:rPr lang="en-US" dirty="0" smtClean="0">
                <a:solidFill>
                  <a:srgbClr val="FF0000"/>
                </a:solidFill>
              </a:rPr>
              <a:t>Prior GOES-17</a:t>
            </a:r>
          </a:p>
          <a:p>
            <a:r>
              <a:rPr lang="en-US" dirty="0" smtClean="0">
                <a:solidFill>
                  <a:srgbClr val="FF0000"/>
                </a:solidFill>
              </a:rPr>
              <a:t>Meso-2 location</a:t>
            </a:r>
            <a:endParaRPr lang="en-US" dirty="0">
              <a:solidFill>
                <a:srgbClr val="FF0000"/>
              </a:solidFill>
            </a:endParaRPr>
          </a:p>
        </p:txBody>
      </p:sp>
    </p:spTree>
    <p:extLst>
      <p:ext uri="{BB962C8B-B14F-4D97-AF65-F5344CB8AC3E}">
        <p14:creationId xmlns:p14="http://schemas.microsoft.com/office/powerpoint/2010/main" val="283326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Documentation of Product Status</a:t>
            </a:r>
          </a:p>
        </p:txBody>
      </p:sp>
      <p:sp>
        <p:nvSpPr>
          <p:cNvPr id="3" name="Text Placeholder 2"/>
          <p:cNvSpPr txBox="1">
            <a:spLocks/>
          </p:cNvSpPr>
          <p:nvPr/>
        </p:nvSpPr>
        <p:spPr>
          <a:xfrm>
            <a:off x="381000" y="1033670"/>
            <a:ext cx="8610600" cy="160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800" indent="0">
              <a:buFont typeface="Arial" pitchFamily="34" charset="0"/>
              <a:buNone/>
            </a:pPr>
            <a:r>
              <a:rPr lang="en-US" sz="2400" dirty="0" smtClean="0">
                <a:solidFill>
                  <a:srgbClr val="002060"/>
                </a:solidFill>
              </a:rPr>
              <a:t>A comprehensive listing of data quality assessments for GOES-16/17 ABI L2 products:  </a:t>
            </a:r>
          </a:p>
          <a:p>
            <a:endParaRPr lang="en-US" sz="2400" dirty="0" smtClean="0">
              <a:solidFill>
                <a:srgbClr val="002060"/>
              </a:solidFill>
            </a:endParaRPr>
          </a:p>
          <a:p>
            <a:pPr marL="50800" indent="0">
              <a:buNone/>
            </a:pPr>
            <a:r>
              <a:rPr lang="en-US" sz="2400" dirty="0">
                <a:hlinkClick r:id="rId3"/>
              </a:rPr>
              <a:t>https://www.noaasis.noaa.gov/GOES/product_quality.html</a:t>
            </a:r>
            <a:endParaRPr lang="en-US" sz="2400" dirty="0">
              <a:solidFill>
                <a:srgbClr val="002060"/>
              </a:solidFill>
            </a:endParaRPr>
          </a:p>
        </p:txBody>
      </p:sp>
      <p:pic>
        <p:nvPicPr>
          <p:cNvPr id="5" name="Picture 4"/>
          <p:cNvPicPr>
            <a:picLocks noChangeAspect="1"/>
          </p:cNvPicPr>
          <p:nvPr/>
        </p:nvPicPr>
        <p:blipFill>
          <a:blip r:embed="rId4"/>
          <a:stretch>
            <a:fillRect/>
          </a:stretch>
        </p:blipFill>
        <p:spPr>
          <a:xfrm>
            <a:off x="586002" y="2819400"/>
            <a:ext cx="7875406" cy="3690798"/>
          </a:xfrm>
          <a:prstGeom prst="rect">
            <a:avLst/>
          </a:prstGeom>
        </p:spPr>
      </p:pic>
    </p:spTree>
    <p:extLst>
      <p:ext uri="{BB962C8B-B14F-4D97-AF65-F5344CB8AC3E}">
        <p14:creationId xmlns:p14="http://schemas.microsoft.com/office/powerpoint/2010/main" val="2002513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lstStyle/>
          <a:p>
            <a:r>
              <a:rPr lang="en-US" b="1" dirty="0"/>
              <a:t>POES Status</a:t>
            </a:r>
          </a:p>
        </p:txBody>
      </p:sp>
    </p:spTree>
    <p:extLst>
      <p:ext uri="{BB962C8B-B14F-4D97-AF65-F5344CB8AC3E}">
        <p14:creationId xmlns:p14="http://schemas.microsoft.com/office/powerpoint/2010/main" val="13895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629"/>
            <a:ext cx="8229600" cy="581795"/>
          </a:xfrm>
        </p:spPr>
        <p:txBody>
          <a:bodyPr>
            <a:normAutofit fontScale="90000"/>
          </a:bodyPr>
          <a:lstStyle/>
          <a:p>
            <a:r>
              <a:rPr lang="en-US" b="0" dirty="0"/>
              <a:t>LEO </a:t>
            </a:r>
            <a:r>
              <a:rPr lang="en-US" b="0" dirty="0" err="1"/>
              <a:t>Flyout</a:t>
            </a:r>
            <a:r>
              <a:rPr lang="en-US" b="0" dirty="0"/>
              <a:t> Schedule</a:t>
            </a:r>
          </a:p>
        </p:txBody>
      </p:sp>
      <p:sp>
        <p:nvSpPr>
          <p:cNvPr id="5" name="Rectangle 6"/>
          <p:cNvSpPr>
            <a:spLocks noChangeArrowheads="1"/>
          </p:cNvSpPr>
          <p:nvPr/>
        </p:nvSpPr>
        <p:spPr bwMode="auto">
          <a:xfrm>
            <a:off x="354531" y="6048392"/>
            <a:ext cx="8382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a:hlinkClick r:id="rId4"/>
              </a:rPr>
              <a:t>http://www.jpss.noaa.gov</a:t>
            </a:r>
            <a:r>
              <a:rPr lang="en-US" dirty="0"/>
              <a:t> </a:t>
            </a:r>
          </a:p>
        </p:txBody>
      </p:sp>
      <p:cxnSp>
        <p:nvCxnSpPr>
          <p:cNvPr id="7" name="Straight Connector 6"/>
          <p:cNvCxnSpPr/>
          <p:nvPr/>
        </p:nvCxnSpPr>
        <p:spPr>
          <a:xfrm>
            <a:off x="3200400" y="1981200"/>
            <a:ext cx="0" cy="289560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stretch>
            <a:fillRect/>
          </a:stretch>
        </p:blipFill>
        <p:spPr>
          <a:xfrm>
            <a:off x="685800" y="635424"/>
            <a:ext cx="7494069" cy="5449517"/>
          </a:xfrm>
          <a:prstGeom prst="rect">
            <a:avLst/>
          </a:prstGeom>
        </p:spPr>
      </p:pic>
    </p:spTree>
    <p:extLst>
      <p:ext uri="{BB962C8B-B14F-4D97-AF65-F5344CB8AC3E}">
        <p14:creationId xmlns:p14="http://schemas.microsoft.com/office/powerpoint/2010/main" val="16479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7620000" cy="3962400"/>
          </a:xfrm>
        </p:spPr>
        <p:txBody>
          <a:bodyPr>
            <a:noAutofit/>
          </a:bodyPr>
          <a:lstStyle/>
          <a:p>
            <a:r>
              <a:rPr lang="en-US" sz="2200" dirty="0"/>
              <a:t>Operates the </a:t>
            </a:r>
            <a:r>
              <a:rPr lang="en-US" sz="2200"/>
              <a:t>Nation’s </a:t>
            </a:r>
            <a:r>
              <a:rPr lang="en-US" sz="2200" smtClean="0"/>
              <a:t>17 </a:t>
            </a:r>
            <a:r>
              <a:rPr lang="en-US" sz="2200" dirty="0"/>
              <a:t>environmental satellites:</a:t>
            </a:r>
          </a:p>
          <a:p>
            <a:pPr lvl="1"/>
            <a:r>
              <a:rPr lang="en-US" sz="1800" dirty="0" smtClean="0"/>
              <a:t>4 </a:t>
            </a:r>
            <a:r>
              <a:rPr lang="en-US" sz="1800" dirty="0"/>
              <a:t>Geostationary (GOES) by NOAA</a:t>
            </a:r>
          </a:p>
          <a:p>
            <a:pPr lvl="1"/>
            <a:r>
              <a:rPr lang="en-US" sz="1800" dirty="0"/>
              <a:t>2 Joint Polar Satellite Systems by NOAA + NASA (NOAA-20, Suomi-NPP) </a:t>
            </a:r>
          </a:p>
          <a:p>
            <a:pPr lvl="1"/>
            <a:r>
              <a:rPr lang="en-US" sz="1800" dirty="0"/>
              <a:t>3 Polar-Orbiting (POES) by NOAA</a:t>
            </a:r>
          </a:p>
          <a:p>
            <a:pPr lvl="1"/>
            <a:r>
              <a:rPr lang="en-US" sz="1800" dirty="0"/>
              <a:t>5 Defense Meteorological Satellite program (DMSP) operated by NOAA</a:t>
            </a:r>
          </a:p>
          <a:p>
            <a:pPr lvl="1"/>
            <a:r>
              <a:rPr lang="en-US" sz="1800" dirty="0"/>
              <a:t>2 OSTM Jason-2  &amp; Jason-3 (Ocean Surface Topography Mission) - Joint NOAA, NASA, CNES, EUMETSAT effort</a:t>
            </a:r>
          </a:p>
          <a:p>
            <a:pPr lvl="1"/>
            <a:r>
              <a:rPr lang="en-US" sz="1800" dirty="0"/>
              <a:t>1 DSCOVR (Deep Space Climate Observatory) by NOAA</a:t>
            </a:r>
          </a:p>
          <a:p>
            <a:pPr marL="457200" lvl="1" indent="0">
              <a:buNone/>
            </a:pPr>
            <a:endParaRPr lang="en-US" sz="1800" dirty="0"/>
          </a:p>
        </p:txBody>
      </p:sp>
      <p:sp>
        <p:nvSpPr>
          <p:cNvPr id="5" name="Title 1"/>
          <p:cNvSpPr>
            <a:spLocks noGrp="1"/>
          </p:cNvSpPr>
          <p:nvPr>
            <p:ph type="title"/>
          </p:nvPr>
        </p:nvSpPr>
        <p:spPr>
          <a:xfrm>
            <a:off x="0" y="0"/>
            <a:ext cx="9144000" cy="762000"/>
          </a:xfrm>
        </p:spPr>
        <p:txBody>
          <a:bodyPr>
            <a:noAutofit/>
          </a:bodyPr>
          <a:lstStyle/>
          <a:p>
            <a:r>
              <a:rPr lang="en-US" sz="3000" dirty="0"/>
              <a:t>NESDIS Office of Satellite and Product Operations (OSPO)</a:t>
            </a:r>
          </a:p>
        </p:txBody>
      </p:sp>
      <p:pic>
        <p:nvPicPr>
          <p:cNvPr id="2050" name="Picture 2" descr="C:\Users\jason.taylor\Desktop\MUG Talk\GOES_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953000"/>
            <a:ext cx="1377314"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ason.taylor\Desktop\MUG Talk\POES_Satell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953000"/>
            <a:ext cx="1447971"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MSP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359" y="4953000"/>
            <a:ext cx="1538242"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upload.wikimedia.org/wikipedia/commons/0/0e/OSTM-Jason-2-over-ear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953000"/>
            <a:ext cx="2347958" cy="161612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www.ncdc.noaa.gov/sites/default/files/styles/full_page_width/public/NPP-Satellite.png?itok=g0eJOlT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171" y="4965509"/>
            <a:ext cx="2062025" cy="160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05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7256" y="-76200"/>
            <a:ext cx="9136743" cy="914400"/>
          </a:xfrm>
          <a:prstGeom prst="rect">
            <a:avLst/>
          </a:prstGeom>
          <a:noFill/>
        </p:spPr>
        <p:txBody>
          <a:bodyPr lIns="86493" tIns="43247" rIns="86493" bIns="43247">
            <a:normAutofit fontScale="62500" lnSpcReduction="20000"/>
          </a:bodyPr>
          <a:lstStyle/>
          <a:p>
            <a:pPr defTabSz="914485" eaLnBrk="0" hangingPunct="0">
              <a:defRPr/>
            </a:pPr>
            <a:endParaRPr lang="en-US" sz="2800" kern="0" dirty="0">
              <a:latin typeface="+mj-lt"/>
              <a:ea typeface="+mj-ea"/>
              <a:cs typeface="+mj-cs"/>
            </a:endParaRPr>
          </a:p>
          <a:p>
            <a:pPr algn="ctr" defTabSz="914485" eaLnBrk="0" hangingPunct="0">
              <a:defRPr/>
            </a:pPr>
            <a:r>
              <a:rPr lang="en-US" sz="4800" kern="0" dirty="0">
                <a:latin typeface="+mj-lt"/>
                <a:ea typeface="+mj-ea"/>
                <a:cs typeface="+mj-cs"/>
              </a:rPr>
              <a:t>  </a:t>
            </a:r>
            <a:r>
              <a:rPr lang="en-US" sz="4500" kern="0" dirty="0">
                <a:latin typeface="+mj-lt"/>
                <a:ea typeface="+mj-ea"/>
                <a:cs typeface="+mj-cs"/>
              </a:rPr>
              <a:t>POES Status (</a:t>
            </a:r>
            <a:r>
              <a:rPr lang="en-US" sz="4500" kern="0" dirty="0" smtClean="0">
                <a:latin typeface="+mj-lt"/>
                <a:ea typeface="+mj-ea"/>
                <a:cs typeface="+mj-cs"/>
              </a:rPr>
              <a:t>Aug 2019)</a:t>
            </a:r>
            <a:r>
              <a:rPr lang="en-US" sz="4500" kern="0" dirty="0">
                <a:latin typeface="+mj-lt"/>
                <a:ea typeface="+mj-ea"/>
                <a:cs typeface="+mj-cs"/>
              </a:rPr>
              <a:t/>
            </a:r>
            <a:br>
              <a:rPr lang="en-US" sz="4500" kern="0" dirty="0">
                <a:latin typeface="+mj-lt"/>
                <a:ea typeface="+mj-ea"/>
                <a:cs typeface="+mj-cs"/>
              </a:rPr>
            </a:br>
            <a:r>
              <a:rPr lang="en-US" sz="2400" kern="0" dirty="0">
                <a:latin typeface="+mj-lt"/>
                <a:ea typeface="+mj-ea"/>
                <a:cs typeface="+mj-cs"/>
              </a:rPr>
              <a:t>     </a:t>
            </a:r>
            <a:r>
              <a:rPr lang="en-US" sz="1900" kern="0" dirty="0">
                <a:latin typeface="+mj-lt"/>
                <a:ea typeface="+mj-ea"/>
                <a:cs typeface="+mj-cs"/>
              </a:rPr>
              <a:t>http://www.ospo.noaa.gov/Operations/POES/status.html</a:t>
            </a:r>
          </a:p>
        </p:txBody>
      </p:sp>
      <p:graphicFrame>
        <p:nvGraphicFramePr>
          <p:cNvPr id="6" name="Group 210"/>
          <p:cNvGraphicFramePr>
            <a:graphicFrameLocks noGrp="1"/>
          </p:cNvGraphicFramePr>
          <p:nvPr>
            <p:extLst>
              <p:ext uri="{D42A27DB-BD31-4B8C-83A1-F6EECF244321}">
                <p14:modId xmlns:p14="http://schemas.microsoft.com/office/powerpoint/2010/main" val="1987540486"/>
              </p:ext>
            </p:extLst>
          </p:nvPr>
        </p:nvGraphicFramePr>
        <p:xfrm>
          <a:off x="152400" y="790444"/>
          <a:ext cx="7072373" cy="5799220"/>
        </p:xfrm>
        <a:graphic>
          <a:graphicData uri="http://schemas.openxmlformats.org/drawingml/2006/table">
            <a:tbl>
              <a:tblPr/>
              <a:tblGrid>
                <a:gridCol w="1220281">
                  <a:extLst>
                    <a:ext uri="{9D8B030D-6E8A-4147-A177-3AD203B41FA5}">
                      <a16:colId xmlns:a16="http://schemas.microsoft.com/office/drawing/2014/main" val="20000"/>
                    </a:ext>
                  </a:extLst>
                </a:gridCol>
                <a:gridCol w="944661">
                  <a:extLst>
                    <a:ext uri="{9D8B030D-6E8A-4147-A177-3AD203B41FA5}">
                      <a16:colId xmlns:a16="http://schemas.microsoft.com/office/drawing/2014/main" val="20001"/>
                    </a:ext>
                  </a:extLst>
                </a:gridCol>
                <a:gridCol w="944661">
                  <a:extLst>
                    <a:ext uri="{9D8B030D-6E8A-4147-A177-3AD203B41FA5}">
                      <a16:colId xmlns:a16="http://schemas.microsoft.com/office/drawing/2014/main" val="20002"/>
                    </a:ext>
                  </a:extLst>
                </a:gridCol>
                <a:gridCol w="1000699">
                  <a:extLst>
                    <a:ext uri="{9D8B030D-6E8A-4147-A177-3AD203B41FA5}">
                      <a16:colId xmlns:a16="http://schemas.microsoft.com/office/drawing/2014/main" val="1077447861"/>
                    </a:ext>
                  </a:extLst>
                </a:gridCol>
                <a:gridCol w="1000699">
                  <a:extLst>
                    <a:ext uri="{9D8B030D-6E8A-4147-A177-3AD203B41FA5}">
                      <a16:colId xmlns:a16="http://schemas.microsoft.com/office/drawing/2014/main" val="20003"/>
                    </a:ext>
                  </a:extLst>
                </a:gridCol>
                <a:gridCol w="1016711">
                  <a:extLst>
                    <a:ext uri="{9D8B030D-6E8A-4147-A177-3AD203B41FA5}">
                      <a16:colId xmlns:a16="http://schemas.microsoft.com/office/drawing/2014/main" val="20004"/>
                    </a:ext>
                  </a:extLst>
                </a:gridCol>
                <a:gridCol w="944661">
                  <a:extLst>
                    <a:ext uri="{9D8B030D-6E8A-4147-A177-3AD203B41FA5}">
                      <a16:colId xmlns:a16="http://schemas.microsoft.com/office/drawing/2014/main" val="20005"/>
                    </a:ext>
                  </a:extLst>
                </a:gridCol>
              </a:tblGrid>
              <a:tr h="86160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50" b="1" i="0" u="none" strike="noStrike" cap="none" normalizeH="0" baseline="0" dirty="0">
                          <a:ln>
                            <a:noFill/>
                          </a:ln>
                          <a:solidFill>
                            <a:schemeClr val="tx1"/>
                          </a:solidFill>
                          <a:effectLst/>
                          <a:latin typeface="Times New Roman" pitchFamily="18" charset="0"/>
                          <a:cs typeface="Arial" charset="0"/>
                        </a:rPr>
                        <a:t>Spacecraft Subsystems</a:t>
                      </a:r>
                    </a:p>
                  </a:txBody>
                  <a:tcPr marL="84368" marR="84368" marT="42178" marB="421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50" b="1" i="0" u="none" strike="noStrike" cap="none" normalizeH="0" baseline="0" dirty="0">
                          <a:ln>
                            <a:noFill/>
                          </a:ln>
                          <a:solidFill>
                            <a:schemeClr val="tx1"/>
                          </a:solidFill>
                          <a:effectLst/>
                          <a:latin typeface="Times New Roman" pitchFamily="18" charset="0"/>
                          <a:cs typeface="Arial" charset="0"/>
                        </a:rPr>
                        <a:t>METOP-A</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50" b="1" i="0" u="none" strike="noStrike" cap="none" normalizeH="0" baseline="0" dirty="0">
                          <a:ln>
                            <a:noFill/>
                          </a:ln>
                          <a:solidFill>
                            <a:schemeClr val="tx1"/>
                          </a:solidFill>
                          <a:effectLst/>
                          <a:latin typeface="Times New Roman" pitchFamily="18" charset="0"/>
                          <a:cs typeface="Arial" charset="0"/>
                        </a:rPr>
                        <a:t>METOP-B</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METOP-C</a:t>
                      </a:r>
                      <a:endParaRPr kumimoji="0" lang="en-US" sz="10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50" b="1" i="0" u="none" strike="noStrike" cap="none" normalizeH="0" baseline="0" dirty="0">
                          <a:ln>
                            <a:noFill/>
                          </a:ln>
                          <a:solidFill>
                            <a:schemeClr val="tx1"/>
                          </a:solidFill>
                          <a:effectLst/>
                          <a:latin typeface="Times New Roman" pitchFamily="18" charset="0"/>
                          <a:cs typeface="Arial" charset="0"/>
                        </a:rPr>
                        <a:t>NOAA-19</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50" b="1" i="0" u="none" strike="noStrike" cap="none" normalizeH="0" baseline="0" dirty="0">
                          <a:ln>
                            <a:noFill/>
                          </a:ln>
                          <a:solidFill>
                            <a:schemeClr val="tx1"/>
                          </a:solidFill>
                          <a:effectLst/>
                          <a:latin typeface="Times New Roman" pitchFamily="18" charset="0"/>
                          <a:cs typeface="Arial" charset="0"/>
                        </a:rPr>
                        <a:t>NOAA-18</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50" b="1" i="0" u="none" strike="noStrike" cap="none" normalizeH="0" baseline="0" dirty="0">
                          <a:ln>
                            <a:noFill/>
                          </a:ln>
                          <a:solidFill>
                            <a:schemeClr val="tx1"/>
                          </a:solidFill>
                          <a:effectLst/>
                          <a:latin typeface="Times New Roman" pitchFamily="18" charset="0"/>
                          <a:cs typeface="Arial" charset="0"/>
                        </a:rPr>
                        <a:t>NOAA-15</a:t>
                      </a:r>
                    </a:p>
                  </a:txBody>
                  <a:tcPr marL="84368" marR="84368" marT="42178" marB="421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Launch Date</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Oct 2006</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Sept 2012</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700" b="1" i="0" u="none" strike="noStrike" cap="none" normalizeH="0" baseline="0" dirty="0" smtClean="0">
                          <a:ln>
                            <a:noFill/>
                          </a:ln>
                          <a:solidFill>
                            <a:schemeClr val="tx1"/>
                          </a:solidFill>
                          <a:effectLst/>
                          <a:latin typeface="Times New Roman" pitchFamily="18" charset="0"/>
                          <a:cs typeface="Arial" charset="0"/>
                        </a:rPr>
                        <a:t>Nov 2018</a:t>
                      </a: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Feb 2009</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May 2005</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May 1998</a:t>
                      </a:r>
                    </a:p>
                  </a:txBody>
                  <a:tcPr marL="84368" marR="84368" marT="42178" marB="421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Operational Date</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May 2007</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April 2013</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700" b="1" i="0" u="none" strike="noStrike" cap="none" normalizeH="0" baseline="0" dirty="0">
                          <a:ln>
                            <a:noFill/>
                          </a:ln>
                          <a:solidFill>
                            <a:schemeClr val="tx1"/>
                          </a:solidFill>
                          <a:effectLst/>
                          <a:latin typeface="Times New Roman" pitchFamily="18" charset="0"/>
                          <a:cs typeface="Arial" charset="0"/>
                        </a:rPr>
                        <a:t>April </a:t>
                      </a:r>
                      <a:r>
                        <a:rPr kumimoji="0" lang="en-US" sz="700" b="1" i="0" u="none" strike="noStrike" cap="none" normalizeH="0" baseline="0" dirty="0" smtClean="0">
                          <a:ln>
                            <a:noFill/>
                          </a:ln>
                          <a:solidFill>
                            <a:schemeClr val="tx1"/>
                          </a:solidFill>
                          <a:effectLst/>
                          <a:latin typeface="Times New Roman" pitchFamily="18" charset="0"/>
                          <a:cs typeface="Arial" charset="0"/>
                        </a:rPr>
                        <a:t>2019</a:t>
                      </a: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Jun 2009</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Aug 2005</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Dec 1998</a:t>
                      </a:r>
                    </a:p>
                  </a:txBody>
                  <a:tcPr marL="84368" marR="84368" marT="42178" marB="421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853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Mission Data Category</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Secondary (AM)</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Primary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(AM)</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700" b="1" i="0" u="none" strike="noStrike" cap="none" normalizeH="0" baseline="0" dirty="0" smtClean="0">
                          <a:ln>
                            <a:noFill/>
                          </a:ln>
                          <a:solidFill>
                            <a:schemeClr val="tx1"/>
                          </a:solidFill>
                          <a:effectLst/>
                          <a:latin typeface="Times New Roman" pitchFamily="18" charset="0"/>
                          <a:cs typeface="Arial" charset="0"/>
                        </a:rPr>
                        <a:t>Operational</a:t>
                      </a:r>
                      <a:endParaRPr kumimoji="0" lang="en-US" sz="700" b="1" i="0" u="none" strike="noStrike" cap="none" normalizeH="0" baseline="0" dirty="0">
                        <a:ln>
                          <a:noFill/>
                        </a:ln>
                        <a:solidFill>
                          <a:schemeClr val="tx1"/>
                        </a:solidFill>
                        <a:effectLst/>
                        <a:latin typeface="Times New Roman" pitchFamily="18" charset="0"/>
                        <a:cs typeface="Arial" charset="0"/>
                      </a:endParaRP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700" b="1" i="0" u="none" strike="noStrike" cap="none" normalizeH="0" baseline="0" dirty="0">
                          <a:ln>
                            <a:noFill/>
                          </a:ln>
                          <a:solidFill>
                            <a:schemeClr val="tx1"/>
                          </a:solidFill>
                          <a:effectLst/>
                          <a:latin typeface="Times New Roman" pitchFamily="18" charset="0"/>
                          <a:cs typeface="Arial" charset="0"/>
                        </a:rPr>
                        <a:t>(AM)</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Prime Services Mission (PM)</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Secondary (PM)</a:t>
                      </a:r>
                    </a:p>
                  </a:txBody>
                  <a:tcPr marL="84368" marR="84368" marT="42178" marB="421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Secondary (AM)</a:t>
                      </a:r>
                    </a:p>
                  </a:txBody>
                  <a:tcPr marL="84368" marR="84368" marT="42178" marB="421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8827">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Payload Instruments</a:t>
                      </a:r>
                    </a:p>
                  </a:txBody>
                  <a:tcPr marL="84368" marR="84368" marT="42178" marB="42178"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L="84368" marR="84368" marT="42178" marB="42178"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L="84368" marR="84368" marT="42178" marB="42178"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6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L="84368" marR="84368" marT="42178" marB="42178"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L="84368" marR="84368" marT="42178" marB="42178"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700" b="1" i="0" u="none" strike="noStrike" cap="none" normalizeH="0" baseline="0" dirty="0">
                        <a:ln>
                          <a:noFill/>
                        </a:ln>
                        <a:solidFill>
                          <a:schemeClr val="tx1"/>
                        </a:solidFill>
                        <a:effectLst/>
                        <a:latin typeface="Times New Roman" pitchFamily="18" charset="0"/>
                        <a:cs typeface="Arial" charset="0"/>
                      </a:endParaRPr>
                    </a:p>
                  </a:txBody>
                  <a:tcPr marL="84368" marR="84368" marT="42178" marB="42178"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AVHRR</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Y(19)</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HIRS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Y(40)</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kern="1200" cap="none" normalizeH="0" baseline="0" dirty="0">
                          <a:ln>
                            <a:noFill/>
                          </a:ln>
                          <a:solidFill>
                            <a:schemeClr val="tx1"/>
                          </a:solidFill>
                          <a:effectLst/>
                          <a:latin typeface="Times New Roman" pitchFamily="18" charset="0"/>
                          <a:ea typeface="+mn-ea"/>
                          <a:cs typeface="Arial" charset="0"/>
                        </a:rPr>
                        <a:t>P(32)</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N/A</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O (31)</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3950B"/>
                      </a:fgClr>
                      <a:bgClr>
                        <a:schemeClr val="bg1"/>
                      </a:bgClr>
                    </a:patt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bg1"/>
                          </a:solidFill>
                          <a:effectLst/>
                          <a:latin typeface="Times New Roman" pitchFamily="18" charset="0"/>
                          <a:cs typeface="Arial" charset="0"/>
                        </a:rPr>
                        <a:t>R (</a:t>
                      </a:r>
                      <a:r>
                        <a:rPr kumimoji="0" lang="en-US" sz="800" b="1" i="0" u="none" strike="noStrike" cap="none" normalizeH="0" baseline="0" dirty="0" smtClean="0">
                          <a:ln>
                            <a:noFill/>
                          </a:ln>
                          <a:solidFill>
                            <a:schemeClr val="bg1"/>
                          </a:solidFill>
                          <a:effectLst/>
                          <a:latin typeface="Times New Roman" pitchFamily="18" charset="0"/>
                          <a:cs typeface="Arial" charset="0"/>
                        </a:rPr>
                        <a:t>3,43)</a:t>
                      </a:r>
                      <a:endParaRPr kumimoji="0" lang="en-US" sz="800" b="1" i="0" u="none" strike="noStrike" cap="none" normalizeH="0" baseline="0" dirty="0">
                        <a:ln>
                          <a:noFill/>
                        </a:ln>
                        <a:solidFill>
                          <a:schemeClr val="bg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a:t>
                      </a:r>
                      <a:r>
                        <a:rPr kumimoji="0" lang="en-US" sz="800" b="1" i="0" u="none" strike="noStrike" cap="none" normalizeH="0" baseline="0" dirty="0" smtClean="0">
                          <a:ln>
                            <a:noFill/>
                          </a:ln>
                          <a:solidFill>
                            <a:schemeClr val="tx1"/>
                          </a:solidFill>
                          <a:effectLst/>
                          <a:latin typeface="Times New Roman" pitchFamily="18" charset="0"/>
                          <a:cs typeface="Arial" charset="0"/>
                        </a:rPr>
                        <a:t> </a:t>
                      </a:r>
                      <a:r>
                        <a:rPr kumimoji="0" lang="en-US" sz="800" b="1" i="0" u="none" strike="noStrike" cap="none" normalizeH="0" baseline="0" dirty="0">
                          <a:ln>
                            <a:noFill/>
                          </a:ln>
                          <a:solidFill>
                            <a:schemeClr val="tx1"/>
                          </a:solidFill>
                          <a:effectLst/>
                          <a:latin typeface="Times New Roman" pitchFamily="18" charset="0"/>
                          <a:cs typeface="Arial" charset="0"/>
                        </a:rPr>
                        <a:t>(5)</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AMSU-A1</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O (30)</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9900"/>
                      </a:fgClr>
                      <a:bgClr>
                        <a:schemeClr val="bg1"/>
                      </a:bgClr>
                    </a:patt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Y(36)</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P (44)</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P (33)</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Y(20)</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AMSU-A2</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08"/>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AMSU-B</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N/A</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N/A</a:t>
                      </a:r>
                      <a:endParaRPr kumimoji="0" lang="en-US" sz="800" b="1" i="0" u="none" strike="noStrike" cap="none" normalizeH="0" baseline="0">
                        <a:ln>
                          <a:noFill/>
                        </a:ln>
                        <a:solidFill>
                          <a:schemeClr val="bg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bg1"/>
                          </a:solidFill>
                          <a:effectLst/>
                          <a:latin typeface="Times New Roman" pitchFamily="18" charset="0"/>
                          <a:cs typeface="Arial" charset="0"/>
                        </a:rPr>
                        <a:t>R (11)</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MHS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P(45)</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Y (6)</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R(42)</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0"/>
                  </a:ext>
                </a:extLst>
              </a:tr>
              <a:tr h="251397">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SEM</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Y(38)</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Y(39)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Y(37)</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1"/>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SBUV</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800" b="1" i="0" u="none" strike="noStrike" cap="none" normalizeH="0" baseline="0" dirty="0" smtClean="0">
                          <a:ln>
                            <a:noFill/>
                          </a:ln>
                          <a:solidFill>
                            <a:schemeClr val="tx1"/>
                          </a:solidFill>
                          <a:effectLst/>
                          <a:latin typeface="Times New Roman" pitchFamily="18" charset="0"/>
                          <a:cs typeface="Arial" charset="0"/>
                        </a:rPr>
                        <a:t>N/A</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kern="1200" cap="none" normalizeH="0" baseline="0" dirty="0">
                          <a:ln>
                            <a:noFill/>
                          </a:ln>
                          <a:solidFill>
                            <a:schemeClr val="tx1"/>
                          </a:solidFill>
                          <a:effectLst/>
                          <a:latin typeface="Times New Roman" pitchFamily="18" charset="0"/>
                          <a:ea typeface="+mn-ea"/>
                          <a:cs typeface="Arial" charset="0"/>
                        </a:rPr>
                        <a:t>S/C (9)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9FBA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bg1"/>
                          </a:solidFill>
                          <a:effectLst/>
                          <a:latin typeface="Times New Roman" pitchFamily="18" charset="0"/>
                          <a:cs typeface="Arial" charset="0"/>
                        </a:rPr>
                        <a:t>R(27)</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2"/>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Spacecraft Subsystems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a:ln>
                          <a:noFill/>
                        </a:ln>
                        <a:solidFill>
                          <a:schemeClr val="tx1"/>
                        </a:solidFill>
                        <a:effectLst/>
                        <a:latin typeface="Times New Roman" pitchFamily="18" charset="0"/>
                        <a:cs typeface="Arial" charset="0"/>
                      </a:endParaRPr>
                    </a:p>
                  </a:txBody>
                  <a:tcPr marL="91447" marR="91447" marT="45717" marB="45717"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33744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Telemetry, Command &amp; Control</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4"/>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ADACS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Y (41)</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O (10)</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6600"/>
                      </a:fgClr>
                      <a:bgClr>
                        <a:schemeClr val="bg1"/>
                      </a:bgClr>
                    </a:pattFill>
                  </a:tcPr>
                </a:tc>
                <a:extLst>
                  <a:ext uri="{0D108BD9-81ED-4DB2-BD59-A6C34878D82A}">
                    <a16:rowId xmlns:a16="http://schemas.microsoft.com/office/drawing/2014/main" val="10015"/>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EPS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6"/>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Thermal Control</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Y(21)</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Communications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 (1)</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Y(22)</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8"/>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APT/LRPT</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bg1"/>
                          </a:solidFill>
                          <a:effectLst/>
                          <a:latin typeface="Times New Roman" pitchFamily="18" charset="0"/>
                          <a:cs typeface="Arial" charset="0"/>
                        </a:rPr>
                        <a:t>R (2)</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800" b="1" i="0" u="none" strike="noStrike" cap="none" normalizeH="0" baseline="0" dirty="0" smtClean="0">
                          <a:ln>
                            <a:noFill/>
                          </a:ln>
                          <a:solidFill>
                            <a:schemeClr val="bg1"/>
                          </a:solidFill>
                          <a:effectLst/>
                          <a:latin typeface="Times New Roman" pitchFamily="18" charset="0"/>
                          <a:cs typeface="Arial" charset="0"/>
                        </a:rPr>
                        <a:t>R (2)</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800" b="1" i="0" u="none" strike="noStrike" cap="none" normalizeH="0" baseline="0" dirty="0" smtClean="0">
                          <a:ln>
                            <a:noFill/>
                          </a:ln>
                          <a:solidFill>
                            <a:schemeClr val="bg1"/>
                          </a:solidFill>
                          <a:effectLst/>
                          <a:latin typeface="Times New Roman" pitchFamily="18" charset="0"/>
                          <a:cs typeface="Arial" charset="0"/>
                        </a:rPr>
                        <a:t>R (2)</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19"/>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DCS                                      </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N/A</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10020"/>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ADCS</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O(29)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99973"/>
                      </a:fgClr>
                      <a:bgClr>
                        <a:schemeClr val="bg1"/>
                      </a:bgClr>
                    </a:patt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Y(34)</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21"/>
                  </a:ext>
                </a:extLst>
              </a:tr>
              <a:tr h="2108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SAR: SARR &amp; SARP</a:t>
                      </a:r>
                    </a:p>
                  </a:txBody>
                  <a:tcPr marL="84368" marR="84368" marT="42178" marB="421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Y(35)</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cs typeface="Arial" charset="0"/>
                        </a:rPr>
                        <a:t>N/A</a:t>
                      </a:r>
                      <a:endParaRPr kumimoji="0" lang="en-US" sz="800" b="1" i="0" u="none" strike="noStrike" cap="none" normalizeH="0" baseline="0" dirty="0">
                        <a:ln>
                          <a:noFill/>
                        </a:ln>
                        <a:solidFill>
                          <a:schemeClr val="tx1"/>
                        </a:solidFill>
                        <a:effectLst/>
                        <a:latin typeface="Times New Roman" pitchFamily="18" charset="0"/>
                        <a:cs typeface="Arial"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a:ln>
                            <a:noFill/>
                          </a:ln>
                          <a:solidFill>
                            <a:schemeClr val="tx1"/>
                          </a:solidFill>
                          <a:effectLst/>
                          <a:latin typeface="Times New Roman" pitchFamily="18" charset="0"/>
                          <a:cs typeface="Arial" charset="0"/>
                        </a:rPr>
                        <a:t>Y(23)</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2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06624177"/>
              </p:ext>
            </p:extLst>
          </p:nvPr>
        </p:nvGraphicFramePr>
        <p:xfrm>
          <a:off x="7467600" y="2779665"/>
          <a:ext cx="1219200" cy="3809999"/>
        </p:xfrm>
        <a:graphic>
          <a:graphicData uri="http://schemas.openxmlformats.org/drawingml/2006/table">
            <a:tbl>
              <a:tblPr/>
              <a:tblGrid>
                <a:gridCol w="812800">
                  <a:extLst>
                    <a:ext uri="{9D8B030D-6E8A-4147-A177-3AD203B41FA5}">
                      <a16:colId xmlns:a16="http://schemas.microsoft.com/office/drawing/2014/main" val="20000"/>
                    </a:ext>
                  </a:extLst>
                </a:gridCol>
                <a:gridCol w="406400">
                  <a:extLst>
                    <a:ext uri="{9D8B030D-6E8A-4147-A177-3AD203B41FA5}">
                      <a16:colId xmlns:a16="http://schemas.microsoft.com/office/drawing/2014/main" val="20001"/>
                    </a:ext>
                  </a:extLst>
                </a:gridCol>
              </a:tblGrid>
              <a:tr h="439979">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cs typeface="Arial" charset="0"/>
                        </a:rPr>
                        <a:t>Operational </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CD171"/>
                    </a:solidFill>
                  </a:tcPr>
                </a:tc>
                <a:extLst>
                  <a:ext uri="{0D108BD9-81ED-4DB2-BD59-A6C34878D82A}">
                    <a16:rowId xmlns:a16="http://schemas.microsoft.com/office/drawing/2014/main" val="10000"/>
                  </a:ext>
                </a:extLst>
              </a:tr>
              <a:tr h="6139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smtClean="0">
                          <a:ln>
                            <a:noFill/>
                          </a:ln>
                          <a:solidFill>
                            <a:schemeClr val="tx1"/>
                          </a:solidFill>
                          <a:effectLst/>
                          <a:latin typeface="Arial" charset="0"/>
                          <a:cs typeface="Arial" charset="0"/>
                        </a:rPr>
                        <a:t>Spacecraft Issue but No User Impact</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S/C</a:t>
                      </a: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75279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cs typeface="Arial" charset="0"/>
                        </a:rPr>
                        <a:t>Investigating Performance Issue which will Impact Users</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a:t>
                      </a: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DF9D"/>
                    </a:solidFill>
                  </a:tcPr>
                </a:tc>
                <a:extLst>
                  <a:ext uri="{0D108BD9-81ED-4DB2-BD59-A6C34878D82A}">
                    <a16:rowId xmlns:a16="http://schemas.microsoft.com/office/drawing/2014/main" val="10002"/>
                  </a:ext>
                </a:extLst>
              </a:tr>
              <a:tr h="49684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cs typeface="Arial" charset="0"/>
                        </a:rPr>
                        <a:t>Operational with Limitation</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Y</a:t>
                      </a: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55706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cs typeface="Arial" charset="0"/>
                        </a:rPr>
                        <a:t>Operational with Degradation</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O</a:t>
                      </a: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0000"/>
                      </a:fgClr>
                      <a:bgClr>
                        <a:schemeClr val="bg1"/>
                      </a:bgClr>
                    </a:pattFill>
                  </a:tcPr>
                </a:tc>
                <a:extLst>
                  <a:ext uri="{0D108BD9-81ED-4DB2-BD59-A6C34878D82A}">
                    <a16:rowId xmlns:a16="http://schemas.microsoft.com/office/drawing/2014/main" val="10004"/>
                  </a:ext>
                </a:extLst>
              </a:tr>
              <a:tr h="45167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cs typeface="Arial" charset="0"/>
                        </a:rPr>
                        <a:t>Non-Operational</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smtClean="0">
                          <a:ln>
                            <a:noFill/>
                          </a:ln>
                          <a:solidFill>
                            <a:schemeClr val="bg1"/>
                          </a:solidFill>
                          <a:effectLst/>
                          <a:latin typeface="Arial" panose="020B0604020202020204" pitchFamily="34" charset="0"/>
                          <a:cs typeface="Arial" panose="020B0604020202020204" pitchFamily="34" charset="0"/>
                        </a:rPr>
                        <a:t>R</a:t>
                      </a: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0000"/>
                    </a:solidFill>
                  </a:tcPr>
                </a:tc>
                <a:extLst>
                  <a:ext uri="{0D108BD9-81ED-4DB2-BD59-A6C34878D82A}">
                    <a16:rowId xmlns:a16="http://schemas.microsoft.com/office/drawing/2014/main" val="10005"/>
                  </a:ext>
                </a:extLst>
              </a:tr>
              <a:tr h="49770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cs typeface="Arial" charset="0"/>
                        </a:rPr>
                        <a:t>Not Applicable</a:t>
                      </a:r>
                    </a:p>
                  </a:txBody>
                  <a:tcPr marL="4572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6617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Shape 1819"/>
          <p:cNvSpPr txBox="1">
            <a:spLocks noGrp="1"/>
          </p:cNvSpPr>
          <p:nvPr>
            <p:ph type="title" idx="4294967295"/>
          </p:nvPr>
        </p:nvSpPr>
        <p:spPr>
          <a:xfrm>
            <a:off x="0" y="140874"/>
            <a:ext cx="91440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366092"/>
              </a:buClr>
              <a:buSzPts val="2400"/>
              <a:buFont typeface="Arial Narrow"/>
              <a:buNone/>
            </a:pPr>
            <a:r>
              <a:rPr lang="en-US" sz="2400" b="1" i="0" u="none" strike="noStrike" cap="none" dirty="0">
                <a:solidFill>
                  <a:srgbClr val="366092"/>
                </a:solidFill>
                <a:latin typeface="Arial Narrow"/>
                <a:ea typeface="Arial Narrow"/>
                <a:cs typeface="Arial Narrow"/>
                <a:sym typeface="Arial Narrow"/>
              </a:rPr>
              <a:t>Suomi National Polar-orbiting Partnership (S-NPP</a:t>
            </a:r>
            <a:r>
              <a:rPr lang="en-US" sz="2400" b="1" i="0" u="none" strike="noStrike" cap="none" dirty="0" smtClean="0">
                <a:solidFill>
                  <a:srgbClr val="366092"/>
                </a:solidFill>
                <a:latin typeface="Arial Narrow"/>
                <a:ea typeface="Arial Narrow"/>
                <a:cs typeface="Arial Narrow"/>
                <a:sym typeface="Arial Narrow"/>
              </a:rPr>
              <a:t>) and NOAA-20</a:t>
            </a:r>
            <a:r>
              <a:rPr lang="en-US" sz="2400" b="1" i="0" u="none" strike="noStrike" cap="none" dirty="0">
                <a:solidFill>
                  <a:srgbClr val="366092"/>
                </a:solidFill>
                <a:latin typeface="Arial Narrow"/>
                <a:ea typeface="Arial Narrow"/>
                <a:cs typeface="Arial Narrow"/>
                <a:sym typeface="Arial Narrow"/>
              </a:rPr>
              <a:t/>
            </a:r>
            <a:br>
              <a:rPr lang="en-US" sz="2400" b="1" i="0" u="none" strike="noStrike" cap="none" dirty="0">
                <a:solidFill>
                  <a:srgbClr val="366092"/>
                </a:solidFill>
                <a:latin typeface="Arial Narrow"/>
                <a:ea typeface="Arial Narrow"/>
                <a:cs typeface="Arial Narrow"/>
                <a:sym typeface="Arial Narrow"/>
              </a:rPr>
            </a:br>
            <a:r>
              <a:rPr lang="en-US" sz="2400" b="1" i="0" u="none" strike="noStrike" cap="none" dirty="0">
                <a:solidFill>
                  <a:srgbClr val="366092"/>
                </a:solidFill>
                <a:latin typeface="Arial Narrow"/>
                <a:ea typeface="Arial Narrow"/>
                <a:cs typeface="Arial Narrow"/>
                <a:sym typeface="Arial Narrow"/>
              </a:rPr>
              <a:t>Performance Status </a:t>
            </a:r>
            <a:r>
              <a:rPr lang="en-US" sz="2400" b="0" i="0" u="none" strike="noStrike" cap="none" dirty="0">
                <a:solidFill>
                  <a:srgbClr val="366092"/>
                </a:solidFill>
                <a:latin typeface="Arial Narrow"/>
                <a:ea typeface="Arial Narrow"/>
                <a:cs typeface="Arial Narrow"/>
                <a:sym typeface="Arial Narrow"/>
              </a:rPr>
              <a:t>– </a:t>
            </a:r>
            <a:r>
              <a:rPr lang="en-US" sz="2000" b="0" i="0" u="none" strike="noStrike" cap="none" dirty="0" smtClean="0">
                <a:solidFill>
                  <a:srgbClr val="0B5394"/>
                </a:solidFill>
                <a:latin typeface="Arial Narrow"/>
                <a:ea typeface="Arial Narrow"/>
                <a:cs typeface="Arial Narrow"/>
                <a:sym typeface="Arial Narrow"/>
              </a:rPr>
              <a:t>August 2019</a:t>
            </a:r>
            <a:endParaRPr sz="2000" b="0" i="0" u="none" strike="noStrike" cap="none" dirty="0">
              <a:solidFill>
                <a:srgbClr val="366092"/>
              </a:solidFill>
              <a:latin typeface="Arial Narrow"/>
              <a:ea typeface="Arial Narrow"/>
              <a:cs typeface="Arial Narrow"/>
              <a:sym typeface="Arial Narrow"/>
            </a:endParaRPr>
          </a:p>
        </p:txBody>
      </p:sp>
      <p:graphicFrame>
        <p:nvGraphicFramePr>
          <p:cNvPr id="30" name="Table 29"/>
          <p:cNvGraphicFramePr>
            <a:graphicFrameLocks noGrp="1"/>
          </p:cNvGraphicFramePr>
          <p:nvPr>
            <p:extLst>
              <p:ext uri="{D42A27DB-BD31-4B8C-83A1-F6EECF244321}">
                <p14:modId xmlns:p14="http://schemas.microsoft.com/office/powerpoint/2010/main" val="3287368656"/>
              </p:ext>
            </p:extLst>
          </p:nvPr>
        </p:nvGraphicFramePr>
        <p:xfrm>
          <a:off x="838200" y="1077470"/>
          <a:ext cx="3066611" cy="1005840"/>
        </p:xfrm>
        <a:graphic>
          <a:graphicData uri="http://schemas.openxmlformats.org/drawingml/2006/table">
            <a:tbl>
              <a:tblPr firstRow="1" bandRow="1"/>
              <a:tblGrid>
                <a:gridCol w="1242121">
                  <a:extLst>
                    <a:ext uri="{9D8B030D-6E8A-4147-A177-3AD203B41FA5}">
                      <a16:colId xmlns:a16="http://schemas.microsoft.com/office/drawing/2014/main" val="20000"/>
                    </a:ext>
                  </a:extLst>
                </a:gridCol>
                <a:gridCol w="1824490">
                  <a:extLst>
                    <a:ext uri="{9D8B030D-6E8A-4147-A177-3AD203B41FA5}">
                      <a16:colId xmlns:a16="http://schemas.microsoft.com/office/drawing/2014/main" val="20001"/>
                    </a:ext>
                  </a:extLst>
                </a:gridCol>
              </a:tblGrid>
              <a:tr h="151394">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r>
                        <a:rPr lang="en-US" sz="1200" b="1" dirty="0">
                          <a:latin typeface="+mn-lt"/>
                        </a:rPr>
                        <a:t>Spacecraft</a:t>
                      </a:r>
                    </a:p>
                  </a:txBody>
                  <a:tcPr marL="84406" marR="84406"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r>
                        <a:rPr lang="en-US" sz="1200" dirty="0">
                          <a:latin typeface="+mn-lt"/>
                        </a:rPr>
                        <a:t>Suomi-NPP</a:t>
                      </a:r>
                    </a:p>
                  </a:txBody>
                  <a:tcPr marL="84406" marR="84406"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1394">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r>
                        <a:rPr lang="en-US" sz="1200" b="1" dirty="0">
                          <a:latin typeface="+mn-lt"/>
                        </a:rPr>
                        <a:t>Launch Date</a:t>
                      </a:r>
                    </a:p>
                  </a:txBody>
                  <a:tcPr marL="84406" marR="84406"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r>
                        <a:rPr lang="en-US" sz="1100" dirty="0">
                          <a:latin typeface="+mn-lt"/>
                        </a:rPr>
                        <a:t>Oct</a:t>
                      </a:r>
                      <a:r>
                        <a:rPr lang="en-US" sz="1100" baseline="0" dirty="0">
                          <a:latin typeface="+mn-lt"/>
                        </a:rPr>
                        <a:t> 28, 2011</a:t>
                      </a:r>
                      <a:endParaRPr lang="en-US" sz="1100" dirty="0">
                        <a:latin typeface="+mn-lt"/>
                      </a:endParaRPr>
                    </a:p>
                  </a:txBody>
                  <a:tcPr marL="84406" marR="84406"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5405">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r>
                        <a:rPr lang="en-US" sz="1200" b="1" dirty="0">
                          <a:latin typeface="+mn-lt"/>
                        </a:rPr>
                        <a:t>Mission Category</a:t>
                      </a:r>
                    </a:p>
                  </a:txBody>
                  <a:tcPr marL="84406" marR="84406"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r>
                        <a:rPr lang="en-US" sz="1050" dirty="0">
                          <a:latin typeface="+mn-lt"/>
                        </a:rPr>
                        <a:t>LTAN 1325 (PM)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i="1" dirty="0">
                          <a:latin typeface="+mn-lt"/>
                        </a:rPr>
                        <a:t>Operational</a:t>
                      </a:r>
                      <a:r>
                        <a:rPr lang="en-US" sz="1000" b="0" i="1" baseline="0" dirty="0">
                          <a:latin typeface="+mn-lt"/>
                        </a:rPr>
                        <a:t> (secondary)</a:t>
                      </a:r>
                      <a:endParaRPr lang="en-US" sz="1000" b="0" i="1" dirty="0">
                        <a:latin typeface="+mn-lt"/>
                      </a:endParaRPr>
                    </a:p>
                  </a:txBody>
                  <a:tcPr marL="84406" marR="84406"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339174911"/>
              </p:ext>
            </p:extLst>
          </p:nvPr>
        </p:nvGraphicFramePr>
        <p:xfrm>
          <a:off x="838200" y="2286000"/>
          <a:ext cx="3066611" cy="1901952"/>
        </p:xfrm>
        <a:graphic>
          <a:graphicData uri="http://schemas.openxmlformats.org/drawingml/2006/table">
            <a:tbl>
              <a:tblPr firstRow="1" bandRow="1"/>
              <a:tblGrid>
                <a:gridCol w="2325112">
                  <a:extLst>
                    <a:ext uri="{9D8B030D-6E8A-4147-A177-3AD203B41FA5}">
                      <a16:colId xmlns:a16="http://schemas.microsoft.com/office/drawing/2014/main" val="20000"/>
                    </a:ext>
                  </a:extLst>
                </a:gridCol>
                <a:gridCol w="741499">
                  <a:extLst>
                    <a:ext uri="{9D8B030D-6E8A-4147-A177-3AD203B41FA5}">
                      <a16:colId xmlns:a16="http://schemas.microsoft.com/office/drawing/2014/main" val="20001"/>
                    </a:ext>
                  </a:extLst>
                </a:gridCol>
              </a:tblGrid>
              <a:tr h="132062">
                <a:tc gridSpan="2">
                  <a:txBody>
                    <a:bodyPr/>
                    <a:lstStyle/>
                    <a:p>
                      <a:pPr algn="ctr">
                        <a:lnSpc>
                          <a:spcPct val="80000"/>
                        </a:lnSpc>
                      </a:pPr>
                      <a:r>
                        <a:rPr lang="en-US" sz="1200" b="1" dirty="0">
                          <a:latin typeface="+mn-lt"/>
                        </a:rPr>
                        <a:t>S-NPP</a:t>
                      </a:r>
                    </a:p>
                  </a:txBody>
                  <a:tcPr marL="84406" marR="84406">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80000"/>
                        </a:lnSpc>
                      </a:pPr>
                      <a:endParaRPr lang="en-US" sz="1400" b="1" dirty="0"/>
                    </a:p>
                  </a:txBody>
                  <a:tcPr marL="84406" marR="84406">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06201737"/>
                  </a:ext>
                </a:extLst>
              </a:tr>
              <a:tr h="132062">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1" dirty="0">
                          <a:latin typeface="+mn-lt"/>
                        </a:rPr>
                        <a:t>Payload</a:t>
                      </a:r>
                      <a:r>
                        <a:rPr lang="en-US" sz="1200" b="1" baseline="0" dirty="0">
                          <a:latin typeface="+mn-lt"/>
                        </a:rPr>
                        <a:t> - Instruments</a:t>
                      </a:r>
                      <a:endParaRPr lang="en-US" sz="1200" b="1" dirty="0">
                        <a:latin typeface="+mn-lt"/>
                      </a:endParaRPr>
                    </a:p>
                  </a:txBody>
                  <a:tcPr marL="84406" marR="84406">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1" dirty="0">
                          <a:latin typeface="+mn-lt"/>
                        </a:rPr>
                        <a:t>Status</a:t>
                      </a:r>
                    </a:p>
                  </a:txBody>
                  <a:tcPr marL="84406" marR="84406">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34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ATMS</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14434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CERES</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14434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err="1">
                          <a:latin typeface="+mn-lt"/>
                        </a:rPr>
                        <a:t>CrIS</a:t>
                      </a:r>
                      <a:endParaRPr lang="en-US" sz="1200" b="0" dirty="0">
                        <a:latin typeface="+mn-lt"/>
                      </a:endParaRP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14434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OMPS – Nadir</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14434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OMPS – Limb</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144347">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VIIRS</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bl>
          </a:graphicData>
        </a:graphic>
      </p:graphicFrame>
      <p:sp>
        <p:nvSpPr>
          <p:cNvPr id="32" name="TextBox 31"/>
          <p:cNvSpPr txBox="1"/>
          <p:nvPr/>
        </p:nvSpPr>
        <p:spPr>
          <a:xfrm>
            <a:off x="550151" y="5877553"/>
            <a:ext cx="228600" cy="228600"/>
          </a:xfrm>
          <a:prstGeom prst="rect">
            <a:avLst/>
          </a:prstGeom>
          <a:solidFill>
            <a:srgbClr val="92D050"/>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3" name="TextBox 32"/>
          <p:cNvSpPr txBox="1"/>
          <p:nvPr/>
        </p:nvSpPr>
        <p:spPr>
          <a:xfrm>
            <a:off x="553211" y="6204549"/>
            <a:ext cx="228600" cy="228600"/>
          </a:xfrm>
          <a:prstGeom prst="rect">
            <a:avLst/>
          </a:prstGeom>
          <a:solidFill>
            <a:srgbClr val="FFFF00"/>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4" name="TextBox 33"/>
          <p:cNvSpPr txBox="1"/>
          <p:nvPr/>
        </p:nvSpPr>
        <p:spPr>
          <a:xfrm>
            <a:off x="772675" y="6163035"/>
            <a:ext cx="2881659" cy="276999"/>
          </a:xfrm>
          <a:prstGeom prst="rect">
            <a:avLst/>
          </a:prstGeom>
          <a:noFill/>
        </p:spPr>
        <p:txBody>
          <a:bodyPr wrap="square" rtlCol="0">
            <a:spAutoFit/>
          </a:bodyPr>
          <a:lstStyle/>
          <a:p>
            <a:pPr eaLnBrk="1" fontAlgn="auto" hangingPunct="1">
              <a:spcBef>
                <a:spcPts val="0"/>
              </a:spcBef>
              <a:spcAft>
                <a:spcPts val="0"/>
              </a:spcAft>
            </a:pPr>
            <a:r>
              <a:rPr lang="en-US" sz="1200" b="0" dirty="0">
                <a:solidFill>
                  <a:prstClr val="black"/>
                </a:solidFill>
                <a:latin typeface="Calibri"/>
              </a:rPr>
              <a:t>Operational with limitations (or in standby)</a:t>
            </a:r>
          </a:p>
        </p:txBody>
      </p:sp>
      <p:sp>
        <p:nvSpPr>
          <p:cNvPr id="35" name="TextBox 34"/>
          <p:cNvSpPr txBox="1"/>
          <p:nvPr/>
        </p:nvSpPr>
        <p:spPr>
          <a:xfrm>
            <a:off x="3790511" y="5877553"/>
            <a:ext cx="228600" cy="228600"/>
          </a:xfrm>
          <a:prstGeom prst="rect">
            <a:avLst/>
          </a:prstGeom>
          <a:solidFill>
            <a:srgbClr val="FFC000"/>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6" name="TextBox 35"/>
          <p:cNvSpPr txBox="1"/>
          <p:nvPr/>
        </p:nvSpPr>
        <p:spPr>
          <a:xfrm>
            <a:off x="4006254" y="5861609"/>
            <a:ext cx="2783327" cy="276999"/>
          </a:xfrm>
          <a:prstGeom prst="rect">
            <a:avLst/>
          </a:prstGeom>
          <a:noFill/>
        </p:spPr>
        <p:txBody>
          <a:bodyPr wrap="square" rtlCol="0">
            <a:spAutoFit/>
          </a:bodyPr>
          <a:lstStyle/>
          <a:p>
            <a:pPr eaLnBrk="1" fontAlgn="auto" hangingPunct="1">
              <a:spcBef>
                <a:spcPts val="0"/>
              </a:spcBef>
              <a:spcAft>
                <a:spcPts val="0"/>
              </a:spcAft>
            </a:pPr>
            <a:r>
              <a:rPr lang="en-US" sz="1200" b="0" dirty="0">
                <a:solidFill>
                  <a:prstClr val="black"/>
                </a:solidFill>
                <a:latin typeface="Calibri"/>
              </a:rPr>
              <a:t>Operational with degraded performance</a:t>
            </a:r>
          </a:p>
        </p:txBody>
      </p:sp>
      <p:sp>
        <p:nvSpPr>
          <p:cNvPr id="37" name="TextBox 36"/>
          <p:cNvSpPr txBox="1"/>
          <p:nvPr/>
        </p:nvSpPr>
        <p:spPr>
          <a:xfrm>
            <a:off x="778795" y="5848000"/>
            <a:ext cx="2137677" cy="276999"/>
          </a:xfrm>
          <a:prstGeom prst="rect">
            <a:avLst/>
          </a:prstGeom>
          <a:noFill/>
        </p:spPr>
        <p:txBody>
          <a:bodyPr wrap="square" rtlCol="0">
            <a:spAutoFit/>
          </a:bodyPr>
          <a:lstStyle/>
          <a:p>
            <a:pPr eaLnBrk="1" fontAlgn="auto" hangingPunct="1">
              <a:spcBef>
                <a:spcPts val="0"/>
              </a:spcBef>
              <a:spcAft>
                <a:spcPts val="0"/>
              </a:spcAft>
            </a:pPr>
            <a:r>
              <a:rPr lang="en-US" sz="1200" b="0" dirty="0">
                <a:solidFill>
                  <a:prstClr val="black"/>
                </a:solidFill>
                <a:latin typeface="Calibri"/>
              </a:rPr>
              <a:t>Operational (or capable of)</a:t>
            </a:r>
          </a:p>
        </p:txBody>
      </p:sp>
      <p:sp>
        <p:nvSpPr>
          <p:cNvPr id="38" name="TextBox 37"/>
          <p:cNvSpPr txBox="1"/>
          <p:nvPr/>
        </p:nvSpPr>
        <p:spPr>
          <a:xfrm>
            <a:off x="6856494" y="5872199"/>
            <a:ext cx="228600" cy="228600"/>
          </a:xfrm>
          <a:prstGeom prst="rect">
            <a:avLst/>
          </a:prstGeom>
          <a:solidFill>
            <a:srgbClr val="00B0F0"/>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9" name="TextBox 38"/>
          <p:cNvSpPr txBox="1"/>
          <p:nvPr/>
        </p:nvSpPr>
        <p:spPr>
          <a:xfrm>
            <a:off x="3797281" y="6187007"/>
            <a:ext cx="228600" cy="228600"/>
          </a:xfrm>
          <a:prstGeom prst="rect">
            <a:avLst/>
          </a:prstGeom>
          <a:solidFill>
            <a:srgbClr val="FF0000"/>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0" name="TextBox 39"/>
          <p:cNvSpPr txBox="1"/>
          <p:nvPr/>
        </p:nvSpPr>
        <p:spPr>
          <a:xfrm>
            <a:off x="4013473" y="6162807"/>
            <a:ext cx="2137677" cy="276999"/>
          </a:xfrm>
          <a:prstGeom prst="rect">
            <a:avLst/>
          </a:prstGeom>
          <a:noFill/>
        </p:spPr>
        <p:txBody>
          <a:bodyPr wrap="square" rtlCol="0">
            <a:spAutoFit/>
          </a:bodyPr>
          <a:lstStyle/>
          <a:p>
            <a:pPr eaLnBrk="1" fontAlgn="auto" hangingPunct="1">
              <a:spcBef>
                <a:spcPts val="0"/>
              </a:spcBef>
              <a:spcAft>
                <a:spcPts val="0"/>
              </a:spcAft>
            </a:pPr>
            <a:r>
              <a:rPr lang="en-US" sz="1200" b="0" dirty="0">
                <a:solidFill>
                  <a:prstClr val="black"/>
                </a:solidFill>
                <a:latin typeface="Calibri"/>
              </a:rPr>
              <a:t>Not functional</a:t>
            </a:r>
          </a:p>
        </p:txBody>
      </p:sp>
      <p:graphicFrame>
        <p:nvGraphicFramePr>
          <p:cNvPr id="41" name="Table 40"/>
          <p:cNvGraphicFramePr>
            <a:graphicFrameLocks noGrp="1"/>
          </p:cNvGraphicFramePr>
          <p:nvPr>
            <p:extLst>
              <p:ext uri="{D42A27DB-BD31-4B8C-83A1-F6EECF244321}">
                <p14:modId xmlns:p14="http://schemas.microsoft.com/office/powerpoint/2010/main" val="2289487848"/>
              </p:ext>
            </p:extLst>
          </p:nvPr>
        </p:nvGraphicFramePr>
        <p:xfrm>
          <a:off x="235116" y="4332622"/>
          <a:ext cx="4169800" cy="960120"/>
        </p:xfrm>
        <a:graphic>
          <a:graphicData uri="http://schemas.openxmlformats.org/drawingml/2006/table">
            <a:tbl>
              <a:tblPr firstRow="1" bandRow="1"/>
              <a:tblGrid>
                <a:gridCol w="4169800">
                  <a:extLst>
                    <a:ext uri="{9D8B030D-6E8A-4147-A177-3AD203B41FA5}">
                      <a16:colId xmlns:a16="http://schemas.microsoft.com/office/drawing/2014/main" val="20000"/>
                    </a:ext>
                  </a:extLst>
                </a:gridCol>
              </a:tblGrid>
              <a:tr h="225025">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l"/>
                      <a:r>
                        <a:rPr lang="en-US" sz="1100" b="1" baseline="0" dirty="0">
                          <a:latin typeface="+mn-lt"/>
                        </a:rPr>
                        <a:t>S-NPP Notes:</a:t>
                      </a:r>
                      <a:endParaRPr lang="en-US" sz="1100" b="1" dirty="0">
                        <a:latin typeface="+mn-lt"/>
                      </a:endParaRP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5948">
                <a:tc>
                  <a:txBody>
                    <a:bodyPr/>
                    <a:lstStyle/>
                    <a:p>
                      <a:pPr marL="0" indent="0">
                        <a:buNone/>
                      </a:pPr>
                      <a:r>
                        <a:rPr lang="en-US" sz="1000" dirty="0">
                          <a:latin typeface="+mn-lt"/>
                        </a:rPr>
                        <a:t>24-Aug-2019: All instruments operating normally</a:t>
                      </a:r>
                    </a:p>
                    <a:p>
                      <a:pPr marL="171450" lvl="0" indent="-171450">
                        <a:buFont typeface="Arial" panose="020B0604020202020204" pitchFamily="34" charset="0"/>
                        <a:buChar char="•"/>
                      </a:pPr>
                      <a:r>
                        <a:rPr lang="en-US" sz="1000" dirty="0">
                          <a:latin typeface="+mn-lt"/>
                        </a:rPr>
                        <a:t>Extensive monitoring of the S-NPP ATMS scan drive motor current</a:t>
                      </a:r>
                      <a:r>
                        <a:rPr lang="en-US" sz="1000" baseline="0" dirty="0">
                          <a:latin typeface="+mn-lt"/>
                        </a:rPr>
                        <a:t> </a:t>
                      </a:r>
                      <a:r>
                        <a:rPr lang="en-US" sz="1000" dirty="0">
                          <a:latin typeface="+mn-lt"/>
                        </a:rPr>
                        <a:t>loads and temperatures is ongoing.</a:t>
                      </a:r>
                    </a:p>
                    <a:p>
                      <a:pPr marL="171450" lvl="0" indent="-171450">
                        <a:buFont typeface="Arial" panose="020B0604020202020204" pitchFamily="34" charset="0"/>
                        <a:buChar char="•"/>
                      </a:pPr>
                      <a:r>
                        <a:rPr lang="en-US" sz="1000" dirty="0">
                          <a:latin typeface="+mn-lt"/>
                        </a:rPr>
                        <a:t>Spacecraft and sub-systems are power positive and operating</a:t>
                      </a:r>
                      <a:r>
                        <a:rPr lang="en-US" sz="1000" baseline="0" dirty="0">
                          <a:latin typeface="+mn-lt"/>
                        </a:rPr>
                        <a:t> </a:t>
                      </a:r>
                      <a:r>
                        <a:rPr lang="en-US" sz="1000" dirty="0">
                          <a:latin typeface="+mn-lt"/>
                        </a:rPr>
                        <a:t>nominally.</a:t>
                      </a:r>
                      <a:endParaRPr lang="en-US" sz="1000" baseline="0" dirty="0">
                        <a:latin typeface="+mn-lt"/>
                      </a:endParaRP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3846066772"/>
              </p:ext>
            </p:extLst>
          </p:nvPr>
        </p:nvGraphicFramePr>
        <p:xfrm>
          <a:off x="5359190" y="2286000"/>
          <a:ext cx="3066611" cy="1664208"/>
        </p:xfrm>
        <a:graphic>
          <a:graphicData uri="http://schemas.openxmlformats.org/drawingml/2006/table">
            <a:tbl>
              <a:tblPr firstRow="1" bandRow="1"/>
              <a:tblGrid>
                <a:gridCol w="2325112">
                  <a:extLst>
                    <a:ext uri="{9D8B030D-6E8A-4147-A177-3AD203B41FA5}">
                      <a16:colId xmlns:a16="http://schemas.microsoft.com/office/drawing/2014/main" val="20000"/>
                    </a:ext>
                  </a:extLst>
                </a:gridCol>
                <a:gridCol w="741499">
                  <a:extLst>
                    <a:ext uri="{9D8B030D-6E8A-4147-A177-3AD203B41FA5}">
                      <a16:colId xmlns:a16="http://schemas.microsoft.com/office/drawing/2014/main" val="20001"/>
                    </a:ext>
                  </a:extLst>
                </a:gridCol>
              </a:tblGrid>
              <a:tr h="189738">
                <a:tc gridSpan="2">
                  <a:txBody>
                    <a:bodyPr/>
                    <a:lstStyle/>
                    <a:p>
                      <a:pPr algn="ctr">
                        <a:lnSpc>
                          <a:spcPct val="80000"/>
                        </a:lnSpc>
                      </a:pPr>
                      <a:r>
                        <a:rPr lang="en-US" sz="1200" b="1" dirty="0">
                          <a:latin typeface="+mn-lt"/>
                        </a:rPr>
                        <a:t>NOAA-20</a:t>
                      </a:r>
                    </a:p>
                  </a:txBody>
                  <a:tcPr marL="84406" marR="84406">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80000"/>
                        </a:lnSpc>
                      </a:pPr>
                      <a:endParaRPr lang="en-US" sz="1400" b="1" dirty="0"/>
                    </a:p>
                  </a:txBody>
                  <a:tcPr marL="84406" marR="84406">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810514406"/>
                  </a:ext>
                </a:extLst>
              </a:tr>
              <a:tr h="189738">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1" dirty="0">
                          <a:latin typeface="+mn-lt"/>
                        </a:rPr>
                        <a:t>Payload</a:t>
                      </a:r>
                      <a:r>
                        <a:rPr lang="en-US" sz="1200" b="1" baseline="0" dirty="0">
                          <a:latin typeface="+mn-lt"/>
                        </a:rPr>
                        <a:t> - Instruments</a:t>
                      </a:r>
                      <a:endParaRPr lang="en-US" sz="1200" b="1" dirty="0">
                        <a:latin typeface="+mn-lt"/>
                      </a:endParaRPr>
                    </a:p>
                  </a:txBody>
                  <a:tcPr marL="84406" marR="84406">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1" dirty="0">
                          <a:latin typeface="+mn-lt"/>
                        </a:rPr>
                        <a:t>Status</a:t>
                      </a:r>
                    </a:p>
                  </a:txBody>
                  <a:tcPr marL="84406" marR="84406">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4098">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ATMS</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169226">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CERES</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15897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err="1">
                          <a:latin typeface="+mn-lt"/>
                        </a:rPr>
                        <a:t>CrIS</a:t>
                      </a:r>
                      <a:endParaRPr lang="en-US" sz="1200" b="0" dirty="0">
                        <a:latin typeface="+mn-lt"/>
                      </a:endParaRP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157261">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OMPS – Nadir</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158970">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nSpc>
                          <a:spcPct val="80000"/>
                        </a:lnSpc>
                      </a:pPr>
                      <a:r>
                        <a:rPr lang="en-US" sz="1200" b="0" dirty="0">
                          <a:latin typeface="+mn-lt"/>
                        </a:rPr>
                        <a:t>VIIRS</a:t>
                      </a:r>
                    </a:p>
                  </a:txBody>
                  <a:tcPr marL="84406" marR="84406">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ctr">
                        <a:lnSpc>
                          <a:spcPct val="80000"/>
                        </a:lnSpc>
                      </a:pPr>
                      <a:r>
                        <a:rPr lang="en-US" sz="1200" b="0" dirty="0">
                          <a:latin typeface="+mn-lt"/>
                        </a:rPr>
                        <a:t>G</a:t>
                      </a:r>
                    </a:p>
                  </a:txBody>
                  <a:tcPr marL="84406" marR="84406">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041883517"/>
              </p:ext>
            </p:extLst>
          </p:nvPr>
        </p:nvGraphicFramePr>
        <p:xfrm>
          <a:off x="5156679" y="4332622"/>
          <a:ext cx="3465160" cy="1112520"/>
        </p:xfrm>
        <a:graphic>
          <a:graphicData uri="http://schemas.openxmlformats.org/drawingml/2006/table">
            <a:tbl>
              <a:tblPr firstRow="1" bandRow="1"/>
              <a:tblGrid>
                <a:gridCol w="3465160">
                  <a:extLst>
                    <a:ext uri="{9D8B030D-6E8A-4147-A177-3AD203B41FA5}">
                      <a16:colId xmlns:a16="http://schemas.microsoft.com/office/drawing/2014/main" val="20000"/>
                    </a:ext>
                  </a:extLst>
                </a:gridCol>
              </a:tblGrid>
              <a:tr h="290926">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pPr algn="l"/>
                      <a:r>
                        <a:rPr lang="en-US" sz="1100" b="1" dirty="0">
                          <a:latin typeface="+mn-lt"/>
                        </a:rPr>
                        <a:t>NOAA-20 (JPSS-1)</a:t>
                      </a:r>
                      <a:r>
                        <a:rPr lang="en-US" sz="1100" b="1" baseline="0" dirty="0">
                          <a:latin typeface="+mn-lt"/>
                        </a:rPr>
                        <a:t> </a:t>
                      </a:r>
                      <a:r>
                        <a:rPr lang="en-US" sz="1100" b="1" dirty="0">
                          <a:latin typeface="+mn-lt"/>
                        </a:rPr>
                        <a:t> </a:t>
                      </a:r>
                      <a:r>
                        <a:rPr lang="en-US" sz="1100" b="1" baseline="0" dirty="0">
                          <a:latin typeface="+mn-lt"/>
                        </a:rPr>
                        <a:t>Notes:</a:t>
                      </a:r>
                      <a:endParaRPr lang="en-US" sz="1100" b="1" dirty="0">
                        <a:latin typeface="+mn-lt"/>
                      </a:endParaRP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1594">
                <a:tc>
                  <a:txBody>
                    <a:bodyPr/>
                    <a:lstStyle/>
                    <a:p>
                      <a:pPr marL="0" indent="0">
                        <a:buNone/>
                      </a:pPr>
                      <a:r>
                        <a:rPr lang="en-US" sz="1000" dirty="0">
                          <a:latin typeface="+mn-lt"/>
                        </a:rPr>
                        <a:t>24-Aug-2019:</a:t>
                      </a:r>
                      <a:r>
                        <a:rPr lang="en-US" sz="1000" baseline="0" dirty="0">
                          <a:latin typeface="+mn-lt"/>
                        </a:rPr>
                        <a:t>  </a:t>
                      </a:r>
                      <a:r>
                        <a:rPr lang="en-US" sz="1000" dirty="0">
                          <a:latin typeface="+mn-lt"/>
                        </a:rPr>
                        <a:t>All instruments operating normally</a:t>
                      </a:r>
                      <a:r>
                        <a:rPr lang="en-US" sz="1000" baseline="0" dirty="0">
                          <a:latin typeface="+mn-lt"/>
                        </a:rPr>
                        <a:t> </a:t>
                      </a:r>
                      <a:r>
                        <a:rPr lang="en-US" sz="1000" dirty="0">
                          <a:latin typeface="+mn-lt"/>
                        </a:rPr>
                        <a:t>and are meeting/exceeding their established performance specifications.</a:t>
                      </a:r>
                      <a:endParaRPr lang="en-US" sz="1000" baseline="0" dirty="0">
                        <a:latin typeface="+mn-lt"/>
                      </a:endParaRPr>
                    </a:p>
                  </a:txBody>
                  <a:tcPr marL="84406" marR="84406">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2160044595"/>
              </p:ext>
            </p:extLst>
          </p:nvPr>
        </p:nvGraphicFramePr>
        <p:xfrm>
          <a:off x="5355954" y="1077470"/>
          <a:ext cx="3066611" cy="1005840"/>
        </p:xfrm>
        <a:graphic>
          <a:graphicData uri="http://schemas.openxmlformats.org/drawingml/2006/table">
            <a:tbl>
              <a:tblPr firstRow="1" bandRow="1"/>
              <a:tblGrid>
                <a:gridCol w="1131621">
                  <a:extLst>
                    <a:ext uri="{9D8B030D-6E8A-4147-A177-3AD203B41FA5}">
                      <a16:colId xmlns:a16="http://schemas.microsoft.com/office/drawing/2014/main" val="20000"/>
                    </a:ext>
                  </a:extLst>
                </a:gridCol>
                <a:gridCol w="1934990">
                  <a:extLst>
                    <a:ext uri="{9D8B030D-6E8A-4147-A177-3AD203B41FA5}">
                      <a16:colId xmlns:a16="http://schemas.microsoft.com/office/drawing/2014/main" val="3572688614"/>
                    </a:ext>
                  </a:extLst>
                </a:gridCol>
              </a:tblGrid>
              <a:tr h="170415">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r>
                        <a:rPr lang="en-US" sz="1200" b="1" dirty="0">
                          <a:latin typeface="+mn-lt"/>
                        </a:rPr>
                        <a:t>Spacecraft</a:t>
                      </a:r>
                    </a:p>
                  </a:txBody>
                  <a:tcPr marL="84406" marR="84406"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r>
                        <a:rPr lang="en-US" sz="1200" dirty="0">
                          <a:latin typeface="+mn-lt"/>
                        </a:rPr>
                        <a:t>NOAA-20</a:t>
                      </a:r>
                    </a:p>
                  </a:txBody>
                  <a:tcPr marL="84406" marR="84406"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0415">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r>
                        <a:rPr lang="en-US" sz="1200" b="1" dirty="0">
                          <a:latin typeface="+mn-lt"/>
                        </a:rPr>
                        <a:t>Launch Date</a:t>
                      </a:r>
                    </a:p>
                  </a:txBody>
                  <a:tcPr marL="84406" marR="84406"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Nov </a:t>
                      </a:r>
                      <a:r>
                        <a:rPr lang="en-US" sz="1100" baseline="0" dirty="0"/>
                        <a:t>18, 2017</a:t>
                      </a:r>
                      <a:endParaRPr lang="en-US" sz="1100" dirty="0"/>
                    </a:p>
                  </a:txBody>
                  <a:tcPr marL="84406" marR="84406"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3922">
                <a:tc>
                  <a:txBody>
                    <a:bodyPr/>
                    <a:lstStyle>
                      <a:lvl1pPr marL="0" algn="l" rtl="0" eaLnBrk="1" latinLnBrk="0" hangingPunct="1">
                        <a:defRPr kumimoji="0" kern="1200">
                          <a:solidFill>
                            <a:schemeClr val="tx1"/>
                          </a:solidFill>
                          <a:latin typeface="Calibri"/>
                        </a:defRPr>
                      </a:lvl1pPr>
                      <a:lvl2pPr marL="457200" algn="l" rtl="0" eaLnBrk="1" latinLnBrk="0" hangingPunct="1">
                        <a:defRPr kumimoji="0" kern="1200">
                          <a:solidFill>
                            <a:schemeClr val="tx1"/>
                          </a:solidFill>
                          <a:latin typeface="Calibri"/>
                        </a:defRPr>
                      </a:lvl2pPr>
                      <a:lvl3pPr marL="914400" algn="l" rtl="0" eaLnBrk="1" latinLnBrk="0" hangingPunct="1">
                        <a:defRPr kumimoji="0" kern="1200">
                          <a:solidFill>
                            <a:schemeClr val="tx1"/>
                          </a:solidFill>
                          <a:latin typeface="Calibri"/>
                        </a:defRPr>
                      </a:lvl3pPr>
                      <a:lvl4pPr marL="1371600" algn="l" rtl="0" eaLnBrk="1" latinLnBrk="0" hangingPunct="1">
                        <a:defRPr kumimoji="0" kern="1200">
                          <a:solidFill>
                            <a:schemeClr val="tx1"/>
                          </a:solidFill>
                          <a:latin typeface="Calibri"/>
                        </a:defRPr>
                      </a:lvl4pPr>
                      <a:lvl5pPr marL="1828800" algn="l" rtl="0" eaLnBrk="1" latinLnBrk="0" hangingPunct="1">
                        <a:defRPr kumimoji="0" kern="1200">
                          <a:solidFill>
                            <a:schemeClr val="tx1"/>
                          </a:solidFill>
                          <a:latin typeface="Calibri"/>
                        </a:defRPr>
                      </a:lvl5pPr>
                      <a:lvl6pPr marL="2286000" algn="l" rtl="0" eaLnBrk="1" latinLnBrk="0" hangingPunct="1">
                        <a:defRPr kumimoji="0" kern="1200">
                          <a:solidFill>
                            <a:schemeClr val="tx1"/>
                          </a:solidFill>
                          <a:latin typeface="Calibri"/>
                        </a:defRPr>
                      </a:lvl6pPr>
                      <a:lvl7pPr marL="2743200" algn="l" rtl="0" eaLnBrk="1" latinLnBrk="0" hangingPunct="1">
                        <a:defRPr kumimoji="0" kern="1200">
                          <a:solidFill>
                            <a:schemeClr val="tx1"/>
                          </a:solidFill>
                          <a:latin typeface="Calibri"/>
                        </a:defRPr>
                      </a:lvl7pPr>
                      <a:lvl8pPr marL="3200400" algn="l" rtl="0" eaLnBrk="1" latinLnBrk="0" hangingPunct="1">
                        <a:defRPr kumimoji="0" kern="1200">
                          <a:solidFill>
                            <a:schemeClr val="tx1"/>
                          </a:solidFill>
                          <a:latin typeface="Calibri"/>
                        </a:defRPr>
                      </a:lvl8pPr>
                      <a:lvl9pPr marL="3657600" algn="l" rtl="0" eaLnBrk="1" latinLnBrk="0" hangingPunct="1">
                        <a:defRPr kumimoji="0" kern="1200">
                          <a:solidFill>
                            <a:schemeClr val="tx1"/>
                          </a:solidFill>
                          <a:latin typeface="Calibri"/>
                        </a:defRPr>
                      </a:lvl9pPr>
                    </a:lstStyle>
                    <a:p>
                      <a:r>
                        <a:rPr lang="en-US" sz="1200" b="1" dirty="0">
                          <a:latin typeface="+mn-lt"/>
                        </a:rPr>
                        <a:t>Mission Category</a:t>
                      </a:r>
                    </a:p>
                  </a:txBody>
                  <a:tcPr marL="84406" marR="84406"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r>
                        <a:rPr lang="en-US" sz="1050" dirty="0"/>
                        <a:t>LTAN 1325 (PM)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i="1" dirty="0">
                          <a:latin typeface="+mn-lt"/>
                        </a:rPr>
                        <a:t>Primary Satellite</a:t>
                      </a:r>
                      <a:r>
                        <a:rPr lang="en-US" sz="1000" b="0" i="1" baseline="0" dirty="0">
                          <a:latin typeface="+mn-lt"/>
                        </a:rPr>
                        <a:t> in PM orbit</a:t>
                      </a:r>
                      <a:endParaRPr lang="en-US" sz="1000" b="0" i="1" dirty="0">
                        <a:latin typeface="+mn-lt"/>
                      </a:endParaRPr>
                    </a:p>
                  </a:txBody>
                  <a:tcPr marL="84406" marR="84406"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779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t>SNPP &amp; NOAA-20 Concurrent Operations at OSPO</a:t>
            </a:r>
          </a:p>
        </p:txBody>
      </p:sp>
      <p:sp>
        <p:nvSpPr>
          <p:cNvPr id="4" name="TextBox 3"/>
          <p:cNvSpPr txBox="1"/>
          <p:nvPr/>
        </p:nvSpPr>
        <p:spPr>
          <a:xfrm>
            <a:off x="888496" y="1447800"/>
            <a:ext cx="7493504"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NOAA-20 mission profile is substantially similar to S-NPP as NOAA-20 leads S-NPP by ½ orbit (i.e. ~51 min.)</a:t>
            </a:r>
          </a:p>
          <a:p>
            <a:pPr marL="285750" indent="-285750">
              <a:buFont typeface="Arial" panose="020B0604020202020204" pitchFamily="34" charset="0"/>
              <a:buChar char="•"/>
            </a:pPr>
            <a:r>
              <a:rPr lang="en-US" sz="2400" dirty="0"/>
              <a:t>With the launch of NOAA-20, NOAA will operate two satellites within the same environment.</a:t>
            </a:r>
          </a:p>
          <a:p>
            <a:pPr marL="285750" indent="-285750">
              <a:buFont typeface="Arial" panose="020B0604020202020204" pitchFamily="34" charset="0"/>
              <a:buChar char="•"/>
            </a:pPr>
            <a:r>
              <a:rPr lang="en-US" sz="2400" dirty="0"/>
              <a:t>S-NPP northern contact  will often coincide with NOAA-20 southern contact.</a:t>
            </a:r>
          </a:p>
          <a:p>
            <a:pPr marL="285750" lvl="1" indent="-285750">
              <a:buFont typeface="Arial" panose="020B0604020202020204" pitchFamily="34" charset="0"/>
              <a:buChar char="•"/>
            </a:pPr>
            <a:r>
              <a:rPr lang="en-US" sz="2400" dirty="0"/>
              <a:t>NOAA-20 SMD playback data latency significantly improved vs. S-NPP( 140 to 80 min.)</a:t>
            </a:r>
          </a:p>
          <a:p>
            <a:pPr marL="285750" indent="-285750">
              <a:buFont typeface="Arial" panose="020B0604020202020204" pitchFamily="34" charset="0"/>
              <a:buChar char="•"/>
            </a:pPr>
            <a:r>
              <a:rPr lang="en-US" sz="2400" dirty="0"/>
              <a:t>The Community Satellite Processing Package (CSPP) supports direct readout users in making the transition from POES to SNPP and subsequently to JPSS.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1" y="5465811"/>
            <a:ext cx="1028909" cy="102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541645"/>
            <a:ext cx="1305232" cy="101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57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7200" y="197304"/>
            <a:ext cx="8229600" cy="5048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293" eaLnBrk="0" fontAlgn="base" hangingPunct="0">
              <a:lnSpc>
                <a:spcPct val="80000"/>
              </a:lnSpc>
              <a:spcAft>
                <a:spcPct val="0"/>
              </a:spcAft>
              <a:defRPr/>
            </a:pPr>
            <a:r>
              <a:rPr lang="en-US" sz="2400" b="1" dirty="0" smtClean="0">
                <a:solidFill>
                  <a:schemeClr val="accent1">
                    <a:lumMod val="75000"/>
                  </a:schemeClr>
                </a:solidFill>
              </a:rPr>
              <a:t>Deep Space Climate Observatory </a:t>
            </a:r>
            <a:r>
              <a:rPr lang="en-US" altLang="en-US" sz="2400" b="1" dirty="0" smtClean="0">
                <a:solidFill>
                  <a:schemeClr val="accent1">
                    <a:lumMod val="75000"/>
                  </a:schemeClr>
                </a:solidFill>
              </a:rPr>
              <a:t>(DSCOVR) </a:t>
            </a:r>
            <a:br>
              <a:rPr lang="en-US" altLang="en-US" sz="2400" b="1" dirty="0" smtClean="0">
                <a:solidFill>
                  <a:schemeClr val="accent1">
                    <a:lumMod val="75000"/>
                  </a:schemeClr>
                </a:solidFill>
              </a:rPr>
            </a:br>
            <a:r>
              <a:rPr lang="en-US" altLang="en-US" sz="2400" b="1" dirty="0" smtClean="0">
                <a:solidFill>
                  <a:schemeClr val="accent1">
                    <a:lumMod val="75000"/>
                  </a:schemeClr>
                </a:solidFill>
                <a:ea typeface="ＭＳ Ｐゴシック" charset="0"/>
              </a:rPr>
              <a:t>Performance Status</a:t>
            </a:r>
            <a:r>
              <a:rPr lang="en-US" altLang="en-US" sz="2000" b="1" dirty="0" smtClean="0">
                <a:solidFill>
                  <a:schemeClr val="accent1">
                    <a:lumMod val="75000"/>
                  </a:schemeClr>
                </a:solidFill>
                <a:ea typeface="ＭＳ Ｐゴシック" charset="0"/>
              </a:rPr>
              <a:t> – </a:t>
            </a:r>
            <a:r>
              <a:rPr lang="en-US" altLang="en-US" sz="2000" dirty="0" smtClean="0">
                <a:solidFill>
                  <a:srgbClr val="0F6FC6">
                    <a:lumMod val="75000"/>
                  </a:srgbClr>
                </a:solidFill>
                <a:cs typeface="Arial" pitchFamily="34" charset="0"/>
              </a:rPr>
              <a:t>Aug</a:t>
            </a:r>
            <a:r>
              <a:rPr lang="en-US" sz="2000" dirty="0" smtClean="0">
                <a:solidFill>
                  <a:srgbClr val="0F6FC6">
                    <a:lumMod val="75000"/>
                  </a:srgbClr>
                </a:solidFill>
                <a:cs typeface="Arial" pitchFamily="34" charset="0"/>
              </a:rPr>
              <a:t> 2019 (in Safe-Hold)</a:t>
            </a:r>
            <a:endParaRPr lang="en-US" sz="2000" dirty="0">
              <a:solidFill>
                <a:srgbClr val="0F6FC6">
                  <a:lumMod val="75000"/>
                </a:srgbClr>
              </a:solidFill>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4691805"/>
              </p:ext>
            </p:extLst>
          </p:nvPr>
        </p:nvGraphicFramePr>
        <p:xfrm>
          <a:off x="241639" y="1064957"/>
          <a:ext cx="2914823" cy="974379"/>
        </p:xfrm>
        <a:graphic>
          <a:graphicData uri="http://schemas.openxmlformats.org/drawingml/2006/table">
            <a:tbl>
              <a:tblPr firstRow="1" bandRow="1"/>
              <a:tblGrid>
                <a:gridCol w="1402080">
                  <a:extLst>
                    <a:ext uri="{9D8B030D-6E8A-4147-A177-3AD203B41FA5}">
                      <a16:colId xmlns:a16="http://schemas.microsoft.com/office/drawing/2014/main" val="20000"/>
                    </a:ext>
                  </a:extLst>
                </a:gridCol>
                <a:gridCol w="1512743">
                  <a:extLst>
                    <a:ext uri="{9D8B030D-6E8A-4147-A177-3AD203B41FA5}">
                      <a16:colId xmlns:a16="http://schemas.microsoft.com/office/drawing/2014/main" val="20001"/>
                    </a:ext>
                  </a:extLst>
                </a:gridCol>
              </a:tblGrid>
              <a:tr h="348214">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r>
                        <a:rPr lang="en-US" sz="1400" b="1" dirty="0" smtClean="0"/>
                        <a:t>Spacecraft</a:t>
                      </a:r>
                      <a:endParaRPr lang="en-US" sz="14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r>
                        <a:rPr lang="en-US" sz="1400" b="1" dirty="0" smtClean="0"/>
                        <a:t>DSCOVR</a:t>
                      </a:r>
                      <a:endParaRPr lang="en-US" sz="14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8052">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r>
                        <a:rPr lang="en-US" sz="1400" b="1" smtClean="0"/>
                        <a:t>Launch Date</a:t>
                      </a:r>
                      <a:endParaRPr lang="en-US" sz="14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Feb 11, 2015</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8113">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r>
                        <a:rPr kumimoji="0" 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Activation</a:t>
                      </a:r>
                      <a:endParaRPr lang="en-US" sz="14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June 2015</a:t>
                      </a:r>
                      <a:endParaRPr lang="en-US" sz="1400" b="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76882785"/>
              </p:ext>
            </p:extLst>
          </p:nvPr>
        </p:nvGraphicFramePr>
        <p:xfrm>
          <a:off x="3884747" y="1064957"/>
          <a:ext cx="2250250" cy="2701455"/>
        </p:xfrm>
        <a:graphic>
          <a:graphicData uri="http://schemas.openxmlformats.org/drawingml/2006/table">
            <a:tbl>
              <a:tblPr firstRow="1" bandRow="1"/>
              <a:tblGrid>
                <a:gridCol w="1485165">
                  <a:extLst>
                    <a:ext uri="{9D8B030D-6E8A-4147-A177-3AD203B41FA5}">
                      <a16:colId xmlns:a16="http://schemas.microsoft.com/office/drawing/2014/main" val="20000"/>
                    </a:ext>
                  </a:extLst>
                </a:gridCol>
                <a:gridCol w="765085">
                  <a:extLst>
                    <a:ext uri="{9D8B030D-6E8A-4147-A177-3AD203B41FA5}">
                      <a16:colId xmlns:a16="http://schemas.microsoft.com/office/drawing/2014/main" val="20001"/>
                    </a:ext>
                  </a:extLst>
                </a:gridCol>
              </a:tblGrid>
              <a:tr h="367748">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r>
                        <a:rPr lang="en-US" sz="1400" b="1" dirty="0" smtClean="0"/>
                        <a:t>Payload</a:t>
                      </a:r>
                      <a:r>
                        <a:rPr lang="en-US" sz="1400" b="1" baseline="0" dirty="0" smtClean="0"/>
                        <a:t> Instruments</a:t>
                      </a:r>
                      <a:endParaRPr lang="en-US" sz="14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r>
                        <a:rPr lang="en-US" sz="1400" b="1" smtClean="0"/>
                        <a:t>Status</a:t>
                      </a:r>
                      <a:endParaRPr lang="en-US" sz="1400" b="1"/>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805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EPIC</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endParaRPr lang="en-US" sz="1400" b="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32799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err="1" smtClean="0">
                          <a:ln>
                            <a:noFill/>
                          </a:ln>
                          <a:solidFill>
                            <a:schemeClr val="tx1"/>
                          </a:solidFill>
                          <a:effectLst/>
                          <a:latin typeface="Arial" panose="020B0604020202020204" pitchFamily="34" charset="0"/>
                          <a:cs typeface="Arial" panose="020B0604020202020204" pitchFamily="34" charset="0"/>
                        </a:rPr>
                        <a:t>PlasMag</a:t>
                      </a:r>
                      <a:endPar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endParaRPr lang="en-US" sz="1400" b="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err="1" smtClean="0">
                          <a:ln>
                            <a:noFill/>
                          </a:ln>
                          <a:solidFill>
                            <a:schemeClr val="tx1"/>
                          </a:solidFill>
                          <a:effectLst/>
                          <a:latin typeface="Arial" panose="020B0604020202020204" pitchFamily="34" charset="0"/>
                          <a:cs typeface="Arial" panose="020B0604020202020204" pitchFamily="34" charset="0"/>
                        </a:rPr>
                        <a:t>NISTAR</a:t>
                      </a:r>
                      <a:endPar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endParaRPr lang="en-US" sz="1400" b="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18884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Faraday Cup</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endParaRPr lang="en-US" sz="1400" b="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err="1" smtClean="0">
                          <a:ln>
                            <a:noFill/>
                          </a:ln>
                          <a:solidFill>
                            <a:schemeClr val="tx1"/>
                          </a:solidFill>
                          <a:effectLst/>
                          <a:latin typeface="Arial" panose="020B0604020202020204" pitchFamily="34" charset="0"/>
                          <a:cs typeface="Arial" panose="020B0604020202020204" pitchFamily="34" charset="0"/>
                        </a:rPr>
                        <a:t>ESA</a:t>
                      </a:r>
                      <a:endPar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endParaRPr lang="en-US" sz="1400" b="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Magnetometer</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endParaRPr lang="en-US" sz="1400" b="0" dirty="0"/>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PHA</a:t>
                      </a:r>
                    </a:p>
                  </a:txBody>
                  <a:tcPr marL="91454" marR="91454" marT="45726" marB="45726" horzOverflow="overflow">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54" marR="91454" marT="45726" marB="45726" anchor="ctr" horzOverflow="overflow">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bl>
          </a:graphicData>
        </a:graphic>
      </p:graphicFrame>
      <p:sp>
        <p:nvSpPr>
          <p:cNvPr id="10" name="TextBox 9"/>
          <p:cNvSpPr txBox="1"/>
          <p:nvPr/>
        </p:nvSpPr>
        <p:spPr>
          <a:xfrm>
            <a:off x="3862877" y="3972227"/>
            <a:ext cx="274320" cy="274320"/>
          </a:xfrm>
          <a:prstGeom prst="rect">
            <a:avLst/>
          </a:prstGeom>
          <a:solidFill>
            <a:srgbClr val="7CD171"/>
          </a:solid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ahoma" pitchFamily="34" charset="0"/>
              <a:ea typeface="+mn-ea"/>
              <a:cs typeface="Arial"/>
              <a:sym typeface="Arial"/>
              <a:rtl val="0"/>
            </a:endParaRPr>
          </a:p>
        </p:txBody>
      </p:sp>
      <p:sp>
        <p:nvSpPr>
          <p:cNvPr id="11" name="TextBox 10"/>
          <p:cNvSpPr txBox="1"/>
          <p:nvPr/>
        </p:nvSpPr>
        <p:spPr>
          <a:xfrm>
            <a:off x="3866192" y="4376441"/>
            <a:ext cx="274320" cy="274320"/>
          </a:xfrm>
          <a:prstGeom prst="rect">
            <a:avLst/>
          </a:prstGeom>
          <a:solidFill>
            <a:srgbClr val="FFFF00"/>
          </a:solid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ahoma" pitchFamily="34" charset="0"/>
              <a:ea typeface="+mn-ea"/>
              <a:cs typeface="Arial"/>
              <a:sym typeface="Arial"/>
              <a:rtl val="0"/>
            </a:endParaRPr>
          </a:p>
        </p:txBody>
      </p:sp>
      <p:sp>
        <p:nvSpPr>
          <p:cNvPr id="13" name="TextBox 12"/>
          <p:cNvSpPr txBox="1"/>
          <p:nvPr/>
        </p:nvSpPr>
        <p:spPr>
          <a:xfrm>
            <a:off x="3869507" y="4793885"/>
            <a:ext cx="274320" cy="274320"/>
          </a:xfrm>
          <a:prstGeom prst="rect">
            <a:avLst/>
          </a:prstGeom>
          <a:solidFill>
            <a:srgbClr val="FFC000"/>
          </a:solid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ahoma" pitchFamily="34" charset="0"/>
              <a:ea typeface="+mn-ea"/>
              <a:cs typeface="Arial"/>
              <a:sym typeface="Arial"/>
              <a:rtl val="0"/>
            </a:endParaRPr>
          </a:p>
        </p:txBody>
      </p:sp>
      <p:sp>
        <p:nvSpPr>
          <p:cNvPr id="16" name="TextBox 15"/>
          <p:cNvSpPr txBox="1"/>
          <p:nvPr/>
        </p:nvSpPr>
        <p:spPr>
          <a:xfrm>
            <a:off x="3869507" y="5557709"/>
            <a:ext cx="274320" cy="274320"/>
          </a:xfrm>
          <a:prstGeom prst="rect">
            <a:avLst/>
          </a:prstGeom>
          <a:solidFill>
            <a:srgbClr val="0070C0"/>
          </a:solidFill>
          <a:ln w="9525">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ahoma" pitchFamily="34" charset="0"/>
              <a:ea typeface="+mn-ea"/>
              <a:cs typeface="Arial"/>
              <a:sym typeface="Arial"/>
              <a:rtl val="0"/>
            </a:endParaRPr>
          </a:p>
        </p:txBody>
      </p:sp>
      <p:sp>
        <p:nvSpPr>
          <p:cNvPr id="18" name="TextBox 17"/>
          <p:cNvSpPr txBox="1"/>
          <p:nvPr/>
        </p:nvSpPr>
        <p:spPr>
          <a:xfrm>
            <a:off x="3869507" y="5938709"/>
            <a:ext cx="274320" cy="274320"/>
          </a:xfrm>
          <a:prstGeom prst="rect">
            <a:avLst/>
          </a:prstGeom>
          <a:solidFill>
            <a:sysClr val="window" lastClr="FFFFFF"/>
          </a:solid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Tahoma" pitchFamily="34" charset="0"/>
              <a:ea typeface="+mn-ea"/>
              <a:cs typeface="Arial"/>
              <a:sym typeface="Arial"/>
              <a:rtl val="0"/>
            </a:endParaRPr>
          </a:p>
        </p:txBody>
      </p:sp>
      <p:sp>
        <p:nvSpPr>
          <p:cNvPr id="20" name="TextBox 19"/>
          <p:cNvSpPr txBox="1"/>
          <p:nvPr/>
        </p:nvSpPr>
        <p:spPr>
          <a:xfrm>
            <a:off x="3865799" y="5176709"/>
            <a:ext cx="274320" cy="274320"/>
          </a:xfrm>
          <a:prstGeom prst="rect">
            <a:avLst/>
          </a:prstGeom>
          <a:solidFill>
            <a:srgbClr val="FF0000"/>
          </a:solidFill>
          <a:ln w="9525">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ahoma" pitchFamily="34" charset="0"/>
              <a:ea typeface="+mn-ea"/>
              <a:cs typeface="Arial"/>
              <a:sym typeface="Arial"/>
              <a:rtl val="0"/>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2914"/>
          <a:stretch/>
        </p:blipFill>
        <p:spPr>
          <a:xfrm>
            <a:off x="238010" y="2438507"/>
            <a:ext cx="3352094" cy="2506238"/>
          </a:xfrm>
          <a:prstGeom prst="rect">
            <a:avLst/>
          </a:prstGeom>
          <a:effectLst>
            <a:outerShdw blurRad="292100" dist="139700" dir="2700000" algn="tl" rotWithShape="0">
              <a:prstClr val="black">
                <a:alpha val="60000"/>
              </a:prstClr>
            </a:outerShdw>
          </a:effectLst>
        </p:spPr>
      </p:pic>
      <p:graphicFrame>
        <p:nvGraphicFramePr>
          <p:cNvPr id="23" name="Table 22"/>
          <p:cNvGraphicFramePr>
            <a:graphicFrameLocks noGrp="1"/>
          </p:cNvGraphicFramePr>
          <p:nvPr>
            <p:extLst/>
          </p:nvPr>
        </p:nvGraphicFramePr>
        <p:xfrm>
          <a:off x="6492679" y="1146048"/>
          <a:ext cx="2444807" cy="4024745"/>
        </p:xfrm>
        <a:graphic>
          <a:graphicData uri="http://schemas.openxmlformats.org/drawingml/2006/table">
            <a:tbl>
              <a:tblPr firstRow="1" bandRow="1"/>
              <a:tblGrid>
                <a:gridCol w="1660794">
                  <a:extLst>
                    <a:ext uri="{9D8B030D-6E8A-4147-A177-3AD203B41FA5}">
                      <a16:colId xmlns:a16="http://schemas.microsoft.com/office/drawing/2014/main" val="20000"/>
                    </a:ext>
                  </a:extLst>
                </a:gridCol>
                <a:gridCol w="784013">
                  <a:extLst>
                    <a:ext uri="{9D8B030D-6E8A-4147-A177-3AD203B41FA5}">
                      <a16:colId xmlns:a16="http://schemas.microsoft.com/office/drawing/2014/main" val="20001"/>
                    </a:ext>
                  </a:extLst>
                </a:gridCol>
              </a:tblGrid>
              <a:tr h="367748">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r>
                        <a:rPr lang="en-US" sz="1400" b="1" dirty="0" smtClean="0"/>
                        <a:t>Spacecraft</a:t>
                      </a:r>
                      <a:r>
                        <a:rPr lang="en-US" sz="1400" b="1" baseline="0" dirty="0" smtClean="0"/>
                        <a:t> Subsystem</a:t>
                      </a:r>
                      <a:endParaRPr lang="en-US" sz="14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r>
                        <a:rPr lang="en-US" sz="1400" b="1" dirty="0" smtClean="0"/>
                        <a:t>Status</a:t>
                      </a:r>
                      <a:endParaRPr lang="en-US" sz="14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805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Telemetry, Command &amp; Control</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 </a:t>
                      </a:r>
                      <a:r>
                        <a:rPr kumimoji="0" lang="en-US" sz="1400" b="0" i="0" u="none" strike="noStrike" cap="none" normalizeH="0" baseline="30000" dirty="0" smtClean="0">
                          <a:ln>
                            <a:noFill/>
                          </a:ln>
                          <a:solidFill>
                            <a:schemeClr val="tx1"/>
                          </a:solidFill>
                          <a:effectLst/>
                          <a:latin typeface="Arial" panose="020B0604020202020204" pitchFamily="34" charset="0"/>
                          <a:cs typeface="Arial" panose="020B0604020202020204" pitchFamily="34" charset="0"/>
                        </a:rPr>
                        <a:t>(1)</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2799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Guidance, Navigation and Control</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 </a:t>
                      </a:r>
                      <a:r>
                        <a:rPr kumimoji="0" lang="en-US" sz="1400" b="0" i="0" u="none" strike="noStrike" cap="none" normalizeH="0" baseline="30000" dirty="0" smtClean="0">
                          <a:ln>
                            <a:noFill/>
                          </a:ln>
                          <a:solidFill>
                            <a:schemeClr val="tx1"/>
                          </a:solidFill>
                          <a:effectLst/>
                          <a:latin typeface="Arial" panose="020B0604020202020204" pitchFamily="34" charset="0"/>
                          <a:cs typeface="Arial" panose="020B0604020202020204" pitchFamily="34" charset="0"/>
                        </a:rPr>
                        <a:t>(1)</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Attitude Control System</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Y </a:t>
                      </a:r>
                      <a:r>
                        <a:rPr kumimoji="0" lang="en-US" sz="1400" b="0" i="0" u="none" strike="noStrike" cap="none" normalizeH="0" baseline="30000" dirty="0" smtClean="0">
                          <a:ln>
                            <a:noFill/>
                          </a:ln>
                          <a:solidFill>
                            <a:schemeClr val="tx1"/>
                          </a:solidFill>
                          <a:effectLst/>
                          <a:latin typeface="Arial" panose="020B0604020202020204" pitchFamily="34" charset="0"/>
                          <a:cs typeface="Arial" panose="020B0604020202020204" pitchFamily="34" charset="0"/>
                        </a:rPr>
                        <a:t>(1)</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r h="18884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Propulsion</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04"/>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Mechanisms</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05"/>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Electrical Power</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06"/>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Thermal Control</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07"/>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Communications Payloads</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08"/>
                  </a:ext>
                </a:extLst>
              </a:tr>
              <a:tr h="3081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Flight Software</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t>
                      </a:r>
                    </a:p>
                  </a:txBody>
                  <a:tcPr marL="91454" marR="91454" marT="45726" marB="45726" anchor="ctr"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09"/>
                  </a:ext>
                </a:extLst>
              </a:tr>
              <a:tr h="308113">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r>
                        <a:rPr lang="en-US" sz="1400" b="0" smtClean="0"/>
                        <a:t>1394</a:t>
                      </a:r>
                      <a:endParaRPr lang="en-US" sz="1400" b="0"/>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lstStyle>
                    <a:p>
                      <a:pPr algn="ctr"/>
                      <a:r>
                        <a:rPr lang="en-US" sz="1400" b="0" dirty="0" smtClean="0"/>
                        <a:t>G</a:t>
                      </a:r>
                      <a:endParaRPr lang="en-US" sz="1400" b="0" dirty="0"/>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7CD171"/>
                    </a:solidFill>
                  </a:tcPr>
                </a:tc>
                <a:extLst>
                  <a:ext uri="{0D108BD9-81ED-4DB2-BD59-A6C34878D82A}">
                    <a16:rowId xmlns:a16="http://schemas.microsoft.com/office/drawing/2014/main" val="10010"/>
                  </a:ext>
                </a:extLst>
              </a:tr>
            </a:tbl>
          </a:graphicData>
        </a:graphic>
      </p:graphicFrame>
      <p:sp>
        <p:nvSpPr>
          <p:cNvPr id="24" name="TextBox 23"/>
          <p:cNvSpPr txBox="1"/>
          <p:nvPr/>
        </p:nvSpPr>
        <p:spPr>
          <a:xfrm>
            <a:off x="6364224" y="5155943"/>
            <a:ext cx="2673048" cy="830997"/>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Tx/>
              <a:buAutoNum type="arabicParenBoth"/>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DSCOVR will remain in Safe-Hold until delivery and upload of Star Tracker Flight Software planned  Feb 14, 2020.  </a:t>
            </a:r>
          </a:p>
        </p:txBody>
      </p:sp>
      <p:sp>
        <p:nvSpPr>
          <p:cNvPr id="25" name="TextBox 24"/>
          <p:cNvSpPr txBox="1"/>
          <p:nvPr/>
        </p:nvSpPr>
        <p:spPr>
          <a:xfrm>
            <a:off x="4182653" y="4296984"/>
            <a:ext cx="2315817" cy="452432"/>
          </a:xfrm>
          <a:prstGeom prst="rect">
            <a:avLst/>
          </a:prstGeom>
          <a:noFill/>
        </p:spPr>
        <p:txBody>
          <a:bodyPr wrap="square" rtlCol="0">
            <a:spAutoFit/>
          </a:body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Arial"/>
                <a:sym typeface="Arial"/>
                <a:rtl val="0"/>
              </a:rPr>
              <a:t>Operational with limitations (or in standby)</a:t>
            </a:r>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rtl val="0"/>
            </a:endParaRPr>
          </a:p>
        </p:txBody>
      </p:sp>
      <p:sp>
        <p:nvSpPr>
          <p:cNvPr id="26" name="TextBox 25"/>
          <p:cNvSpPr txBox="1"/>
          <p:nvPr/>
        </p:nvSpPr>
        <p:spPr>
          <a:xfrm>
            <a:off x="4185967" y="4716084"/>
            <a:ext cx="2315817" cy="452432"/>
          </a:xfrm>
          <a:prstGeom prst="rect">
            <a:avLst/>
          </a:prstGeom>
          <a:noFill/>
        </p:spPr>
        <p:txBody>
          <a:bodyPr wrap="square" rtlCol="0">
            <a:spAutoFit/>
          </a:body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Arial"/>
                <a:sym typeface="Arial"/>
                <a:rtl val="0"/>
              </a:rPr>
              <a:t>Operational with degraded performance</a:t>
            </a:r>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rtl val="0"/>
            </a:endParaRPr>
          </a:p>
        </p:txBody>
      </p:sp>
      <p:sp>
        <p:nvSpPr>
          <p:cNvPr id="27" name="TextBox 26"/>
          <p:cNvSpPr txBox="1"/>
          <p:nvPr/>
        </p:nvSpPr>
        <p:spPr>
          <a:xfrm>
            <a:off x="4170232" y="3954084"/>
            <a:ext cx="2315817" cy="2923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Arial"/>
                <a:sym typeface="Arial"/>
                <a:rtl val="0"/>
              </a:rPr>
              <a:t>Operational (or capable of)</a:t>
            </a:r>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rtl val="0"/>
            </a:endParaRPr>
          </a:p>
        </p:txBody>
      </p:sp>
      <p:sp>
        <p:nvSpPr>
          <p:cNvPr id="28" name="TextBox 27"/>
          <p:cNvSpPr txBox="1"/>
          <p:nvPr/>
        </p:nvSpPr>
        <p:spPr>
          <a:xfrm>
            <a:off x="4189282" y="5551307"/>
            <a:ext cx="2315817" cy="2923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Arial"/>
                <a:sym typeface="Arial"/>
                <a:rtl val="0"/>
              </a:rPr>
              <a:t>Functional but turned off</a:t>
            </a:r>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rtl val="0"/>
            </a:endParaRPr>
          </a:p>
        </p:txBody>
      </p:sp>
      <p:sp>
        <p:nvSpPr>
          <p:cNvPr id="29" name="TextBox 28"/>
          <p:cNvSpPr txBox="1"/>
          <p:nvPr/>
        </p:nvSpPr>
        <p:spPr>
          <a:xfrm>
            <a:off x="4190524" y="5932307"/>
            <a:ext cx="2315817" cy="2923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Arial"/>
                <a:sym typeface="Arial"/>
                <a:rtl val="0"/>
              </a:rPr>
              <a:t>No status reported</a:t>
            </a:r>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rtl val="0"/>
            </a:endParaRPr>
          </a:p>
        </p:txBody>
      </p:sp>
      <p:sp>
        <p:nvSpPr>
          <p:cNvPr id="30" name="TextBox 29"/>
          <p:cNvSpPr txBox="1"/>
          <p:nvPr/>
        </p:nvSpPr>
        <p:spPr>
          <a:xfrm>
            <a:off x="4176444" y="5175494"/>
            <a:ext cx="2315817" cy="2923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Arial"/>
                <a:sym typeface="Arial"/>
                <a:rtl val="0"/>
              </a:rPr>
              <a:t>Not functional</a:t>
            </a:r>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rtl val="0"/>
            </a:endParaRPr>
          </a:p>
        </p:txBody>
      </p:sp>
    </p:spTree>
    <p:extLst>
      <p:ext uri="{BB962C8B-B14F-4D97-AF65-F5344CB8AC3E}">
        <p14:creationId xmlns:p14="http://schemas.microsoft.com/office/powerpoint/2010/main" val="5063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7863"/>
            <a:ext cx="8229600" cy="1143000"/>
          </a:xfrm>
        </p:spPr>
        <p:txBody>
          <a:bodyPr/>
          <a:lstStyle/>
          <a:p>
            <a:r>
              <a:rPr lang="en-US" dirty="0" smtClean="0"/>
              <a:t>Jason-2 </a:t>
            </a:r>
            <a:r>
              <a:rPr lang="en-US" dirty="0"/>
              <a:t>Status</a:t>
            </a:r>
          </a:p>
        </p:txBody>
      </p:sp>
      <p:sp>
        <p:nvSpPr>
          <p:cNvPr id="4" name="Shape 75"/>
          <p:cNvSpPr txBox="1">
            <a:spLocks/>
          </p:cNvSpPr>
          <p:nvPr/>
        </p:nvSpPr>
        <p:spPr bwMode="auto">
          <a:xfrm>
            <a:off x="152400" y="2315626"/>
            <a:ext cx="8229600" cy="4085174"/>
          </a:xfrm>
          <a:prstGeom prst="rect">
            <a:avLst/>
          </a:prstGeom>
          <a:noFill/>
          <a:ln w="9525">
            <a:noFill/>
            <a:miter lim="800000"/>
            <a:headEnd/>
            <a:tailEnd/>
          </a:ln>
        </p:spPr>
        <p:txBody>
          <a:bodyPr vert="horz" wrap="square" lIns="63294" tIns="31639" rIns="63294" bIns="31639" numCol="1" anchor="t" anchorCtr="0" compatLnSpc="1">
            <a:prstTxWarp prst="textNoShape">
              <a:avLst/>
            </a:prstTxWarp>
            <a:noAutofit/>
          </a:bodyPr>
          <a:lstStyle>
            <a:lvl1pPr marL="252052" indent="-252052" algn="l" rtl="0" eaLnBrk="0" fontAlgn="base" hangingPunct="0">
              <a:spcBef>
                <a:spcPct val="20000"/>
              </a:spcBef>
              <a:spcAft>
                <a:spcPct val="0"/>
              </a:spcAft>
              <a:buClr>
                <a:schemeClr val="tx1"/>
              </a:buClr>
              <a:buSzPct val="95000"/>
              <a:buFont typeface="Wingdings 2" pitchFamily="18" charset="2"/>
              <a:buChar char=""/>
              <a:defRPr sz="2400" kern="1200">
                <a:solidFill>
                  <a:schemeClr val="tx1"/>
                </a:solidFill>
                <a:latin typeface="Arial" pitchFamily="34" charset="0"/>
                <a:ea typeface="+mn-ea"/>
                <a:cs typeface="Arial" pitchFamily="34" charset="0"/>
              </a:defRPr>
            </a:lvl1pPr>
            <a:lvl2pPr marL="590565" indent="-227141" algn="l" rtl="0" eaLnBrk="0" fontAlgn="base" hangingPunct="0">
              <a:spcBef>
                <a:spcPct val="20000"/>
              </a:spcBef>
              <a:spcAft>
                <a:spcPct val="0"/>
              </a:spcAft>
              <a:buClr>
                <a:schemeClr val="tx1"/>
              </a:buClr>
              <a:buSzPct val="85000"/>
              <a:buFont typeface="Wingdings 2" pitchFamily="18" charset="2"/>
              <a:buChar char=""/>
              <a:defRPr sz="2215" kern="1200">
                <a:solidFill>
                  <a:schemeClr val="tx1"/>
                </a:solidFill>
                <a:latin typeface="Arial" pitchFamily="34" charset="0"/>
                <a:ea typeface="+mn-ea"/>
                <a:cs typeface="Arial" pitchFamily="34" charset="0"/>
              </a:defRPr>
            </a:lvl2pPr>
            <a:lvl3pPr marL="844083" indent="-227141" algn="l" rtl="0" eaLnBrk="0" fontAlgn="base" hangingPunct="0">
              <a:spcBef>
                <a:spcPct val="20000"/>
              </a:spcBef>
              <a:spcAft>
                <a:spcPct val="0"/>
              </a:spcAft>
              <a:buClr>
                <a:schemeClr val="tx1"/>
              </a:buClr>
              <a:buSzPct val="70000"/>
              <a:buFont typeface="Wingdings 2" pitchFamily="18" charset="2"/>
              <a:buChar char=""/>
              <a:defRPr sz="1939" kern="1200">
                <a:solidFill>
                  <a:schemeClr val="tx1"/>
                </a:solidFill>
                <a:latin typeface="Arial" pitchFamily="34" charset="0"/>
                <a:ea typeface="+mn-ea"/>
                <a:cs typeface="Arial" pitchFamily="34" charset="0"/>
              </a:defRPr>
            </a:lvl3pPr>
            <a:lvl4pPr marL="1096135" indent="-193436" algn="l" rtl="0" eaLnBrk="0" fontAlgn="base" hangingPunct="0">
              <a:spcBef>
                <a:spcPct val="20000"/>
              </a:spcBef>
              <a:spcAft>
                <a:spcPct val="0"/>
              </a:spcAft>
              <a:buClr>
                <a:schemeClr val="tx1"/>
              </a:buClr>
              <a:buSzPct val="65000"/>
              <a:buFont typeface="Wingdings 2" pitchFamily="18" charset="2"/>
              <a:buChar char=""/>
              <a:defRPr sz="1846" kern="1200">
                <a:solidFill>
                  <a:schemeClr val="tx1"/>
                </a:solidFill>
                <a:latin typeface="Arial" pitchFamily="34" charset="0"/>
                <a:ea typeface="+mn-ea"/>
                <a:cs typeface="Arial" pitchFamily="34" charset="0"/>
              </a:defRPr>
            </a:lvl4pPr>
            <a:lvl5pPr marL="1349653" indent="-193436" algn="l" rtl="0" eaLnBrk="0" fontAlgn="base" hangingPunct="0">
              <a:spcBef>
                <a:spcPct val="20000"/>
              </a:spcBef>
              <a:spcAft>
                <a:spcPct val="0"/>
              </a:spcAft>
              <a:buClr>
                <a:schemeClr val="tx1"/>
              </a:buClr>
              <a:buSzPct val="65000"/>
              <a:buFont typeface="Wingdings 2" pitchFamily="18" charset="2"/>
              <a:buChar char=""/>
              <a:defRPr sz="1846" kern="1200">
                <a:solidFill>
                  <a:schemeClr val="tx1"/>
                </a:solidFill>
                <a:latin typeface="Arial" pitchFamily="34" charset="0"/>
                <a:ea typeface="+mn-ea"/>
                <a:cs typeface="Arial" pitchFamily="34" charset="0"/>
              </a:defRPr>
            </a:lvl5pPr>
            <a:lvl6pPr marL="1603757" indent="-194139" algn="l" rtl="0" eaLnBrk="1" latinLnBrk="0" hangingPunct="1">
              <a:spcBef>
                <a:spcPct val="20000"/>
              </a:spcBef>
              <a:buClr>
                <a:schemeClr val="accent5"/>
              </a:buClr>
              <a:buSzPct val="80000"/>
              <a:buFont typeface="Wingdings 2"/>
              <a:buChar char=""/>
              <a:defRPr kumimoji="0" sz="1662" kern="1200">
                <a:solidFill>
                  <a:schemeClr val="tx1"/>
                </a:solidFill>
                <a:latin typeface="+mn-lt"/>
                <a:ea typeface="+mn-ea"/>
                <a:cs typeface="+mn-cs"/>
              </a:defRPr>
            </a:lvl6pPr>
            <a:lvl7pPr marL="1772574" indent="-168817" algn="l" rtl="0" eaLnBrk="1" latinLnBrk="0" hangingPunct="1">
              <a:spcBef>
                <a:spcPct val="20000"/>
              </a:spcBef>
              <a:buClr>
                <a:schemeClr val="accent6"/>
              </a:buClr>
              <a:buSzPct val="80000"/>
              <a:buFont typeface="Wingdings 2"/>
              <a:buChar char=""/>
              <a:defRPr kumimoji="0" sz="1477" kern="1200" baseline="0">
                <a:solidFill>
                  <a:schemeClr val="tx1"/>
                </a:solidFill>
                <a:latin typeface="+mn-lt"/>
                <a:ea typeface="+mn-ea"/>
                <a:cs typeface="+mn-cs"/>
              </a:defRPr>
            </a:lvl7pPr>
            <a:lvl8pPr marL="2025798" indent="-168817" algn="l" rtl="0" eaLnBrk="1" latinLnBrk="0" hangingPunct="1">
              <a:spcBef>
                <a:spcPct val="20000"/>
              </a:spcBef>
              <a:buClr>
                <a:schemeClr val="tx2"/>
              </a:buClr>
              <a:buChar char="•"/>
              <a:defRPr kumimoji="0" sz="1477" kern="1200">
                <a:solidFill>
                  <a:schemeClr val="tx1"/>
                </a:solidFill>
                <a:latin typeface="+mn-lt"/>
                <a:ea typeface="+mn-ea"/>
                <a:cs typeface="+mn-cs"/>
              </a:defRPr>
            </a:lvl8pPr>
            <a:lvl9pPr marL="2279023" indent="-168817" algn="l" rtl="0" eaLnBrk="1" latinLnBrk="0" hangingPunct="1">
              <a:spcBef>
                <a:spcPct val="20000"/>
              </a:spcBef>
              <a:buClr>
                <a:schemeClr val="tx2"/>
              </a:buClr>
              <a:buFontTx/>
              <a:buChar char="•"/>
              <a:defRPr kumimoji="0" sz="1292" kern="1200" baseline="0">
                <a:solidFill>
                  <a:schemeClr val="tx1"/>
                </a:solidFill>
                <a:latin typeface="+mn-lt"/>
                <a:ea typeface="+mn-ea"/>
                <a:cs typeface="+mn-cs"/>
              </a:defRPr>
            </a:lvl9pPr>
          </a:lstStyle>
          <a:p>
            <a:r>
              <a:rPr lang="en-US" dirty="0" smtClean="0"/>
              <a:t>No Safe Holds.</a:t>
            </a:r>
          </a:p>
          <a:p>
            <a:pPr marL="0" indent="0">
              <a:buNone/>
            </a:pPr>
            <a:r>
              <a:rPr lang="en-US" dirty="0" smtClean="0"/>
              <a:t> 97.32% </a:t>
            </a:r>
            <a:r>
              <a:rPr lang="en-US" dirty="0"/>
              <a:t>data capture within 3 hours, requirement 75% within 3 hours </a:t>
            </a:r>
            <a:r>
              <a:rPr lang="en-US" dirty="0" smtClean="0"/>
              <a:t>(May 27 – Sep 1, 2019)</a:t>
            </a:r>
          </a:p>
          <a:p>
            <a:r>
              <a:rPr lang="en-US" sz="1600" b="1" dirty="0" smtClean="0">
                <a:latin typeface="+mn-lt"/>
              </a:rPr>
              <a:t>May </a:t>
            </a:r>
            <a:r>
              <a:rPr lang="en-US" sz="1600" b="1" dirty="0">
                <a:latin typeface="+mn-lt"/>
              </a:rPr>
              <a:t>29: </a:t>
            </a:r>
            <a:r>
              <a:rPr lang="en-US" sz="1600" dirty="0">
                <a:latin typeface="+mn-lt"/>
              </a:rPr>
              <a:t>New TM-NRTs connected to operational (old) NJGS.</a:t>
            </a:r>
          </a:p>
          <a:p>
            <a:r>
              <a:rPr lang="en-US" sz="1600" b="1" dirty="0">
                <a:latin typeface="+mn-lt"/>
              </a:rPr>
              <a:t>June 17: </a:t>
            </a:r>
            <a:r>
              <a:rPr lang="en-US" sz="1600" dirty="0">
                <a:latin typeface="+mn-lt"/>
              </a:rPr>
              <a:t>Began Site Acceptance Testing of new NJGS.</a:t>
            </a:r>
          </a:p>
          <a:p>
            <a:r>
              <a:rPr lang="en-US" sz="1600" b="1" dirty="0">
                <a:latin typeface="+mn-lt"/>
              </a:rPr>
              <a:t>July 12: </a:t>
            </a:r>
            <a:r>
              <a:rPr lang="en-US" sz="1600" dirty="0">
                <a:latin typeface="+mn-lt"/>
              </a:rPr>
              <a:t>The first proactive gyro swap was performed. Until the end of September, Jason-2 will be running on gyros 2 and 3, letting gyro 1 rest for a while. </a:t>
            </a:r>
          </a:p>
          <a:p>
            <a:r>
              <a:rPr lang="en-US" sz="1600" b="1" dirty="0">
                <a:latin typeface="+mn-lt"/>
              </a:rPr>
              <a:t>July 15: </a:t>
            </a:r>
            <a:r>
              <a:rPr lang="en-US" sz="1600" dirty="0">
                <a:latin typeface="+mn-lt"/>
              </a:rPr>
              <a:t>Cabling between ESPC and SOCC for the NJGS Refresh completed. </a:t>
            </a:r>
          </a:p>
          <a:p>
            <a:r>
              <a:rPr lang="en-US" sz="1600" b="1" dirty="0">
                <a:latin typeface="+mn-lt"/>
              </a:rPr>
              <a:t>July 31: </a:t>
            </a:r>
            <a:r>
              <a:rPr lang="en-US" sz="1600" dirty="0">
                <a:latin typeface="+mn-lt"/>
              </a:rPr>
              <a:t>Jason-2 station-keeping maneuver over </a:t>
            </a:r>
            <a:r>
              <a:rPr lang="en-US" sz="1600" dirty="0" smtClean="0">
                <a:latin typeface="+mn-lt"/>
              </a:rPr>
              <a:t>land</a:t>
            </a:r>
          </a:p>
          <a:p>
            <a:r>
              <a:rPr lang="en-US" sz="1600" b="1" dirty="0" smtClean="0">
                <a:latin typeface="+mn-lt"/>
              </a:rPr>
              <a:t>Aug 13: </a:t>
            </a:r>
            <a:r>
              <a:rPr lang="en-US" sz="1600" dirty="0" smtClean="0">
                <a:latin typeface="+mn-lt"/>
              </a:rPr>
              <a:t>Began receiving </a:t>
            </a:r>
            <a:r>
              <a:rPr lang="en-US" sz="1600" dirty="0">
                <a:latin typeface="+mn-lt"/>
              </a:rPr>
              <a:t>yellow </a:t>
            </a:r>
            <a:r>
              <a:rPr lang="en-US" sz="1600" dirty="0" smtClean="0">
                <a:latin typeface="+mn-lt"/>
              </a:rPr>
              <a:t>alarms, </a:t>
            </a:r>
            <a:r>
              <a:rPr lang="en-US" sz="1600" dirty="0">
                <a:latin typeface="+mn-lt"/>
              </a:rPr>
              <a:t>potentially due to PCE (Power Conditioning Equipment) section failure (investigations are currently on-going).</a:t>
            </a:r>
          </a:p>
          <a:p>
            <a:r>
              <a:rPr lang="en-US" sz="1600" b="1" dirty="0"/>
              <a:t>Sept 4: </a:t>
            </a:r>
            <a:r>
              <a:rPr lang="en-US" sz="1600" dirty="0"/>
              <a:t>Meeting with Law on Space Operations (LOS) bureau was held at CNES. </a:t>
            </a:r>
          </a:p>
          <a:p>
            <a:r>
              <a:rPr lang="en-US" sz="1600" b="1" dirty="0"/>
              <a:t>Sept 11: </a:t>
            </a:r>
            <a:r>
              <a:rPr lang="en-US" sz="1600" dirty="0"/>
              <a:t>Exceptional Joint Steering Group held to discuss Jason-2 end-of-life.</a:t>
            </a:r>
          </a:p>
          <a:p>
            <a:pPr marL="0" indent="0">
              <a:buNone/>
            </a:pPr>
            <a:endParaRPr lang="en-US" sz="1800" dirty="0"/>
          </a:p>
          <a:p>
            <a:pPr marL="0" indent="0">
              <a:buNone/>
            </a:pPr>
            <a:endParaRPr lang="en-US" dirty="0"/>
          </a:p>
          <a:p>
            <a:pPr marL="39566" lvl="1" indent="0">
              <a:spcBef>
                <a:spcPts val="0"/>
              </a:spcBef>
              <a:spcAft>
                <a:spcPts val="416"/>
              </a:spcAft>
              <a:buClrTx/>
              <a:buSzPct val="50000"/>
              <a:buNone/>
            </a:pPr>
            <a:endParaRPr lang="en-US" sz="15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634063"/>
          </a:xfrm>
          <a:prstGeom prst="rect">
            <a:avLst/>
          </a:prstGeom>
        </p:spPr>
      </p:pic>
    </p:spTree>
    <p:extLst>
      <p:ext uri="{BB962C8B-B14F-4D97-AF65-F5344CB8AC3E}">
        <p14:creationId xmlns:p14="http://schemas.microsoft.com/office/powerpoint/2010/main" val="26149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02" y="1741169"/>
            <a:ext cx="8229600" cy="1143000"/>
          </a:xfrm>
        </p:spPr>
        <p:txBody>
          <a:bodyPr/>
          <a:lstStyle/>
          <a:p>
            <a:r>
              <a:rPr lang="en-US" dirty="0"/>
              <a:t>Jason-3 Status</a:t>
            </a:r>
          </a:p>
        </p:txBody>
      </p:sp>
      <p:sp>
        <p:nvSpPr>
          <p:cNvPr id="4" name="Shape 75"/>
          <p:cNvSpPr txBox="1">
            <a:spLocks/>
          </p:cNvSpPr>
          <p:nvPr/>
        </p:nvSpPr>
        <p:spPr bwMode="auto">
          <a:xfrm>
            <a:off x="308248" y="2895599"/>
            <a:ext cx="8792308" cy="3417307"/>
          </a:xfrm>
          <a:prstGeom prst="rect">
            <a:avLst/>
          </a:prstGeom>
          <a:noFill/>
          <a:ln w="9525">
            <a:noFill/>
            <a:miter lim="800000"/>
            <a:headEnd/>
            <a:tailEnd/>
          </a:ln>
        </p:spPr>
        <p:txBody>
          <a:bodyPr vert="horz" wrap="square" lIns="84392" tIns="42185" rIns="84392" bIns="42185" numCol="1" anchor="t" anchorCtr="0" compatLnSpc="1">
            <a:prstTxWarp prst="textNoShape">
              <a:avLst/>
            </a:prstTxWarp>
            <a:noAutofit/>
          </a:bodyPr>
          <a:lstStyle>
            <a:lvl1pPr marL="252052" indent="-252052" algn="l" rtl="0" eaLnBrk="0" fontAlgn="base" hangingPunct="0">
              <a:spcBef>
                <a:spcPct val="20000"/>
              </a:spcBef>
              <a:spcAft>
                <a:spcPct val="0"/>
              </a:spcAft>
              <a:buClr>
                <a:schemeClr val="tx1"/>
              </a:buClr>
              <a:buSzPct val="95000"/>
              <a:buFont typeface="Wingdings 2" pitchFamily="18" charset="2"/>
              <a:buChar char=""/>
              <a:defRPr sz="2400" kern="1200">
                <a:solidFill>
                  <a:schemeClr val="tx1"/>
                </a:solidFill>
                <a:latin typeface="Arial" pitchFamily="34" charset="0"/>
                <a:ea typeface="+mn-ea"/>
                <a:cs typeface="Arial" pitchFamily="34" charset="0"/>
              </a:defRPr>
            </a:lvl1pPr>
            <a:lvl2pPr marL="590565" indent="-227141" algn="l" rtl="0" eaLnBrk="0" fontAlgn="base" hangingPunct="0">
              <a:spcBef>
                <a:spcPct val="20000"/>
              </a:spcBef>
              <a:spcAft>
                <a:spcPct val="0"/>
              </a:spcAft>
              <a:buClr>
                <a:schemeClr val="tx1"/>
              </a:buClr>
              <a:buSzPct val="85000"/>
              <a:buFont typeface="Wingdings 2" pitchFamily="18" charset="2"/>
              <a:buChar char=""/>
              <a:defRPr sz="2215" kern="1200">
                <a:solidFill>
                  <a:schemeClr val="tx1"/>
                </a:solidFill>
                <a:latin typeface="Arial" pitchFamily="34" charset="0"/>
                <a:ea typeface="+mn-ea"/>
                <a:cs typeface="Arial" pitchFamily="34" charset="0"/>
              </a:defRPr>
            </a:lvl2pPr>
            <a:lvl3pPr marL="844083" indent="-227141" algn="l" rtl="0" eaLnBrk="0" fontAlgn="base" hangingPunct="0">
              <a:spcBef>
                <a:spcPct val="20000"/>
              </a:spcBef>
              <a:spcAft>
                <a:spcPct val="0"/>
              </a:spcAft>
              <a:buClr>
                <a:schemeClr val="tx1"/>
              </a:buClr>
              <a:buSzPct val="70000"/>
              <a:buFont typeface="Wingdings 2" pitchFamily="18" charset="2"/>
              <a:buChar char=""/>
              <a:defRPr sz="1939" kern="1200">
                <a:solidFill>
                  <a:schemeClr val="tx1"/>
                </a:solidFill>
                <a:latin typeface="Arial" pitchFamily="34" charset="0"/>
                <a:ea typeface="+mn-ea"/>
                <a:cs typeface="Arial" pitchFamily="34" charset="0"/>
              </a:defRPr>
            </a:lvl3pPr>
            <a:lvl4pPr marL="1096135" indent="-193436" algn="l" rtl="0" eaLnBrk="0" fontAlgn="base" hangingPunct="0">
              <a:spcBef>
                <a:spcPct val="20000"/>
              </a:spcBef>
              <a:spcAft>
                <a:spcPct val="0"/>
              </a:spcAft>
              <a:buClr>
                <a:schemeClr val="tx1"/>
              </a:buClr>
              <a:buSzPct val="65000"/>
              <a:buFont typeface="Wingdings 2" pitchFamily="18" charset="2"/>
              <a:buChar char=""/>
              <a:defRPr sz="1846" kern="1200">
                <a:solidFill>
                  <a:schemeClr val="tx1"/>
                </a:solidFill>
                <a:latin typeface="Arial" pitchFamily="34" charset="0"/>
                <a:ea typeface="+mn-ea"/>
                <a:cs typeface="Arial" pitchFamily="34" charset="0"/>
              </a:defRPr>
            </a:lvl4pPr>
            <a:lvl5pPr marL="1349653" indent="-193436" algn="l" rtl="0" eaLnBrk="0" fontAlgn="base" hangingPunct="0">
              <a:spcBef>
                <a:spcPct val="20000"/>
              </a:spcBef>
              <a:spcAft>
                <a:spcPct val="0"/>
              </a:spcAft>
              <a:buClr>
                <a:schemeClr val="tx1"/>
              </a:buClr>
              <a:buSzPct val="65000"/>
              <a:buFont typeface="Wingdings 2" pitchFamily="18" charset="2"/>
              <a:buChar char=""/>
              <a:defRPr sz="1846" kern="1200">
                <a:solidFill>
                  <a:schemeClr val="tx1"/>
                </a:solidFill>
                <a:latin typeface="Arial" pitchFamily="34" charset="0"/>
                <a:ea typeface="+mn-ea"/>
                <a:cs typeface="Arial" pitchFamily="34" charset="0"/>
              </a:defRPr>
            </a:lvl5pPr>
            <a:lvl6pPr marL="1603757" indent="-194139" algn="l" rtl="0" eaLnBrk="1" latinLnBrk="0" hangingPunct="1">
              <a:spcBef>
                <a:spcPct val="20000"/>
              </a:spcBef>
              <a:buClr>
                <a:schemeClr val="accent5"/>
              </a:buClr>
              <a:buSzPct val="80000"/>
              <a:buFont typeface="Wingdings 2"/>
              <a:buChar char=""/>
              <a:defRPr kumimoji="0" sz="1662" kern="1200">
                <a:solidFill>
                  <a:schemeClr val="tx1"/>
                </a:solidFill>
                <a:latin typeface="+mn-lt"/>
                <a:ea typeface="+mn-ea"/>
                <a:cs typeface="+mn-cs"/>
              </a:defRPr>
            </a:lvl6pPr>
            <a:lvl7pPr marL="1772574" indent="-168817" algn="l" rtl="0" eaLnBrk="1" latinLnBrk="0" hangingPunct="1">
              <a:spcBef>
                <a:spcPct val="20000"/>
              </a:spcBef>
              <a:buClr>
                <a:schemeClr val="accent6"/>
              </a:buClr>
              <a:buSzPct val="80000"/>
              <a:buFont typeface="Wingdings 2"/>
              <a:buChar char=""/>
              <a:defRPr kumimoji="0" sz="1477" kern="1200" baseline="0">
                <a:solidFill>
                  <a:schemeClr val="tx1"/>
                </a:solidFill>
                <a:latin typeface="+mn-lt"/>
                <a:ea typeface="+mn-ea"/>
                <a:cs typeface="+mn-cs"/>
              </a:defRPr>
            </a:lvl7pPr>
            <a:lvl8pPr marL="2025798" indent="-168817" algn="l" rtl="0" eaLnBrk="1" latinLnBrk="0" hangingPunct="1">
              <a:spcBef>
                <a:spcPct val="20000"/>
              </a:spcBef>
              <a:buClr>
                <a:schemeClr val="tx2"/>
              </a:buClr>
              <a:buChar char="•"/>
              <a:defRPr kumimoji="0" sz="1477" kern="1200">
                <a:solidFill>
                  <a:schemeClr val="tx1"/>
                </a:solidFill>
                <a:latin typeface="+mn-lt"/>
                <a:ea typeface="+mn-ea"/>
                <a:cs typeface="+mn-cs"/>
              </a:defRPr>
            </a:lvl8pPr>
            <a:lvl9pPr marL="2279023" indent="-168817" algn="l" rtl="0" eaLnBrk="1" latinLnBrk="0" hangingPunct="1">
              <a:spcBef>
                <a:spcPct val="20000"/>
              </a:spcBef>
              <a:buClr>
                <a:schemeClr val="tx2"/>
              </a:buClr>
              <a:buFontTx/>
              <a:buChar char="•"/>
              <a:defRPr kumimoji="0" sz="1292" kern="1200" baseline="0">
                <a:solidFill>
                  <a:schemeClr val="tx1"/>
                </a:solidFill>
                <a:latin typeface="+mn-lt"/>
                <a:ea typeface="+mn-ea"/>
                <a:cs typeface="+mn-cs"/>
              </a:defRPr>
            </a:lvl9pPr>
          </a:lstStyle>
          <a:p>
            <a:r>
              <a:rPr lang="en-US" dirty="0"/>
              <a:t>Spacecraft nominal. No Safe Holds.</a:t>
            </a:r>
          </a:p>
          <a:p>
            <a:r>
              <a:rPr lang="en-US" dirty="0" smtClean="0"/>
              <a:t>98.38% </a:t>
            </a:r>
            <a:r>
              <a:rPr lang="en-US" dirty="0"/>
              <a:t>data capture within 3 hours, requirement 75% within 3 hours (May 27 – Sep 1, 2019</a:t>
            </a:r>
            <a:r>
              <a:rPr lang="en-US" dirty="0" smtClean="0"/>
              <a:t>)</a:t>
            </a:r>
          </a:p>
          <a:p>
            <a:pPr marL="0" indent="0">
              <a:buNone/>
            </a:pPr>
            <a:endParaRPr lang="en-US" sz="1600" dirty="0" smtClean="0"/>
          </a:p>
          <a:p>
            <a:r>
              <a:rPr lang="en-US" sz="1600" b="1" dirty="0" smtClean="0">
                <a:latin typeface="+mn-lt"/>
              </a:rPr>
              <a:t>May </a:t>
            </a:r>
            <a:r>
              <a:rPr lang="en-US" sz="1600" b="1" dirty="0">
                <a:latin typeface="+mn-lt"/>
              </a:rPr>
              <a:t>29: </a:t>
            </a:r>
            <a:r>
              <a:rPr lang="en-US" sz="1600" dirty="0">
                <a:latin typeface="+mn-lt"/>
              </a:rPr>
              <a:t>New TM-NRTs connected to operational (old) NJGS.</a:t>
            </a:r>
          </a:p>
          <a:p>
            <a:r>
              <a:rPr lang="en-US" sz="1600" b="1" dirty="0">
                <a:latin typeface="+mn-lt"/>
              </a:rPr>
              <a:t>June 16: </a:t>
            </a:r>
            <a:r>
              <a:rPr lang="en-US" sz="1600" dirty="0">
                <a:latin typeface="+mn-lt"/>
              </a:rPr>
              <a:t>Jason-3 braking maneuver performed. One OGDR impacted.</a:t>
            </a:r>
          </a:p>
          <a:p>
            <a:r>
              <a:rPr lang="en-US" sz="1600" b="1" dirty="0">
                <a:latin typeface="+mn-lt"/>
              </a:rPr>
              <a:t>June 17: </a:t>
            </a:r>
            <a:r>
              <a:rPr lang="en-US" sz="1600" dirty="0">
                <a:latin typeface="+mn-lt"/>
              </a:rPr>
              <a:t>Began Site Acceptance Testing of new NJGS.</a:t>
            </a:r>
          </a:p>
          <a:p>
            <a:r>
              <a:rPr lang="en-US" sz="1600" b="1" dirty="0">
                <a:latin typeface="+mn-lt"/>
              </a:rPr>
              <a:t>July 15: </a:t>
            </a:r>
            <a:r>
              <a:rPr lang="en-US" sz="1600" dirty="0">
                <a:latin typeface="+mn-lt"/>
              </a:rPr>
              <a:t>Cabling between ESPC and SOCC for the NJGS Refresh completed. </a:t>
            </a:r>
          </a:p>
          <a:p>
            <a:r>
              <a:rPr lang="en-US" sz="1600" b="1" dirty="0">
                <a:latin typeface="+mn-lt"/>
              </a:rPr>
              <a:t>August 6: </a:t>
            </a:r>
            <a:r>
              <a:rPr lang="en-US" sz="1600" dirty="0">
                <a:latin typeface="+mn-lt"/>
              </a:rPr>
              <a:t>Jason-3 station-keeping maneuver over land. No impact.</a:t>
            </a:r>
          </a:p>
          <a:p>
            <a:endParaRPr lang="en-US" dirty="0"/>
          </a:p>
          <a:p>
            <a:pPr marL="52755" lvl="1" indent="0">
              <a:spcBef>
                <a:spcPts val="0"/>
              </a:spcBef>
              <a:spcAft>
                <a:spcPts val="554"/>
              </a:spcAft>
              <a:buClrTx/>
              <a:buSzPct val="50000"/>
              <a:buFont typeface="Wingdings 2" pitchFamily="18" charset="2"/>
              <a:buNone/>
            </a:pPr>
            <a:endParaRPr lang="en-US" sz="2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3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r>
              <a:rPr lang="en-US" dirty="0" err="1"/>
              <a:t>Meteosat</a:t>
            </a:r>
            <a:r>
              <a:rPr lang="en-US" dirty="0"/>
              <a:t> and </a:t>
            </a:r>
            <a:r>
              <a:rPr lang="en-US" dirty="0" err="1"/>
              <a:t>Himawari</a:t>
            </a:r>
            <a:endParaRPr lang="en-US" dirty="0"/>
          </a:p>
        </p:txBody>
      </p:sp>
    </p:spTree>
    <p:extLst>
      <p:ext uri="{BB962C8B-B14F-4D97-AF65-F5344CB8AC3E}">
        <p14:creationId xmlns:p14="http://schemas.microsoft.com/office/powerpoint/2010/main" val="13259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Specific Products Generated at NESDIS/ESPC from </a:t>
            </a:r>
            <a:r>
              <a:rPr lang="en-US" sz="3200" dirty="0" err="1"/>
              <a:t>Himawari</a:t>
            </a:r>
            <a:r>
              <a:rPr lang="en-US" sz="3200" dirty="0"/>
              <a:t> or </a:t>
            </a:r>
            <a:r>
              <a:rPr lang="en-US" sz="3200" dirty="0" err="1"/>
              <a:t>Meteosat</a:t>
            </a:r>
            <a:r>
              <a:rPr lang="en-US" sz="3200" dirty="0"/>
              <a:t> Data</a:t>
            </a:r>
          </a:p>
        </p:txBody>
      </p:sp>
      <p:graphicFrame>
        <p:nvGraphicFramePr>
          <p:cNvPr id="3" name="Table 2"/>
          <p:cNvGraphicFramePr>
            <a:graphicFrameLocks noGrp="1"/>
          </p:cNvGraphicFramePr>
          <p:nvPr>
            <p:extLst>
              <p:ext uri="{D42A27DB-BD31-4B8C-83A1-F6EECF244321}">
                <p14:modId xmlns:p14="http://schemas.microsoft.com/office/powerpoint/2010/main" val="1630213641"/>
              </p:ext>
            </p:extLst>
          </p:nvPr>
        </p:nvGraphicFramePr>
        <p:xfrm>
          <a:off x="609600" y="1524001"/>
          <a:ext cx="7924800" cy="4057967"/>
        </p:xfrm>
        <a:graphic>
          <a:graphicData uri="http://schemas.openxmlformats.org/drawingml/2006/table">
            <a:tbl>
              <a:tblPr bandRow="1">
                <a:tableStyleId>{5C22544A-7EE6-4342-B048-85BDC9FD1C3A}</a:tableStyleId>
              </a:tblPr>
              <a:tblGrid>
                <a:gridCol w="4603931">
                  <a:extLst>
                    <a:ext uri="{9D8B030D-6E8A-4147-A177-3AD203B41FA5}">
                      <a16:colId xmlns:a16="http://schemas.microsoft.com/office/drawing/2014/main" val="20000"/>
                    </a:ext>
                  </a:extLst>
                </a:gridCol>
                <a:gridCol w="3320869">
                  <a:extLst>
                    <a:ext uri="{9D8B030D-6E8A-4147-A177-3AD203B41FA5}">
                      <a16:colId xmlns:a16="http://schemas.microsoft.com/office/drawing/2014/main" val="20001"/>
                    </a:ext>
                  </a:extLst>
                </a:gridCol>
              </a:tblGrid>
              <a:tr h="394608">
                <a:tc>
                  <a:txBody>
                    <a:bodyPr/>
                    <a:lstStyle/>
                    <a:p>
                      <a:pPr marL="0" marR="0" algn="ctr">
                        <a:lnSpc>
                          <a:spcPct val="115000"/>
                        </a:lnSpc>
                        <a:spcBef>
                          <a:spcPts val="500"/>
                        </a:spcBef>
                        <a:spcAft>
                          <a:spcPts val="0"/>
                        </a:spcAft>
                      </a:pPr>
                      <a:r>
                        <a:rPr lang="en-US" sz="1100" dirty="0">
                          <a:solidFill>
                            <a:schemeClr val="bg1"/>
                          </a:solidFill>
                          <a:effectLst/>
                          <a:latin typeface="Arial" panose="020B0604020202020204" pitchFamily="34" charset="0"/>
                          <a:cs typeface="Arial" panose="020B0604020202020204" pitchFamily="34" charset="0"/>
                        </a:rPr>
                        <a:t>NESDIS H-8 Product</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2579" marR="42579" marT="0" marB="0" anchor="ctr">
                    <a:solidFill>
                      <a:schemeClr val="tx2">
                        <a:lumMod val="75000"/>
                      </a:schemeClr>
                    </a:solidFill>
                  </a:tcPr>
                </a:tc>
                <a:tc>
                  <a:txBody>
                    <a:bodyPr/>
                    <a:lstStyle/>
                    <a:p>
                      <a:pPr marL="0" marR="0" algn="ctr">
                        <a:lnSpc>
                          <a:spcPct val="115000"/>
                        </a:lnSpc>
                        <a:spcBef>
                          <a:spcPts val="500"/>
                        </a:spcBef>
                        <a:spcAft>
                          <a:spcPts val="0"/>
                        </a:spcAft>
                      </a:pPr>
                      <a:r>
                        <a:rPr lang="en-US" sz="1100" dirty="0">
                          <a:solidFill>
                            <a:schemeClr val="bg1"/>
                          </a:solidFill>
                          <a:effectLst/>
                          <a:latin typeface="Arial" panose="020B0604020202020204" pitchFamily="34" charset="0"/>
                          <a:cs typeface="Arial" panose="020B0604020202020204" pitchFamily="34" charset="0"/>
                        </a:rPr>
                        <a:t>Data Format(s)</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2579" marR="42579" marT="0" marB="0" anchor="ctr">
                    <a:solidFill>
                      <a:schemeClr val="tx2">
                        <a:lumMod val="75000"/>
                      </a:schemeClr>
                    </a:solidFill>
                  </a:tcPr>
                </a:tc>
                <a:extLst>
                  <a:ext uri="{0D108BD9-81ED-4DB2-BD59-A6C34878D82A}">
                    <a16:rowId xmlns:a16="http://schemas.microsoft.com/office/drawing/2014/main" val="10000"/>
                  </a:ext>
                </a:extLst>
              </a:tr>
              <a:tr h="285830">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Visible and IR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1"/>
                  </a:ext>
                </a:extLst>
              </a:tr>
              <a:tr h="285830">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Tropical Cyclone Formation Probability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solidFill>
                            <a:srgbClr val="000000"/>
                          </a:solidFill>
                          <a:effectLst/>
                          <a:latin typeface="Arial" panose="020B0604020202020204" pitchFamily="34" charset="0"/>
                          <a:ea typeface="Calibri"/>
                          <a:cs typeface="Arial" panose="020B0604020202020204" pitchFamily="34" charset="0"/>
                        </a:rPr>
                        <a:t>McIDAS</a:t>
                      </a:r>
                      <a:r>
                        <a:rPr lang="en-US" sz="1200" dirty="0">
                          <a:solidFill>
                            <a:srgbClr val="000000"/>
                          </a:solidFill>
                          <a:effectLst/>
                          <a:latin typeface="Arial" panose="020B0604020202020204" pitchFamily="34" charset="0"/>
                          <a:ea typeface="Calibri"/>
                          <a:cs typeface="Arial" panose="020B0604020202020204" pitchFamily="34" charset="0"/>
                        </a:rPr>
                        <a:t> Area</a:t>
                      </a:r>
                    </a:p>
                  </a:txBody>
                  <a:tcPr marL="42579" marR="42579" marT="0" marB="0"/>
                </a:tc>
                <a:extLst>
                  <a:ext uri="{0D108BD9-81ED-4DB2-BD59-A6C34878D82A}">
                    <a16:rowId xmlns:a16="http://schemas.microsoft.com/office/drawing/2014/main" val="10002"/>
                  </a:ext>
                </a:extLst>
              </a:tr>
              <a:tr h="270477">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Wildfire Automated Biomass Burning Algorithm</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3"/>
                  </a:ext>
                </a:extLst>
              </a:tr>
              <a:tr h="270477">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Global Hydro-Estimator Satellite Rainfall Estimates</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 GRIB2, NetCDF4, PNG</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4"/>
                  </a:ext>
                </a:extLst>
              </a:tr>
              <a:tr h="270477">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Advanced Dvorak Technique</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5"/>
                  </a:ext>
                </a:extLst>
              </a:tr>
              <a:tr h="270477">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Volcano Multi-Spectral Imagery </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6"/>
                  </a:ext>
                </a:extLst>
              </a:tr>
              <a:tr h="270477">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Volcano Principle Component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7"/>
                  </a:ext>
                </a:extLst>
              </a:tr>
              <a:tr h="432829">
                <a:tc>
                  <a:txBody>
                    <a:bodyPr/>
                    <a:lstStyle/>
                    <a:p>
                      <a:pPr marL="0" marR="0">
                        <a:lnSpc>
                          <a:spcPct val="115000"/>
                        </a:lnSpc>
                        <a:spcBef>
                          <a:spcPts val="500"/>
                        </a:spcBef>
                        <a:spcAft>
                          <a:spcPts val="0"/>
                        </a:spcAft>
                      </a:pPr>
                      <a:r>
                        <a:rPr lang="en-US" sz="1400" dirty="0">
                          <a:effectLst/>
                          <a:latin typeface="Arial" panose="020B0604020202020204" pitchFamily="34" charset="0"/>
                          <a:cs typeface="Arial" panose="020B0604020202020204" pitchFamily="34" charset="0"/>
                        </a:rPr>
                        <a:t>Snow Cover, Ice Cover, Snow Depth, and Ice Concentration</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tc>
                  <a:txBody>
                    <a:bodyPr/>
                    <a:lstStyle/>
                    <a:p>
                      <a:pPr marL="0" marR="0">
                        <a:lnSpc>
                          <a:spcPct val="115000"/>
                        </a:lnSpc>
                        <a:spcBef>
                          <a:spcPts val="500"/>
                        </a:spcBef>
                        <a:spcAft>
                          <a:spcPts val="0"/>
                        </a:spcAft>
                      </a:pPr>
                      <a:r>
                        <a:rPr lang="en-US" sz="1200" dirty="0" err="1">
                          <a:effectLst/>
                          <a:latin typeface="Arial" panose="020B0604020202020204" pitchFamily="34" charset="0"/>
                          <a:cs typeface="Arial" panose="020B0604020202020204" pitchFamily="34" charset="0"/>
                        </a:rPr>
                        <a:t>McIDAS</a:t>
                      </a:r>
                      <a:r>
                        <a:rPr lang="en-US" sz="1200" dirty="0">
                          <a:effectLst/>
                          <a:latin typeface="Arial" panose="020B0604020202020204" pitchFamily="34" charset="0"/>
                          <a:cs typeface="Arial" panose="020B0604020202020204" pitchFamily="34" charset="0"/>
                        </a:rPr>
                        <a:t> Area, GRIB2, ASCII</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8"/>
                  </a:ext>
                </a:extLst>
              </a:tr>
              <a:tr h="405715">
                <a:tc>
                  <a:txBody>
                    <a:bodyPr/>
                    <a:lstStyle/>
                    <a:p>
                      <a:pPr marL="0" marR="0">
                        <a:lnSpc>
                          <a:spcPct val="115000"/>
                        </a:lnSpc>
                        <a:spcBef>
                          <a:spcPts val="500"/>
                        </a:spcBef>
                        <a:spcAft>
                          <a:spcPts val="0"/>
                        </a:spcAft>
                      </a:pPr>
                      <a:r>
                        <a:rPr lang="en-US" sz="1400" dirty="0">
                          <a:solidFill>
                            <a:srgbClr val="000000"/>
                          </a:solidFill>
                          <a:effectLst/>
                          <a:latin typeface="Arial" panose="020B0604020202020204" pitchFamily="34" charset="0"/>
                          <a:ea typeface="Calibri"/>
                          <a:cs typeface="Arial" panose="020B0604020202020204" pitchFamily="34" charset="0"/>
                        </a:rPr>
                        <a:t>One-hourly NH Composite for AWIPS</a:t>
                      </a:r>
                    </a:p>
                  </a:txBody>
                  <a:tcPr marL="42579" marR="42579" marT="0" marB="0"/>
                </a:tc>
                <a:tc>
                  <a:txBody>
                    <a:bodyPr/>
                    <a:lstStyle/>
                    <a:p>
                      <a:pPr marL="0" marR="0">
                        <a:lnSpc>
                          <a:spcPct val="115000"/>
                        </a:lnSpc>
                        <a:spcBef>
                          <a:spcPts val="500"/>
                        </a:spcBef>
                        <a:spcAft>
                          <a:spcPts val="0"/>
                        </a:spcAft>
                      </a:pPr>
                      <a:r>
                        <a:rPr lang="en-US" sz="1200" dirty="0">
                          <a:effectLst/>
                          <a:latin typeface="Arial" panose="020B0604020202020204" pitchFamily="34" charset="0"/>
                          <a:cs typeface="Arial" panose="020B0604020202020204" pitchFamily="34" charset="0"/>
                        </a:rPr>
                        <a:t>AWIPS/GINI</a:t>
                      </a:r>
                      <a:endParaRPr lang="en-US" sz="1200" dirty="0">
                        <a:solidFill>
                          <a:srgbClr val="000000"/>
                        </a:solidFill>
                        <a:effectLst/>
                        <a:latin typeface="Arial" panose="020B0604020202020204" pitchFamily="34" charset="0"/>
                        <a:ea typeface="Calibri"/>
                        <a:cs typeface="Arial" panose="020B0604020202020204" pitchFamily="34" charset="0"/>
                      </a:endParaRPr>
                    </a:p>
                  </a:txBody>
                  <a:tcPr marL="42579" marR="42579" marT="0" marB="0"/>
                </a:tc>
                <a:extLst>
                  <a:ext uri="{0D108BD9-81ED-4DB2-BD59-A6C34878D82A}">
                    <a16:rowId xmlns:a16="http://schemas.microsoft.com/office/drawing/2014/main" val="10009"/>
                  </a:ext>
                </a:extLst>
              </a:tr>
              <a:tr h="405715">
                <a:tc>
                  <a:txBody>
                    <a:bodyPr/>
                    <a:lstStyle/>
                    <a:p>
                      <a:pPr marL="0" marR="0">
                        <a:lnSpc>
                          <a:spcPct val="115000"/>
                        </a:lnSpc>
                        <a:spcBef>
                          <a:spcPts val="500"/>
                        </a:spcBef>
                        <a:spcAft>
                          <a:spcPts val="0"/>
                        </a:spcAft>
                      </a:pPr>
                      <a:r>
                        <a:rPr lang="en-US" sz="1400" dirty="0" smtClean="0">
                          <a:solidFill>
                            <a:srgbClr val="000000"/>
                          </a:solidFill>
                          <a:effectLst/>
                          <a:latin typeface="Arial" panose="020B0604020202020204" pitchFamily="34" charset="0"/>
                          <a:ea typeface="Calibri"/>
                          <a:cs typeface="Arial" panose="020B0604020202020204" pitchFamily="34" charset="0"/>
                        </a:rPr>
                        <a:t>Global Mosaic of Geostationary Satellite Imagery (GMGSI)</a:t>
                      </a:r>
                    </a:p>
                  </a:txBody>
                  <a:tcPr marL="42579" marR="42579" marT="0" marB="0"/>
                </a:tc>
                <a:tc>
                  <a:txBody>
                    <a:bodyPr/>
                    <a:lstStyle/>
                    <a:p>
                      <a:pPr marL="0" marR="0">
                        <a:lnSpc>
                          <a:spcPct val="115000"/>
                        </a:lnSpc>
                        <a:spcBef>
                          <a:spcPts val="500"/>
                        </a:spcBef>
                        <a:spcAft>
                          <a:spcPts val="0"/>
                        </a:spcAft>
                      </a:pPr>
                      <a:r>
                        <a:rPr lang="en-US" sz="1200" dirty="0" err="1">
                          <a:solidFill>
                            <a:srgbClr val="000000"/>
                          </a:solidFill>
                          <a:effectLst/>
                          <a:latin typeface="Arial" panose="020B0604020202020204" pitchFamily="34" charset="0"/>
                          <a:ea typeface="Calibri"/>
                          <a:cs typeface="Arial" panose="020B0604020202020204" pitchFamily="34" charset="0"/>
                        </a:rPr>
                        <a:t>McIDAS</a:t>
                      </a:r>
                      <a:r>
                        <a:rPr lang="en-US" sz="1200" dirty="0">
                          <a:solidFill>
                            <a:srgbClr val="000000"/>
                          </a:solidFill>
                          <a:effectLst/>
                          <a:latin typeface="Arial" panose="020B0604020202020204" pitchFamily="34" charset="0"/>
                          <a:ea typeface="Calibri"/>
                          <a:cs typeface="Arial" panose="020B0604020202020204" pitchFamily="34" charset="0"/>
                        </a:rPr>
                        <a:t> Area, NetCDF4</a:t>
                      </a:r>
                    </a:p>
                  </a:txBody>
                  <a:tcPr marL="42579" marR="42579" marT="0" marB="0"/>
                </a:tc>
                <a:extLst>
                  <a:ext uri="{0D108BD9-81ED-4DB2-BD59-A6C34878D82A}">
                    <a16:rowId xmlns:a16="http://schemas.microsoft.com/office/drawing/2014/main" val="10010"/>
                  </a:ext>
                </a:extLst>
              </a:tr>
              <a:tr h="352143">
                <a:tc>
                  <a:txBody>
                    <a:bodyPr/>
                    <a:lstStyle/>
                    <a:p>
                      <a:pPr marL="88900" marR="88900">
                        <a:lnSpc>
                          <a:spcPct val="115000"/>
                        </a:lnSpc>
                        <a:spcBef>
                          <a:spcPts val="500"/>
                        </a:spcBef>
                        <a:spcAft>
                          <a:spcPts val="0"/>
                        </a:spcAft>
                      </a:pPr>
                      <a:r>
                        <a:rPr lang="en-US" sz="1400" dirty="0">
                          <a:solidFill>
                            <a:srgbClr val="000000"/>
                          </a:solidFill>
                          <a:effectLst/>
                          <a:latin typeface="Arial" panose="020B0604020202020204" pitchFamily="34" charset="0"/>
                          <a:ea typeface="Calibri"/>
                          <a:cs typeface="Arial" panose="020B0604020202020204" pitchFamily="34" charset="0"/>
                        </a:rPr>
                        <a:t>Arctic</a:t>
                      </a:r>
                      <a:r>
                        <a:rPr lang="en-US" sz="1400" baseline="0" dirty="0">
                          <a:solidFill>
                            <a:srgbClr val="000000"/>
                          </a:solidFill>
                          <a:effectLst/>
                          <a:latin typeface="Arial" panose="020B0604020202020204" pitchFamily="34" charset="0"/>
                          <a:ea typeface="Calibri"/>
                          <a:cs typeface="Arial" panose="020B0604020202020204" pitchFamily="34" charset="0"/>
                        </a:rPr>
                        <a:t> Composite Imagery</a:t>
                      </a:r>
                      <a:endParaRPr lang="en-US" sz="1400" dirty="0">
                        <a:solidFill>
                          <a:srgbClr val="000000"/>
                        </a:solidFill>
                        <a:effectLst/>
                        <a:latin typeface="Arial" panose="020B0604020202020204" pitchFamily="34" charset="0"/>
                        <a:ea typeface="Calibri"/>
                        <a:cs typeface="Arial" panose="020B0604020202020204" pitchFamily="34" charset="0"/>
                      </a:endParaRPr>
                    </a:p>
                  </a:txBody>
                  <a:tcPr marL="39425" marR="39425" marT="39425" marB="39425"/>
                </a:tc>
                <a:tc>
                  <a:txBody>
                    <a:bodyPr/>
                    <a:lstStyle/>
                    <a:p>
                      <a:pPr marL="88900" marR="88900">
                        <a:lnSpc>
                          <a:spcPct val="115000"/>
                        </a:lnSpc>
                        <a:spcBef>
                          <a:spcPts val="500"/>
                        </a:spcBef>
                        <a:spcAft>
                          <a:spcPts val="0"/>
                        </a:spcAft>
                      </a:pPr>
                      <a:r>
                        <a:rPr lang="en-US" sz="1200" dirty="0" err="1">
                          <a:solidFill>
                            <a:srgbClr val="000000"/>
                          </a:solidFill>
                          <a:effectLst/>
                          <a:latin typeface="Arial" panose="020B0604020202020204" pitchFamily="34" charset="0"/>
                          <a:ea typeface="Calibri"/>
                          <a:cs typeface="Arial" panose="020B0604020202020204" pitchFamily="34" charset="0"/>
                        </a:rPr>
                        <a:t>McIDAS</a:t>
                      </a:r>
                      <a:r>
                        <a:rPr lang="en-US" sz="1200" dirty="0">
                          <a:solidFill>
                            <a:srgbClr val="000000"/>
                          </a:solidFill>
                          <a:effectLst/>
                          <a:latin typeface="Arial" panose="020B0604020202020204" pitchFamily="34" charset="0"/>
                          <a:ea typeface="Calibri"/>
                          <a:cs typeface="Arial" panose="020B0604020202020204" pitchFamily="34" charset="0"/>
                        </a:rPr>
                        <a:t> Area</a:t>
                      </a:r>
                    </a:p>
                  </a:txBody>
                  <a:tcPr marL="39425" marR="39425" marT="39425" marB="39425"/>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005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MSG Constellation</a:t>
            </a:r>
          </a:p>
        </p:txBody>
      </p:sp>
      <p:graphicFrame>
        <p:nvGraphicFramePr>
          <p:cNvPr id="5" name="Table 4"/>
          <p:cNvGraphicFramePr>
            <a:graphicFrameLocks noGrp="1"/>
          </p:cNvGraphicFramePr>
          <p:nvPr>
            <p:extLst>
              <p:ext uri="{D42A27DB-BD31-4B8C-83A1-F6EECF244321}">
                <p14:modId xmlns:p14="http://schemas.microsoft.com/office/powerpoint/2010/main" val="71865334"/>
              </p:ext>
            </p:extLst>
          </p:nvPr>
        </p:nvGraphicFramePr>
        <p:xfrm>
          <a:off x="3756460" y="1524000"/>
          <a:ext cx="5265585" cy="2439290"/>
        </p:xfrm>
        <a:graphic>
          <a:graphicData uri="http://schemas.openxmlformats.org/drawingml/2006/table">
            <a:tbl>
              <a:tblPr firstRow="1" bandRow="1"/>
              <a:tblGrid>
                <a:gridCol w="1260140">
                  <a:extLst>
                    <a:ext uri="{9D8B030D-6E8A-4147-A177-3AD203B41FA5}">
                      <a16:colId xmlns:a16="http://schemas.microsoft.com/office/drawing/2014/main" val="20000"/>
                    </a:ext>
                  </a:extLst>
                </a:gridCol>
                <a:gridCol w="1507519">
                  <a:extLst>
                    <a:ext uri="{9D8B030D-6E8A-4147-A177-3AD203B41FA5}">
                      <a16:colId xmlns:a16="http://schemas.microsoft.com/office/drawing/2014/main" val="20001"/>
                    </a:ext>
                  </a:extLst>
                </a:gridCol>
                <a:gridCol w="917932">
                  <a:extLst>
                    <a:ext uri="{9D8B030D-6E8A-4147-A177-3AD203B41FA5}">
                      <a16:colId xmlns:a16="http://schemas.microsoft.com/office/drawing/2014/main" val="20002"/>
                    </a:ext>
                  </a:extLst>
                </a:gridCol>
                <a:gridCol w="1579994">
                  <a:extLst>
                    <a:ext uri="{9D8B030D-6E8A-4147-A177-3AD203B41FA5}">
                      <a16:colId xmlns:a16="http://schemas.microsoft.com/office/drawing/2014/main" val="20003"/>
                    </a:ext>
                  </a:extLst>
                </a:gridCol>
              </a:tblGrid>
              <a:tr h="17627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SATELLITE</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LIFETIME</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POSITION</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t"/>
                      <a:r>
                        <a:rPr lang="en-US" sz="1400" cap="all" dirty="0">
                          <a:effectLst/>
                          <a:latin typeface="Calibri" panose="020F0502020204030204" pitchFamily="34" charset="0"/>
                        </a:rPr>
                        <a:t>SERVICES</a:t>
                      </a:r>
                      <a:endParaRPr lang="en-US" sz="1400" b="1" cap="all" dirty="0">
                        <a:solidFill>
                          <a:srgbClr val="FFFFFF"/>
                        </a:solidFill>
                        <a:effectLst/>
                        <a:latin typeface="Calibri" panose="020F0502020204030204" pitchFamily="34" charset="0"/>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10000"/>
                  </a:ext>
                </a:extLst>
              </a:tr>
              <a:tr h="17627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Meteosat-11</a:t>
                      </a:r>
                    </a:p>
                  </a:txBody>
                  <a:tcPr marL="82736" marR="79426" marT="39713" marB="397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200" dirty="0">
                          <a:effectLst/>
                          <a:latin typeface="+mn-lt"/>
                        </a:rPr>
                        <a:t>15/07/2015 </a:t>
                      </a:r>
                      <a:r>
                        <a:rPr lang="en-US" sz="1200" dirty="0" smtClean="0">
                          <a:effectLst/>
                          <a:latin typeface="+mn-lt"/>
                        </a:rPr>
                        <a:t>2024</a:t>
                      </a:r>
                      <a:endParaRPr lang="en-US" sz="1200" dirty="0">
                        <a:effectLst/>
                        <a:latin typeface="+mn-lt"/>
                      </a:endParaRPr>
                    </a:p>
                  </a:txBody>
                  <a:tcPr marL="635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kumimoji="0" lang="en-US" sz="1400" b="1" i="0" kern="1200" dirty="0">
                          <a:solidFill>
                            <a:schemeClr val="dk1"/>
                          </a:solidFill>
                          <a:effectLst/>
                          <a:latin typeface="+mn-lt"/>
                          <a:ea typeface="+mn-ea"/>
                          <a:cs typeface="+mn-cs"/>
                        </a:rPr>
                        <a:t>0°</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0º SEVIRI Image Data. Real-time Imagery. </a:t>
                      </a:r>
                      <a:endParaRPr lang="en-US" sz="1200" dirty="0">
                        <a:effectLst/>
                        <a:latin typeface="+mn-lt"/>
                      </a:endParaRPr>
                    </a:p>
                  </a:txBody>
                  <a:tcPr marL="82736" marR="79426" marT="39713" marB="3971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1"/>
                  </a:ext>
                </a:extLst>
              </a:tr>
              <a:tr h="43317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Meteosat-9</a:t>
                      </a: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22/12/2005–Fuel lifetime is until 2024</a:t>
                      </a:r>
                      <a:endParaRPr lang="en-US" sz="1200" b="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kumimoji="0" lang="en-US" sz="1400" b="1" i="0" kern="1200" dirty="0">
                          <a:solidFill>
                            <a:schemeClr val="dk1"/>
                          </a:solidFill>
                          <a:effectLst/>
                          <a:latin typeface="+mn-lt"/>
                          <a:ea typeface="+mn-ea"/>
                          <a:cs typeface="+mn-cs"/>
                        </a:rPr>
                        <a:t>3.5° E</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Rapid Scan Service gap filling </a:t>
                      </a:r>
                      <a:r>
                        <a:rPr kumimoji="0" lang="en-US" sz="1200" b="0" i="0" kern="1200" dirty="0">
                          <a:solidFill>
                            <a:schemeClr val="tx1"/>
                          </a:solidFill>
                          <a:effectLst/>
                          <a:latin typeface="+mn-lt"/>
                          <a:ea typeface="+mn-ea"/>
                          <a:cs typeface="+mn-cs"/>
                        </a:rPr>
                        <a:t>spacecraft and back-up to prime Met-11 spacecraft</a:t>
                      </a:r>
                      <a:endParaRPr lang="en-US" sz="1200" dirty="0">
                        <a:solidFill>
                          <a:schemeClr val="tx1"/>
                        </a:solidFill>
                        <a:effectLst/>
                        <a:latin typeface="+mn-lt"/>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2"/>
                  </a:ext>
                </a:extLst>
              </a:tr>
              <a:tr h="2625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Meteosat-10</a:t>
                      </a: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200" dirty="0" smtClean="0">
                          <a:effectLst/>
                          <a:latin typeface="+mn-lt"/>
                        </a:rPr>
                        <a:t>05/07/2012–2024</a:t>
                      </a:r>
                      <a:endParaRPr lang="en-US" sz="1200" dirty="0">
                        <a:effectLst/>
                        <a:latin typeface="+mn-lt"/>
                      </a:endParaRPr>
                    </a:p>
                  </a:txBody>
                  <a:tcPr marL="635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kumimoji="0" lang="en-US" sz="1400" b="1" i="0" kern="1200" dirty="0">
                          <a:solidFill>
                            <a:schemeClr val="dk1"/>
                          </a:solidFill>
                          <a:effectLst/>
                          <a:latin typeface="+mn-lt"/>
                          <a:ea typeface="+mn-ea"/>
                          <a:cs typeface="+mn-cs"/>
                        </a:rPr>
                        <a:t>9.5° E</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Rapid Scan Service Real-time Imagery.</a:t>
                      </a:r>
                      <a:endParaRPr lang="en-US" sz="1200" dirty="0">
                        <a:effectLst/>
                        <a:latin typeface="+mn-lt"/>
                      </a:endParaRPr>
                    </a:p>
                  </a:txBody>
                  <a:tcPr marL="82736" marR="79426" marT="39713" marB="3971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3"/>
                  </a:ext>
                </a:extLst>
              </a:tr>
              <a:tr h="30472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400" b="1" dirty="0">
                          <a:effectLst/>
                          <a:latin typeface="+mn-lt"/>
                        </a:rPr>
                        <a:t>Meteosat-8</a:t>
                      </a: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kumimoji="0" lang="en-US" sz="1200" b="0" i="0" kern="1200" dirty="0">
                          <a:solidFill>
                            <a:schemeClr val="dk1"/>
                          </a:solidFill>
                          <a:effectLst/>
                          <a:latin typeface="+mn-lt"/>
                          <a:ea typeface="+mn-ea"/>
                          <a:cs typeface="+mn-cs"/>
                        </a:rPr>
                        <a:t>28/08/2002 – Fuel lifetime is until </a:t>
                      </a:r>
                      <a:r>
                        <a:rPr kumimoji="0" lang="en-US" sz="1200" b="0" i="0" kern="1200" dirty="0" smtClean="0">
                          <a:solidFill>
                            <a:schemeClr val="dk1"/>
                          </a:solidFill>
                          <a:effectLst/>
                          <a:latin typeface="+mn-lt"/>
                          <a:ea typeface="+mn-ea"/>
                          <a:cs typeface="+mn-cs"/>
                        </a:rPr>
                        <a:t>2022</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lang="en-US" sz="1400" b="1" dirty="0">
                          <a:effectLst/>
                          <a:latin typeface="+mn-lt"/>
                        </a:rPr>
                        <a:t>41.5° E</a:t>
                      </a:r>
                      <a:endParaRPr lang="en-US" sz="1200" dirty="0">
                        <a:effectLst/>
                        <a:latin typeface="+mn-lt"/>
                      </a:endParaRPr>
                    </a:p>
                  </a:txBody>
                  <a:tcPr marL="82736" marR="79426" marT="39713" marB="3971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t"/>
                      <a:r>
                        <a:rPr lang="en-US" sz="1200" dirty="0">
                          <a:effectLst/>
                          <a:latin typeface="+mn-lt"/>
                        </a:rPr>
                        <a:t>Full IODC service</a:t>
                      </a:r>
                    </a:p>
                  </a:txBody>
                  <a:tcPr marL="635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4"/>
                  </a:ext>
                </a:extLst>
              </a:tr>
            </a:tbl>
          </a:graphicData>
        </a:graphic>
      </p:graphicFrame>
      <p:pic>
        <p:nvPicPr>
          <p:cNvPr id="6" name="Picture 2" descr="http://www.goes.noaa.gov/FULLDISK/GMI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2"/>
          <a:stretch/>
        </p:blipFill>
        <p:spPr bwMode="auto">
          <a:xfrm>
            <a:off x="76200" y="2895600"/>
            <a:ext cx="3597529" cy="34891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4486280"/>
            <a:ext cx="2392483" cy="307777"/>
          </a:xfrm>
          <a:prstGeom prst="rect">
            <a:avLst/>
          </a:prstGeom>
          <a:solidFill>
            <a:srgbClr val="92D050"/>
          </a:solidFill>
        </p:spPr>
        <p:txBody>
          <a:bodyPr wrap="square" rtlCol="0">
            <a:spAutoFit/>
          </a:bodyPr>
          <a:lstStyle/>
          <a:p>
            <a:r>
              <a:rPr lang="en-US" sz="1400" b="0" dirty="0" smtClean="0">
                <a:solidFill>
                  <a:schemeClr val="tx1"/>
                </a:solidFill>
              </a:rPr>
              <a:t>   Primary Imaging Operations</a:t>
            </a:r>
          </a:p>
        </p:txBody>
      </p:sp>
    </p:spTree>
    <p:extLst>
      <p:ext uri="{BB962C8B-B14F-4D97-AF65-F5344CB8AC3E}">
        <p14:creationId xmlns:p14="http://schemas.microsoft.com/office/powerpoint/2010/main" val="104134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0188"/>
            <a:ext cx="8273886" cy="1062812"/>
          </a:xfrm>
        </p:spPr>
        <p:txBody>
          <a:bodyPr>
            <a:normAutofit fontScale="90000"/>
          </a:bodyPr>
          <a:lstStyle/>
          <a:p>
            <a:r>
              <a:rPr lang="en-US" dirty="0"/>
              <a:t>Current </a:t>
            </a:r>
            <a:r>
              <a:rPr lang="en-US" dirty="0" smtClean="0"/>
              <a:t>Networks Used for MSG</a:t>
            </a:r>
            <a:r>
              <a:rPr lang="en-US" dirty="0"/>
              <a:t/>
            </a:r>
            <a:br>
              <a:rPr lang="en-US" dirty="0"/>
            </a:br>
            <a:r>
              <a:rPr lang="en-US" dirty="0" smtClean="0"/>
              <a:t>Data Access</a:t>
            </a:r>
            <a:endParaRPr lang="en-US" dirty="0"/>
          </a:p>
        </p:txBody>
      </p:sp>
      <p:sp>
        <p:nvSpPr>
          <p:cNvPr id="3" name="Content Placeholder 2"/>
          <p:cNvSpPr>
            <a:spLocks noGrp="1"/>
          </p:cNvSpPr>
          <p:nvPr>
            <p:ph idx="1"/>
          </p:nvPr>
        </p:nvSpPr>
        <p:spPr>
          <a:xfrm>
            <a:off x="457200" y="1219200"/>
            <a:ext cx="8229600" cy="5135563"/>
          </a:xfrm>
        </p:spPr>
        <p:txBody>
          <a:bodyPr>
            <a:normAutofit/>
          </a:bodyPr>
          <a:lstStyle/>
          <a:p>
            <a:r>
              <a:rPr lang="en-US" dirty="0"/>
              <a:t>OSPO receives </a:t>
            </a:r>
            <a:r>
              <a:rPr lang="en-US" dirty="0" err="1"/>
              <a:t>Meteosat</a:t>
            </a:r>
            <a:r>
              <a:rPr lang="en-US" dirty="0"/>
              <a:t> data several ways</a:t>
            </a:r>
          </a:p>
          <a:p>
            <a:pPr lvl="1"/>
            <a:r>
              <a:rPr lang="en-US" dirty="0"/>
              <a:t>JEUNO </a:t>
            </a:r>
            <a:r>
              <a:rPr lang="en-US" dirty="0" smtClean="0"/>
              <a:t>link between EUMETSAT and NOAA/NESDIS</a:t>
            </a:r>
          </a:p>
          <a:p>
            <a:pPr lvl="2"/>
            <a:r>
              <a:rPr lang="en-US" dirty="0" smtClean="0"/>
              <a:t>Higher capacity (5 Gb/sec vs 1)</a:t>
            </a:r>
          </a:p>
          <a:p>
            <a:pPr lvl="2"/>
            <a:r>
              <a:rPr lang="en-US" dirty="0" smtClean="0"/>
              <a:t>Delivers </a:t>
            </a:r>
            <a:r>
              <a:rPr lang="en-US" dirty="0"/>
              <a:t>to PDA at NSOF</a:t>
            </a:r>
          </a:p>
          <a:p>
            <a:pPr lvl="2"/>
            <a:r>
              <a:rPr lang="en-US" dirty="0"/>
              <a:t>Able to deliver both </a:t>
            </a:r>
            <a:r>
              <a:rPr lang="en-US" dirty="0" smtClean="0"/>
              <a:t>Met-11 </a:t>
            </a:r>
            <a:r>
              <a:rPr lang="en-US" dirty="0"/>
              <a:t>and </a:t>
            </a:r>
            <a:r>
              <a:rPr lang="en-US" dirty="0" smtClean="0"/>
              <a:t>Met-8 data</a:t>
            </a:r>
            <a:endParaRPr lang="en-US" dirty="0"/>
          </a:p>
          <a:p>
            <a:pPr lvl="2"/>
            <a:r>
              <a:rPr lang="en-US" dirty="0" smtClean="0"/>
              <a:t>Caveat</a:t>
            </a:r>
            <a:r>
              <a:rPr lang="en-US" dirty="0" smtClean="0">
                <a:solidFill>
                  <a:srgbClr val="FF0000"/>
                </a:solidFill>
              </a:rPr>
              <a:t> </a:t>
            </a:r>
            <a:r>
              <a:rPr lang="en-US" dirty="0"/>
              <a:t>– extra processing steps (PDA initiates pull, security scans, PDA distribution) create 2-6 minute </a:t>
            </a:r>
            <a:r>
              <a:rPr lang="en-US" dirty="0" smtClean="0"/>
              <a:t>latencies </a:t>
            </a:r>
            <a:r>
              <a:rPr lang="en-US" dirty="0"/>
              <a:t>compared to </a:t>
            </a:r>
            <a:r>
              <a:rPr lang="en-US" dirty="0" smtClean="0"/>
              <a:t>previous DOMSAT network</a:t>
            </a:r>
            <a:endParaRPr lang="en-US" dirty="0"/>
          </a:p>
          <a:p>
            <a:endParaRPr lang="en-US" dirty="0"/>
          </a:p>
        </p:txBody>
      </p:sp>
    </p:spTree>
    <p:extLst>
      <p:ext uri="{BB962C8B-B14F-4D97-AF65-F5344CB8AC3E}">
        <p14:creationId xmlns:p14="http://schemas.microsoft.com/office/powerpoint/2010/main" val="425090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Three Observation Vantage Points</a:t>
            </a:r>
          </a:p>
        </p:txBody>
      </p:sp>
      <p:grpSp>
        <p:nvGrpSpPr>
          <p:cNvPr id="5" name="Shape 332"/>
          <p:cNvGrpSpPr/>
          <p:nvPr/>
        </p:nvGrpSpPr>
        <p:grpSpPr>
          <a:xfrm>
            <a:off x="453617" y="2145468"/>
            <a:ext cx="2198214" cy="1740718"/>
            <a:chOff x="1110343" y="2077135"/>
            <a:chExt cx="2354690" cy="2719388"/>
          </a:xfrm>
        </p:grpSpPr>
        <p:pic>
          <p:nvPicPr>
            <p:cNvPr id="6" name="Shape 336"/>
            <p:cNvPicPr preferRelativeResize="0"/>
            <p:nvPr/>
          </p:nvPicPr>
          <p:blipFill rotWithShape="1">
            <a:blip r:embed="rId3">
              <a:alphaModFix/>
            </a:blip>
            <a:srcRect/>
            <a:stretch/>
          </p:blipFill>
          <p:spPr>
            <a:xfrm>
              <a:off x="1870516" y="2592747"/>
              <a:ext cx="1424609" cy="1518931"/>
            </a:xfrm>
            <a:prstGeom prst="rect">
              <a:avLst/>
            </a:prstGeom>
            <a:noFill/>
            <a:ln>
              <a:noFill/>
            </a:ln>
          </p:spPr>
        </p:pic>
        <p:sp>
          <p:nvSpPr>
            <p:cNvPr id="7" name="Shape 335"/>
            <p:cNvSpPr/>
            <p:nvPr/>
          </p:nvSpPr>
          <p:spPr>
            <a:xfrm rot="1611840" flipH="1">
              <a:off x="1479221" y="2077135"/>
              <a:ext cx="1985812" cy="2719388"/>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8" name="Shape 340"/>
            <p:cNvPicPr preferRelativeResize="0"/>
            <p:nvPr/>
          </p:nvPicPr>
          <p:blipFill rotWithShape="1">
            <a:blip r:embed="rId4">
              <a:alphaModFix/>
            </a:blip>
            <a:srcRect/>
            <a:stretch/>
          </p:blipFill>
          <p:spPr>
            <a:xfrm>
              <a:off x="2745818" y="2206621"/>
              <a:ext cx="633650" cy="328138"/>
            </a:xfrm>
            <a:prstGeom prst="rect">
              <a:avLst/>
            </a:prstGeom>
            <a:noFill/>
            <a:ln>
              <a:noFill/>
            </a:ln>
          </p:spPr>
        </p:pic>
        <p:sp>
          <p:nvSpPr>
            <p:cNvPr id="9" name="Shape 337"/>
            <p:cNvSpPr/>
            <p:nvPr/>
          </p:nvSpPr>
          <p:spPr>
            <a:xfrm>
              <a:off x="1660794" y="3760428"/>
              <a:ext cx="575582" cy="404757"/>
            </a:xfrm>
            <a:custGeom>
              <a:avLst/>
              <a:gdLst/>
              <a:ahLst/>
              <a:cxnLst/>
              <a:rect l="0" t="0" r="0" b="0"/>
              <a:pathLst>
                <a:path w="384" h="324" extrusionOk="0">
                  <a:moveTo>
                    <a:pt x="0" y="324"/>
                  </a:moveTo>
                  <a:lnTo>
                    <a:pt x="384" y="0"/>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0" name="Shape 338"/>
            <p:cNvSpPr txBox="1"/>
            <p:nvPr/>
          </p:nvSpPr>
          <p:spPr>
            <a:xfrm rot="-1633311">
              <a:off x="1110343" y="3567452"/>
              <a:ext cx="914400" cy="432734"/>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540 Miles</a:t>
              </a:r>
            </a:p>
          </p:txBody>
        </p:sp>
        <p:pic>
          <p:nvPicPr>
            <p:cNvPr id="11" name="Shape 339"/>
            <p:cNvPicPr preferRelativeResize="0"/>
            <p:nvPr/>
          </p:nvPicPr>
          <p:blipFill rotWithShape="1">
            <a:blip r:embed="rId5">
              <a:alphaModFix/>
            </a:blip>
            <a:srcRect/>
            <a:stretch/>
          </p:blipFill>
          <p:spPr>
            <a:xfrm>
              <a:off x="1284038" y="4091220"/>
              <a:ext cx="840662" cy="592552"/>
            </a:xfrm>
            <a:prstGeom prst="rect">
              <a:avLst/>
            </a:prstGeom>
            <a:noFill/>
            <a:ln>
              <a:noFill/>
            </a:ln>
          </p:spPr>
        </p:pic>
      </p:grpSp>
      <p:sp>
        <p:nvSpPr>
          <p:cNvPr id="12" name="Shape 341"/>
          <p:cNvSpPr txBox="1"/>
          <p:nvPr/>
        </p:nvSpPr>
        <p:spPr>
          <a:xfrm>
            <a:off x="127648" y="1447800"/>
            <a:ext cx="3067234" cy="646290"/>
          </a:xfrm>
          <a:prstGeom prst="rect">
            <a:avLst/>
          </a:prstGeom>
          <a:noFill/>
          <a:ln>
            <a:noFill/>
          </a:ln>
        </p:spPr>
        <p:txBody>
          <a:bodyPr lIns="91425" tIns="45700" rIns="91425" bIns="45700" anchor="t"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Polar-orbiting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3" name="Shape 342"/>
          <p:cNvSpPr/>
          <p:nvPr/>
        </p:nvSpPr>
        <p:spPr>
          <a:xfrm>
            <a:off x="3090408" y="1417042"/>
            <a:ext cx="3234292" cy="646290"/>
          </a:xfrm>
          <a:prstGeom prst="rect">
            <a:avLst/>
          </a:prstGeom>
          <a:noFill/>
          <a:ln>
            <a:noFill/>
          </a:ln>
        </p:spPr>
        <p:txBody>
          <a:bodyPr lIns="91425" tIns="45700" rIns="91425" bIns="45700" anchor="ctr" anchorCtr="0">
            <a:spAutoFit/>
          </a:bodyPr>
          <a:lstStyle/>
          <a:p>
            <a:pPr algn="ctr">
              <a:buSzPct val="25000"/>
            </a:pPr>
            <a:r>
              <a:rPr lang="en-US" sz="1800" dirty="0">
                <a:solidFill>
                  <a:schemeClr val="tx1"/>
                </a:solidFill>
                <a:latin typeface="Calibri" panose="020F0502020204030204" pitchFamily="34" charset="0"/>
                <a:ea typeface="Souce Sans Pro"/>
                <a:cs typeface="Souce Sans Pro"/>
                <a:sym typeface="Souce Sans Pro"/>
              </a:rPr>
              <a:t>Geostationary Operational </a:t>
            </a:r>
            <a:br>
              <a:rPr lang="en-US" sz="1800" dirty="0">
                <a:solidFill>
                  <a:schemeClr val="tx1"/>
                </a:solidFill>
                <a:latin typeface="Calibri" panose="020F0502020204030204" pitchFamily="34" charset="0"/>
                <a:ea typeface="Souce Sans Pro"/>
                <a:cs typeface="Souce Sans Pro"/>
                <a:sym typeface="Souce Sans Pro"/>
              </a:rPr>
            </a:br>
            <a:r>
              <a:rPr lang="en-US" sz="1800" dirty="0">
                <a:solidFill>
                  <a:schemeClr val="tx1"/>
                </a:solidFill>
                <a:latin typeface="Calibri" panose="020F0502020204030204" pitchFamily="34" charset="0"/>
                <a:ea typeface="Souce Sans Pro"/>
                <a:cs typeface="Souce Sans Pro"/>
                <a:sym typeface="Souce Sans Pro"/>
              </a:rPr>
              <a:t>Environmental Satellites</a:t>
            </a:r>
          </a:p>
        </p:txBody>
      </p:sp>
      <p:sp>
        <p:nvSpPr>
          <p:cNvPr id="18" name="Shape 353"/>
          <p:cNvSpPr txBox="1"/>
          <p:nvPr/>
        </p:nvSpPr>
        <p:spPr>
          <a:xfrm>
            <a:off x="127649" y="3922853"/>
            <a:ext cx="3067234" cy="2554505"/>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Each satellite covers the Earth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Souce Sans Pro"/>
                <a:sym typeface="Souce Sans Pro"/>
              </a:rPr>
              <a:t>twice per day </a:t>
            </a:r>
          </a:p>
          <a:p>
            <a:pPr marL="169863" lvl="1" indent="-169863">
              <a:spcBef>
                <a:spcPts val="0"/>
              </a:spcBef>
              <a:spcAft>
                <a:spcPts val="600"/>
              </a:spcAft>
              <a:buClr>
                <a:srgbClr val="08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Pole-to-pole orbit is 101 minutes and views each location at the same time of day; capability for ½ orbit dumps with JPSS-1</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Global coverage every 12 hours with one satellite</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EUMETSAT - mid-morning orbit</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NOAA - early afternoon orbit </a:t>
            </a:r>
          </a:p>
        </p:txBody>
      </p:sp>
      <p:sp>
        <p:nvSpPr>
          <p:cNvPr id="19" name="Shape 354"/>
          <p:cNvSpPr txBox="1"/>
          <p:nvPr/>
        </p:nvSpPr>
        <p:spPr>
          <a:xfrm>
            <a:off x="3389778" y="3946464"/>
            <a:ext cx="2834640" cy="2046674"/>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Souce Sans Pro"/>
                <a:sym typeface="Souce Sans Pro"/>
              </a:rPr>
              <a:t>Continuous monitoring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Souce Sans Pro"/>
                <a:sym typeface="Souce Sans Pro"/>
              </a:rPr>
              <a:t>of the Americas</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Coverage over the same geographic location</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Souce Sans Pro"/>
                <a:sym typeface="Souce Sans Pro"/>
              </a:rPr>
              <a:t>Constant monitoring for nowcast purposes and for forecast applications (NWP, etc.)</a:t>
            </a:r>
          </a:p>
          <a:p>
            <a:pPr>
              <a:spcBef>
                <a:spcPts val="0"/>
              </a:spcBef>
              <a:spcAft>
                <a:spcPts val="600"/>
              </a:spcAft>
            </a:pPr>
            <a:endParaRPr sz="1400" dirty="0">
              <a:solidFill>
                <a:schemeClr val="tx1"/>
              </a:solidFill>
              <a:latin typeface="Calibri" panose="020F0502020204030204" pitchFamily="34" charset="0"/>
              <a:ea typeface="Souce Sans Pro"/>
              <a:cs typeface="Souce Sans Pro"/>
              <a:sym typeface="Souce Sans Pro"/>
            </a:endParaRPr>
          </a:p>
        </p:txBody>
      </p:sp>
      <p:sp>
        <p:nvSpPr>
          <p:cNvPr id="20" name="Shape 355"/>
          <p:cNvSpPr/>
          <p:nvPr/>
        </p:nvSpPr>
        <p:spPr>
          <a:xfrm>
            <a:off x="6141073" y="1417042"/>
            <a:ext cx="3231050" cy="646290"/>
          </a:xfrm>
          <a:prstGeom prst="rect">
            <a:avLst/>
          </a:prstGeom>
          <a:noFill/>
          <a:ln>
            <a:noFill/>
          </a:ln>
        </p:spPr>
        <p:txBody>
          <a:bodyPr lIns="91425" tIns="45700" rIns="91425" bIns="45700" anchor="ctr" anchorCtr="0">
            <a:spAutoFit/>
          </a:bodyPr>
          <a:lstStyle/>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Deep Space </a:t>
            </a:r>
          </a:p>
          <a:p>
            <a:pPr algn="ctr">
              <a:spcBef>
                <a:spcPts val="0"/>
              </a:spcBef>
              <a:buSzPct val="25000"/>
            </a:pPr>
            <a:r>
              <a:rPr lang="en-US" sz="1800" dirty="0">
                <a:solidFill>
                  <a:schemeClr val="tx1"/>
                </a:solidFill>
                <a:latin typeface="Calibri" panose="020F0502020204030204" pitchFamily="34" charset="0"/>
                <a:ea typeface="Souce Sans Pro"/>
                <a:cs typeface="Souce Sans Pro"/>
                <a:sym typeface="Souce Sans Pro"/>
              </a:rPr>
              <a:t>at Lagrange 1 Point</a:t>
            </a:r>
          </a:p>
        </p:txBody>
      </p:sp>
      <p:pic>
        <p:nvPicPr>
          <p:cNvPr id="21" name="Shape 356"/>
          <p:cNvPicPr preferRelativeResize="0"/>
          <p:nvPr/>
        </p:nvPicPr>
        <p:blipFill rotWithShape="1">
          <a:blip r:embed="rId6">
            <a:alphaModFix/>
          </a:blip>
          <a:srcRect/>
          <a:stretch/>
        </p:blipFill>
        <p:spPr>
          <a:xfrm>
            <a:off x="6790964" y="2106525"/>
            <a:ext cx="1931272" cy="1689863"/>
          </a:xfrm>
          <a:prstGeom prst="rect">
            <a:avLst/>
          </a:prstGeom>
          <a:noFill/>
          <a:ln>
            <a:noFill/>
          </a:ln>
        </p:spPr>
      </p:pic>
      <p:sp>
        <p:nvSpPr>
          <p:cNvPr id="22" name="Shape 357"/>
          <p:cNvSpPr txBox="1"/>
          <p:nvPr/>
        </p:nvSpPr>
        <p:spPr>
          <a:xfrm>
            <a:off x="6339280" y="3920772"/>
            <a:ext cx="2734382" cy="1538842"/>
          </a:xfrm>
          <a:prstGeom prst="rect">
            <a:avLst/>
          </a:prstGeom>
          <a:noFill/>
          <a:ln>
            <a:noFill/>
          </a:ln>
        </p:spPr>
        <p:txBody>
          <a:bodyPr wrap="square" lIns="91425" tIns="45700" rIns="91425" bIns="45700" anchor="t" anchorCtr="0">
            <a:spAutoFit/>
          </a:bodyPr>
          <a:lstStyle/>
          <a:p>
            <a:pPr algn="ctr">
              <a:spcBef>
                <a:spcPts val="0"/>
              </a:spcBef>
              <a:spcAft>
                <a:spcPts val="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Continuous monitoring </a:t>
            </a:r>
          </a:p>
          <a:p>
            <a:pPr algn="ctr">
              <a:spcBef>
                <a:spcPts val="0"/>
              </a:spcBef>
              <a:spcAft>
                <a:spcPts val="600"/>
              </a:spcAft>
              <a:buSzPct val="25000"/>
            </a:pPr>
            <a:r>
              <a:rPr lang="en-US" sz="1400" dirty="0">
                <a:solidFill>
                  <a:schemeClr val="tx1"/>
                </a:solidFill>
                <a:latin typeface="Calibri" panose="020F0502020204030204" pitchFamily="34" charset="0"/>
                <a:ea typeface="Souce Sans Pro"/>
                <a:cs typeface="Arial" panose="020B0604020202020204" pitchFamily="34" charset="0"/>
                <a:sym typeface="Souce Sans Pro"/>
              </a:rPr>
              <a:t>of the Sun</a:t>
            </a:r>
            <a:endParaRPr lang="en-US" sz="1400" b="0" dirty="0">
              <a:solidFill>
                <a:schemeClr val="tx1"/>
              </a:solidFill>
              <a:latin typeface="Calibri" panose="020F0502020204030204" pitchFamily="34" charset="0"/>
              <a:ea typeface="Souce Sans Pro"/>
              <a:cs typeface="Arial" panose="020B0604020202020204" pitchFamily="34" charset="0"/>
              <a:sym typeface="Souce Sans Pro"/>
            </a:endParaRP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Uninterrupted view of the sun</a:t>
            </a:r>
          </a:p>
          <a:p>
            <a:pPr marL="169863" lvl="1" indent="-169863">
              <a:spcBef>
                <a:spcPts val="0"/>
              </a:spcBef>
              <a:spcAft>
                <a:spcPts val="600"/>
              </a:spcAft>
              <a:buClr>
                <a:srgbClr val="073763"/>
              </a:buClr>
              <a:buSzPct val="100000"/>
              <a:buFont typeface="Souce Sans Pro"/>
              <a:buChar char="•"/>
            </a:pPr>
            <a:r>
              <a:rPr lang="en-US" sz="1400" b="0" dirty="0">
                <a:solidFill>
                  <a:schemeClr val="tx1"/>
                </a:solidFill>
                <a:latin typeface="Calibri" panose="020F0502020204030204" pitchFamily="34" charset="0"/>
                <a:ea typeface="Souce Sans Pro"/>
                <a:cs typeface="Arial" panose="020B0604020202020204" pitchFamily="34" charset="0"/>
                <a:sym typeface="Souce Sans Pro"/>
              </a:rPr>
              <a:t>Information is used for solar winds monitoring for Space Weather warnings</a:t>
            </a:r>
          </a:p>
        </p:txBody>
      </p:sp>
      <p:grpSp>
        <p:nvGrpSpPr>
          <p:cNvPr id="2" name="Group 1"/>
          <p:cNvGrpSpPr/>
          <p:nvPr/>
        </p:nvGrpSpPr>
        <p:grpSpPr>
          <a:xfrm>
            <a:off x="3518023" y="2053897"/>
            <a:ext cx="2170163" cy="1860867"/>
            <a:chOff x="3753301" y="2060395"/>
            <a:chExt cx="2170163" cy="1860867"/>
          </a:xfrm>
        </p:grpSpPr>
        <p:sp>
          <p:nvSpPr>
            <p:cNvPr id="14" name="Shape 344"/>
            <p:cNvSpPr/>
            <p:nvPr/>
          </p:nvSpPr>
          <p:spPr>
            <a:xfrm>
              <a:off x="3753301" y="2060395"/>
              <a:ext cx="2170163" cy="1553771"/>
            </a:xfrm>
            <a:prstGeom prst="ellipse">
              <a:avLst/>
            </a:prstGeom>
            <a:noFill/>
            <a:ln w="25400" cap="flat">
              <a:solidFill>
                <a:schemeClr val="dk1"/>
              </a:solidFill>
              <a:prstDash val="solid"/>
              <a:round/>
              <a:headEnd type="none" w="med" len="med"/>
              <a:tailEnd type="none" w="med" len="med"/>
            </a:ln>
          </p:spPr>
          <p:txBody>
            <a:bodyPr lIns="91425" tIns="45700" rIns="91425" bIns="45700" anchor="ctr" anchorCtr="0">
              <a:spAutoFit/>
            </a:bodyPr>
            <a:lstStyle/>
            <a:p>
              <a:endParaRPr sz="1400">
                <a:solidFill>
                  <a:prstClr val="black"/>
                </a:solidFill>
                <a:latin typeface="Arial Black"/>
                <a:ea typeface="Arial Black"/>
                <a:cs typeface="Arial Black"/>
                <a:sym typeface="Arial Black"/>
              </a:endParaRPr>
            </a:p>
          </p:txBody>
        </p:sp>
        <p:pic>
          <p:nvPicPr>
            <p:cNvPr id="15" name="Shape 346"/>
            <p:cNvPicPr preferRelativeResize="0"/>
            <p:nvPr/>
          </p:nvPicPr>
          <p:blipFill rotWithShape="1">
            <a:blip r:embed="rId7">
              <a:alphaModFix/>
            </a:blip>
            <a:srcRect/>
            <a:stretch/>
          </p:blipFill>
          <p:spPr>
            <a:xfrm>
              <a:off x="4735851" y="2611783"/>
              <a:ext cx="269260" cy="216880"/>
            </a:xfrm>
            <a:prstGeom prst="rect">
              <a:avLst/>
            </a:prstGeom>
            <a:noFill/>
            <a:ln>
              <a:noFill/>
            </a:ln>
          </p:spPr>
        </p:pic>
        <p:sp>
          <p:nvSpPr>
            <p:cNvPr id="16" name="Shape 347"/>
            <p:cNvSpPr/>
            <p:nvPr/>
          </p:nvSpPr>
          <p:spPr>
            <a:xfrm>
              <a:off x="4991942" y="2837281"/>
              <a:ext cx="453122" cy="58428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sp>
          <p:nvSpPr>
            <p:cNvPr id="17" name="Shape 348"/>
            <p:cNvSpPr/>
            <p:nvPr/>
          </p:nvSpPr>
          <p:spPr>
            <a:xfrm flipH="1">
              <a:off x="4294672" y="2833387"/>
              <a:ext cx="502353" cy="595613"/>
            </a:xfrm>
            <a:custGeom>
              <a:avLst/>
              <a:gdLst/>
              <a:ahLst/>
              <a:cxnLst/>
              <a:rect l="0" t="0" r="0" b="0"/>
              <a:pathLst>
                <a:path w="423" h="414" extrusionOk="0">
                  <a:moveTo>
                    <a:pt x="0" y="0"/>
                  </a:moveTo>
                  <a:lnTo>
                    <a:pt x="423" y="414"/>
                  </a:lnTo>
                </a:path>
              </a:pathLst>
            </a:custGeom>
            <a:noFill/>
            <a:ln w="19050" cap="flat">
              <a:solidFill>
                <a:schemeClr val="dk1"/>
              </a:solidFill>
              <a:prstDash val="solid"/>
              <a:round/>
              <a:headEnd type="triangle" w="lg" len="lg"/>
              <a:tailEnd type="triangle" w="lg" len="lg"/>
            </a:ln>
          </p:spPr>
          <p:txBody>
            <a:bodyPr lIns="91425" tIns="45700" rIns="91425" bIns="45700" anchor="t" anchorCtr="0">
              <a:spAutoFit/>
            </a:bodyPr>
            <a:lstStyle/>
            <a:p>
              <a:endParaRPr sz="1400">
                <a:solidFill>
                  <a:prstClr val="black"/>
                </a:solidFill>
                <a:latin typeface="Arial Black"/>
                <a:ea typeface="Arial Black"/>
                <a:cs typeface="Arial Black"/>
                <a:sym typeface="Arial Black"/>
              </a:endParaRPr>
            </a:p>
          </p:txBody>
        </p:sp>
        <p:pic>
          <p:nvPicPr>
            <p:cNvPr id="23" name="Shape 360"/>
            <p:cNvPicPr preferRelativeResize="0"/>
            <p:nvPr/>
          </p:nvPicPr>
          <p:blipFill rotWithShape="1">
            <a:blip r:embed="rId8">
              <a:alphaModFix/>
            </a:blip>
            <a:srcRect/>
            <a:stretch/>
          </p:blipFill>
          <p:spPr>
            <a:xfrm>
              <a:off x="4603105" y="3098938"/>
              <a:ext cx="407987" cy="822324"/>
            </a:xfrm>
            <a:prstGeom prst="rect">
              <a:avLst/>
            </a:prstGeom>
            <a:noFill/>
            <a:ln>
              <a:noFill/>
            </a:ln>
          </p:spPr>
        </p:pic>
        <p:pic>
          <p:nvPicPr>
            <p:cNvPr id="24" name="Shape 360"/>
            <p:cNvPicPr preferRelativeResize="0"/>
            <p:nvPr/>
          </p:nvPicPr>
          <p:blipFill rotWithShape="1">
            <a:blip r:embed="rId8">
              <a:alphaModFix/>
            </a:blip>
            <a:srcRect/>
            <a:stretch/>
          </p:blipFill>
          <p:spPr>
            <a:xfrm>
              <a:off x="5364067" y="2927021"/>
              <a:ext cx="407987" cy="822324"/>
            </a:xfrm>
            <a:prstGeom prst="rect">
              <a:avLst/>
            </a:prstGeom>
            <a:noFill/>
            <a:ln>
              <a:noFill/>
            </a:ln>
          </p:spPr>
        </p:pic>
        <p:pic>
          <p:nvPicPr>
            <p:cNvPr id="25" name="Shape 360"/>
            <p:cNvPicPr preferRelativeResize="0"/>
            <p:nvPr/>
          </p:nvPicPr>
          <p:blipFill rotWithShape="1">
            <a:blip r:embed="rId8">
              <a:alphaModFix/>
            </a:blip>
            <a:srcRect/>
            <a:stretch/>
          </p:blipFill>
          <p:spPr>
            <a:xfrm flipH="1">
              <a:off x="3974091" y="2960966"/>
              <a:ext cx="407987" cy="822324"/>
            </a:xfrm>
            <a:prstGeom prst="rect">
              <a:avLst/>
            </a:prstGeom>
            <a:noFill/>
            <a:ln>
              <a:noFill/>
            </a:ln>
          </p:spPr>
        </p:pic>
        <p:sp>
          <p:nvSpPr>
            <p:cNvPr id="27" name="Shape 351"/>
            <p:cNvSpPr txBox="1"/>
            <p:nvPr/>
          </p:nvSpPr>
          <p:spPr>
            <a:xfrm rot="2969347">
              <a:off x="4951492" y="2898154"/>
              <a:ext cx="874068" cy="276999"/>
            </a:xfrm>
            <a:prstGeom prst="rect">
              <a:avLst/>
            </a:prstGeom>
            <a:noFill/>
            <a:ln>
              <a:noFill/>
            </a:ln>
          </p:spPr>
          <p:txBody>
            <a:bodyPr lIns="0" tIns="91425" rIns="0" bIns="0" anchor="t" anchorCtr="0">
              <a:spAutoFit/>
            </a:bodyPr>
            <a:lstStyle/>
            <a:p>
              <a:pPr algn="ctr">
                <a:buSzPct val="25000"/>
              </a:pPr>
              <a:r>
                <a:rPr lang="en-US" sz="1200" b="1" dirty="0">
                  <a:solidFill>
                    <a:prstClr val="black"/>
                  </a:solidFill>
                  <a:latin typeface="Calibri"/>
                  <a:ea typeface="Calibri"/>
                  <a:cs typeface="Calibri"/>
                  <a:sym typeface="Calibri"/>
                </a:rPr>
                <a:t>22,300 Miles</a:t>
              </a:r>
            </a:p>
          </p:txBody>
        </p:sp>
      </p:grpSp>
    </p:spTree>
    <p:extLst>
      <p:ext uri="{BB962C8B-B14F-4D97-AF65-F5344CB8AC3E}">
        <p14:creationId xmlns:p14="http://schemas.microsoft.com/office/powerpoint/2010/main" val="117245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562" y="76200"/>
            <a:ext cx="7136876" cy="1284402"/>
          </a:xfrm>
        </p:spPr>
        <p:txBody>
          <a:bodyPr>
            <a:normAutofit fontScale="90000"/>
          </a:bodyPr>
          <a:lstStyle/>
          <a:p>
            <a:r>
              <a:rPr lang="en-US" dirty="0" smtClean="0"/>
              <a:t/>
            </a:r>
            <a:br>
              <a:rPr lang="en-US" dirty="0" smtClean="0"/>
            </a:br>
            <a:r>
              <a:rPr lang="en-US" dirty="0" smtClean="0"/>
              <a:t>Current </a:t>
            </a:r>
            <a:r>
              <a:rPr lang="en-US" dirty="0"/>
              <a:t>Networks Used for MSG</a:t>
            </a:r>
            <a:br>
              <a:rPr lang="en-US" dirty="0"/>
            </a:br>
            <a:r>
              <a:rPr lang="en-US" dirty="0"/>
              <a:t>Data Access</a:t>
            </a:r>
            <a:br>
              <a:rPr lang="en-US" dirty="0"/>
            </a:br>
            <a:endParaRPr lang="en-US" dirty="0"/>
          </a:p>
        </p:txBody>
      </p:sp>
      <p:sp>
        <p:nvSpPr>
          <p:cNvPr id="3" name="Content Placeholder 2"/>
          <p:cNvSpPr>
            <a:spLocks noGrp="1"/>
          </p:cNvSpPr>
          <p:nvPr>
            <p:ph idx="1"/>
          </p:nvPr>
        </p:nvSpPr>
        <p:spPr>
          <a:xfrm>
            <a:off x="457200" y="1600200"/>
            <a:ext cx="8229600" cy="5135563"/>
          </a:xfrm>
        </p:spPr>
        <p:txBody>
          <a:bodyPr>
            <a:normAutofit/>
          </a:bodyPr>
          <a:lstStyle/>
          <a:p>
            <a:r>
              <a:rPr lang="en-US" dirty="0" smtClean="0"/>
              <a:t>OSPO’s </a:t>
            </a:r>
            <a:r>
              <a:rPr lang="en-US" dirty="0" err="1" smtClean="0"/>
              <a:t>Meteosat</a:t>
            </a:r>
            <a:r>
              <a:rPr lang="en-US" dirty="0" smtClean="0"/>
              <a:t> Data Access Back-up</a:t>
            </a:r>
            <a:endParaRPr lang="en-US" dirty="0"/>
          </a:p>
          <a:p>
            <a:pPr lvl="1"/>
            <a:r>
              <a:rPr lang="en-US" dirty="0" smtClean="0"/>
              <a:t>NOAA/STAR </a:t>
            </a:r>
            <a:endParaRPr lang="en-US" dirty="0"/>
          </a:p>
          <a:p>
            <a:pPr lvl="2"/>
            <a:r>
              <a:rPr lang="en-US" dirty="0"/>
              <a:t>Maintains ftp server receiving data from EUMETCAST broadcast service</a:t>
            </a:r>
          </a:p>
          <a:p>
            <a:pPr lvl="2"/>
            <a:r>
              <a:rPr lang="en-US" dirty="0"/>
              <a:t>Used by OSPO as backup data source to </a:t>
            </a:r>
            <a:r>
              <a:rPr lang="en-US" dirty="0" smtClean="0"/>
              <a:t>primary operational JEUNO network</a:t>
            </a:r>
            <a:endParaRPr lang="en-US" dirty="0"/>
          </a:p>
          <a:p>
            <a:pPr lvl="2"/>
            <a:r>
              <a:rPr lang="en-US" dirty="0" smtClean="0"/>
              <a:t>STAR </a:t>
            </a:r>
            <a:r>
              <a:rPr lang="en-US" dirty="0"/>
              <a:t>support </a:t>
            </a:r>
            <a:r>
              <a:rPr lang="en-US" dirty="0" smtClean="0"/>
              <a:t>8x5, best effort</a:t>
            </a:r>
            <a:endParaRPr lang="en-US" dirty="0"/>
          </a:p>
          <a:p>
            <a:pPr marL="0" indent="0">
              <a:buNone/>
            </a:pPr>
            <a:endParaRPr lang="en-US" dirty="0"/>
          </a:p>
        </p:txBody>
      </p:sp>
    </p:spTree>
    <p:extLst>
      <p:ext uri="{BB962C8B-B14F-4D97-AF65-F5344CB8AC3E}">
        <p14:creationId xmlns:p14="http://schemas.microsoft.com/office/powerpoint/2010/main" val="25620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 in EUMETSAT MSG Data Policy</a:t>
            </a:r>
            <a:br>
              <a:rPr lang="en-US" dirty="0" smtClean="0"/>
            </a:br>
            <a:r>
              <a:rPr lang="en-US" dirty="0" smtClean="0"/>
              <a:t>Effective January 2019 </a:t>
            </a:r>
            <a:endParaRPr lang="en-US" dirty="0"/>
          </a:p>
        </p:txBody>
      </p:sp>
      <p:sp>
        <p:nvSpPr>
          <p:cNvPr id="3" name="Content Placeholder 2"/>
          <p:cNvSpPr>
            <a:spLocks noGrp="1"/>
          </p:cNvSpPr>
          <p:nvPr>
            <p:ph idx="1"/>
          </p:nvPr>
        </p:nvSpPr>
        <p:spPr/>
        <p:txBody>
          <a:bodyPr/>
          <a:lstStyle/>
          <a:p>
            <a:r>
              <a:rPr lang="en-GB" dirty="0"/>
              <a:t>EUMETSAT shall make its </a:t>
            </a:r>
            <a:r>
              <a:rPr lang="en-GB" i="1" dirty="0"/>
              <a:t>Hourly</a:t>
            </a:r>
            <a:r>
              <a:rPr lang="en-GB" dirty="0"/>
              <a:t> </a:t>
            </a:r>
            <a:r>
              <a:rPr lang="en-GB" dirty="0" err="1" smtClean="0"/>
              <a:t>Meteosat</a:t>
            </a:r>
            <a:r>
              <a:rPr lang="en-GB" dirty="0" smtClean="0"/>
              <a:t> [HRIT] Data, all </a:t>
            </a:r>
            <a:r>
              <a:rPr lang="en-GB" dirty="0"/>
              <a:t>Derived Products and Advance Image Products available to all users world-wide on a free and unrestricted </a:t>
            </a:r>
            <a:r>
              <a:rPr lang="en-GB" dirty="0" smtClean="0"/>
              <a:t>basis as </a:t>
            </a:r>
            <a:r>
              <a:rPr lang="en-GB" dirty="0"/>
              <a:t>"Essential" Data and Products in accordance with WMO Resolution </a:t>
            </a:r>
            <a:r>
              <a:rPr lang="en-GB" dirty="0" smtClean="0"/>
              <a:t>40</a:t>
            </a:r>
            <a:endParaRPr lang="en-US" dirty="0"/>
          </a:p>
          <a:p>
            <a:endParaRPr lang="en-US" dirty="0"/>
          </a:p>
        </p:txBody>
      </p:sp>
    </p:spTree>
    <p:extLst>
      <p:ext uri="{BB962C8B-B14F-4D97-AF65-F5344CB8AC3E}">
        <p14:creationId xmlns:p14="http://schemas.microsoft.com/office/powerpoint/2010/main" val="3613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Future </a:t>
            </a:r>
            <a:r>
              <a:rPr lang="en-US" dirty="0" err="1" smtClean="0"/>
              <a:t>Meteosat</a:t>
            </a:r>
            <a:r>
              <a:rPr lang="en-US" dirty="0" smtClean="0"/>
              <a:t> Third Generation (MTG) Satellites </a:t>
            </a:r>
            <a:endParaRPr lang="en-US" dirty="0"/>
          </a:p>
        </p:txBody>
      </p:sp>
      <p:sp>
        <p:nvSpPr>
          <p:cNvPr id="3" name="Content Placeholder 2"/>
          <p:cNvSpPr>
            <a:spLocks noGrp="1"/>
          </p:cNvSpPr>
          <p:nvPr>
            <p:ph idx="1"/>
          </p:nvPr>
        </p:nvSpPr>
        <p:spPr>
          <a:xfrm>
            <a:off x="457200" y="1417638"/>
            <a:ext cx="8229600" cy="5410200"/>
          </a:xfrm>
        </p:spPr>
        <p:txBody>
          <a:bodyPr/>
          <a:lstStyle/>
          <a:p>
            <a:r>
              <a:rPr lang="en-US" dirty="0" smtClean="0"/>
              <a:t>MTG-I1 (imager mission)</a:t>
            </a:r>
          </a:p>
          <a:p>
            <a:pPr lvl="1"/>
            <a:r>
              <a:rPr lang="en-US" sz="2400" dirty="0" smtClean="0"/>
              <a:t>Projected launch date Q3/CY2021, operational by October 2022</a:t>
            </a:r>
          </a:p>
          <a:p>
            <a:pPr lvl="1"/>
            <a:r>
              <a:rPr lang="en-US" sz="2400" dirty="0" smtClean="0"/>
              <a:t>16 channel imager and lightning mapper</a:t>
            </a:r>
          </a:p>
          <a:p>
            <a:pPr lvl="2"/>
            <a:r>
              <a:rPr lang="en-US" sz="2000" dirty="0" smtClean="0"/>
              <a:t>Temporal and spatial resolutions similar to GOES-R series</a:t>
            </a:r>
          </a:p>
          <a:p>
            <a:r>
              <a:rPr lang="en-US" dirty="0" smtClean="0"/>
              <a:t>MTG-S1 (sounder mission)</a:t>
            </a:r>
          </a:p>
          <a:p>
            <a:pPr lvl="1"/>
            <a:r>
              <a:rPr lang="en-US" sz="2400" dirty="0" smtClean="0"/>
              <a:t>Projected launch date Q3/CY2023</a:t>
            </a:r>
          </a:p>
          <a:p>
            <a:pPr lvl="1"/>
            <a:r>
              <a:rPr lang="en-US" altLang="en-US" sz="2400" dirty="0"/>
              <a:t>Two Spectral bands: </a:t>
            </a:r>
            <a:r>
              <a:rPr lang="en-US" altLang="en-US" sz="2400" dirty="0" smtClean="0"/>
              <a:t>MWIR (4.44–6.25 </a:t>
            </a:r>
            <a:r>
              <a:rPr lang="en-US" altLang="en-US" sz="2400" dirty="0"/>
              <a:t>µm) and </a:t>
            </a:r>
            <a:r>
              <a:rPr lang="en-US" altLang="en-US" sz="2400" dirty="0" smtClean="0"/>
              <a:t>LWIR (8.26–14.70 </a:t>
            </a:r>
            <a:r>
              <a:rPr lang="en-US" altLang="en-US" sz="2400" dirty="0"/>
              <a:t>µm</a:t>
            </a:r>
            <a:r>
              <a:rPr lang="en-US" altLang="en-US" sz="2400" dirty="0" smtClean="0"/>
              <a:t>)</a:t>
            </a:r>
          </a:p>
          <a:p>
            <a:pPr lvl="1"/>
            <a:r>
              <a:rPr lang="en-US" altLang="en-US" sz="2400" dirty="0"/>
              <a:t>Spatial resolution of 4 km x 4 km at </a:t>
            </a:r>
            <a:r>
              <a:rPr lang="en-US" altLang="en-US" sz="2400" dirty="0" smtClean="0"/>
              <a:t>nadir</a:t>
            </a:r>
          </a:p>
          <a:p>
            <a:pPr lvl="1"/>
            <a:endParaRPr lang="en-US" dirty="0" smtClean="0"/>
          </a:p>
          <a:p>
            <a:pPr lvl="1"/>
            <a:endParaRPr lang="en-US" dirty="0" smtClean="0"/>
          </a:p>
          <a:p>
            <a:pPr lvl="1"/>
            <a:endParaRPr lang="en-US" dirty="0"/>
          </a:p>
        </p:txBody>
      </p:sp>
      <p:sp>
        <p:nvSpPr>
          <p:cNvPr id="5" name="Rectangle 2"/>
          <p:cNvSpPr>
            <a:spLocks noChangeArrowheads="1"/>
          </p:cNvSpPr>
          <p:nvPr/>
        </p:nvSpPr>
        <p:spPr bwMode="auto">
          <a:xfrm>
            <a:off x="0" y="-323165"/>
            <a:ext cx="2487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9511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654" y="4186254"/>
            <a:ext cx="6210690" cy="1665185"/>
          </a:xfrm>
        </p:spPr>
      </p:pic>
      <p:sp>
        <p:nvSpPr>
          <p:cNvPr id="3" name="Slide Number Placeholder 2"/>
          <p:cNvSpPr>
            <a:spLocks noGrp="1"/>
          </p:cNvSpPr>
          <p:nvPr>
            <p:ph type="sldNum" sz="quarter" idx="4294967295"/>
          </p:nvPr>
        </p:nvSpPr>
        <p:spPr/>
        <p:txBody>
          <a:bodyPr/>
          <a:lstStyle/>
          <a:p>
            <a:pPr>
              <a:defRPr/>
            </a:pPr>
            <a:endParaRPr lang="en-US" dirty="0"/>
          </a:p>
        </p:txBody>
      </p:sp>
      <p:sp>
        <p:nvSpPr>
          <p:cNvPr id="4" name="Title 3"/>
          <p:cNvSpPr>
            <a:spLocks noGrp="1"/>
          </p:cNvSpPr>
          <p:nvPr>
            <p:ph type="title"/>
          </p:nvPr>
        </p:nvSpPr>
        <p:spPr>
          <a:xfrm>
            <a:off x="457200" y="609600"/>
            <a:ext cx="8229600" cy="504737"/>
          </a:xfrm>
        </p:spPr>
        <p:txBody>
          <a:bodyPr>
            <a:normAutofit fontScale="90000"/>
          </a:bodyPr>
          <a:lstStyle/>
          <a:p>
            <a:r>
              <a:rPr lang="en-US" dirty="0" smtClean="0"/>
              <a:t>Himawari-8/9 Constellation</a:t>
            </a:r>
            <a:endParaRPr lang="en-US" dirty="0"/>
          </a:p>
        </p:txBody>
      </p:sp>
      <p:sp>
        <p:nvSpPr>
          <p:cNvPr id="7" name="TextBox 6"/>
          <p:cNvSpPr txBox="1"/>
          <p:nvPr/>
        </p:nvSpPr>
        <p:spPr>
          <a:xfrm>
            <a:off x="814082" y="2034850"/>
            <a:ext cx="7515835" cy="1569660"/>
          </a:xfrm>
          <a:prstGeom prst="rect">
            <a:avLst/>
          </a:prstGeom>
          <a:noFill/>
        </p:spPr>
        <p:txBody>
          <a:bodyPr wrap="square" rtlCol="0">
            <a:spAutoFit/>
          </a:bodyPr>
          <a:lstStyle/>
          <a:p>
            <a:pPr marL="171450" indent="-171450">
              <a:buFont typeface="Wingdings" panose="05000000000000000000" pitchFamily="2" charset="2"/>
              <a:buChar char="§"/>
            </a:pPr>
            <a:r>
              <a:rPr lang="en-US" sz="2400" dirty="0" smtClean="0">
                <a:solidFill>
                  <a:schemeClr val="tx1"/>
                </a:solidFill>
                <a:latin typeface="Calibri" panose="020F0502020204030204" pitchFamily="34" charset="0"/>
                <a:cs typeface="Calibri" panose="020F0502020204030204" pitchFamily="34" charset="0"/>
              </a:rPr>
              <a:t>Himawari-8 is operational at 140E</a:t>
            </a:r>
          </a:p>
          <a:p>
            <a:pPr marL="171450" indent="-171450">
              <a:buFont typeface="Wingdings" panose="05000000000000000000" pitchFamily="2" charset="2"/>
              <a:buChar char="§"/>
            </a:pPr>
            <a:r>
              <a:rPr lang="en-US" sz="2400" dirty="0" smtClean="0">
                <a:solidFill>
                  <a:schemeClr val="tx1"/>
                </a:solidFill>
                <a:latin typeface="Calibri" panose="020F0502020204030204" pitchFamily="34" charset="0"/>
                <a:cs typeface="Calibri" panose="020F0502020204030204" pitchFamily="34" charset="0"/>
              </a:rPr>
              <a:t>Himawari-9 is in standby at 140.7E</a:t>
            </a:r>
          </a:p>
          <a:p>
            <a:pPr marL="628650" lvl="1" indent="-171450">
              <a:buFont typeface="Wingdings" panose="05000000000000000000" pitchFamily="2" charset="2"/>
              <a:buChar char="§"/>
            </a:pPr>
            <a:r>
              <a:rPr lang="en-US" sz="2400" dirty="0" smtClean="0">
                <a:solidFill>
                  <a:schemeClr val="tx1"/>
                </a:solidFill>
                <a:latin typeface="Calibri" panose="020F0502020204030204" pitchFamily="34" charset="0"/>
                <a:cs typeface="Calibri" panose="020F0502020204030204" pitchFamily="34" charset="0"/>
              </a:rPr>
              <a:t>Slated for prime 140E operations in 2022</a:t>
            </a:r>
          </a:p>
          <a:p>
            <a:pPr marL="628650" lvl="1" indent="-171450">
              <a:buFont typeface="Wingdings" panose="05000000000000000000" pitchFamily="2" charset="2"/>
              <a:buChar char="§"/>
            </a:pPr>
            <a:r>
              <a:rPr lang="en-US" sz="2400" dirty="0" smtClean="0">
                <a:solidFill>
                  <a:schemeClr val="tx1"/>
                </a:solidFill>
                <a:latin typeface="Calibri" panose="020F0502020204030204" pitchFamily="34" charset="0"/>
                <a:cs typeface="Calibri" panose="020F0502020204030204" pitchFamily="34" charset="0"/>
              </a:rPr>
              <a:t>Himawari-9 end of life around 2030</a:t>
            </a:r>
          </a:p>
        </p:txBody>
      </p:sp>
    </p:spTree>
    <p:extLst>
      <p:ext uri="{BB962C8B-B14F-4D97-AF65-F5344CB8AC3E}">
        <p14:creationId xmlns:p14="http://schemas.microsoft.com/office/powerpoint/2010/main" val="330355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3751" y="2590800"/>
            <a:ext cx="8229600" cy="3569879"/>
          </a:xfrm>
        </p:spPr>
        <p:txBody>
          <a:bodyPr>
            <a:normAutofit lnSpcReduction="10000"/>
          </a:bodyPr>
          <a:lstStyle/>
          <a:p>
            <a:r>
              <a:rPr lang="en-US" dirty="0" smtClean="0"/>
              <a:t>Phase 1 Short Term (1-2 months)</a:t>
            </a:r>
          </a:p>
          <a:p>
            <a:pPr lvl="1"/>
            <a:r>
              <a:rPr lang="en-US" sz="1800" dirty="0" smtClean="0"/>
              <a:t>NESDIS provides </a:t>
            </a:r>
            <a:r>
              <a:rPr lang="en-US" sz="1800" dirty="0" err="1"/>
              <a:t>Himawari</a:t>
            </a:r>
            <a:r>
              <a:rPr lang="en-US" sz="1800" dirty="0"/>
              <a:t> Level 2 products via the Center for Satellite Applications and Research (STAR) ftp server with 24/7 monitoring capability provided by the Office of Satellite Products and Operations (OSPO) and 24/7 troubleshooting capability provided by </a:t>
            </a:r>
            <a:r>
              <a:rPr lang="en-US" sz="1800" dirty="0" smtClean="0"/>
              <a:t>STAR.</a:t>
            </a:r>
          </a:p>
          <a:p>
            <a:pPr lvl="2"/>
            <a:r>
              <a:rPr lang="en-US" dirty="0" smtClean="0"/>
              <a:t>Current </a:t>
            </a:r>
            <a:r>
              <a:rPr lang="en-US" dirty="0" err="1" smtClean="0"/>
              <a:t>Himawari</a:t>
            </a:r>
            <a:r>
              <a:rPr lang="en-US" dirty="0" smtClean="0"/>
              <a:t> L2 products available from STAR</a:t>
            </a:r>
          </a:p>
          <a:p>
            <a:pPr lvl="3"/>
            <a:r>
              <a:rPr lang="en-US" dirty="0" smtClean="0"/>
              <a:t>Cloud Products:  Cloud Mask, Cloud Phase, and Cloud Height</a:t>
            </a:r>
          </a:p>
          <a:p>
            <a:pPr lvl="3"/>
            <a:r>
              <a:rPr lang="en-US" dirty="0" smtClean="0"/>
              <a:t>Derived motion winds</a:t>
            </a:r>
          </a:p>
          <a:p>
            <a:pPr lvl="2"/>
            <a:r>
              <a:rPr lang="en-US" dirty="0"/>
              <a:t>L1b data also available in native HSD format from STAR via JMA’s </a:t>
            </a:r>
            <a:r>
              <a:rPr lang="en-US" dirty="0" err="1"/>
              <a:t>HimawariCloud</a:t>
            </a:r>
            <a:r>
              <a:rPr lang="en-US" dirty="0"/>
              <a:t> service</a:t>
            </a:r>
          </a:p>
          <a:p>
            <a:pPr lvl="3"/>
            <a:endParaRPr lang="en-US" dirty="0"/>
          </a:p>
        </p:txBody>
      </p:sp>
      <p:sp>
        <p:nvSpPr>
          <p:cNvPr id="3" name="Slide Number Placeholder 2"/>
          <p:cNvSpPr>
            <a:spLocks noGrp="1"/>
          </p:cNvSpPr>
          <p:nvPr>
            <p:ph type="sldNum" sz="quarter" idx="4294967295"/>
          </p:nvPr>
        </p:nvSpPr>
        <p:spPr/>
        <p:txBody>
          <a:bodyPr/>
          <a:lstStyle/>
          <a:p>
            <a:pPr>
              <a:defRPr/>
            </a:pPr>
            <a:endParaRPr lang="en-US" dirty="0"/>
          </a:p>
        </p:txBody>
      </p:sp>
      <p:sp>
        <p:nvSpPr>
          <p:cNvPr id="4" name="Title 3"/>
          <p:cNvSpPr>
            <a:spLocks noGrp="1"/>
          </p:cNvSpPr>
          <p:nvPr>
            <p:ph type="title"/>
          </p:nvPr>
        </p:nvSpPr>
        <p:spPr>
          <a:xfrm>
            <a:off x="472902" y="914400"/>
            <a:ext cx="7991299" cy="1305145"/>
          </a:xfrm>
        </p:spPr>
        <p:txBody>
          <a:bodyPr>
            <a:noAutofit/>
          </a:bodyPr>
          <a:lstStyle/>
          <a:p>
            <a:r>
              <a:rPr lang="en-US" dirty="0" smtClean="0"/>
              <a:t>NOAA’s Himawari-8 </a:t>
            </a:r>
            <a:br>
              <a:rPr lang="en-US" dirty="0" smtClean="0"/>
            </a:br>
            <a:r>
              <a:rPr lang="en-US" dirty="0" smtClean="0"/>
              <a:t>Operational Plans</a:t>
            </a:r>
            <a:br>
              <a:rPr lang="en-US" dirty="0" smtClean="0"/>
            </a:br>
            <a:r>
              <a:rPr lang="en-US" dirty="0" err="1" smtClean="0"/>
              <a:t>Himawari</a:t>
            </a:r>
            <a:r>
              <a:rPr lang="en-US" dirty="0" smtClean="0"/>
              <a:t> Tiger Team</a:t>
            </a:r>
            <a:br>
              <a:rPr lang="en-US" dirty="0" smtClean="0"/>
            </a:br>
            <a:r>
              <a:rPr lang="en-US" dirty="0" smtClean="0"/>
              <a:t> </a:t>
            </a:r>
            <a:endParaRPr lang="en-US" dirty="0"/>
          </a:p>
        </p:txBody>
      </p:sp>
    </p:spTree>
    <p:extLst>
      <p:ext uri="{BB962C8B-B14F-4D97-AF65-F5344CB8AC3E}">
        <p14:creationId xmlns:p14="http://schemas.microsoft.com/office/powerpoint/2010/main" val="122352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229600" cy="5149844"/>
          </a:xfrm>
        </p:spPr>
        <p:txBody>
          <a:bodyPr>
            <a:normAutofit lnSpcReduction="10000"/>
          </a:bodyPr>
          <a:lstStyle/>
          <a:p>
            <a:r>
              <a:rPr lang="en-US" dirty="0"/>
              <a:t>Phase 2 (2020-2021)</a:t>
            </a:r>
          </a:p>
          <a:p>
            <a:pPr lvl="1" fontAlgn="t"/>
            <a:r>
              <a:rPr lang="en-US" sz="2400" dirty="0"/>
              <a:t>NESDIS will move L2 PG to cloud service - products will flow from NESDIS cloud to PDA and from PDA to customers</a:t>
            </a:r>
          </a:p>
          <a:p>
            <a:pPr lvl="1" fontAlgn="t"/>
            <a:r>
              <a:rPr lang="en-US" sz="2400" dirty="0"/>
              <a:t>Distribution of level 1b HSD data also from PDA </a:t>
            </a:r>
          </a:p>
          <a:p>
            <a:pPr lvl="1" fontAlgn="t"/>
            <a:r>
              <a:rPr lang="en-US" sz="2400" dirty="0" err="1"/>
              <a:t>Himawari</a:t>
            </a:r>
            <a:r>
              <a:rPr lang="en-US" sz="2400" dirty="0"/>
              <a:t> L2 products planned for generation and distribution:</a:t>
            </a:r>
            <a:r>
              <a:rPr lang="en-US" sz="2000" dirty="0"/>
              <a:t> </a:t>
            </a:r>
          </a:p>
          <a:p>
            <a:pPr lvl="2" fontAlgn="t"/>
            <a:r>
              <a:rPr lang="en-US" sz="2000" dirty="0"/>
              <a:t>Cloud and Moisture Imagery</a:t>
            </a:r>
          </a:p>
          <a:p>
            <a:pPr lvl="2" fontAlgn="t"/>
            <a:r>
              <a:rPr lang="en-US" sz="2000" dirty="0"/>
              <a:t>Rainfall Rate</a:t>
            </a:r>
          </a:p>
          <a:p>
            <a:pPr lvl="2" fontAlgn="t"/>
            <a:r>
              <a:rPr lang="en-US" sz="2000" dirty="0"/>
              <a:t>Sea Surface Temperature</a:t>
            </a:r>
          </a:p>
          <a:p>
            <a:pPr lvl="2" fontAlgn="t"/>
            <a:r>
              <a:rPr lang="en-US" sz="2000" dirty="0"/>
              <a:t>Cloud Products</a:t>
            </a:r>
          </a:p>
          <a:p>
            <a:pPr lvl="3" fontAlgn="t"/>
            <a:r>
              <a:rPr lang="en-US" sz="1800" dirty="0"/>
              <a:t>Cloud Top Height, Clear Sky Mask, Cloud Top Phase</a:t>
            </a:r>
          </a:p>
          <a:p>
            <a:r>
              <a:rPr lang="en-US" sz="2800" dirty="0"/>
              <a:t>Initial demonstration of capability ~ March 2020</a:t>
            </a:r>
          </a:p>
          <a:p>
            <a:r>
              <a:rPr lang="en-US" sz="2800" dirty="0"/>
              <a:t>Full operational capability ~ September 2021</a:t>
            </a:r>
            <a:r>
              <a:rPr lang="en-US" dirty="0"/>
              <a:t> </a:t>
            </a:r>
            <a:endParaRPr lang="en-US" sz="2800" dirty="0"/>
          </a:p>
          <a:p>
            <a:pPr lvl="2" eaLnBrk="1" fontAlgn="t" hangingPunct="1"/>
            <a:endParaRPr lang="en-US" dirty="0" smtClean="0"/>
          </a:p>
        </p:txBody>
      </p:sp>
      <p:sp>
        <p:nvSpPr>
          <p:cNvPr id="3" name="Slide Number Placeholder 2"/>
          <p:cNvSpPr>
            <a:spLocks noGrp="1"/>
          </p:cNvSpPr>
          <p:nvPr>
            <p:ph type="sldNum" sz="quarter" idx="4294967295"/>
          </p:nvPr>
        </p:nvSpPr>
        <p:spPr/>
        <p:txBody>
          <a:bodyPr/>
          <a:lstStyle/>
          <a:p>
            <a:pPr>
              <a:defRPr/>
            </a:pPr>
            <a:endParaRPr lang="en-US" dirty="0"/>
          </a:p>
        </p:txBody>
      </p:sp>
      <p:sp>
        <p:nvSpPr>
          <p:cNvPr id="4" name="Title 3"/>
          <p:cNvSpPr>
            <a:spLocks noGrp="1"/>
          </p:cNvSpPr>
          <p:nvPr>
            <p:ph type="title"/>
          </p:nvPr>
        </p:nvSpPr>
        <p:spPr>
          <a:xfrm>
            <a:off x="452677" y="381000"/>
            <a:ext cx="8229600" cy="824226"/>
          </a:xfrm>
        </p:spPr>
        <p:txBody>
          <a:bodyPr>
            <a:normAutofit fontScale="90000"/>
          </a:bodyPr>
          <a:lstStyle/>
          <a:p>
            <a:r>
              <a:rPr lang="en-US" dirty="0" smtClean="0"/>
              <a:t>Himawari-8 Operational Plans</a:t>
            </a:r>
            <a:br>
              <a:rPr lang="en-US" dirty="0" smtClean="0"/>
            </a:br>
            <a:r>
              <a:rPr lang="en-US" dirty="0" err="1" smtClean="0"/>
              <a:t>Himawari</a:t>
            </a:r>
            <a:r>
              <a:rPr lang="en-US" dirty="0" smtClean="0"/>
              <a:t> Tiger Team</a:t>
            </a:r>
            <a:endParaRPr lang="en-US" dirty="0"/>
          </a:p>
        </p:txBody>
      </p:sp>
    </p:spTree>
    <p:extLst>
      <p:ext uri="{BB962C8B-B14F-4D97-AF65-F5344CB8AC3E}">
        <p14:creationId xmlns:p14="http://schemas.microsoft.com/office/powerpoint/2010/main" val="102543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lgn="ctr">
              <a:buNone/>
            </a:pPr>
            <a:r>
              <a:rPr lang="en-US" dirty="0"/>
              <a:t>Questions?</a:t>
            </a:r>
          </a:p>
        </p:txBody>
      </p:sp>
    </p:spTree>
    <p:extLst>
      <p:ext uri="{BB962C8B-B14F-4D97-AF65-F5344CB8AC3E}">
        <p14:creationId xmlns:p14="http://schemas.microsoft.com/office/powerpoint/2010/main" val="6509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0"/>
            <a:ext cx="9144000" cy="609600"/>
          </a:xfrm>
        </p:spPr>
        <p:txBody>
          <a:bodyPr>
            <a:noAutofit/>
          </a:bodyPr>
          <a:lstStyle/>
          <a:p>
            <a:r>
              <a:rPr lang="en-US" sz="3400" dirty="0"/>
              <a:t>OSPO’s Key Roles</a:t>
            </a:r>
          </a:p>
        </p:txBody>
      </p:sp>
      <p:sp>
        <p:nvSpPr>
          <p:cNvPr id="2" name="Content Placeholder 1"/>
          <p:cNvSpPr>
            <a:spLocks noGrp="1"/>
          </p:cNvSpPr>
          <p:nvPr>
            <p:ph sz="half" idx="1"/>
          </p:nvPr>
        </p:nvSpPr>
        <p:spPr>
          <a:xfrm>
            <a:off x="228600" y="1371600"/>
            <a:ext cx="5603885" cy="4433246"/>
          </a:xfrm>
        </p:spPr>
        <p:txBody>
          <a:bodyPr>
            <a:normAutofit/>
          </a:bodyPr>
          <a:lstStyle/>
          <a:p>
            <a:r>
              <a:rPr lang="en-US" sz="2600" dirty="0"/>
              <a:t>Ground System Command &amp; Control, Ingest, Generation, and Distribution</a:t>
            </a:r>
          </a:p>
          <a:p>
            <a:r>
              <a:rPr lang="en-US" sz="2600" dirty="0"/>
              <a:t>Pre-Launch and Post-Launch Testing</a:t>
            </a:r>
          </a:p>
          <a:p>
            <a:r>
              <a:rPr lang="en-US" sz="2600" dirty="0"/>
              <a:t>Operational Testing, Validation, and Verification</a:t>
            </a:r>
          </a:p>
          <a:p>
            <a:r>
              <a:rPr lang="en-US" sz="2600" dirty="0"/>
              <a:t>User Readiness for Broadcast Services and Product Delivery</a:t>
            </a:r>
          </a:p>
          <a:p>
            <a:r>
              <a:rPr lang="en-US" sz="2600" dirty="0"/>
              <a:t>Long-Term Continuity of Products and Services</a:t>
            </a:r>
          </a:p>
        </p:txBody>
      </p:sp>
      <p:pic>
        <p:nvPicPr>
          <p:cNvPr id="3074" name="Picture 2" descr="http://cdn.satellitetoday.com/wp-content/uploads/2015/02/dscn0702.jpg?_ga=1.105577539.159320572.14315311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977640"/>
            <a:ext cx="2877591" cy="2423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SOF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19200"/>
            <a:ext cx="147115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0" dirty="0"/>
              <a:t>OSPO Operational Facilities</a:t>
            </a:r>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68596"/>
            <a:ext cx="2719388" cy="181133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75" y="4059071"/>
            <a:ext cx="2717800" cy="183038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NSOFmedEVE_small"/>
          <p:cNvPicPr>
            <a:picLocks noChangeArrowheads="1"/>
          </p:cNvPicPr>
          <p:nvPr/>
        </p:nvPicPr>
        <p:blipFill rotWithShape="1">
          <a:blip r:embed="rId5">
            <a:extLst>
              <a:ext uri="{28A0092B-C50C-407E-A947-70E740481C1C}">
                <a14:useLocalDpi xmlns:a14="http://schemas.microsoft.com/office/drawing/2010/main" val="0"/>
              </a:ext>
            </a:extLst>
          </a:blip>
          <a:srcRect t="1334"/>
          <a:stretch/>
        </p:blipFill>
        <p:spPr bwMode="auto">
          <a:xfrm>
            <a:off x="238125" y="1626245"/>
            <a:ext cx="3032125" cy="1984524"/>
          </a:xfrm>
          <a:prstGeom prst="rect">
            <a:avLst/>
          </a:prstGeom>
          <a:noFill/>
          <a:ln w="317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16"/>
          <p:cNvSpPr>
            <a:spLocks noChangeArrowheads="1"/>
          </p:cNvSpPr>
          <p:nvPr/>
        </p:nvSpPr>
        <p:spPr bwMode="auto">
          <a:xfrm>
            <a:off x="6248400" y="5854534"/>
            <a:ext cx="2719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000" dirty="0">
                <a:solidFill>
                  <a:prstClr val="black"/>
                </a:solidFill>
                <a:latin typeface="Arial Black" pitchFamily="34" charset="0"/>
              </a:rPr>
              <a:t>Fairbanks, AK</a:t>
            </a:r>
          </a:p>
        </p:txBody>
      </p:sp>
      <p:sp>
        <p:nvSpPr>
          <p:cNvPr id="9" name="Rectangle 17"/>
          <p:cNvSpPr>
            <a:spLocks noChangeArrowheads="1"/>
          </p:cNvSpPr>
          <p:nvPr/>
        </p:nvSpPr>
        <p:spPr bwMode="auto">
          <a:xfrm>
            <a:off x="3228975" y="5864059"/>
            <a:ext cx="2717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a:solidFill>
                  <a:prstClr val="black"/>
                </a:solidFill>
                <a:latin typeface="Arial Black" pitchFamily="34" charset="0"/>
              </a:rPr>
              <a:t>Wallops, VA</a:t>
            </a:r>
          </a:p>
        </p:txBody>
      </p:sp>
      <p:sp>
        <p:nvSpPr>
          <p:cNvPr id="10" name="Rectangle 18"/>
          <p:cNvSpPr>
            <a:spLocks noChangeArrowheads="1"/>
          </p:cNvSpPr>
          <p:nvPr/>
        </p:nvSpPr>
        <p:spPr bwMode="auto">
          <a:xfrm>
            <a:off x="6078538" y="3602683"/>
            <a:ext cx="28892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dirty="0">
                <a:solidFill>
                  <a:prstClr val="black"/>
                </a:solidFill>
                <a:latin typeface="Arial Black" pitchFamily="34" charset="0"/>
              </a:rPr>
              <a:t>College Park, MD</a:t>
            </a:r>
          </a:p>
        </p:txBody>
      </p:sp>
      <p:sp>
        <p:nvSpPr>
          <p:cNvPr id="11" name="Rectangle 19"/>
          <p:cNvSpPr>
            <a:spLocks noChangeArrowheads="1"/>
          </p:cNvSpPr>
          <p:nvPr/>
        </p:nvSpPr>
        <p:spPr bwMode="auto">
          <a:xfrm>
            <a:off x="238124" y="3579019"/>
            <a:ext cx="30321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en-US" sz="1000" b="0" dirty="0">
                <a:solidFill>
                  <a:prstClr val="black"/>
                </a:solidFill>
                <a:latin typeface="Arial Black" pitchFamily="34" charset="0"/>
              </a:rPr>
              <a:t>Suitland, MD</a:t>
            </a:r>
          </a:p>
        </p:txBody>
      </p:sp>
      <p:pic>
        <p:nvPicPr>
          <p:cNvPr id="12" name="Picture 11" descr="Aerial Photo of NCWCP - February 2012.png"/>
          <p:cNvPicPr>
            <a:picLocks noChangeAspect="1"/>
          </p:cNvPicPr>
          <p:nvPr/>
        </p:nvPicPr>
        <p:blipFill rotWithShape="1">
          <a:blip r:embed="rId6"/>
          <a:srcRect t="1" b="2218"/>
          <a:stretch/>
        </p:blipFill>
        <p:spPr>
          <a:xfrm>
            <a:off x="6078538" y="1626245"/>
            <a:ext cx="2889250" cy="1952775"/>
          </a:xfrm>
          <a:prstGeom prst="rect">
            <a:avLst/>
          </a:prstGeom>
          <a:ln w="3175" cap="sq">
            <a:solidFill>
              <a:srgbClr val="000000"/>
            </a:solidFill>
            <a:prstDash val="solid"/>
            <a:miter lim="800000"/>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285" y="4072717"/>
            <a:ext cx="2715768" cy="1816742"/>
          </a:xfrm>
          <a:prstGeom prst="rect">
            <a:avLst/>
          </a:prstGeom>
          <a:ln w="3175">
            <a:solidFill>
              <a:schemeClr val="tx1"/>
            </a:solidFill>
          </a:ln>
          <a:effectLst>
            <a:outerShdw blurRad="50800" dist="38100" dir="2700000" algn="tl" rotWithShape="0">
              <a:prstClr val="black">
                <a:alpha val="40000"/>
              </a:prstClr>
            </a:outerShdw>
          </a:effectLst>
        </p:spPr>
      </p:pic>
      <p:sp>
        <p:nvSpPr>
          <p:cNvPr id="14" name="Rectangle 13"/>
          <p:cNvSpPr>
            <a:spLocks noChangeArrowheads="1"/>
          </p:cNvSpPr>
          <p:nvPr/>
        </p:nvSpPr>
        <p:spPr bwMode="auto">
          <a:xfrm>
            <a:off x="238125" y="5864059"/>
            <a:ext cx="2721928" cy="24622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1000" dirty="0">
                <a:solidFill>
                  <a:schemeClr val="tx1"/>
                </a:solidFill>
                <a:latin typeface="Arial Black" pitchFamily="34" charset="0"/>
              </a:rPr>
              <a:t>Fairmont, WV*</a:t>
            </a:r>
          </a:p>
        </p:txBody>
      </p:sp>
      <p:sp>
        <p:nvSpPr>
          <p:cNvPr id="15" name="TextBox 14"/>
          <p:cNvSpPr txBox="1"/>
          <p:nvPr/>
        </p:nvSpPr>
        <p:spPr>
          <a:xfrm>
            <a:off x="176418" y="6098699"/>
            <a:ext cx="2943434" cy="261610"/>
          </a:xfrm>
          <a:prstGeom prst="rect">
            <a:avLst/>
          </a:prstGeom>
          <a:noFill/>
        </p:spPr>
        <p:txBody>
          <a:bodyPr wrap="none">
            <a:spAutoFit/>
          </a:bodyPr>
          <a:lstStyle/>
          <a:p>
            <a:pPr fontAlgn="base">
              <a:spcBef>
                <a:spcPct val="0"/>
              </a:spcBef>
              <a:spcAft>
                <a:spcPct val="0"/>
              </a:spcAft>
              <a:defRPr/>
            </a:pPr>
            <a:r>
              <a:rPr lang="en-US" sz="1100" b="0" dirty="0">
                <a:solidFill>
                  <a:schemeClr val="tx1"/>
                </a:solidFill>
                <a:latin typeface="Arial" charset="0"/>
              </a:rPr>
              <a:t>* GOES-R and JPSS (New) Backup Facility</a:t>
            </a:r>
          </a:p>
        </p:txBody>
      </p:sp>
      <p:sp>
        <p:nvSpPr>
          <p:cNvPr id="21" name="TextBox 20"/>
          <p:cNvSpPr txBox="1"/>
          <p:nvPr/>
        </p:nvSpPr>
        <p:spPr>
          <a:xfrm>
            <a:off x="3335636" y="1763815"/>
            <a:ext cx="2676524" cy="1200329"/>
          </a:xfrm>
          <a:prstGeom prst="rect">
            <a:avLst/>
          </a:prstGeom>
          <a:noFill/>
        </p:spPr>
        <p:txBody>
          <a:bodyPr wrap="square" rtlCol="0">
            <a:spAutoFit/>
          </a:bodyPr>
          <a:lstStyle/>
          <a:p>
            <a:pPr algn="ctr"/>
            <a:r>
              <a:rPr lang="en-US" sz="1800" b="0" dirty="0">
                <a:solidFill>
                  <a:schemeClr val="tx1"/>
                </a:solidFill>
                <a:latin typeface="Calibri" panose="020F0502020204030204" pitchFamily="34" charset="0"/>
              </a:rPr>
              <a:t>Over</a:t>
            </a:r>
            <a:r>
              <a:rPr lang="en-US" sz="1800" dirty="0">
                <a:solidFill>
                  <a:schemeClr val="tx1"/>
                </a:solidFill>
                <a:latin typeface="Calibri" panose="020F0502020204030204" pitchFamily="34" charset="0"/>
              </a:rPr>
              <a:t> </a:t>
            </a:r>
            <a:r>
              <a:rPr lang="en-US" sz="1800" b="0" dirty="0">
                <a:solidFill>
                  <a:schemeClr val="tx1"/>
                </a:solidFill>
                <a:latin typeface="Calibri" panose="020F0502020204030204" pitchFamily="34" charset="0"/>
              </a:rPr>
              <a:t>500 staff supporting or operating the satellites, receptors, and processing systems</a:t>
            </a:r>
          </a:p>
        </p:txBody>
      </p:sp>
    </p:spTree>
    <p:extLst>
      <p:ext uri="{BB962C8B-B14F-4D97-AF65-F5344CB8AC3E}">
        <p14:creationId xmlns:p14="http://schemas.microsoft.com/office/powerpoint/2010/main" val="342105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948" y="188640"/>
            <a:ext cx="8229600" cy="353272"/>
          </a:xfrm>
        </p:spPr>
        <p:txBody>
          <a:bodyPr>
            <a:normAutofit fontScale="90000"/>
          </a:bodyPr>
          <a:lstStyle/>
          <a:p>
            <a:r>
              <a:rPr lang="en-US" b="0" dirty="0"/>
              <a:t>Nominal Satellite Data Flow</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03233"/>
            <a:ext cx="8296689" cy="584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9800" y="703233"/>
            <a:ext cx="2307333" cy="1031224"/>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34801" y="680236"/>
            <a:ext cx="1440543" cy="1077218"/>
          </a:xfrm>
          <a:prstGeom prst="rect">
            <a:avLst/>
          </a:prstGeom>
          <a:noFill/>
        </p:spPr>
        <p:txBody>
          <a:bodyPr wrap="square" rtlCol="0">
            <a:spAutoFit/>
          </a:bodyPr>
          <a:lstStyle/>
          <a:p>
            <a:pPr marL="171450" indent="-171450">
              <a:buFont typeface="Courier New" panose="02070309020205020404" pitchFamily="49" charset="0"/>
              <a:buChar char="o"/>
            </a:pPr>
            <a:r>
              <a:rPr lang="en-US" sz="800" b="1" dirty="0" smtClean="0"/>
              <a:t>GOES NOP (14 + 15)</a:t>
            </a:r>
          </a:p>
          <a:p>
            <a:pPr marL="171450" indent="-171450">
              <a:buFont typeface="Courier New" panose="02070309020205020404" pitchFamily="49" charset="0"/>
              <a:buChar char="o"/>
            </a:pPr>
            <a:r>
              <a:rPr lang="en-US" sz="800" b="1" dirty="0" smtClean="0"/>
              <a:t>GOES-R (16 +17)</a:t>
            </a:r>
          </a:p>
          <a:p>
            <a:pPr marL="171450" indent="-171450">
              <a:buFont typeface="Courier New" panose="02070309020205020404" pitchFamily="49" charset="0"/>
              <a:buChar char="o"/>
            </a:pPr>
            <a:r>
              <a:rPr lang="en-US" sz="800" b="1" dirty="0" smtClean="0"/>
              <a:t>METOP</a:t>
            </a:r>
          </a:p>
          <a:p>
            <a:pPr marL="171450" indent="-171450">
              <a:buFont typeface="Courier New" panose="02070309020205020404" pitchFamily="49" charset="0"/>
              <a:buChar char="o"/>
            </a:pPr>
            <a:r>
              <a:rPr lang="en-US" sz="800" b="1" dirty="0" smtClean="0"/>
              <a:t>Jason- 2/3</a:t>
            </a:r>
          </a:p>
          <a:p>
            <a:pPr marL="171450" indent="-171450">
              <a:buFont typeface="Courier New" panose="02070309020205020404" pitchFamily="49" charset="0"/>
              <a:buChar char="o"/>
            </a:pPr>
            <a:r>
              <a:rPr lang="en-US" sz="800" b="1" dirty="0" smtClean="0"/>
              <a:t>DMSP</a:t>
            </a:r>
          </a:p>
          <a:p>
            <a:pPr marL="171450" indent="-171450">
              <a:buFont typeface="Courier New" panose="02070309020205020404" pitchFamily="49" charset="0"/>
              <a:buChar char="o"/>
            </a:pPr>
            <a:r>
              <a:rPr lang="en-US" sz="800" b="1" dirty="0" smtClean="0"/>
              <a:t>POES</a:t>
            </a:r>
          </a:p>
          <a:p>
            <a:pPr marL="171450" indent="-171450">
              <a:buFont typeface="Courier New" panose="02070309020205020404" pitchFamily="49" charset="0"/>
              <a:buChar char="o"/>
            </a:pPr>
            <a:r>
              <a:rPr lang="en-US" sz="800" b="1" dirty="0" smtClean="0"/>
              <a:t>NPP/NOAA-20</a:t>
            </a:r>
          </a:p>
          <a:p>
            <a:pPr marL="171450" indent="-171450">
              <a:buFont typeface="Courier New" panose="02070309020205020404" pitchFamily="49" charset="0"/>
              <a:buChar char="o"/>
            </a:pPr>
            <a:r>
              <a:rPr lang="en-US" sz="800" b="1" dirty="0" smtClean="0"/>
              <a:t>COSMIC</a:t>
            </a:r>
            <a:endParaRPr lang="en-US" sz="800" b="1" dirty="0"/>
          </a:p>
        </p:txBody>
      </p:sp>
      <p:grpSp>
        <p:nvGrpSpPr>
          <p:cNvPr id="6" name="Group 5"/>
          <p:cNvGrpSpPr/>
          <p:nvPr/>
        </p:nvGrpSpPr>
        <p:grpSpPr>
          <a:xfrm>
            <a:off x="5420866" y="703233"/>
            <a:ext cx="2307333" cy="1031224"/>
            <a:chOff x="6781800" y="2133600"/>
            <a:chExt cx="2307333" cy="1031224"/>
          </a:xfrm>
        </p:grpSpPr>
        <p:sp>
          <p:nvSpPr>
            <p:cNvPr id="7" name="Rectangle 6"/>
            <p:cNvSpPr/>
            <p:nvPr/>
          </p:nvSpPr>
          <p:spPr>
            <a:xfrm>
              <a:off x="6781800" y="2133600"/>
              <a:ext cx="2307333" cy="1031224"/>
            </a:xfrm>
            <a:prstGeom prst="rect">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91400" y="2138275"/>
              <a:ext cx="1440543" cy="1015663"/>
            </a:xfrm>
            <a:prstGeom prst="rect">
              <a:avLst/>
            </a:prstGeom>
            <a:noFill/>
          </p:spPr>
          <p:txBody>
            <a:bodyPr wrap="square" rtlCol="0">
              <a:spAutoFit/>
            </a:bodyPr>
            <a:lstStyle/>
            <a:p>
              <a:pPr marL="171450" indent="-171450">
                <a:buFont typeface="Courier New" panose="02070309020205020404" pitchFamily="49" charset="0"/>
                <a:buChar char="o"/>
              </a:pPr>
              <a:r>
                <a:rPr lang="en-US" sz="1200" b="1" dirty="0" err="1" smtClean="0"/>
                <a:t>Meteosat</a:t>
              </a:r>
              <a:endParaRPr lang="en-US" sz="1200" b="1" dirty="0" smtClean="0"/>
            </a:p>
            <a:p>
              <a:pPr marL="171450" indent="-171450">
                <a:buFont typeface="Courier New" panose="02070309020205020404" pitchFamily="49" charset="0"/>
                <a:buChar char="o"/>
              </a:pPr>
              <a:r>
                <a:rPr lang="en-US" sz="1200" b="1" dirty="0" smtClean="0"/>
                <a:t>Himawari-8</a:t>
              </a:r>
            </a:p>
            <a:p>
              <a:pPr marL="171450" indent="-171450">
                <a:buFont typeface="Courier New" panose="02070309020205020404" pitchFamily="49" charset="0"/>
                <a:buChar char="o"/>
              </a:pPr>
              <a:r>
                <a:rPr lang="en-US" sz="1200" b="1" dirty="0" smtClean="0"/>
                <a:t>NASA EOS</a:t>
              </a:r>
            </a:p>
            <a:p>
              <a:pPr marL="171450" indent="-171450">
                <a:buFont typeface="Courier New" panose="02070309020205020404" pitchFamily="49" charset="0"/>
                <a:buChar char="o"/>
              </a:pPr>
              <a:r>
                <a:rPr lang="en-US" sz="1200" b="1" dirty="0" smtClean="0"/>
                <a:t>Other Non-NOAA Satellites</a:t>
              </a:r>
              <a:endParaRPr lang="en-US" sz="1200" b="1" dirty="0"/>
            </a:p>
          </p:txBody>
        </p:sp>
      </p:grpSp>
    </p:spTree>
    <p:extLst>
      <p:ext uri="{BB962C8B-B14F-4D97-AF65-F5344CB8AC3E}">
        <p14:creationId xmlns:p14="http://schemas.microsoft.com/office/powerpoint/2010/main" val="3397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76200" y="152400"/>
            <a:ext cx="9067800" cy="792162"/>
          </a:xfrm>
        </p:spPr>
        <p:txBody>
          <a:bodyPr>
            <a:noAutofit/>
          </a:bodyPr>
          <a:lstStyle/>
          <a:p>
            <a:pPr eaLnBrk="1" hangingPunct="1"/>
            <a:r>
              <a:rPr lang="en-US" sz="3600" dirty="0"/>
              <a:t>OSPO’s Satellite Products and Services Division</a:t>
            </a:r>
          </a:p>
        </p:txBody>
      </p:sp>
      <p:sp>
        <p:nvSpPr>
          <p:cNvPr id="27652" name="Rectangle 3"/>
          <p:cNvSpPr>
            <a:spLocks/>
          </p:cNvSpPr>
          <p:nvPr/>
        </p:nvSpPr>
        <p:spPr bwMode="auto">
          <a:xfrm>
            <a:off x="304800" y="1219200"/>
            <a:ext cx="4267200" cy="4876800"/>
          </a:xfrm>
          <a:prstGeom prst="rect">
            <a:avLst/>
          </a:prstGeom>
          <a:noFill/>
          <a:ln w="9525">
            <a:noFill/>
            <a:miter lim="800000"/>
            <a:headEnd/>
            <a:tailEnd/>
          </a:ln>
        </p:spPr>
        <p:txBody>
          <a:bodyPr/>
          <a:lstStyle/>
          <a:p>
            <a:pPr marL="342900" indent="-342900">
              <a:spcBef>
                <a:spcPts val="400"/>
              </a:spcBef>
              <a:buFont typeface="Arial" panose="020B0604020202020204" pitchFamily="34" charset="0"/>
              <a:buChar char="•"/>
            </a:pPr>
            <a:r>
              <a:rPr lang="en-US" sz="2000" dirty="0"/>
              <a:t>Provides 24x7 interpretive analyses of satellite data</a:t>
            </a:r>
          </a:p>
          <a:p>
            <a:pPr marL="800100" lvl="1" indent="-342900">
              <a:spcBef>
                <a:spcPts val="400"/>
              </a:spcBef>
              <a:buFont typeface="Calibri" panose="020F0502020204030204" pitchFamily="34" charset="0"/>
              <a:buChar char="-"/>
            </a:pPr>
            <a:r>
              <a:rPr lang="en-US" dirty="0"/>
              <a:t>Atmospheric temp/moisture</a:t>
            </a:r>
          </a:p>
          <a:p>
            <a:pPr marL="800100" lvl="1" indent="-342900">
              <a:spcBef>
                <a:spcPts val="400"/>
              </a:spcBef>
              <a:buFont typeface="Calibri" panose="020F0502020204030204" pitchFamily="34" charset="0"/>
              <a:buChar char="-"/>
            </a:pPr>
            <a:r>
              <a:rPr lang="en-US" dirty="0"/>
              <a:t>Hurricane intensity &amp; position</a:t>
            </a:r>
          </a:p>
          <a:p>
            <a:pPr marL="800100" lvl="1" indent="-342900">
              <a:spcBef>
                <a:spcPts val="400"/>
              </a:spcBef>
              <a:buFont typeface="Calibri" panose="020F0502020204030204" pitchFamily="34" charset="0"/>
              <a:buChar char="-"/>
            </a:pPr>
            <a:r>
              <a:rPr lang="en-US" dirty="0"/>
              <a:t>Volcanic Ash</a:t>
            </a:r>
          </a:p>
          <a:p>
            <a:pPr marL="800100" lvl="1" indent="-342900">
              <a:spcBef>
                <a:spcPts val="400"/>
              </a:spcBef>
              <a:buFont typeface="Calibri" panose="020F0502020204030204" pitchFamily="34" charset="0"/>
              <a:buChar char="-"/>
            </a:pPr>
            <a:r>
              <a:rPr lang="en-US" dirty="0"/>
              <a:t>Fire and Smoke</a:t>
            </a:r>
          </a:p>
          <a:p>
            <a:pPr marL="800100" lvl="1" indent="-342900">
              <a:spcBef>
                <a:spcPts val="400"/>
              </a:spcBef>
              <a:buFont typeface="Calibri" panose="020F0502020204030204" pitchFamily="34" charset="0"/>
              <a:buChar char="-"/>
            </a:pPr>
            <a:r>
              <a:rPr lang="en-US" dirty="0"/>
              <a:t>Oil Spills</a:t>
            </a:r>
          </a:p>
          <a:p>
            <a:pPr marL="800100" lvl="1" indent="-342900">
              <a:spcBef>
                <a:spcPts val="400"/>
              </a:spcBef>
              <a:buFont typeface="Calibri" panose="020F0502020204030204" pitchFamily="34" charset="0"/>
              <a:buChar char="-"/>
            </a:pPr>
            <a:r>
              <a:rPr lang="en-US" dirty="0"/>
              <a:t>Significant Precipitation (20x7)</a:t>
            </a:r>
          </a:p>
          <a:p>
            <a:pPr marL="342900" indent="-342900">
              <a:spcBef>
                <a:spcPts val="400"/>
              </a:spcBef>
              <a:buFont typeface="Arial" panose="020B0604020202020204" pitchFamily="34" charset="0"/>
              <a:buChar char="•"/>
            </a:pPr>
            <a:r>
              <a:rPr lang="en-US" sz="2000" dirty="0"/>
              <a:t>Manages automated environmental products</a:t>
            </a:r>
          </a:p>
          <a:p>
            <a:pPr marL="342900" indent="-342900">
              <a:spcBef>
                <a:spcPts val="400"/>
              </a:spcBef>
              <a:buFont typeface="Arial" panose="020B0604020202020204" pitchFamily="34" charset="0"/>
              <a:buChar char="•"/>
            </a:pPr>
            <a:r>
              <a:rPr lang="en-US" sz="2000" dirty="0"/>
              <a:t>Collaborates with partners to support transition of research products into operations</a:t>
            </a:r>
          </a:p>
        </p:txBody>
      </p:sp>
      <p:pic>
        <p:nvPicPr>
          <p:cNvPr id="27653" name="Picture 9" descr="Cover Art"/>
          <p:cNvPicPr>
            <a:picLocks noChangeAspect="1" noChangeArrowheads="1"/>
          </p:cNvPicPr>
          <p:nvPr/>
        </p:nvPicPr>
        <p:blipFill>
          <a:blip r:embed="rId3" cstate="print"/>
          <a:srcRect/>
          <a:stretch>
            <a:fillRect/>
          </a:stretch>
        </p:blipFill>
        <p:spPr bwMode="auto">
          <a:xfrm>
            <a:off x="4724400" y="1219200"/>
            <a:ext cx="41529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04548578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391400" y="4051302"/>
            <a:ext cx="1064986" cy="1287088"/>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a:t>Direct Service Operations</a:t>
            </a:r>
          </a:p>
        </p:txBody>
      </p:sp>
      <p:sp>
        <p:nvSpPr>
          <p:cNvPr id="229380" name="Text Box 6"/>
          <p:cNvSpPr txBox="1">
            <a:spLocks noChangeArrowheads="1"/>
          </p:cNvSpPr>
          <p:nvPr/>
        </p:nvSpPr>
        <p:spPr bwMode="auto">
          <a:xfrm>
            <a:off x="533400" y="838200"/>
            <a:ext cx="7315200" cy="5653855"/>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smtClean="0"/>
              <a:t>GOES Rebroadcast (GRB):</a:t>
            </a:r>
            <a:endParaRPr lang="en-US" sz="2000" b="1" dirty="0"/>
          </a:p>
          <a:p>
            <a:pPr marL="228600" indent="-228600">
              <a:lnSpc>
                <a:spcPct val="90000"/>
              </a:lnSpc>
              <a:spcBef>
                <a:spcPct val="20000"/>
              </a:spcBef>
              <a:buClr>
                <a:srgbClr val="333399"/>
              </a:buClr>
              <a:buFont typeface="Arial" pitchFamily="34" charset="0"/>
              <a:buChar char="•"/>
            </a:pPr>
            <a:r>
              <a:rPr lang="en-US" dirty="0"/>
              <a:t>The GRB provides the primary GOES-16 and GOES-17 relay of full resolution, calibrated, near-real-time direct broadcast Level 1b data from each instrument and Level 2 data from the Geostationary Lightning Mapper (GLM). </a:t>
            </a:r>
            <a:r>
              <a:rPr lang="en-US" sz="1600" dirty="0">
                <a:hlinkClick r:id="rId4"/>
              </a:rPr>
              <a:t>https://www.noaasis.noaa.gov/GOES/GRB/grb.html</a:t>
            </a:r>
            <a:endParaRPr lang="en-US" sz="800" b="1" dirty="0"/>
          </a:p>
          <a:p>
            <a:pPr marL="228600" indent="-228600">
              <a:lnSpc>
                <a:spcPct val="90000"/>
              </a:lnSpc>
              <a:spcBef>
                <a:spcPct val="20000"/>
              </a:spcBef>
              <a:buClr>
                <a:srgbClr val="333399"/>
              </a:buClr>
            </a:pPr>
            <a:r>
              <a:rPr lang="en-US" sz="2000" b="1" dirty="0"/>
              <a:t>Data 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5"/>
              </a:rPr>
              <a:t>http://www.noaasis.noaa.gov/DCS/</a:t>
            </a:r>
            <a:r>
              <a:rPr lang="en-US" sz="1600" dirty="0"/>
              <a:t>      </a:t>
            </a:r>
            <a:r>
              <a:rPr lang="en-US" sz="1600" dirty="0">
                <a:hlinkClick r:id="rId6"/>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a:p>
          <a:p>
            <a:pPr marL="228600" indent="-228600">
              <a:lnSpc>
                <a:spcPct val="90000"/>
              </a:lnSpc>
              <a:spcBef>
                <a:spcPct val="20000"/>
              </a:spcBef>
              <a:buClr>
                <a:srgbClr val="333399"/>
              </a:buClr>
            </a:pPr>
            <a:r>
              <a:rPr lang="en-US" sz="2000" b="1" dirty="0"/>
              <a:t>Search and Rescue Satellite Aid Tracking (SARSAT):</a:t>
            </a:r>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mariners and </a:t>
            </a:r>
          </a:p>
          <a:p>
            <a:pPr marL="228600" indent="-228600">
              <a:lnSpc>
                <a:spcPct val="90000"/>
              </a:lnSpc>
              <a:spcBef>
                <a:spcPct val="20000"/>
              </a:spcBef>
              <a:buClr>
                <a:srgbClr val="333399"/>
              </a:buClr>
            </a:pPr>
            <a:r>
              <a:rPr lang="en-US" sz="1600" dirty="0"/>
              <a:t>	land-based users (</a:t>
            </a:r>
            <a:r>
              <a:rPr lang="en-US" sz="1600" dirty="0">
                <a:hlinkClick r:id="rId7"/>
              </a:rPr>
              <a:t>http://www.sarsat.noaa.gov/</a:t>
            </a:r>
            <a:r>
              <a:rPr lang="en-US" sz="1600" dirty="0"/>
              <a:t>  </a:t>
            </a:r>
          </a:p>
          <a:p>
            <a:pPr marL="228600" lvl="1" indent="-228600">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err="1"/>
              <a:t>Geonetcast</a:t>
            </a:r>
            <a:r>
              <a:rPr lang="en-US" sz="2000" b="1" dirty="0"/>
              <a:t> Americas:</a:t>
            </a:r>
          </a:p>
          <a:p>
            <a:pPr marL="228600" indent="-228600">
              <a:lnSpc>
                <a:spcPct val="90000"/>
              </a:lnSpc>
              <a:spcBef>
                <a:spcPct val="20000"/>
              </a:spcBef>
              <a:buClr>
                <a:srgbClr val="333399"/>
              </a:buClr>
              <a:buFont typeface="Arial" pitchFamily="34" charset="0"/>
              <a:buChar char="•"/>
            </a:pPr>
            <a:r>
              <a:rPr lang="en-US" sz="1600" dirty="0"/>
              <a:t>Data from NOAA for diverse societal benefits - agriculture, energy, health, climate, </a:t>
            </a:r>
          </a:p>
          <a:p>
            <a:pPr marL="228600" indent="-228600">
              <a:lnSpc>
                <a:spcPct val="90000"/>
              </a:lnSpc>
              <a:spcBef>
                <a:spcPct val="20000"/>
              </a:spcBef>
              <a:buClr>
                <a:srgbClr val="333399"/>
              </a:buClr>
            </a:pPr>
            <a:r>
              <a:rPr lang="en-US" sz="1600" dirty="0"/>
              <a:t>	weather, disaster mitigation, biodiversity, water resources, and ecosystems.</a:t>
            </a:r>
            <a:r>
              <a:rPr lang="en-US" dirty="0"/>
              <a:t> </a:t>
            </a:r>
            <a:endParaRPr lang="en-US" sz="1400" dirty="0"/>
          </a:p>
          <a:p>
            <a:pPr marL="514350" lvl="1">
              <a:lnSpc>
                <a:spcPct val="90000"/>
              </a:lnSpc>
              <a:spcBef>
                <a:spcPct val="20000"/>
              </a:spcBef>
              <a:buClr>
                <a:srgbClr val="333399"/>
              </a:buClr>
            </a:pPr>
            <a:r>
              <a:rPr lang="en-US" sz="1600" dirty="0">
                <a:hlinkClick r:id="rId8"/>
              </a:rPr>
              <a:t>http://www.geonetcastamericas.noaa.gov/index.html</a:t>
            </a:r>
            <a:r>
              <a:rPr lang="en-US" sz="1600" dirty="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9"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0"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1"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2"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092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28222</TotalTime>
  <Words>4205</Words>
  <Application>Microsoft Office PowerPoint</Application>
  <PresentationFormat>On-screen Show (4:3)</PresentationFormat>
  <Paragraphs>916</Paragraphs>
  <Slides>46</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MS PGothic</vt:lpstr>
      <vt:lpstr>MS PGothic</vt:lpstr>
      <vt:lpstr>Arial</vt:lpstr>
      <vt:lpstr>Arial Black</vt:lpstr>
      <vt:lpstr>Arial Narrow</vt:lpstr>
      <vt:lpstr>Calibri</vt:lpstr>
      <vt:lpstr>Courier New</vt:lpstr>
      <vt:lpstr>Haettenschweiler</vt:lpstr>
      <vt:lpstr>Noto Sans Symbols</vt:lpstr>
      <vt:lpstr>Souce Sans Pro</vt:lpstr>
      <vt:lpstr>Symbol</vt:lpstr>
      <vt:lpstr>Tahoma</vt:lpstr>
      <vt:lpstr>Times New Roman</vt:lpstr>
      <vt:lpstr>Wingdings</vt:lpstr>
      <vt:lpstr>Wingdings 2</vt:lpstr>
      <vt:lpstr>Office Theme</vt:lpstr>
      <vt:lpstr>PowerPoint Presentation</vt:lpstr>
      <vt:lpstr>Presentation Outline</vt:lpstr>
      <vt:lpstr>NESDIS Office of Satellite and Product Operations (OSPO)</vt:lpstr>
      <vt:lpstr>Three Observation Vantage Points</vt:lpstr>
      <vt:lpstr>OSPO’s Key Roles</vt:lpstr>
      <vt:lpstr>OSPO Operational Facilities</vt:lpstr>
      <vt:lpstr>Nominal Satellite Data Flow</vt:lpstr>
      <vt:lpstr>OSPO’s Satellite Products and Services Division</vt:lpstr>
      <vt:lpstr>Direct Service Operations</vt:lpstr>
      <vt:lpstr>GEO Status</vt:lpstr>
      <vt:lpstr>PowerPoint Presentation</vt:lpstr>
      <vt:lpstr>PowerPoint Presentation</vt:lpstr>
      <vt:lpstr>GOES Flyout Schedule</vt:lpstr>
      <vt:lpstr>GOES Constellation</vt:lpstr>
      <vt:lpstr>GOES Constellation</vt:lpstr>
      <vt:lpstr>GOES- R Series Data Access</vt:lpstr>
      <vt:lpstr>PowerPoint Presentation</vt:lpstr>
      <vt:lpstr>GOES-16 L1b Science Product Validation Status</vt:lpstr>
      <vt:lpstr>PowerPoint Presentation</vt:lpstr>
      <vt:lpstr>PowerPoint Presentation</vt:lpstr>
      <vt:lpstr>GOES-17 ABI Timeline (Optimizations &amp; Mitigations appear in blue italics)</vt:lpstr>
      <vt:lpstr>GOES-17 Mitigation using  Overlap with Himawari-8</vt:lpstr>
      <vt:lpstr>PowerPoint Presentation</vt:lpstr>
      <vt:lpstr>PowerPoint Presentation</vt:lpstr>
      <vt:lpstr>GOES-16/17 ABI Mode 6 Effective April 2, 2019  |  50% more Full Disk Imagery</vt:lpstr>
      <vt:lpstr>New Location for GOES-17 Default Meso-2 Domain Sector</vt:lpstr>
      <vt:lpstr>Documentation of Product Status</vt:lpstr>
      <vt:lpstr>POES Status</vt:lpstr>
      <vt:lpstr>LEO Flyout Schedule</vt:lpstr>
      <vt:lpstr>PowerPoint Presentation</vt:lpstr>
      <vt:lpstr>Suomi National Polar-orbiting Partnership (S-NPP) and NOAA-20 Performance Status – August 2019</vt:lpstr>
      <vt:lpstr>SNPP &amp; NOAA-20 Concurrent Operations at OSPO</vt:lpstr>
      <vt:lpstr>PowerPoint Presentation</vt:lpstr>
      <vt:lpstr>Jason-2 Status</vt:lpstr>
      <vt:lpstr>Jason-3 Status</vt:lpstr>
      <vt:lpstr>Meteosat and Himawari</vt:lpstr>
      <vt:lpstr>Specific Products Generated at NESDIS/ESPC from Himawari or Meteosat Data</vt:lpstr>
      <vt:lpstr>Current MSG Constellation</vt:lpstr>
      <vt:lpstr>Current Networks Used for MSG Data Access</vt:lpstr>
      <vt:lpstr> Current Networks Used for MSG Data Access </vt:lpstr>
      <vt:lpstr>Change in EUMETSAT MSG Data Policy Effective January 2019 </vt:lpstr>
      <vt:lpstr>Future Meteosat Third Generation (MTG) Satellites </vt:lpstr>
      <vt:lpstr>Himawari-8/9 Constellation</vt:lpstr>
      <vt:lpstr>NOAA’s Himawari-8  Operational Plans Himawari Tiger Team  </vt:lpstr>
      <vt:lpstr>Himawari-8 Operational Plans Himawari Tiger Team</vt:lpstr>
      <vt:lpstr>Thank you!</vt:lpstr>
    </vt:vector>
  </TitlesOfParts>
  <Company>NOAA/NESDIS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Josh Jankot</cp:lastModifiedBy>
  <cp:revision>1022</cp:revision>
  <cp:lastPrinted>2016-06-23T13:56:47Z</cp:lastPrinted>
  <dcterms:created xsi:type="dcterms:W3CDTF">2012-04-30T12:43:33Z</dcterms:created>
  <dcterms:modified xsi:type="dcterms:W3CDTF">2019-09-16T18:22:57Z</dcterms:modified>
</cp:coreProperties>
</file>