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1" r:id="rId3"/>
    <p:sldId id="317" r:id="rId4"/>
    <p:sldId id="313" r:id="rId5"/>
    <p:sldId id="311" r:id="rId6"/>
    <p:sldId id="31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1" userDrawn="1">
          <p15:clr>
            <a:srgbClr val="A4A3A4"/>
          </p15:clr>
        </p15:guide>
        <p15:guide id="2" pos="551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08"/>
    <p:restoredTop sz="91729"/>
  </p:normalViewPr>
  <p:slideViewPr>
    <p:cSldViewPr snapToGrid="0" snapToObjects="1">
      <p:cViewPr>
        <p:scale>
          <a:sx n="118" d="100"/>
          <a:sy n="118" d="100"/>
        </p:scale>
        <p:origin x="2080" y="848"/>
      </p:cViewPr>
      <p:guideLst>
        <p:guide orient="horz" pos="2591"/>
        <p:guide pos="551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3885B-B12E-1846-B82C-9E6426EEE69B}" type="datetimeFigureOut">
              <a:rPr lang="en-US" smtClean="0"/>
              <a:t>9/16/19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367FF-31BB-4C45-ABE9-DFD7AAB72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6424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84FFC-D92C-AC4F-B465-356C48733B45}" type="datetimeFigureOut">
              <a:rPr lang="en-US" smtClean="0"/>
              <a:t>9/16/19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D55A1-2203-A84C-87D8-61C47E04F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56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55A1-2203-A84C-87D8-61C47E04F9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450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F1CD6-B3A3-F848-A3A2-1BEA79CD95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93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F1CD6-B3A3-F848-A3A2-1BEA79CD95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83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F1CD6-B3A3-F848-A3A2-1BEA79CD95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589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https://</a:t>
            </a:r>
            <a:r>
              <a:rPr lang="en-US" dirty="0" err="1" smtClean="0"/>
              <a:t>www.ssec.wisc.edu</a:t>
            </a:r>
            <a:r>
              <a:rPr lang="en-US" dirty="0" smtClean="0"/>
              <a:t>/</a:t>
            </a:r>
            <a:r>
              <a:rPr lang="en-US" dirty="0" err="1" smtClean="0"/>
              <a:t>mcidas</a:t>
            </a:r>
            <a:r>
              <a:rPr lang="en-US" dirty="0" smtClean="0"/>
              <a:t>/software/</a:t>
            </a:r>
            <a:r>
              <a:rPr lang="en-US" dirty="0" err="1" smtClean="0"/>
              <a:t>sdi</a:t>
            </a:r>
            <a:r>
              <a:rPr lang="en-US" dirty="0" smtClean="0"/>
              <a:t>/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FEA25-7F54-E246-AF09-8CB0DC676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68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6080" y="6136260"/>
            <a:ext cx="3623424" cy="58521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https:cimss.ssec.wisc.edu/cspp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FEA25-7F54-E246-AF09-8CB0DC676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17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6080" y="6136260"/>
            <a:ext cx="3623424" cy="58521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https:cimss.ssec.wisc.edu/cspp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FEA25-7F54-E246-AF09-8CB0DC676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246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https:cimss.ssec.wisc.edu/cspp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FEA25-7F54-E246-AF09-8CB0DC676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543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67627"/>
            <a:ext cx="617220" cy="585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149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571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926080" y="6136260"/>
            <a:ext cx="3623424" cy="58521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https:cimss.ssec.wisc.edu/cspp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FEA25-7F54-E246-AF09-8CB0DC676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54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26080" y="6136260"/>
            <a:ext cx="3623424" cy="58521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https:cimss.ssec.wisc.edu/cspp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FEA25-7F54-E246-AF09-8CB0DC676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1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926080" y="6136260"/>
            <a:ext cx="3623424" cy="58521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https:cimss.ssec.wisc.edu/cspp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FEA25-7F54-E246-AF09-8CB0DC676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998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926080" y="6136260"/>
            <a:ext cx="3623424" cy="58521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https:cimss.ssec.wisc.edu/cspp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FEA25-7F54-E246-AF09-8CB0DC676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17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926080" y="6136260"/>
            <a:ext cx="3623424" cy="58521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https:cimss.ssec.wisc.edu/cspp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FEA25-7F54-E246-AF09-8CB0DC676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86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312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FEA25-7F54-E246-AF09-8CB0DC6768C1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6176963"/>
            <a:ext cx="796325" cy="56406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689" y="6176963"/>
            <a:ext cx="858058" cy="578466"/>
          </a:xfrm>
          <a:prstGeom prst="rect">
            <a:avLst/>
          </a:prstGeom>
        </p:spPr>
      </p:pic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https://</a:t>
            </a:r>
            <a:r>
              <a:rPr lang="en-US" dirty="0" err="1" smtClean="0"/>
              <a:t>www.ssec.wisc.edu</a:t>
            </a:r>
            <a:r>
              <a:rPr lang="en-US" dirty="0" smtClean="0"/>
              <a:t>/</a:t>
            </a:r>
            <a:r>
              <a:rPr lang="en-US" dirty="0" err="1" smtClean="0"/>
              <a:t>mcidas</a:t>
            </a:r>
            <a:r>
              <a:rPr lang="en-US" dirty="0" smtClean="0"/>
              <a:t>/software/</a:t>
            </a:r>
            <a:r>
              <a:rPr lang="en-US" dirty="0" err="1" smtClean="0"/>
              <a:t>sdi</a:t>
            </a:r>
            <a:r>
              <a:rPr lang="en-US" dirty="0" smtClean="0"/>
              <a:t>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542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57024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SSEC Data </a:t>
            </a:r>
            <a:r>
              <a:rPr lang="en-US" dirty="0" err="1"/>
              <a:t>Ingestor</a:t>
            </a:r>
            <a:r>
              <a:rPr lang="en-US" dirty="0"/>
              <a:t> (SDI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Make your own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8840" y="3195181"/>
            <a:ext cx="9144000" cy="2542783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Scott </a:t>
            </a:r>
            <a:r>
              <a:rPr lang="en-US" dirty="0" err="1" smtClean="0"/>
              <a:t>Mindock</a:t>
            </a:r>
            <a:r>
              <a:rPr lang="en-US" dirty="0" smtClean="0"/>
              <a:t>, Johnathan Beavers, Rick </a:t>
            </a:r>
            <a:r>
              <a:rPr lang="en-US" dirty="0" err="1" smtClean="0"/>
              <a:t>Kohrs</a:t>
            </a:r>
            <a:r>
              <a:rPr lang="en-US" dirty="0" smtClean="0"/>
              <a:t>, Denny </a:t>
            </a:r>
            <a:r>
              <a:rPr lang="en-US" dirty="0" err="1" smtClean="0"/>
              <a:t>Hackel</a:t>
            </a:r>
            <a:endParaRPr lang="en-US" dirty="0" smtClean="0"/>
          </a:p>
          <a:p>
            <a:pPr algn="l"/>
            <a:r>
              <a:rPr lang="en-US" dirty="0" smtClean="0"/>
              <a:t>University Of Wisconsin Madison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6FEA25-7F54-E246-AF09-8CB0DC6768C1}" type="slidenum">
              <a:rPr lang="en-US" smtClean="0"/>
              <a:t>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www.ssec.wisc.edu</a:t>
            </a:r>
            <a:r>
              <a:rPr lang="en-US" dirty="0"/>
              <a:t>/</a:t>
            </a:r>
            <a:r>
              <a:rPr lang="en-US" dirty="0" err="1"/>
              <a:t>mcidas</a:t>
            </a:r>
            <a:r>
              <a:rPr lang="en-US" dirty="0"/>
              <a:t>/software/</a:t>
            </a:r>
            <a:r>
              <a:rPr lang="en-US" dirty="0" err="1"/>
              <a:t>sdi</a:t>
            </a:r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8205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do I need to Ingest the GRB data stream with SDI?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776" y="2754087"/>
            <a:ext cx="8772124" cy="2786742"/>
          </a:xfrm>
        </p:spPr>
        <p:txBody>
          <a:bodyPr>
            <a:normAutofit/>
          </a:bodyPr>
          <a:lstStyle/>
          <a:p>
            <a:r>
              <a:rPr lang="en-US" dirty="0" smtClean="0"/>
              <a:t>Antenna</a:t>
            </a:r>
          </a:p>
          <a:p>
            <a:r>
              <a:rPr lang="en-US" dirty="0" smtClean="0"/>
              <a:t>Demodulator</a:t>
            </a:r>
          </a:p>
          <a:p>
            <a:r>
              <a:rPr lang="en-US" dirty="0" smtClean="0"/>
              <a:t>SDI GRB Appliance (CSPP GEO 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37384" y="6311900"/>
            <a:ext cx="2743200" cy="365125"/>
          </a:xfrm>
        </p:spPr>
        <p:txBody>
          <a:bodyPr/>
          <a:lstStyle/>
          <a:p>
            <a:fld id="{7D6FEA25-7F54-E246-AF09-8CB0DC6768C1}" type="slidenum">
              <a:rPr lang="en-US" smtClean="0"/>
              <a:t>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www.ssec.wisc.edu</a:t>
            </a:r>
            <a:r>
              <a:rPr lang="en-US" dirty="0"/>
              <a:t>/</a:t>
            </a:r>
            <a:r>
              <a:rPr lang="en-US" dirty="0" err="1"/>
              <a:t>mcidas</a:t>
            </a:r>
            <a:r>
              <a:rPr lang="en-US" dirty="0"/>
              <a:t>/software/</a:t>
            </a:r>
            <a:r>
              <a:rPr lang="en-US" dirty="0" err="1"/>
              <a:t>sdi</a:t>
            </a:r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64014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 SDI?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5661" y="1600201"/>
            <a:ext cx="8772124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SSEC GRB Data </a:t>
            </a:r>
            <a:r>
              <a:rPr lang="en-US" dirty="0" err="1" smtClean="0"/>
              <a:t>Ingestor</a:t>
            </a:r>
            <a:r>
              <a:rPr lang="en-US" dirty="0" smtClean="0"/>
              <a:t> - SDI</a:t>
            </a:r>
          </a:p>
          <a:p>
            <a:r>
              <a:rPr lang="en-US" dirty="0" smtClean="0"/>
              <a:t>It’s Hardware </a:t>
            </a:r>
            <a:r>
              <a:rPr lang="mr-IN" dirty="0" smtClean="0"/>
              <a:t>–</a:t>
            </a:r>
            <a:r>
              <a:rPr lang="en-US" dirty="0" smtClean="0"/>
              <a:t> A preconfigured server</a:t>
            </a:r>
          </a:p>
          <a:p>
            <a:r>
              <a:rPr lang="en-US" dirty="0" smtClean="0"/>
              <a:t>It’s Software </a:t>
            </a:r>
            <a:r>
              <a:rPr lang="mr-IN" dirty="0" smtClean="0"/>
              <a:t>–</a:t>
            </a:r>
            <a:r>
              <a:rPr lang="en-US" dirty="0" smtClean="0"/>
              <a:t> CSPP GEO and ADDE</a:t>
            </a:r>
          </a:p>
          <a:p>
            <a:r>
              <a:rPr lang="en-US" dirty="0" smtClean="0"/>
              <a:t>It’s Service </a:t>
            </a:r>
            <a:r>
              <a:rPr lang="mr-IN" dirty="0" smtClean="0"/>
              <a:t>–</a:t>
            </a:r>
            <a:r>
              <a:rPr lang="en-US" dirty="0" smtClean="0"/>
              <a:t> We are here for you!</a:t>
            </a:r>
          </a:p>
          <a:p>
            <a:r>
              <a:rPr lang="en-US" dirty="0" smtClean="0"/>
              <a:t>SSEC has long history of Geostationary data ingest and service.  </a:t>
            </a:r>
          </a:p>
          <a:p>
            <a:r>
              <a:rPr lang="en-US" dirty="0" smtClean="0"/>
              <a:t>1980’s Mainframe frame syncs and software.</a:t>
            </a:r>
          </a:p>
          <a:p>
            <a:r>
              <a:rPr lang="en-US" dirty="0" smtClean="0"/>
              <a:t>1990’s SDI-104 for GVAR</a:t>
            </a:r>
          </a:p>
          <a:p>
            <a:r>
              <a:rPr lang="en-US" dirty="0" smtClean="0"/>
              <a:t>SDI GRB Appliance Continues a SSEC Tradition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37384" y="6311900"/>
            <a:ext cx="2743200" cy="365125"/>
          </a:xfrm>
        </p:spPr>
        <p:txBody>
          <a:bodyPr/>
          <a:lstStyle/>
          <a:p>
            <a:fld id="{7D6FEA25-7F54-E246-AF09-8CB0DC6768C1}" type="slidenum">
              <a:rPr lang="en-US" smtClean="0"/>
              <a:t>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www.ssec.wisc.edu</a:t>
            </a:r>
            <a:r>
              <a:rPr lang="en-US" dirty="0"/>
              <a:t>/</a:t>
            </a:r>
            <a:r>
              <a:rPr lang="en-US" dirty="0" err="1"/>
              <a:t>mcidas</a:t>
            </a:r>
            <a:r>
              <a:rPr lang="en-US" dirty="0"/>
              <a:t>/software/</a:t>
            </a:r>
            <a:r>
              <a:rPr lang="en-US" dirty="0" err="1"/>
              <a:t>sdi</a:t>
            </a:r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52784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do I get?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5661" y="1600201"/>
            <a:ext cx="8772124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CSPP (Community Satellite Processing Package</a:t>
            </a:r>
            <a:r>
              <a:rPr lang="en-US" dirty="0" smtClean="0"/>
              <a:t>)</a:t>
            </a:r>
          </a:p>
          <a:p>
            <a:r>
              <a:rPr lang="en-US" dirty="0" smtClean="0"/>
              <a:t>CSPP </a:t>
            </a:r>
            <a:r>
              <a:rPr lang="en-US" dirty="0"/>
              <a:t>Geo GRB software converts GOES-R GRB data stream into mission compliant </a:t>
            </a:r>
            <a:r>
              <a:rPr lang="en-US" dirty="0" err="1"/>
              <a:t>netCDF</a:t>
            </a:r>
            <a:r>
              <a:rPr lang="en-US" dirty="0"/>
              <a:t> files</a:t>
            </a:r>
          </a:p>
          <a:p>
            <a:r>
              <a:rPr lang="en-US" dirty="0"/>
              <a:t>16-channel Advanced Baseline Imager (ABI) Level 1b</a:t>
            </a:r>
          </a:p>
          <a:p>
            <a:r>
              <a:rPr lang="en-US" dirty="0"/>
              <a:t>Geostationary Lightning Mapper (GLM) </a:t>
            </a:r>
          </a:p>
          <a:p>
            <a:r>
              <a:rPr lang="en-US" dirty="0"/>
              <a:t>Level 2+Space Environment In-Situ Suite (SEISS) </a:t>
            </a:r>
          </a:p>
          <a:p>
            <a:r>
              <a:rPr lang="en-US" dirty="0"/>
              <a:t>Level 1bMagnetometer (MAG) Level 1bSolar Ultraviolet Imager (SUVI) </a:t>
            </a:r>
          </a:p>
          <a:p>
            <a:r>
              <a:rPr lang="en-US" dirty="0"/>
              <a:t>Level 1bExtreme Ultraviolet and X-ray Irradiance Suite (EXIS) Level 1b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37384" y="6311900"/>
            <a:ext cx="2743200" cy="365125"/>
          </a:xfrm>
        </p:spPr>
        <p:txBody>
          <a:bodyPr/>
          <a:lstStyle/>
          <a:p>
            <a:fld id="{7D6FEA25-7F54-E246-AF09-8CB0DC6768C1}" type="slidenum">
              <a:rPr lang="en-US" smtClean="0"/>
              <a:t>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www.ssec.wisc.edu</a:t>
            </a:r>
            <a:r>
              <a:rPr lang="en-US" dirty="0"/>
              <a:t>/</a:t>
            </a:r>
            <a:r>
              <a:rPr lang="en-US" dirty="0" err="1"/>
              <a:t>mcidas</a:t>
            </a:r>
            <a:r>
              <a:rPr lang="en-US" dirty="0"/>
              <a:t>/software/</a:t>
            </a:r>
            <a:r>
              <a:rPr lang="en-US" dirty="0" err="1"/>
              <a:t>sdi</a:t>
            </a:r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8249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I get?  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GRB </a:t>
            </a:r>
            <a:r>
              <a:rPr lang="en-US" dirty="0" err="1"/>
              <a:t>netCDF</a:t>
            </a:r>
            <a:r>
              <a:rPr lang="en-US" dirty="0"/>
              <a:t> products available via SFTP or NFS </a:t>
            </a:r>
            <a:endParaRPr lang="en-US" dirty="0" smtClean="0"/>
          </a:p>
          <a:p>
            <a:r>
              <a:rPr lang="en-US" dirty="0" smtClean="0"/>
              <a:t>Application </a:t>
            </a:r>
            <a:r>
              <a:rPr lang="en-US" dirty="0"/>
              <a:t>software logs available via SFTP</a:t>
            </a:r>
          </a:p>
          <a:p>
            <a:r>
              <a:rPr lang="en-US" dirty="0" err="1"/>
              <a:t>McIDAS</a:t>
            </a:r>
            <a:r>
              <a:rPr lang="en-US" dirty="0"/>
              <a:t> ADDE access (optional</a:t>
            </a:r>
            <a:r>
              <a:rPr lang="en-US" dirty="0" smtClean="0"/>
              <a:t>)</a:t>
            </a:r>
          </a:p>
          <a:p>
            <a:r>
              <a:rPr lang="en-US" dirty="0" smtClean="0"/>
              <a:t>On site installation (optional)</a:t>
            </a:r>
          </a:p>
          <a:p>
            <a:r>
              <a:rPr lang="en-US" dirty="0" smtClean="0"/>
              <a:t>AMQP </a:t>
            </a:r>
            <a:r>
              <a:rPr lang="en-US" dirty="0"/>
              <a:t>Event Notifications via </a:t>
            </a:r>
            <a:r>
              <a:rPr lang="en-US" dirty="0" err="1"/>
              <a:t>RabbitMQ</a:t>
            </a:r>
            <a:r>
              <a:rPr lang="en-US" dirty="0"/>
              <a:t> </a:t>
            </a:r>
            <a:r>
              <a:rPr lang="en-US" dirty="0" err="1"/>
              <a:t>serviceData</a:t>
            </a:r>
            <a:r>
              <a:rPr lang="en-US" dirty="0"/>
              <a:t> availability notifications, no need to </a:t>
            </a:r>
            <a:r>
              <a:rPr lang="en-US" dirty="0" smtClean="0"/>
              <a:t>poll</a:t>
            </a:r>
          </a:p>
          <a:p>
            <a:r>
              <a:rPr lang="en-US" dirty="0" smtClean="0"/>
              <a:t>16-channel </a:t>
            </a:r>
            <a:r>
              <a:rPr lang="en-US" dirty="0"/>
              <a:t>ABI Level 1b </a:t>
            </a:r>
            <a:r>
              <a:rPr lang="en-US" dirty="0" err="1"/>
              <a:t>netCDF</a:t>
            </a:r>
            <a:r>
              <a:rPr lang="en-US" dirty="0"/>
              <a:t> files available via </a:t>
            </a:r>
            <a:r>
              <a:rPr lang="en-US" dirty="0" smtClean="0"/>
              <a:t>ADDE</a:t>
            </a:r>
          </a:p>
          <a:p>
            <a:r>
              <a:rPr lang="en-US" dirty="0" smtClean="0"/>
              <a:t>GLM </a:t>
            </a:r>
            <a:r>
              <a:rPr lang="en-US" dirty="0"/>
              <a:t>Level 2+ product available via </a:t>
            </a:r>
            <a:r>
              <a:rPr lang="en-US" dirty="0" smtClean="0"/>
              <a:t>ADDE</a:t>
            </a:r>
          </a:p>
          <a:p>
            <a:r>
              <a:rPr lang="en-US" dirty="0" smtClean="0"/>
              <a:t>System </a:t>
            </a:r>
            <a:r>
              <a:rPr lang="en-US" dirty="0"/>
              <a:t>configured and operationally tested at </a:t>
            </a:r>
            <a:r>
              <a:rPr lang="en-US" dirty="0" smtClean="0"/>
              <a:t>SSEC/CIMSS</a:t>
            </a:r>
          </a:p>
          <a:p>
            <a:r>
              <a:rPr lang="en-US" dirty="0" smtClean="0"/>
              <a:t>Support </a:t>
            </a:r>
            <a:r>
              <a:rPr lang="en-US" dirty="0"/>
              <a:t>for both local area and air-gapped </a:t>
            </a:r>
            <a:r>
              <a:rPr lang="en-US" dirty="0" smtClean="0"/>
              <a:t>networks</a:t>
            </a:r>
          </a:p>
          <a:p>
            <a:r>
              <a:rPr lang="en-US" dirty="0" smtClean="0"/>
              <a:t>System </a:t>
            </a:r>
            <a:r>
              <a:rPr lang="en-US" dirty="0"/>
              <a:t>installation / restore accomplished with USB stick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www.ssec.wisc.edu</a:t>
            </a:r>
            <a:r>
              <a:rPr lang="en-US" dirty="0"/>
              <a:t>/</a:t>
            </a:r>
            <a:r>
              <a:rPr lang="en-US" dirty="0" err="1"/>
              <a:t>mcidas</a:t>
            </a:r>
            <a:r>
              <a:rPr lang="en-US" dirty="0"/>
              <a:t>/software/</a:t>
            </a:r>
            <a:r>
              <a:rPr lang="en-US" dirty="0" err="1"/>
              <a:t>sdi</a:t>
            </a:r>
            <a:r>
              <a:rPr lang="en-US" dirty="0"/>
              <a:t>/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FEA25-7F54-E246-AF09-8CB0DC6768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02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SDI GRB Appliance mission compliant software</a:t>
            </a:r>
            <a:endParaRPr lang="en-US" dirty="0"/>
          </a:p>
          <a:p>
            <a:r>
              <a:rPr lang="en-US" dirty="0" smtClean="0"/>
              <a:t>SDI GRB Appliance provides suitable matched hardware.</a:t>
            </a:r>
          </a:p>
          <a:p>
            <a:r>
              <a:rPr lang="en-US" dirty="0" smtClean="0"/>
              <a:t>SDI GRB Appliance provides standard data access.</a:t>
            </a:r>
          </a:p>
          <a:p>
            <a:r>
              <a:rPr lang="en-US" dirty="0" smtClean="0"/>
              <a:t>SDI GRB Appliance provides ADDE access.</a:t>
            </a:r>
          </a:p>
          <a:p>
            <a:endParaRPr lang="en-US" dirty="0"/>
          </a:p>
          <a:p>
            <a:r>
              <a:rPr lang="en-US" dirty="0" smtClean="0"/>
              <a:t>The SDI GRB Appliance Team thanks you for your attention.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https</a:t>
            </a:r>
            <a:r>
              <a:rPr lang="en-US" dirty="0"/>
              <a:t>://</a:t>
            </a:r>
            <a:r>
              <a:rPr lang="en-US" dirty="0" err="1"/>
              <a:t>www.ssec.wisc.edu</a:t>
            </a:r>
            <a:r>
              <a:rPr lang="en-US" dirty="0"/>
              <a:t>/</a:t>
            </a:r>
            <a:r>
              <a:rPr lang="en-US" dirty="0" err="1"/>
              <a:t>mcidas</a:t>
            </a:r>
            <a:r>
              <a:rPr lang="en-US" dirty="0"/>
              <a:t>/software/</a:t>
            </a:r>
            <a:r>
              <a:rPr lang="en-US" dirty="0" err="1"/>
              <a:t>sdi</a:t>
            </a:r>
            <a:r>
              <a:rPr lang="en-US" dirty="0"/>
              <a:t>/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FEA25-7F54-E246-AF09-8CB0DC6768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1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3386</TotalTime>
  <Words>347</Words>
  <Application>Microsoft Macintosh PowerPoint</Application>
  <PresentationFormat>Widescreen</PresentationFormat>
  <Paragraphs>62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Mangal</vt:lpstr>
      <vt:lpstr>Office Theme</vt:lpstr>
      <vt:lpstr>SSEC Data Ingestor (SDI) Make your own data</vt:lpstr>
      <vt:lpstr>What do I need to Ingest the GRB data stream with SDI?</vt:lpstr>
      <vt:lpstr>What is a SDI?</vt:lpstr>
      <vt:lpstr>What do I get? (1 of 2)</vt:lpstr>
      <vt:lpstr>What do I get?  (2 of 2)</vt:lpstr>
      <vt:lpstr>Summary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CSPP SDR 3.0 Direct Broadcast support for SNPP and JPSS-1 </dc:title>
  <dc:creator>Microsoft Office User</dc:creator>
  <cp:lastModifiedBy>Microsoft Office User</cp:lastModifiedBy>
  <cp:revision>148</cp:revision>
  <dcterms:created xsi:type="dcterms:W3CDTF">2017-09-28T15:01:36Z</dcterms:created>
  <dcterms:modified xsi:type="dcterms:W3CDTF">2019-09-16T20:56:17Z</dcterms:modified>
</cp:coreProperties>
</file>