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924" r:id="rId2"/>
    <p:sldId id="2017" r:id="rId3"/>
    <p:sldId id="2016" r:id="rId4"/>
    <p:sldId id="2018" r:id="rId5"/>
    <p:sldId id="2008" r:id="rId6"/>
    <p:sldId id="2019" r:id="rId7"/>
    <p:sldId id="2013" r:id="rId8"/>
    <p:sldId id="2023" r:id="rId9"/>
    <p:sldId id="2024" r:id="rId10"/>
    <p:sldId id="2025" r:id="rId11"/>
    <p:sldId id="2029" r:id="rId12"/>
    <p:sldId id="2026" r:id="rId13"/>
    <p:sldId id="2027" r:id="rId14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CCECFF"/>
    <a:srgbClr val="0099FF"/>
    <a:srgbClr val="0066FF"/>
    <a:srgbClr val="FF0000"/>
    <a:srgbClr val="460000"/>
    <a:srgbClr val="FFFF00"/>
    <a:srgbClr val="00FF00"/>
    <a:srgbClr val="00C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5359" autoAdjust="0"/>
  </p:normalViewPr>
  <p:slideViewPr>
    <p:cSldViewPr snapToGrid="0">
      <p:cViewPr varScale="1">
        <p:scale>
          <a:sx n="94" d="100"/>
          <a:sy n="94" d="100"/>
        </p:scale>
        <p:origin x="835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058" y="-84"/>
      </p:cViewPr>
      <p:guideLst>
        <p:guide orient="horz" pos="2908"/>
        <p:guide pos="21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fld id="{36DA3799-9788-4A6D-A595-CAE817CA16FA}" type="datetime1">
              <a:rPr lang="en-US"/>
              <a:pPr>
                <a:defRPr/>
              </a:pPr>
              <a:t>9/14/2019</a:t>
            </a:fld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fld id="{E14A4222-AE72-45E9-9F9F-4B2689D89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27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fld id="{B7BDFD8A-AC5D-48B6-B56E-949EA05CB4AA}" type="datetime1">
              <a:rPr lang="en-US"/>
              <a:pPr>
                <a:defRPr/>
              </a:pPr>
              <a:t>9/14/2019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0563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31" rIns="91463" bIns="457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Arial" charset="0"/>
              </a:defRPr>
            </a:lvl1pPr>
          </a:lstStyle>
          <a:p>
            <a:pPr>
              <a:defRPr/>
            </a:pPr>
            <a:fld id="{6D104900-763C-4FE7-A9EF-4FCC9F5B7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48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066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278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518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67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88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42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02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79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0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97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809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DFA54-1940-46E6-801A-028B1DF453F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99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503D-A942-436F-BA0E-46646B02DB33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229A-DEB8-4200-B042-B067F18DB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0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BA02-2B64-41F8-8499-1B1793A2AA20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42F8-BAD1-4A2D-AA76-E9C38EC67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2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3213"/>
            <a:ext cx="2057400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3213"/>
            <a:ext cx="6019800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FDDE-BA34-4EA9-91C5-52ABC8BF6888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55F6-8229-45BC-B216-37A72E1EB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3213"/>
            <a:ext cx="6985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4715-026F-4D8E-B24F-350BAAB59F82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B025-7768-4E90-A269-A16D220ED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FD3D-3D18-4C98-B5D6-89D45499C23D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4A1AC-6DC0-4E92-9BAD-9F1B22C2D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D989-497E-4B97-8333-214ECB5CFB3D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31304-28F5-40AA-AEB0-D4EDE3D85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8B4A-8D88-4204-A7F0-1EAF9625477A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837D-EC85-4891-A759-224B2FE82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4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8C70-D0B7-4C80-B291-DBDD4B87F423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433C-575D-41B1-B81A-D3B38A30F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9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001B5-4CE4-4699-A91D-86E6867FB10D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0313-2CEA-41D3-94D5-6A9AA5B53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49ED-4C7D-4740-94EC-F2992A8880F7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AD7A-F0F9-4D04-8AEB-F13AA2D6E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8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08A4-A779-4C44-B3A3-EA97042449D8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5B19-D1F3-4DC0-BF8E-58A9E3996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5A07-6AA2-4E5F-8696-1770E972DA8C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134D-C11D-4020-9F49-CD4CC2B03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4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3213"/>
            <a:ext cx="698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3C9F0BC-FF75-4677-B4AF-B72D3B5098B0}" type="datetime8">
              <a:rPr lang="en-US" smtClean="0"/>
              <a:t>9/14/2019 10:07 PM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64730919-1A76-4C9B-B1AE-7EA8E7DA6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57200" y="1028700"/>
            <a:ext cx="82296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0"/>
            <a:ext cx="10493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ESDI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75"/>
          <a:stretch>
            <a:fillRect/>
          </a:stretch>
        </p:blipFill>
        <p:spPr bwMode="auto">
          <a:xfrm>
            <a:off x="0" y="0"/>
            <a:ext cx="8683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Molenar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.cira.colostate.edu/ramsdis/onli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-slider.cira.colostate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277121"/>
            <a:ext cx="6985000" cy="5847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McIDAS-X and -V at </a:t>
            </a:r>
            <a:r>
              <a:rPr lang="en-US" sz="2800" dirty="0" smtClean="0"/>
              <a:t>RAMMB/CIRA</a:t>
            </a:r>
            <a:endParaRPr lang="en-US" alt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152" y="1174210"/>
            <a:ext cx="821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0"/>
              </a:spcBef>
              <a:buClr>
                <a:schemeClr val="accent2"/>
              </a:buClr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hangingPunct="0">
              <a:spcBef>
                <a:spcPct val="0"/>
              </a:spcBef>
              <a:buClr>
                <a:schemeClr val="accent2"/>
              </a:buClr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alt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62985" y="6222365"/>
            <a:ext cx="740530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5084" y="1411533"/>
            <a:ext cx="69705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Debra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Molenar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NOAA/NESDIS Regional 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Mesoscale Meteorology </a:t>
            </a:r>
            <a:r>
              <a:rPr lang="en-US" sz="2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Branch/Cooperative Institute for Research in the Atmosphere (RAMMB/CIRA)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Debra.Molenar@noaa.gov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39" y="5393558"/>
            <a:ext cx="1465812" cy="7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74" y="5080823"/>
            <a:ext cx="1038945" cy="10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Simulated </a:t>
            </a:r>
            <a:r>
              <a:rPr lang="en-US" sz="2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WRF and NAM imagery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cloud </a:t>
            </a: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output </a:t>
            </a: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created as imagery in a McIDAS AREA file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used to evaluate each model run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  <a:cs typeface="Calibri" panose="020F0502020204030204" pitchFamily="34" charset="0"/>
              </a:rPr>
              <a:t>For example, one might compare a simulated water vapor band to observed GOES-R imagery from 12-18 UTC to see how well the model is handling the timing and location of upper level features, such as shortwaves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used as visual forecast </a:t>
            </a: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</a:t>
            </a:r>
            <a:endParaRPr lang="en-US" sz="1600" b="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5151" r="737" b="6191"/>
          <a:stretch/>
        </p:blipFill>
        <p:spPr>
          <a:xfrm>
            <a:off x="1315477" y="2995335"/>
            <a:ext cx="6660123" cy="3242863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VIIRS Granule Display</a:t>
            </a:r>
            <a:endParaRPr lang="en-US" sz="20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1600" b="0" dirty="0" smtClean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8028" t="13197" r="19339" b="56758"/>
          <a:stretch/>
        </p:blipFill>
        <p:spPr>
          <a:xfrm>
            <a:off x="648393" y="1583871"/>
            <a:ext cx="7932271" cy="28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Teletraining</a:t>
            </a:r>
            <a:endParaRPr lang="en-US" sz="20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58" y="1518008"/>
            <a:ext cx="7802491" cy="429933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 and South America Outreach</a:t>
            </a:r>
            <a:endParaRPr lang="en-US" sz="20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436" y="608955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6" y="1504698"/>
            <a:ext cx="7818872" cy="433234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246343"/>
            <a:ext cx="6985000" cy="646331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McIDAS-X and -V at RAMMB/CIRA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0"/>
              </a:spcBef>
              <a:buClr>
                <a:schemeClr val="accent2"/>
              </a:buClr>
            </a:pPr>
            <a:r>
              <a:rPr lang="en-US" altLang="en-US" sz="2800" b="0" dirty="0" smtClean="0">
                <a:latin typeface="+mn-lt"/>
                <a:cs typeface="Calibri" panose="020F0502020204030204" pitchFamily="34" charset="0"/>
              </a:rPr>
              <a:t>RAMMB/CIRA is a NOAA/NESDIS/StAR Cooperative Institute focused on development of advanced satellite data products </a:t>
            </a:r>
          </a:p>
          <a:p>
            <a:pPr lvl="0" algn="l" eaLnBrk="0" hangingPunct="0">
              <a:spcBef>
                <a:spcPct val="0"/>
              </a:spcBef>
              <a:buClr>
                <a:schemeClr val="accent2"/>
              </a:buClr>
            </a:pPr>
            <a:endParaRPr lang="en-US" altLang="en-US" sz="2800" b="0" dirty="0" smtClean="0">
              <a:latin typeface="+mn-lt"/>
              <a:cs typeface="Calibri" panose="020F0502020204030204" pitchFamily="34" charset="0"/>
            </a:endParaRPr>
          </a:p>
          <a:p>
            <a:pPr lvl="0" algn="l" eaLnBrk="0" hangingPunct="0">
              <a:spcBef>
                <a:spcPct val="0"/>
              </a:spcBef>
              <a:buClr>
                <a:schemeClr val="accent2"/>
              </a:buClr>
            </a:pPr>
            <a:endParaRPr lang="en-US" altLang="en-US" sz="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Several paths are </a:t>
            </a:r>
            <a:r>
              <a:rPr lang="en-US" altLang="en-US" sz="24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utilized </a:t>
            </a:r>
            <a:r>
              <a:rPr lang="en-US" altLang="en-US" sz="24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to </a:t>
            </a:r>
            <a:r>
              <a:rPr lang="en-US" altLang="en-US" sz="24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get </a:t>
            </a:r>
            <a:r>
              <a:rPr lang="en-US" altLang="en-US" sz="24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experimental </a:t>
            </a:r>
            <a:r>
              <a:rPr lang="en-US" altLang="en-US" sz="24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satellite products to </a:t>
            </a:r>
            <a:r>
              <a:rPr lang="en-US" altLang="en-US" sz="24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field forecasters for testing and evaluation as important part of R2O</a:t>
            </a:r>
          </a:p>
          <a:p>
            <a:pPr marL="342900" lvl="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b="0" dirty="0" smtClean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McIDAS has been </a:t>
            </a:r>
            <a:r>
              <a:rPr lang="en-US" altLang="en-US" sz="24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a critical component of both product and training development since </a:t>
            </a:r>
            <a:r>
              <a:rPr lang="en-US" altLang="en-US" sz="24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early </a:t>
            </a:r>
            <a:r>
              <a:rPr lang="en-US" altLang="en-US" sz="24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1990’s</a:t>
            </a:r>
          </a:p>
          <a:p>
            <a:pPr algn="l" eaLnBrk="0" hangingPunct="0">
              <a:spcBef>
                <a:spcPct val="0"/>
              </a:spcBef>
              <a:buClr>
                <a:schemeClr val="accent2"/>
              </a:buClr>
            </a:pPr>
            <a:endParaRPr lang="en-US" altLang="en-US" sz="24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246343"/>
            <a:ext cx="6985000" cy="646331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McIDAS-X and -V at RAMMB/CIRA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+mn-lt"/>
                <a:cs typeface="Calibri" panose="020F0502020204030204" pitchFamily="34" charset="0"/>
              </a:rPr>
              <a:t>RAMSDIS </a:t>
            </a:r>
            <a:r>
              <a:rPr lang="en-US" sz="2400" b="0" dirty="0">
                <a:latin typeface="+mn-lt"/>
              </a:rPr>
              <a:t> </a:t>
            </a:r>
            <a:r>
              <a:rPr lang="en-US" sz="2400" b="0" dirty="0" smtClean="0">
                <a:latin typeface="+mn-lt"/>
              </a:rPr>
              <a:t>(RAMMB </a:t>
            </a:r>
            <a:r>
              <a:rPr lang="en-US" sz="2400" b="0" dirty="0">
                <a:latin typeface="+mn-lt"/>
              </a:rPr>
              <a:t>Advanced Meteorological Satellite Demonstration and Interpretation System (US NOAA</a:t>
            </a:r>
            <a:r>
              <a:rPr lang="en-US" sz="2400" b="0" dirty="0" smtClean="0">
                <a:latin typeface="+mn-lt"/>
              </a:rPr>
              <a:t>) -1994)</a:t>
            </a:r>
          </a:p>
          <a:p>
            <a:pPr lvl="1" algn="l" eaLnBrk="0" hangingPunct="0">
              <a:spcBef>
                <a:spcPct val="0"/>
              </a:spcBef>
              <a:buClr>
                <a:schemeClr val="accent2"/>
              </a:buClr>
            </a:pPr>
            <a:endParaRPr lang="en-US" sz="800" b="0" dirty="0" smtClean="0">
              <a:latin typeface="+mn-lt"/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McIDAS-X based low cost PC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640x480 256 color display</a:t>
            </a:r>
          </a:p>
          <a:p>
            <a:pPr marL="1257300" lvl="2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Highly successful ‘shoestring’ project 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Provided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‘high res’ NESDIS GVAR </a:t>
            </a:r>
            <a:r>
              <a:rPr 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data to NWS FO’s for 7 years </a:t>
            </a:r>
            <a:r>
              <a:rPr lang="en-US" alt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prior to AWIPS </a:t>
            </a:r>
            <a:r>
              <a:rPr lang="en-US" alt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deployment</a:t>
            </a:r>
          </a:p>
          <a:p>
            <a:pPr marL="1257300" lvl="2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b="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Eventually provided GVAR data to the global weather </a:t>
            </a:r>
            <a:r>
              <a:rPr lang="en-US" alt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community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b="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RAMSDIS Online </a:t>
            </a:r>
            <a:r>
              <a:rPr lang="en-US" alt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still exists for </a:t>
            </a:r>
            <a:r>
              <a:rPr lang="en-US" altLang="en-US" sz="2000" b="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web based data </a:t>
            </a:r>
            <a:r>
              <a:rPr lang="en-US" altLang="en-US" sz="2000" b="0" dirty="0" smtClean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access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3"/>
              </a:rPr>
              <a:t>http://rammb.cira.colostate.edu/ramsdis/online/</a:t>
            </a:r>
            <a:endParaRPr lang="en-US" altLang="en-US" sz="2000" b="0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246343"/>
            <a:ext cx="6985000" cy="646331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McIDAS-X and -V at RAMMB/CIRA</a:t>
            </a:r>
            <a:r>
              <a:rPr lang="en-US" sz="2800" b="1" dirty="0" smtClean="0"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+mn-lt"/>
                <a:cs typeface="Calibri" panose="020F0502020204030204" pitchFamily="34" charset="0"/>
              </a:rPr>
              <a:t>Once AWIPS </a:t>
            </a:r>
            <a:r>
              <a:rPr lang="en-US" sz="2400" b="0" dirty="0">
                <a:latin typeface="+mn-lt"/>
                <a:cs typeface="Calibri" panose="020F0502020204030204" pitchFamily="34" charset="0"/>
              </a:rPr>
              <a:t>I</a:t>
            </a:r>
            <a:r>
              <a:rPr lang="en-US" sz="2400" b="0" dirty="0" smtClean="0">
                <a:latin typeface="+mn-lt"/>
                <a:cs typeface="Calibri" panose="020F0502020204030204" pitchFamily="34" charset="0"/>
              </a:rPr>
              <a:t> was deployed, experimental satellite products in McIDAS AREA file format were sent to WFO’s via the LDM</a:t>
            </a:r>
          </a:p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b="0" dirty="0">
              <a:latin typeface="+mn-lt"/>
              <a:cs typeface="Calibri" panose="020F0502020204030204" pitchFamily="34" charset="0"/>
            </a:endParaRPr>
          </a:p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+mn-lt"/>
                <a:cs typeface="Calibri" panose="020F0502020204030204" pitchFamily="34" charset="0"/>
              </a:rPr>
              <a:t>McIDAS-X was used extensively to provide simulated GOES-R products for AWIPS II to prepare forecasters</a:t>
            </a:r>
          </a:p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b="0" dirty="0">
              <a:latin typeface="+mn-lt"/>
              <a:cs typeface="Calibri" panose="020F0502020204030204" pitchFamily="34" charset="0"/>
            </a:endParaRPr>
          </a:p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+mn-lt"/>
                <a:cs typeface="Calibri" panose="020F0502020204030204" pitchFamily="34" charset="0"/>
              </a:rPr>
              <a:t>With the successful deployment of GOES-16 and 17, satellite products created with McIDAS-X are utilized to exploit the advanced capabilities of the satellites and of  AWIPS II display </a:t>
            </a:r>
          </a:p>
          <a:p>
            <a:pPr algn="l" eaLnBrk="0" hangingPunct="0">
              <a:spcBef>
                <a:spcPct val="0"/>
              </a:spcBef>
              <a:buClr>
                <a:schemeClr val="accent2"/>
              </a:buClr>
            </a:pPr>
            <a:r>
              <a:rPr lang="en-US" sz="2400" b="0" dirty="0" smtClean="0">
                <a:latin typeface="+mn-lt"/>
                <a:cs typeface="Calibri" panose="020F0502020204030204" pitchFamily="34" charset="0"/>
              </a:rPr>
              <a:t> </a:t>
            </a:r>
          </a:p>
          <a:p>
            <a:pPr marL="342900" indent="-342900" algn="l" eaLnBrk="0" hangingPunct="0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b="0" dirty="0" smtClean="0">
              <a:latin typeface="+mn-lt"/>
            </a:endParaRPr>
          </a:p>
          <a:p>
            <a:pPr lvl="1" algn="l" eaLnBrk="0" hangingPunct="0">
              <a:spcBef>
                <a:spcPct val="0"/>
              </a:spcBef>
              <a:buClr>
                <a:schemeClr val="accent2"/>
              </a:buClr>
            </a:pPr>
            <a:endParaRPr lang="en-US" sz="800" b="0" dirty="0" smtClean="0">
              <a:latin typeface="+mn-lt"/>
            </a:endParaRPr>
          </a:p>
          <a:p>
            <a:pPr marL="1257300" lvl="2" indent="-342900" algn="l" eaLnBrk="0" hangingPunct="0"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b="0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277120"/>
            <a:ext cx="6985000" cy="584775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+mn-lt"/>
              </a:rPr>
              <a:t>McIDAS-X and -V at RAMMB/CIRA</a:t>
            </a:r>
            <a:endParaRPr lang="en-US" altLang="en-US" sz="32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GOES-16/17, H8 GeoColor</a:t>
            </a:r>
            <a:endParaRPr lang="en-US" sz="2000" b="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bit - red, green and blue AREA files generated at CIRA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at the NHC media desk for press briefings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path for operational implementation at NESDIS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800" b="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1" r="18928" b="2601"/>
          <a:stretch/>
        </p:blipFill>
        <p:spPr>
          <a:xfrm>
            <a:off x="1444725" y="2229186"/>
            <a:ext cx="6570436" cy="3989509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25" y="1104588"/>
            <a:ext cx="83570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Advected Layered Precipitable Water</a:t>
            </a:r>
            <a:endParaRPr lang="en-US" sz="2000" b="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AREA files, SPoRT </a:t>
            </a:r>
            <a:r>
              <a:rPr lang="en-US" sz="1600" b="0" dirty="0" smtClean="0">
                <a:solidFill>
                  <a:schemeClr val="accent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McIDAS netCDF3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+mn-lt"/>
              </a:rPr>
              <a:t>Microwave </a:t>
            </a:r>
            <a:r>
              <a:rPr lang="en-US" sz="1600" b="0" dirty="0">
                <a:solidFill>
                  <a:schemeClr val="accent2"/>
                </a:solidFill>
                <a:latin typeface="+mn-lt"/>
              </a:rPr>
              <a:t>Integrated Retrieval System (MiRS) retrievals of moisture and temperature derived from 7 polar orbiting </a:t>
            </a:r>
            <a:r>
              <a:rPr lang="en-US" sz="1600" b="0" dirty="0" smtClean="0">
                <a:solidFill>
                  <a:schemeClr val="accent2"/>
                </a:solidFill>
                <a:latin typeface="+mn-lt"/>
              </a:rPr>
              <a:t>satellites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  <a:latin typeface="+mn-lt"/>
              </a:rPr>
              <a:t>Offers a 4D structure of water </a:t>
            </a:r>
            <a:r>
              <a:rPr lang="en-US" sz="1600" b="0" dirty="0" smtClean="0">
                <a:solidFill>
                  <a:schemeClr val="accent2"/>
                </a:solidFill>
                <a:latin typeface="+mn-lt"/>
              </a:rPr>
              <a:t>vapor </a:t>
            </a:r>
            <a:r>
              <a:rPr lang="en-US" sz="1600" b="0" dirty="0">
                <a:solidFill>
                  <a:schemeClr val="accent2"/>
                </a:solidFill>
                <a:latin typeface="+mn-lt"/>
              </a:rPr>
              <a:t>(sfc-850, 850-700, 700-500 and 500-300 hPa</a:t>
            </a:r>
            <a:r>
              <a:rPr lang="en-US" sz="1600" b="0" dirty="0" smtClean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 path for operational implementation at </a:t>
            </a:r>
            <a:r>
              <a:rPr lang="en-US" sz="1600" b="0" dirty="0" smtClean="0">
                <a:solidFill>
                  <a:schemeClr val="accent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NESDIS</a:t>
            </a:r>
            <a:endParaRPr lang="en-US" sz="1600" b="0" dirty="0">
              <a:solidFill>
                <a:schemeClr val="accent2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7" y="2745328"/>
            <a:ext cx="6374711" cy="3434751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GOES 16/17 Proxy Visible</a:t>
            </a:r>
            <a:endParaRPr lang="en-US" sz="2000" b="0" dirty="0" smtClean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Uses IR channels to create visible-like imagery at night, with emphasis on displaying low-level clouds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599" t="11895" r="12502" b="5896"/>
          <a:stretch/>
        </p:blipFill>
        <p:spPr>
          <a:xfrm>
            <a:off x="1151164" y="2010451"/>
            <a:ext cx="6762174" cy="4190284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/>
              <a:t>Satellite Loop Interactive Data Explorer in Real-Time (SLIDER</a:t>
            </a:r>
            <a:r>
              <a:rPr lang="en-US" sz="2000" b="0" dirty="0" smtClean="0"/>
              <a:t>)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</a:rPr>
              <a:t>P</a:t>
            </a:r>
            <a:r>
              <a:rPr lang="en-US" sz="1600" b="0" dirty="0" smtClean="0">
                <a:solidFill>
                  <a:schemeClr val="accent2"/>
                </a:solidFill>
              </a:rPr>
              <a:t>rovides </a:t>
            </a:r>
            <a:r>
              <a:rPr lang="en-US" sz="1600" b="0" dirty="0">
                <a:solidFill>
                  <a:schemeClr val="accent2"/>
                </a:solidFill>
              </a:rPr>
              <a:t>access to every pixel from the </a:t>
            </a:r>
            <a:r>
              <a:rPr lang="en-US" sz="1600" b="0" dirty="0" smtClean="0">
                <a:solidFill>
                  <a:schemeClr val="accent2"/>
                </a:solidFill>
              </a:rPr>
              <a:t>GOES-16 &amp; 17</a:t>
            </a:r>
            <a:r>
              <a:rPr lang="en-US" sz="1600" b="0" dirty="0">
                <a:solidFill>
                  <a:schemeClr val="accent2"/>
                </a:solidFill>
              </a:rPr>
              <a:t>, </a:t>
            </a:r>
            <a:r>
              <a:rPr lang="en-US" sz="1600" b="0" dirty="0" smtClean="0">
                <a:solidFill>
                  <a:schemeClr val="accent2"/>
                </a:solidFill>
              </a:rPr>
              <a:t>Himawari-8, SNPP and NOAA-20 satellites </a:t>
            </a:r>
            <a:r>
              <a:rPr lang="en-US" sz="1600" b="0" dirty="0">
                <a:solidFill>
                  <a:schemeClr val="accent2"/>
                </a:solidFill>
              </a:rPr>
              <a:t>in real </a:t>
            </a:r>
            <a:r>
              <a:rPr lang="en-US" sz="1600" b="0" dirty="0" smtClean="0">
                <a:solidFill>
                  <a:schemeClr val="accent2"/>
                </a:solidFill>
              </a:rPr>
              <a:t>time</a:t>
            </a:r>
            <a:endParaRPr lang="en-US" sz="2000" b="0" dirty="0" smtClean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-1739" t="8576" r="13087" b="4061"/>
          <a:stretch/>
        </p:blipFill>
        <p:spPr>
          <a:xfrm>
            <a:off x="852572" y="1983409"/>
            <a:ext cx="7346371" cy="4246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338" y="307898"/>
            <a:ext cx="6985000" cy="52322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+mn-lt"/>
              </a:rPr>
              <a:t>McIDAS-X and -V at RAMMB/CIRA</a:t>
            </a:r>
            <a:r>
              <a:rPr lang="en-US" sz="28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b="1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4625" y="858701"/>
            <a:ext cx="45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1108374"/>
            <a:ext cx="821297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0" dirty="0" smtClean="0"/>
              <a:t>SLIDER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McIDAS is used </a:t>
            </a:r>
            <a:r>
              <a:rPr lang="en-US" sz="1800" dirty="0">
                <a:solidFill>
                  <a:schemeClr val="accent2"/>
                </a:solidFill>
              </a:rPr>
              <a:t>extensively in processing imagery for SLIDER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2"/>
                </a:solidFill>
              </a:rPr>
              <a:t>Because </a:t>
            </a:r>
            <a:r>
              <a:rPr lang="en-US" sz="1800" b="0" dirty="0" smtClean="0">
                <a:solidFill>
                  <a:schemeClr val="accent2"/>
                </a:solidFill>
              </a:rPr>
              <a:t>the full resolution </a:t>
            </a:r>
            <a:r>
              <a:rPr lang="en-US" sz="1800" b="0" dirty="0">
                <a:solidFill>
                  <a:schemeClr val="accent2"/>
                </a:solidFill>
              </a:rPr>
              <a:t>datasets are so large, users are not able to access them in real time with conventional ways of viewing satellite imagery over the </a:t>
            </a:r>
            <a:r>
              <a:rPr lang="en-US" sz="1800" b="0" dirty="0" smtClean="0">
                <a:solidFill>
                  <a:schemeClr val="accent2"/>
                </a:solidFill>
              </a:rPr>
              <a:t>web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2"/>
                </a:solidFill>
              </a:rPr>
              <a:t>McIDAS is utilized to create </a:t>
            </a:r>
            <a:r>
              <a:rPr lang="en-US" sz="1800" b="0" dirty="0">
                <a:solidFill>
                  <a:schemeClr val="accent2"/>
                </a:solidFill>
              </a:rPr>
              <a:t>full-resolution imagery for the </a:t>
            </a:r>
            <a:r>
              <a:rPr lang="en-US" sz="1800" b="0" dirty="0" smtClean="0">
                <a:solidFill>
                  <a:schemeClr val="accent2"/>
                </a:solidFill>
              </a:rPr>
              <a:t>native </a:t>
            </a:r>
            <a:r>
              <a:rPr lang="en-US" sz="1800" b="0" dirty="0">
                <a:solidFill>
                  <a:schemeClr val="accent2"/>
                </a:solidFill>
              </a:rPr>
              <a:t>bands for each sector of the GOES-16, GOES-17, Himawari-8, SNPP and NOAA-20 </a:t>
            </a:r>
            <a:r>
              <a:rPr lang="en-US" sz="1800" b="0" dirty="0" smtClean="0">
                <a:solidFill>
                  <a:schemeClr val="accent2"/>
                </a:solidFill>
              </a:rPr>
              <a:t>satellites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chemeClr val="accent2"/>
              </a:solidFill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2"/>
                </a:solidFill>
              </a:rPr>
              <a:t>C</a:t>
            </a:r>
            <a:r>
              <a:rPr lang="en-US" sz="1800" b="0" dirty="0" smtClean="0">
                <a:solidFill>
                  <a:schemeClr val="accent2"/>
                </a:solidFill>
              </a:rPr>
              <a:t>alled </a:t>
            </a:r>
            <a:r>
              <a:rPr lang="en-US" sz="1800" b="0" dirty="0">
                <a:solidFill>
                  <a:schemeClr val="accent2"/>
                </a:solidFill>
              </a:rPr>
              <a:t>from a Python wrapper so that the giant images it produces can then be chopped up into small "image tiles" for use in the front end of the SLIDER interface. </a:t>
            </a:r>
            <a:endParaRPr lang="en-US" sz="1800" b="0" dirty="0" smtClean="0">
              <a:solidFill>
                <a:schemeClr val="accent2"/>
              </a:solidFill>
            </a:endParaRPr>
          </a:p>
          <a:p>
            <a:pPr lvl="1" algn="l" eaLnBrk="0" hangingPunct="0">
              <a:spcBef>
                <a:spcPct val="0"/>
              </a:spcBef>
              <a:buClr>
                <a:srgbClr val="3333CC"/>
              </a:buClr>
              <a:buSzPct val="125000"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hlinkClick r:id="rId3"/>
            </a:endParaRP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://rammb-slider.cira.colostate.edu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800100" lvl="1" indent="-342900" algn="l" eaLnBrk="0" hangingPunct="0">
              <a:spcBef>
                <a:spcPct val="0"/>
              </a:spcBef>
              <a:buClr>
                <a:srgbClr val="3333CC"/>
              </a:buClr>
              <a:buSzPct val="125000"/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943" y="61008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>
              <a:defRPr/>
            </a:pPr>
            <a:endParaRPr lang="en-US" altLang="en-US" sz="400" dirty="0"/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6" y="6259279"/>
            <a:ext cx="774446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586" y="1504698"/>
            <a:ext cx="713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0313-2CEA-41D3-94D5-6A9AA5B53F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30" name="Picture 6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" y="2891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RAMM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RAMM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Image result for the scream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661456"/>
            <a:ext cx="550302" cy="588299"/>
          </a:xfrm>
          <a:prstGeom prst="rect">
            <a:avLst/>
          </a:prstGeom>
        </p:spPr>
      </p:pic>
      <p:pic>
        <p:nvPicPr>
          <p:cNvPr id="1044" name="Picture 20" descr="logo for CI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5" y="5865965"/>
            <a:ext cx="883051" cy="3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66945</TotalTime>
  <Words>560</Words>
  <Application>Microsoft Office PowerPoint</Application>
  <PresentationFormat>On-screen Show (4:3)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Impact</vt:lpstr>
      <vt:lpstr>Times New Roman</vt:lpstr>
      <vt:lpstr>Wingdings</vt:lpstr>
      <vt:lpstr>Default Design</vt:lpstr>
      <vt:lpstr> McIDAS-X and -V at RAMMB/CIRA</vt:lpstr>
      <vt:lpstr> McIDAS-X and -V at RAMMB/CIRA </vt:lpstr>
      <vt:lpstr> McIDAS-X and -V at RAMMB/CIRA </vt:lpstr>
      <vt:lpstr> McIDAS-X and -V at RAMMB/CIRA </vt:lpstr>
      <vt:lpstr>McIDAS-X and -V at RAMMB/CIRA</vt:lpstr>
      <vt:lpstr>McIDAS-X and -V at RAMMB/CIRA</vt:lpstr>
      <vt:lpstr>McIDAS-X and -V at RAMMB/CIRA </vt:lpstr>
      <vt:lpstr>McIDAS-X and -V at RAMMB/CIRA </vt:lpstr>
      <vt:lpstr>McIDAS-X and -V at RAMMB/CIRA </vt:lpstr>
      <vt:lpstr>McIDAS-X and -V at RAMMB/CIRA </vt:lpstr>
      <vt:lpstr>McIDAS-X and -V at RAMMB/CIRA </vt:lpstr>
      <vt:lpstr>McIDAS-X and -V at RAMMB/CIRA </vt:lpstr>
      <vt:lpstr>McIDAS-X and -V at RAMMB/CIRA </vt:lpstr>
    </vt:vector>
  </TitlesOfParts>
  <Company>NOAA/NESDIS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Bobbie McQuilkin</dc:creator>
  <cp:lastModifiedBy>Deb Molenar</cp:lastModifiedBy>
  <cp:revision>2198</cp:revision>
  <cp:lastPrinted>2004-06-29T16:26:02Z</cp:lastPrinted>
  <dcterms:created xsi:type="dcterms:W3CDTF">2002-09-25T12:09:12Z</dcterms:created>
  <dcterms:modified xsi:type="dcterms:W3CDTF">2019-09-15T04:09:19Z</dcterms:modified>
</cp:coreProperties>
</file>