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36"/>
  </p:notesMasterIdLst>
  <p:handoutMasterIdLst>
    <p:handoutMasterId r:id="rId37"/>
  </p:handoutMasterIdLst>
  <p:sldIdLst>
    <p:sldId id="423" r:id="rId2"/>
    <p:sldId id="441" r:id="rId3"/>
    <p:sldId id="452" r:id="rId4"/>
    <p:sldId id="314" r:id="rId5"/>
    <p:sldId id="444" r:id="rId6"/>
    <p:sldId id="442" r:id="rId7"/>
    <p:sldId id="443" r:id="rId8"/>
    <p:sldId id="394" r:id="rId9"/>
    <p:sldId id="395" r:id="rId10"/>
    <p:sldId id="261" r:id="rId11"/>
    <p:sldId id="400" r:id="rId12"/>
    <p:sldId id="313" r:id="rId13"/>
    <p:sldId id="402" r:id="rId14"/>
    <p:sldId id="374" r:id="rId15"/>
    <p:sldId id="390" r:id="rId16"/>
    <p:sldId id="440" r:id="rId17"/>
    <p:sldId id="263" r:id="rId18"/>
    <p:sldId id="296" r:id="rId19"/>
    <p:sldId id="297" r:id="rId20"/>
    <p:sldId id="445" r:id="rId21"/>
    <p:sldId id="448" r:id="rId22"/>
    <p:sldId id="447" r:id="rId23"/>
    <p:sldId id="453" r:id="rId24"/>
    <p:sldId id="446" r:id="rId25"/>
    <p:sldId id="454" r:id="rId26"/>
    <p:sldId id="449" r:id="rId27"/>
    <p:sldId id="450" r:id="rId28"/>
    <p:sldId id="451" r:id="rId29"/>
    <p:sldId id="457" r:id="rId30"/>
    <p:sldId id="459" r:id="rId31"/>
    <p:sldId id="460" r:id="rId32"/>
    <p:sldId id="456" r:id="rId33"/>
    <p:sldId id="461" r:id="rId34"/>
    <p:sldId id="462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48"/>
    <p:restoredTop sz="93305"/>
  </p:normalViewPr>
  <p:slideViewPr>
    <p:cSldViewPr snapToGrid="0" snapToObjects="1">
      <p:cViewPr>
        <p:scale>
          <a:sx n="120" d="100"/>
          <a:sy n="120" d="100"/>
        </p:scale>
        <p:origin x="600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79E75-FC47-2848-86B2-4CD2C393F11D}" type="datetimeFigureOut">
              <a:rPr lang="en-US" smtClean="0"/>
              <a:t>9/15/19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214DD-1481-EE46-8B1A-9276A05C5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99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63336-FE0E-0349-846E-E1343C3664C1}" type="datetimeFigureOut">
              <a:rPr lang="en-US" smtClean="0"/>
              <a:t>9/15/19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319E2-3DF9-724F-A161-AECBA1C3A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888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319E2-3DF9-724F-A161-AECBA1C3A3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66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78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81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1" name="Shape 31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2" name="Shape 3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5441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319E2-3DF9-724F-A161-AECBA1C3A37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26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2777-7AF7-8D4A-86AD-E34EE8D46574}" type="datetime2">
              <a:rPr lang="en-US" smtClean="0"/>
              <a:t>Sunday, September 15,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22BB-E504-DE4A-B13F-7D2B48CD82A3}" type="datetime2">
              <a:rPr lang="en-US" smtClean="0"/>
              <a:t>Sunday, September 15,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925E-3502-2242-AFC8-F274351569BE}" type="datetime2">
              <a:rPr lang="en-US" smtClean="0"/>
              <a:t>Sunday, September 15,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599" cy="763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1" y="1536633"/>
            <a:ext cx="8520599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3042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AD8F-631C-414B-A731-34EFDBEC6397}" type="datetime2">
              <a:rPr lang="en-US" smtClean="0"/>
              <a:t>Sunday, September 15,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8EAD-C828-D842-93CA-08C5FC4975AA}" type="datetime2">
              <a:rPr lang="en-US" smtClean="0"/>
              <a:t>Sunday, September 15,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EA29E-F508-4D45-85C5-3E8F37087424}" type="datetime2">
              <a:rPr lang="en-US" smtClean="0"/>
              <a:t>Sunday, September 15,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2407F-1D31-2745-BD8A-1E58E78F29A6}" type="datetime2">
              <a:rPr lang="en-US" smtClean="0"/>
              <a:t>Sunday, September 15, 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6C9E-2939-E54B-B310-F6A644A54D65}" type="datetime2">
              <a:rPr lang="en-US" smtClean="0"/>
              <a:t>Sunday, September 15,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62C9-44B1-B445-AF74-A30D01D7D1E9}" type="datetime2">
              <a:rPr lang="en-US" smtClean="0"/>
              <a:t>Sunday, September 15, 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4967-7180-E645-A53E-ED316C40B0FC}" type="datetime2">
              <a:rPr lang="en-US" smtClean="0"/>
              <a:t>Sunday, September 15,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7784-EDEF-B648-B4B4-F9AAF18A98F5}" type="datetime2">
              <a:rPr lang="en-US" smtClean="0"/>
              <a:t>Sunday, September 15,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BDC4A-E76B-484A-8ED2-B8863F3CAC69}" type="datetime2">
              <a:rPr lang="en-US" smtClean="0"/>
              <a:t>Sunday, September 15,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524" y="6356350"/>
            <a:ext cx="7020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821" y="6036869"/>
            <a:ext cx="775279" cy="56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UWlogo_ctr_4c_wht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" y="6036869"/>
            <a:ext cx="951307" cy="638962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of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82" y="897689"/>
            <a:ext cx="3152236" cy="2362030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4262" y="2892688"/>
            <a:ext cx="6015475" cy="1470025"/>
          </a:xfrm>
        </p:spPr>
        <p:txBody>
          <a:bodyPr/>
          <a:lstStyle/>
          <a:p>
            <a:r>
              <a:rPr lang="en-US" sz="3200" dirty="0"/>
              <a:t>University of Wisconsin SSEC 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18000"/>
            <a:ext cx="6400800" cy="1320800"/>
          </a:xfrm>
        </p:spPr>
        <p:txBody>
          <a:bodyPr/>
          <a:lstStyle/>
          <a:p>
            <a:r>
              <a:rPr lang="en-US" sz="1600" dirty="0" err="1" smtClean="0"/>
              <a:t>McIDAS</a:t>
            </a:r>
            <a:r>
              <a:rPr lang="en-US" sz="1600" dirty="0" smtClean="0"/>
              <a:t> Users Group Meeting</a:t>
            </a:r>
          </a:p>
          <a:p>
            <a:r>
              <a:rPr lang="en-US" sz="1600" dirty="0" smtClean="0"/>
              <a:t>September 16-17, 2019</a:t>
            </a:r>
            <a:endParaRPr lang="en-US" sz="1600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28904" y="2847126"/>
            <a:ext cx="2929021" cy="8251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2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01699" y="3560480"/>
            <a:ext cx="5374105" cy="8251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/>
              <a:t>Satellite Data </a:t>
            </a:r>
            <a:r>
              <a:rPr lang="en-US" sz="3200" dirty="0" smtClean="0"/>
              <a:t>Services Update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5066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5400" b="1" dirty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Real-time Data</a:t>
            </a:r>
            <a:br>
              <a:rPr lang="en-US" sz="5400" b="1" dirty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</a:br>
            <a:endParaRPr lang="en-US" dirty="0">
              <a:solidFill>
                <a:srgbClr val="E9EA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9803"/>
            <a:ext cx="8229600" cy="301257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The SSEC Data Center receives data from </a:t>
            </a:r>
            <a:r>
              <a:rPr lang="en-US" sz="2000" dirty="0" smtClean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10+ </a:t>
            </a:r>
            <a:r>
              <a:rPr lang="en-US" sz="2000" dirty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different geostationary satellites and </a:t>
            </a:r>
            <a:r>
              <a:rPr lang="en-US" sz="2000" dirty="0" smtClean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13+ </a:t>
            </a:r>
            <a:r>
              <a:rPr lang="en-US" sz="2000" dirty="0">
                <a:solidFill>
                  <a:srgbClr val="E9EAF0"/>
                </a:solidFill>
                <a:latin typeface="Candara"/>
                <a:ea typeface="ＭＳ Ｐゴシック"/>
                <a:cs typeface="Times New Roman"/>
              </a:rPr>
              <a:t>different polar orbiting satellites.  Most data are available in near real-time via ADDE.  Other methods of data access are available upon request. </a:t>
            </a:r>
          </a:p>
          <a:p>
            <a:pPr marL="0" indent="0">
              <a:buNone/>
            </a:pPr>
            <a:endParaRPr lang="en-US" dirty="0">
              <a:solidFill>
                <a:srgbClr val="E9EAF0"/>
              </a:solidFill>
            </a:endParaRPr>
          </a:p>
        </p:txBody>
      </p:sp>
      <p:pic>
        <p:nvPicPr>
          <p:cNvPr id="8" name="Picture 7" descr="compos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148" y="3440948"/>
            <a:ext cx="5842123" cy="2915402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70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</a:rPr>
              <a:t>Geostationary Satellites received</a:t>
            </a:r>
            <a:endParaRPr lang="en-US" dirty="0">
              <a:ea typeface="+mj-ea"/>
            </a:endParaRPr>
          </a:p>
        </p:txBody>
      </p:sp>
      <p:pic>
        <p:nvPicPr>
          <p:cNvPr id="10243" name="geo_draft2.mp4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1538288"/>
            <a:ext cx="7054850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799" y="2586038"/>
            <a:ext cx="4731408" cy="257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0005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GOES-16 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-East (</a:t>
            </a: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75.2°W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)</a:t>
            </a: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GOES-15 -</a:t>
            </a: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West(128°W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)</a:t>
            </a: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GOES-13/14 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-Test </a:t>
            </a: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(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Candara" charset="0"/>
                <a:cs typeface="Times New Roman" charset="0"/>
              </a:rPr>
              <a:t>141</a:t>
            </a: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º/104ºW</a:t>
            </a: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) </a:t>
            </a:r>
            <a:r>
              <a:rPr lang="en-US" sz="9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 </a:t>
            </a:r>
            <a:endParaRPr lang="en-US" sz="2800" dirty="0" smtClean="0">
              <a:solidFill>
                <a:srgbClr val="E9EAF0"/>
              </a:solidFill>
              <a:latin typeface="Candara" charset="0"/>
              <a:cs typeface="Times New Roman" charset="0"/>
            </a:endParaRPr>
          </a:p>
          <a:p>
            <a:pPr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GOES-17 -West(137°W)</a:t>
            </a:r>
            <a:endParaRPr lang="en-US" sz="1800" dirty="0">
              <a:solidFill>
                <a:srgbClr val="E9EAF0"/>
              </a:solidFill>
              <a:latin typeface="Candara" charset="0"/>
              <a:cs typeface="Times New Roman" charset="0"/>
            </a:endParaRP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Meteosat-11 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(</a:t>
            </a: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0ºE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)</a:t>
            </a:r>
          </a:p>
          <a:p>
            <a:pPr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Meteosat-8 (near 41.5°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E)</a:t>
            </a:r>
            <a:endParaRPr lang="en-US" sz="1800" dirty="0" smtClean="0">
              <a:solidFill>
                <a:srgbClr val="E9EAF0"/>
              </a:solidFill>
              <a:latin typeface="Candara" charset="0"/>
              <a:cs typeface="Times New Roman" charset="0"/>
            </a:endParaRPr>
          </a:p>
          <a:p>
            <a:pPr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COMS (</a:t>
            </a: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128ºE</a:t>
            </a: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) *</a:t>
            </a:r>
            <a:endParaRPr lang="en-US" sz="1800" dirty="0">
              <a:solidFill>
                <a:srgbClr val="E9EAF0"/>
              </a:solidFill>
              <a:latin typeface="Candara" charset="0"/>
              <a:cs typeface="Times New Roman" charset="0"/>
            </a:endParaRP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endParaRPr lang="en-US" sz="1800" dirty="0">
              <a:solidFill>
                <a:srgbClr val="E9EAF0"/>
              </a:solidFill>
              <a:latin typeface="Candara" charset="0"/>
              <a:cs typeface="Times New Roman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820433" y="2586038"/>
            <a:ext cx="3206609" cy="16312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FY-2H (79°E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) </a:t>
            </a: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FY-</a:t>
            </a: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2G (99.5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° E)</a:t>
            </a:r>
          </a:p>
          <a:p>
            <a:pPr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 smtClean="0">
                <a:solidFill>
                  <a:srgbClr val="E9EAF0"/>
                </a:solidFill>
                <a:latin typeface="Candara" charset="0"/>
                <a:cs typeface="Times New Roman" charset="0"/>
              </a:rPr>
              <a:t>Himawari-8 (140</a:t>
            </a:r>
            <a:r>
              <a:rPr lang="en-US" sz="1800" dirty="0">
                <a:solidFill>
                  <a:srgbClr val="E9EAF0"/>
                </a:solidFill>
                <a:latin typeface="Candara" charset="0"/>
                <a:cs typeface="Times New Roman" charset="0"/>
              </a:rPr>
              <a:t>° E)</a:t>
            </a:r>
          </a:p>
          <a:p>
            <a:pPr eaLnBrk="1" hangingPunct="1"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 smtClean="0">
                <a:latin typeface="Candara" charset="0"/>
                <a:cs typeface="Times New Roman" charset="0"/>
              </a:rPr>
              <a:t>FY-4A </a:t>
            </a:r>
            <a:r>
              <a:rPr lang="en-US" sz="1100" i="1" dirty="0" smtClean="0">
                <a:latin typeface="Candara" charset="0"/>
                <a:cs typeface="Times New Roman" charset="0"/>
              </a:rPr>
              <a:t>GIIRS only</a:t>
            </a:r>
            <a:r>
              <a:rPr lang="en-US" sz="1800" dirty="0" smtClean="0">
                <a:latin typeface="Candara" charset="0"/>
                <a:cs typeface="Times New Roman" charset="0"/>
              </a:rPr>
              <a:t>(105° </a:t>
            </a:r>
            <a:r>
              <a:rPr lang="en-US" sz="1800" dirty="0">
                <a:latin typeface="Candara" charset="0"/>
                <a:cs typeface="Times New Roman" charset="0"/>
              </a:rPr>
              <a:t>E)</a:t>
            </a:r>
          </a:p>
          <a:p>
            <a:pPr>
              <a:spcAft>
                <a:spcPts val="300"/>
              </a:spcAft>
              <a:buClr>
                <a:srgbClr val="7C9BA5"/>
              </a:buClr>
              <a:buFont typeface="Arial" charset="0"/>
              <a:buChar char="•"/>
            </a:pPr>
            <a:r>
              <a:rPr lang="en-US" sz="18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ndara" charset="0"/>
                <a:cs typeface="Times New Roman" charset="0"/>
              </a:rPr>
              <a:t>INSAT-3D(83° </a:t>
            </a:r>
            <a:r>
              <a:rPr lang="en-US" sz="1800" dirty="0">
                <a:solidFill>
                  <a:schemeClr val="bg1">
                    <a:lumMod val="50000"/>
                    <a:lumOff val="50000"/>
                  </a:schemeClr>
                </a:solidFill>
                <a:latin typeface="Candara" charset="0"/>
                <a:cs typeface="Times New Roman" charset="0"/>
              </a:rPr>
              <a:t>E</a:t>
            </a:r>
            <a:r>
              <a:rPr lang="en-US" sz="18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Candara" charset="0"/>
                <a:cs typeface="Times New Roman" charset="0"/>
              </a:rPr>
              <a:t>)</a:t>
            </a:r>
            <a:endParaRPr lang="en-US" sz="1800" dirty="0">
              <a:solidFill>
                <a:schemeClr val="bg1">
                  <a:lumMod val="50000"/>
                  <a:lumOff val="50000"/>
                </a:schemeClr>
              </a:solidFill>
              <a:latin typeface="Candara" charset="0"/>
              <a:cs typeface="Times New Roman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748377"/>
            <a:ext cx="2498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</a:t>
            </a:r>
            <a:r>
              <a:rPr lang="en-US" sz="1200" dirty="0" smtClean="0"/>
              <a:t>GEO-KOMPSAT-2A being pursued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646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8129315"/>
              </p:ext>
            </p:extLst>
          </p:nvPr>
        </p:nvGraphicFramePr>
        <p:xfrm>
          <a:off x="147189" y="1280177"/>
          <a:ext cx="8856806" cy="5013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625"/>
                <a:gridCol w="1548665"/>
                <a:gridCol w="1675935"/>
                <a:gridCol w="1014509"/>
                <a:gridCol w="1413036"/>
                <a:gridCol w="1413036"/>
              </a:tblGrid>
              <a:tr h="3100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Sub-Point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Reception Method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Latency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Daily Volume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GOES-16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75.2°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West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L-Band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&lt;10 seconds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130-400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GOES-13/14</a:t>
                      </a:r>
                      <a:endParaRPr lang="en-US" sz="1600" dirty="0">
                        <a:solidFill>
                          <a:srgbClr val="CC543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141</a:t>
                      </a:r>
                      <a:r>
                        <a:rPr lang="en-US" sz="1600" dirty="0" smtClean="0"/>
                        <a:t>°/</a:t>
                      </a:r>
                      <a:r>
                        <a:rPr lang="en-US" sz="1600" dirty="0" smtClean="0"/>
                        <a:t>104º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West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L-Band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&lt;2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23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GOES-15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128.5°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West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L-Band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&lt;2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23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GOES-17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137ºWest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L-Band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&lt;10</a:t>
                      </a:r>
                      <a:r>
                        <a:rPr lang="en-US" sz="1600" baseline="0" dirty="0" smtClean="0"/>
                        <a:t> seconds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130-400 GB</a:t>
                      </a:r>
                      <a:endParaRPr lang="en-US" sz="1600" dirty="0"/>
                    </a:p>
                  </a:txBody>
                  <a:tcPr/>
                </a:tc>
              </a:tr>
              <a:tr h="35884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Meteosat-11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Network</a:t>
                      </a:r>
                      <a:r>
                        <a:rPr lang="en-US" sz="1600" baseline="0" dirty="0" smtClean="0"/>
                        <a:t>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NOAA STAR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~30 </a:t>
                      </a:r>
                      <a:r>
                        <a:rPr lang="en-US" sz="1600" baseline="0" dirty="0" smtClean="0"/>
                        <a:t>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24 GB</a:t>
                      </a:r>
                      <a:endParaRPr lang="en-US" sz="1600" dirty="0"/>
                    </a:p>
                  </a:txBody>
                  <a:tcPr/>
                </a:tc>
              </a:tr>
              <a:tr h="333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Meteosat-8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41.5°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Network</a:t>
                      </a:r>
                      <a:r>
                        <a:rPr lang="en-US" sz="1600" baseline="0" dirty="0" smtClean="0"/>
                        <a:t>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NOAA STAR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~30 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24 GB</a:t>
                      </a:r>
                      <a:endParaRPr lang="en-US" sz="1600" dirty="0"/>
                    </a:p>
                  </a:txBody>
                  <a:tcPr/>
                </a:tc>
              </a:tr>
              <a:tr h="333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Himawari-8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140°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Network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NOAA STAR</a:t>
                      </a:r>
                    </a:p>
                    <a:p>
                      <a:r>
                        <a:rPr lang="en-US" sz="1200" dirty="0" smtClean="0"/>
                        <a:t>ABOM </a:t>
                      </a:r>
                      <a:r>
                        <a:rPr lang="en-US" sz="800" dirty="0" smtClean="0"/>
                        <a:t>(backup)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 10 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300 GB</a:t>
                      </a:r>
                      <a:endParaRPr lang="en-US" sz="1600" dirty="0"/>
                    </a:p>
                  </a:txBody>
                  <a:tcPr/>
                </a:tc>
              </a:tr>
              <a:tr h="333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Himawari-8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140°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Himawari</a:t>
                      </a:r>
                      <a:r>
                        <a:rPr lang="en-US" sz="1200" dirty="0" smtClean="0"/>
                        <a:t> Cast </a:t>
                      </a:r>
                    </a:p>
                    <a:p>
                      <a:r>
                        <a:rPr lang="en-US" sz="1200" dirty="0" smtClean="0"/>
                        <a:t>Network Relay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Hawai</a:t>
                      </a:r>
                      <a:r>
                        <a:rPr lang="en-US" sz="1200" baseline="0" dirty="0" smtClean="0"/>
                        <a:t>i NWS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 10 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62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FY2H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79°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Network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ABOM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15-30 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4.7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FY2G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99.5°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Network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ABOM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15-30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4.7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128°</a:t>
                      </a:r>
                      <a:r>
                        <a:rPr lang="en-US" sz="1600" b="0" i="0" baseline="0" dirty="0" smtClean="0">
                          <a:latin typeface="Lucida Grande"/>
                          <a:ea typeface="Lucida Grande"/>
                          <a:cs typeface="Lucida Grande"/>
                        </a:rPr>
                        <a:t> East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Network Relay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KMA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9-24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 GB</a:t>
                      </a:r>
                      <a:endParaRPr lang="en-US" sz="16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FY-4A </a:t>
                      </a:r>
                      <a:r>
                        <a:rPr lang="en-US" sz="1000" dirty="0" smtClean="0"/>
                        <a:t>(GIIRS</a:t>
                      </a:r>
                      <a:r>
                        <a:rPr lang="en-US" sz="1000" baseline="0" dirty="0" smtClean="0"/>
                        <a:t> only)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105º 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Terrestrial </a:t>
                      </a:r>
                      <a:r>
                        <a:rPr lang="en-US" sz="1600" dirty="0" err="1" smtClean="0"/>
                        <a:t>Eumetcast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Eumetsat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10-15 minutes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~5 </a:t>
                      </a:r>
                      <a:r>
                        <a:rPr lang="mr-IN" sz="1600" dirty="0" smtClean="0"/>
                        <a:t>–</a:t>
                      </a:r>
                      <a:r>
                        <a:rPr lang="en-US" sz="1600" dirty="0" smtClean="0"/>
                        <a:t> 13 GB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56" y="445819"/>
            <a:ext cx="1234439" cy="8004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7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Geostationary Satellites Received at UW SSEC in 2019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64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orbel" charset="0"/>
              </a:rPr>
              <a:t>Polar Satellites received</a:t>
            </a:r>
          </a:p>
        </p:txBody>
      </p:sp>
      <p:pic>
        <p:nvPicPr>
          <p:cNvPr id="12291" name="Picture 3" descr="polar_hi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1463675"/>
            <a:ext cx="6694487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895350" y="2586038"/>
            <a:ext cx="2205202" cy="332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4" tIns="45678" rIns="91354" bIns="45678">
            <a:spAutoFit/>
          </a:bodyPr>
          <a:lstStyle>
            <a:lvl1pPr marL="284163" indent="-2841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NOAA-15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 smtClean="0">
                <a:solidFill>
                  <a:srgbClr val="FFFFFF"/>
                </a:solidFill>
                <a:latin typeface="Corbel" charset="0"/>
              </a:rPr>
              <a:t>NOAA</a:t>
            </a: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-18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 smtClean="0">
                <a:solidFill>
                  <a:srgbClr val="FFFFFF"/>
                </a:solidFill>
                <a:latin typeface="Corbel" charset="0"/>
              </a:rPr>
              <a:t>NOAA-19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 smtClean="0">
                <a:solidFill>
                  <a:srgbClr val="FFFFFF"/>
                </a:solidFill>
                <a:latin typeface="Corbel" charset="0"/>
              </a:rPr>
              <a:t>NOAA-20 </a:t>
            </a:r>
            <a:r>
              <a:rPr lang="en-US" sz="1000" b="1" dirty="0" smtClean="0">
                <a:solidFill>
                  <a:srgbClr val="FFFFFF"/>
                </a:solidFill>
                <a:latin typeface="Corbel" charset="0"/>
              </a:rPr>
              <a:t>(JPSS-1)</a:t>
            </a:r>
            <a:endParaRPr lang="en-US" sz="1000" b="1" dirty="0">
              <a:solidFill>
                <a:srgbClr val="FFFFFF"/>
              </a:solidFill>
              <a:latin typeface="Corbel" charset="0"/>
            </a:endParaRP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METOP-A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 smtClean="0">
                <a:solidFill>
                  <a:srgbClr val="FFFFFF"/>
                </a:solidFill>
                <a:latin typeface="Corbel" charset="0"/>
              </a:rPr>
              <a:t>METOP-B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 smtClean="0">
                <a:solidFill>
                  <a:srgbClr val="FFFFFF"/>
                </a:solidFill>
                <a:latin typeface="Corbel" charset="0"/>
              </a:rPr>
              <a:t>METOP-C</a:t>
            </a:r>
            <a:endParaRPr lang="en-US" sz="2000" b="1" dirty="0">
              <a:solidFill>
                <a:srgbClr val="FFFFFF"/>
              </a:solidFill>
              <a:latin typeface="Corbel" charset="0"/>
            </a:endParaRPr>
          </a:p>
        </p:txBody>
      </p:sp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6491288" y="2586038"/>
            <a:ext cx="2271712" cy="378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4" tIns="45678" rIns="91354" bIns="45678">
            <a:spAutoFit/>
          </a:bodyPr>
          <a:lstStyle>
            <a:lvl1pPr marL="284163" indent="-2841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Aqua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Terra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 err="1">
                <a:solidFill>
                  <a:srgbClr val="FFFFFF"/>
                </a:solidFill>
                <a:latin typeface="Corbel" charset="0"/>
              </a:rPr>
              <a:t>Suomi</a:t>
            </a: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-NPP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 smtClean="0">
                <a:solidFill>
                  <a:srgbClr val="FFFFFF"/>
                </a:solidFill>
                <a:latin typeface="Corbel" charset="0"/>
              </a:rPr>
              <a:t>Landsat-8 </a:t>
            </a:r>
            <a:r>
              <a:rPr lang="en-US" sz="1000" b="1" dirty="0" smtClean="0">
                <a:solidFill>
                  <a:srgbClr val="FFFFFF"/>
                </a:solidFill>
                <a:latin typeface="Corbel" charset="0"/>
              </a:rPr>
              <a:t>(RE only)</a:t>
            </a:r>
            <a:endParaRPr lang="en-US" sz="1000" b="1" dirty="0">
              <a:solidFill>
                <a:srgbClr val="FFFFFF"/>
              </a:solidFill>
              <a:latin typeface="Corbel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 smtClean="0">
                <a:solidFill>
                  <a:srgbClr val="FFFFFF"/>
                </a:solidFill>
                <a:latin typeface="Corbel" charset="0"/>
              </a:rPr>
              <a:t>FY-3B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 smtClean="0">
                <a:solidFill>
                  <a:srgbClr val="FFFFFF"/>
                </a:solidFill>
                <a:latin typeface="Corbel" charset="0"/>
              </a:rPr>
              <a:t>FY-3C</a:t>
            </a:r>
            <a:endParaRPr lang="en-US" sz="2000" b="1" dirty="0">
              <a:solidFill>
                <a:srgbClr val="FFFFFF"/>
              </a:solidFill>
              <a:latin typeface="Corbel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Corbel" charset="0"/>
              </a:rPr>
              <a:t>GCOM-W1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endParaRPr lang="en-US" sz="2000" b="1" dirty="0">
              <a:solidFill>
                <a:srgbClr val="FFFFFF"/>
              </a:solidFill>
              <a:latin typeface="Corbel" charset="0"/>
            </a:endParaRPr>
          </a:p>
        </p:txBody>
      </p:sp>
      <p:sp>
        <p:nvSpPr>
          <p:cNvPr id="12294" name="Slide Number Placeholder 4"/>
          <p:cNvSpPr txBox="1">
            <a:spLocks noGrp="1"/>
          </p:cNvSpPr>
          <p:nvPr/>
        </p:nvSpPr>
        <p:spPr bwMode="auto">
          <a:xfrm>
            <a:off x="8763000" y="65532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4" tIns="45633" rIns="91264" bIns="45633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r"/>
            <a:fld id="{BFE87E28-AF58-DB48-BE01-A9C562035311}" type="slidenum">
              <a:rPr lang="en-US" sz="1400">
                <a:solidFill>
                  <a:srgbClr val="FFFFFF"/>
                </a:solidFill>
                <a:latin typeface="Arial" charset="0"/>
                <a:cs typeface="ＭＳ Ｐゴシック" charset="0"/>
              </a:rPr>
              <a:pPr algn="r"/>
              <a:t>13</a:t>
            </a:fld>
            <a:endParaRPr lang="en-US" sz="140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42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56" y="445819"/>
            <a:ext cx="1234439" cy="800457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2007099"/>
              </p:ext>
            </p:extLst>
          </p:nvPr>
        </p:nvGraphicFramePr>
        <p:xfrm>
          <a:off x="149411" y="704941"/>
          <a:ext cx="8802289" cy="5342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3289"/>
                <a:gridCol w="2230493"/>
                <a:gridCol w="812513"/>
                <a:gridCol w="1516529"/>
                <a:gridCol w="2136589"/>
                <a:gridCol w="1032876"/>
              </a:tblGrid>
              <a:tr h="31005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Reception Method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Domain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ADDE Latency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Instruments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Access</a:t>
                      </a:r>
                      <a:endParaRPr lang="en-US" sz="1400" dirty="0"/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NOAA-15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C-Band relay,</a:t>
                      </a:r>
                      <a:r>
                        <a:rPr lang="en-US" sz="1000" baseline="0" dirty="0" smtClean="0"/>
                        <a:t> NOAA-STAR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smtClean="0"/>
                        <a:t>DB &lt;1 minutes after pass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AVHRR</a:t>
                      </a:r>
                      <a:r>
                        <a:rPr lang="en-US" sz="1000" smtClean="0"/>
                        <a:t>, AMSU, DCS-&gt;level-1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ADDE</a:t>
                      </a:r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All other instruments Level-</a:t>
                      </a:r>
                      <a:r>
                        <a:rPr lang="en-US" sz="1000" dirty="0" smtClean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NA</a:t>
                      </a:r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dk1"/>
                          </a:solidFill>
                        </a:rPr>
                        <a:t>NOAA-18</a:t>
                      </a:r>
                      <a:endParaRPr lang="en-US" sz="1000" dirty="0">
                        <a:solidFill>
                          <a:srgbClr val="CC5439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  L-Band, C-Band relay,</a:t>
                      </a:r>
                      <a:r>
                        <a:rPr lang="en-US" sz="1000" baseline="0" dirty="0" smtClean="0"/>
                        <a:t> NOAA STAR</a:t>
                      </a:r>
                      <a:endParaRPr lang="en-US" sz="100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&lt;1 minutes after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AVHRR-&gt;level-1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ADDE</a:t>
                      </a:r>
                    </a:p>
                  </a:txBody>
                  <a:tcPr/>
                </a:tc>
              </a:tr>
              <a:tr h="2451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All other instruments Level-</a:t>
                      </a:r>
                      <a:r>
                        <a:rPr lang="en-US" sz="1000" dirty="0" smtClean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NA</a:t>
                      </a:r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NOAA-19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  L-Band, C-Band relay,</a:t>
                      </a:r>
                      <a:r>
                        <a:rPr lang="en-US" sz="1000" baseline="0" dirty="0" smtClean="0"/>
                        <a:t> NOAA STAR</a:t>
                      </a:r>
                      <a:endParaRPr lang="en-US" sz="100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&lt;1 minutes after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AVHRR-&gt;level-1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ADDE</a:t>
                      </a:r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All other instruments Level-</a:t>
                      </a:r>
                      <a:r>
                        <a:rPr lang="en-US" sz="1000" dirty="0" smtClean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NA</a:t>
                      </a:r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NOAA-20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  XL-Band,</a:t>
                      </a:r>
                      <a:r>
                        <a:rPr lang="en-US" sz="1000" baseline="0" dirty="0" smtClean="0"/>
                        <a:t> NOAA STAR, CLASS</a:t>
                      </a:r>
                      <a:endParaRPr lang="en-US" sz="100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&lt;1 minutes after pass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Global network relay ~45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VIIRS&gt;level-1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ADDE</a:t>
                      </a:r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VIIRS,ATMS, </a:t>
                      </a:r>
                      <a:r>
                        <a:rPr lang="en-US" sz="1000" dirty="0" err="1" smtClean="0"/>
                        <a:t>CrIS</a:t>
                      </a:r>
                      <a:endParaRPr lang="en-US" sz="1000" dirty="0" smtClean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DB ftp (sips)</a:t>
                      </a:r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000" dirty="0" err="1" smtClean="0"/>
                        <a:t>Metop</a:t>
                      </a:r>
                      <a:r>
                        <a:rPr lang="en-US" sz="1000" dirty="0" smtClean="0"/>
                        <a:t>-A/B/C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  L-Band,</a:t>
                      </a:r>
                      <a:r>
                        <a:rPr lang="en-US" sz="1000" baseline="0" dirty="0" smtClean="0"/>
                        <a:t> NOAA STAR Relay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CONUS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&lt;15</a:t>
                      </a:r>
                      <a:r>
                        <a:rPr lang="en-US" sz="1000" baseline="0" dirty="0" smtClean="0"/>
                        <a:t> minutes after pass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AVHRR -&gt;level-1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ADDE</a:t>
                      </a:r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AVHRR,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IASI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ftp (sips)</a:t>
                      </a:r>
                    </a:p>
                  </a:txBody>
                  <a:tcPr/>
                </a:tc>
              </a:tr>
              <a:tr h="220980">
                <a:tc rowSpan="2">
                  <a:txBody>
                    <a:bodyPr/>
                    <a:lstStyle/>
                    <a:p>
                      <a:r>
                        <a:rPr lang="en-US" sz="1000" dirty="0" err="1" smtClean="0"/>
                        <a:t>Suomi</a:t>
                      </a:r>
                      <a:r>
                        <a:rPr lang="en-US" sz="1000" dirty="0" smtClean="0"/>
                        <a:t>-NPP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  X/L Band, NOAA STAR, CLASS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CONUS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&lt;15</a:t>
                      </a:r>
                      <a:r>
                        <a:rPr lang="en-US" sz="1000" baseline="0" dirty="0" smtClean="0"/>
                        <a:t> minutes after pass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Global network relay ~45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VIIRS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ADDE</a:t>
                      </a:r>
                    </a:p>
                  </a:txBody>
                  <a:tcPr/>
                </a:tc>
              </a:tr>
              <a:tr h="2209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VIIRS,ATMS, </a:t>
                      </a:r>
                      <a:r>
                        <a:rPr lang="en-US" sz="1000" dirty="0" err="1" smtClean="0"/>
                        <a:t>CrIS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ftp</a:t>
                      </a:r>
                      <a:r>
                        <a:rPr lang="en-US" sz="1000" baseline="0" dirty="0" smtClean="0"/>
                        <a:t> (sips)</a:t>
                      </a:r>
                      <a:endParaRPr lang="en-US" sz="1000" dirty="0" smtClean="0"/>
                    </a:p>
                  </a:txBody>
                  <a:tcPr/>
                </a:tc>
              </a:tr>
              <a:tr h="220980"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Aqua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  X-Band, NASA Relay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&lt;15 minutes after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AIRS,</a:t>
                      </a:r>
                      <a:r>
                        <a:rPr lang="en-US" sz="1000" baseline="0" dirty="0" smtClean="0"/>
                        <a:t> MODIS -&gt; Level-1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ADDE</a:t>
                      </a:r>
                    </a:p>
                  </a:txBody>
                  <a:tcPr/>
                </a:tc>
              </a:tr>
              <a:tr h="2209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AIRS, MODIS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ftp</a:t>
                      </a:r>
                      <a:r>
                        <a:rPr lang="en-US" sz="1000" baseline="0" dirty="0" smtClean="0"/>
                        <a:t> (sips)</a:t>
                      </a:r>
                      <a:endParaRPr lang="en-US" sz="1000" dirty="0" smtClean="0"/>
                    </a:p>
                  </a:txBody>
                  <a:tcPr/>
                </a:tc>
              </a:tr>
              <a:tr h="228600"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Terra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  X-Band, NASA Relay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DB CONUS</a:t>
                      </a:r>
                      <a:r>
                        <a:rPr lang="en-US" sz="1000" baseline="0" dirty="0" smtClean="0"/>
                        <a:t> Global</a:t>
                      </a:r>
                      <a:endParaRPr lang="en-US" sz="1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&lt;15 minutes after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MODIS -&gt; Level-1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ADDE</a:t>
                      </a:r>
                    </a:p>
                  </a:txBody>
                  <a:tcPr/>
                </a:tc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MODIS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DB ftp</a:t>
                      </a:r>
                      <a:r>
                        <a:rPr lang="en-US" sz="1000" baseline="0" dirty="0" smtClean="0"/>
                        <a:t> (sips)</a:t>
                      </a:r>
                      <a:endParaRPr lang="en-US" sz="1000" dirty="0" smtClean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Landsat-8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Network Relay (USGS)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CONUS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&lt;24 hours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Level-1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WMS</a:t>
                      </a:r>
                      <a:endParaRPr lang="en-US" sz="1000" dirty="0"/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Shizuku</a:t>
                      </a:r>
                      <a:endParaRPr lang="en-US" sz="1000" dirty="0" smtClean="0"/>
                    </a:p>
                    <a:p>
                      <a:r>
                        <a:rPr lang="en-US" sz="1000" dirty="0" smtClean="0"/>
                        <a:t>GCOM-W1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DB </a:t>
                      </a:r>
                      <a:r>
                        <a:rPr lang="en-US" sz="1000" baseline="0" dirty="0" smtClean="0"/>
                        <a:t> X-Band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CONUS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DB &lt;1 min after  pass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Level-</a:t>
                      </a:r>
                      <a:r>
                        <a:rPr lang="en-US" sz="1000" dirty="0" smtClean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SSEC ftp</a:t>
                      </a:r>
                    </a:p>
                  </a:txBody>
                  <a:tcPr/>
                </a:tc>
              </a:tr>
              <a:tr h="35146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FY-3B/C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DB X/L Band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CONUS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DB &lt;1 min after  pass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Level-</a:t>
                      </a:r>
                      <a:r>
                        <a:rPr lang="en-US" sz="1000" dirty="0" smtClean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SSEC ftp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7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Polar Satellites Received at UW SSEC in 2019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1723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err="1" smtClean="0"/>
              <a:t>Realtime</a:t>
            </a:r>
            <a:endParaRPr lang="en-US" dirty="0" smtClean="0"/>
          </a:p>
          <a:p>
            <a:pPr lvl="1"/>
            <a:r>
              <a:rPr lang="en-US" dirty="0" err="1" smtClean="0"/>
              <a:t>McIDAS</a:t>
            </a:r>
            <a:r>
              <a:rPr lang="en-US" dirty="0" smtClean="0"/>
              <a:t>   ADDE  (Abstract </a:t>
            </a:r>
            <a:r>
              <a:rPr lang="en-US" dirty="0"/>
              <a:t>Data </a:t>
            </a:r>
            <a:r>
              <a:rPr lang="en-US" dirty="0" smtClean="0"/>
              <a:t>Distribution Environment)</a:t>
            </a:r>
          </a:p>
          <a:p>
            <a:pPr lvl="1"/>
            <a:r>
              <a:rPr lang="en-US" dirty="0" smtClean="0"/>
              <a:t>ftp</a:t>
            </a:r>
          </a:p>
          <a:p>
            <a:pPr lvl="1"/>
            <a:r>
              <a:rPr lang="en-US" dirty="0" smtClean="0"/>
              <a:t>http</a:t>
            </a:r>
          </a:p>
          <a:p>
            <a:pPr lvl="1"/>
            <a:r>
              <a:rPr lang="en-US" dirty="0" smtClean="0"/>
              <a:t>LDM</a:t>
            </a:r>
            <a:endParaRPr lang="en-US" dirty="0" smtClean="0"/>
          </a:p>
          <a:p>
            <a:pPr lvl="1"/>
            <a:r>
              <a:rPr lang="en-US" dirty="0" smtClean="0"/>
              <a:t>Direct access via </a:t>
            </a:r>
            <a:r>
              <a:rPr lang="en-US" dirty="0"/>
              <a:t>mount (in-house only)</a:t>
            </a:r>
            <a:endParaRPr lang="en-US" dirty="0" smtClean="0"/>
          </a:p>
          <a:p>
            <a:pPr lvl="1"/>
            <a:r>
              <a:rPr lang="en-US" dirty="0" smtClean="0"/>
              <a:t>WMS (Web map service)</a:t>
            </a:r>
          </a:p>
          <a:p>
            <a:r>
              <a:rPr lang="en-US" dirty="0" smtClean="0"/>
              <a:t>Archive</a:t>
            </a:r>
          </a:p>
          <a:p>
            <a:pPr lvl="1"/>
            <a:r>
              <a:rPr lang="en-US" dirty="0" smtClean="0"/>
              <a:t>ADDE</a:t>
            </a:r>
          </a:p>
          <a:p>
            <a:pPr lvl="1"/>
            <a:r>
              <a:rPr lang="en-US" dirty="0" smtClean="0"/>
              <a:t>Direct Access (in-house only)</a:t>
            </a:r>
          </a:p>
          <a:p>
            <a:pPr lvl="1"/>
            <a:r>
              <a:rPr lang="en-US" dirty="0" smtClean="0"/>
              <a:t>WMS (experimental)</a:t>
            </a:r>
          </a:p>
          <a:p>
            <a:pPr lvl="1"/>
            <a:r>
              <a:rPr lang="en-US" dirty="0" smtClean="0"/>
              <a:t>McFETCH</a:t>
            </a:r>
          </a:p>
          <a:p>
            <a:pPr lvl="1"/>
            <a:r>
              <a:rPr lang="en-US" dirty="0" smtClean="0"/>
              <a:t>THREDDS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16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Non-Satellite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NOAAport</a:t>
            </a:r>
            <a:r>
              <a:rPr lang="en-US" dirty="0" smtClean="0"/>
              <a:t>  (500+GB/day)</a:t>
            </a:r>
            <a:endParaRPr lang="en-US" dirty="0" smtClean="0"/>
          </a:p>
          <a:p>
            <a:pPr lvl="1"/>
            <a:r>
              <a:rPr lang="en-US" dirty="0" smtClean="0"/>
              <a:t>Text/Point</a:t>
            </a:r>
          </a:p>
          <a:p>
            <a:pPr lvl="1"/>
            <a:r>
              <a:rPr lang="en-US" dirty="0" smtClean="0"/>
              <a:t>Model Grids</a:t>
            </a:r>
          </a:p>
          <a:p>
            <a:pPr lvl="1"/>
            <a:r>
              <a:rPr lang="en-US" dirty="0" smtClean="0"/>
              <a:t>Radar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54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uper_compu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17" y="1143804"/>
            <a:ext cx="3082502" cy="205433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348" y="318041"/>
            <a:ext cx="7583487" cy="1044388"/>
          </a:xfrm>
        </p:spPr>
        <p:txBody>
          <a:bodyPr/>
          <a:lstStyle/>
          <a:p>
            <a:r>
              <a:rPr lang="en-US" dirty="0" smtClean="0">
                <a:solidFill>
                  <a:srgbClr val="E9EAF0"/>
                </a:solidFill>
              </a:rPr>
              <a:t>Archive Data</a:t>
            </a:r>
            <a:endParaRPr lang="en-US" dirty="0">
              <a:solidFill>
                <a:srgbClr val="E9EAF0"/>
              </a:solidFill>
            </a:endParaRPr>
          </a:p>
        </p:txBody>
      </p:sp>
      <p:sp>
        <p:nvSpPr>
          <p:cNvPr id="9" name="Text Box 68"/>
          <p:cNvSpPr txBox="1">
            <a:spLocks noChangeArrowheads="1"/>
          </p:cNvSpPr>
          <p:nvPr/>
        </p:nvSpPr>
        <p:spPr bwMode="auto">
          <a:xfrm>
            <a:off x="465477" y="1587047"/>
            <a:ext cx="8521228" cy="445224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0" rIns="91440" bIns="0" anchor="t" anchorCtr="0" upright="1">
            <a:no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As of </a:t>
            </a:r>
            <a:r>
              <a:rPr lang="en-US" sz="2000" dirty="0" smtClean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May 2019, </a:t>
            </a:r>
            <a:r>
              <a:rPr lang="en-US" sz="2000" dirty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over </a:t>
            </a:r>
            <a:r>
              <a:rPr lang="en-US" sz="2000" dirty="0" smtClean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1,700 </a:t>
            </a:r>
            <a:r>
              <a:rPr lang="en-US" sz="2000" dirty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TBs </a:t>
            </a:r>
            <a:r>
              <a:rPr lang="en-US" sz="2000" dirty="0" smtClean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online.  </a:t>
            </a:r>
          </a:p>
          <a:p>
            <a:endParaRPr lang="en-US" sz="2000" dirty="0" smtClean="0">
              <a:solidFill>
                <a:schemeClr val="accent2"/>
              </a:solidFill>
              <a:latin typeface="Candara"/>
              <a:ea typeface="ＭＳ Ｐゴシック"/>
              <a:cs typeface="Times New Roman"/>
            </a:endParaRPr>
          </a:p>
          <a:p>
            <a:r>
              <a:rPr lang="en-US" sz="2000" dirty="0" smtClean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Grows </a:t>
            </a:r>
            <a:r>
              <a:rPr lang="en-US" sz="2000" dirty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approximately about </a:t>
            </a:r>
            <a:r>
              <a:rPr lang="en-US" sz="2000" dirty="0" smtClean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~350+ </a:t>
            </a:r>
            <a:r>
              <a:rPr lang="en-US" sz="2000" dirty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TB/</a:t>
            </a:r>
            <a:r>
              <a:rPr lang="en-US" sz="2000" dirty="0" smtClean="0">
                <a:solidFill>
                  <a:schemeClr val="accent2"/>
                </a:solidFill>
                <a:latin typeface="Candara"/>
                <a:ea typeface="ＭＳ Ｐゴシック"/>
                <a:cs typeface="Times New Roman"/>
              </a:rPr>
              <a:t>year</a:t>
            </a:r>
            <a:endParaRPr lang="en-US" sz="2000" b="1" u="sng" dirty="0" smtClean="0">
              <a:solidFill>
                <a:srgbClr val="839C41"/>
              </a:solidFill>
              <a:effectLst/>
              <a:latin typeface="Candara"/>
              <a:ea typeface="ＭＳ Ｐゴシック"/>
              <a:cs typeface="Times New Roman"/>
            </a:endParaRPr>
          </a:p>
          <a:p>
            <a:pPr marR="0" lvl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  <a:buClr>
                <a:srgbClr val="7C9BA5"/>
              </a:buClr>
            </a:pPr>
            <a:r>
              <a:rPr lang="en-US" sz="2000" b="1" u="sng" dirty="0" smtClean="0">
                <a:solidFill>
                  <a:srgbClr val="839C41"/>
                </a:solidFill>
                <a:effectLst/>
                <a:latin typeface="Candara"/>
                <a:ea typeface="ＭＳ Ｐゴシック"/>
                <a:cs typeface="Times New Roman"/>
              </a:rPr>
              <a:t>US Geostationary Satellites</a:t>
            </a:r>
            <a:endParaRPr lang="en-US" sz="2000" b="1" u="sng" dirty="0">
              <a:solidFill>
                <a:srgbClr val="839C41"/>
              </a:solidFill>
              <a:effectLst/>
              <a:latin typeface="Candara"/>
              <a:ea typeface="ＭＳ Ｐゴシック"/>
              <a:cs typeface="Times New Roman"/>
            </a:endParaRP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dirty="0">
                <a:solidFill>
                  <a:srgbClr val="E9EAF0"/>
                </a:solidFill>
              </a:rPr>
              <a:t>GOES-8 through </a:t>
            </a:r>
            <a:r>
              <a:rPr lang="en-US" dirty="0" smtClean="0">
                <a:solidFill>
                  <a:srgbClr val="E9EAF0"/>
                </a:solidFill>
              </a:rPr>
              <a:t>GOES-17 </a:t>
            </a:r>
            <a:r>
              <a:rPr lang="en-US" b="1" i="1" u="sng" dirty="0">
                <a:solidFill>
                  <a:srgbClr val="E9EAF0"/>
                </a:solidFill>
              </a:rPr>
              <a:t>(</a:t>
            </a:r>
            <a:r>
              <a:rPr lang="en-US" b="1" i="1" dirty="0">
                <a:solidFill>
                  <a:srgbClr val="E9EAF0"/>
                </a:solidFill>
              </a:rPr>
              <a:t>1994-Present</a:t>
            </a:r>
            <a:r>
              <a:rPr lang="en-US" b="1" i="1" u="sng" dirty="0">
                <a:solidFill>
                  <a:srgbClr val="E9EAF0"/>
                </a:solidFill>
              </a:rPr>
              <a:t>) </a:t>
            </a:r>
            <a:r>
              <a:rPr lang="en-US" dirty="0">
                <a:solidFill>
                  <a:srgbClr val="E9EAF0"/>
                </a:solidFill>
              </a:rPr>
              <a:t>(East, West </a:t>
            </a:r>
            <a:r>
              <a:rPr lang="en-US" dirty="0" smtClean="0">
                <a:solidFill>
                  <a:srgbClr val="E9EAF0"/>
                </a:solidFill>
              </a:rPr>
              <a:t>, South America and test</a:t>
            </a:r>
            <a:r>
              <a:rPr lang="en-US" dirty="0" smtClean="0">
                <a:solidFill>
                  <a:srgbClr val="E9EAF0"/>
                </a:solidFill>
              </a:rPr>
              <a:t>)</a:t>
            </a:r>
          </a:p>
          <a:p>
            <a:pPr marL="628650" lvl="1" indent="-171450">
              <a:lnSpc>
                <a:spcPct val="200000"/>
              </a:lnSpc>
              <a:buFont typeface="Arial"/>
              <a:buChar char="•"/>
            </a:pPr>
            <a:r>
              <a:rPr lang="en-US" i="1" u="sng" dirty="0" smtClean="0">
                <a:solidFill>
                  <a:srgbClr val="E9EAF0"/>
                </a:solidFill>
              </a:rPr>
              <a:t>G16 and G17 L1 ABI and L2 GLM in </a:t>
            </a:r>
            <a:r>
              <a:rPr lang="en-US" i="1" u="sng" dirty="0" err="1" smtClean="0">
                <a:solidFill>
                  <a:srgbClr val="E9EAF0"/>
                </a:solidFill>
              </a:rPr>
              <a:t>Netcdf</a:t>
            </a:r>
            <a:endParaRPr lang="en-US" i="1" u="sng" dirty="0" smtClean="0">
              <a:solidFill>
                <a:srgbClr val="E9EAF0"/>
              </a:solidFill>
            </a:endParaRPr>
          </a:p>
          <a:p>
            <a:pPr marL="628650" lvl="1" indent="-171450">
              <a:lnSpc>
                <a:spcPct val="200000"/>
              </a:lnSpc>
              <a:buFont typeface="Arial"/>
              <a:buChar char="•"/>
            </a:pPr>
            <a:r>
              <a:rPr lang="en-US" i="1" u="sng" dirty="0" smtClean="0">
                <a:solidFill>
                  <a:srgbClr val="E9EAF0"/>
                </a:solidFill>
              </a:rPr>
              <a:t>G16 and G17 CADUs  (essential for SDS and CSPP-GEO debugging)</a:t>
            </a:r>
            <a:endParaRPr lang="en-US" i="1" u="sng" dirty="0">
              <a:solidFill>
                <a:srgbClr val="E9EAF0"/>
              </a:solidFill>
            </a:endParaRP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dirty="0" smtClean="0">
                <a:solidFill>
                  <a:srgbClr val="E9EAF0"/>
                </a:solidFill>
              </a:rPr>
              <a:t>GOES</a:t>
            </a:r>
            <a:r>
              <a:rPr lang="en-US" dirty="0">
                <a:solidFill>
                  <a:srgbClr val="E9EAF0"/>
                </a:solidFill>
              </a:rPr>
              <a:t>-1 through GOES-7 </a:t>
            </a:r>
            <a:r>
              <a:rPr lang="en-US" b="1" i="1" u="sng" dirty="0">
                <a:solidFill>
                  <a:srgbClr val="E9EAF0"/>
                </a:solidFill>
              </a:rPr>
              <a:t>(</a:t>
            </a:r>
            <a:r>
              <a:rPr lang="en-US" b="1" i="1" dirty="0">
                <a:solidFill>
                  <a:srgbClr val="E9EAF0"/>
                </a:solidFill>
              </a:rPr>
              <a:t>1978-1996</a:t>
            </a:r>
            <a:r>
              <a:rPr lang="en-US" b="1" i="1" u="sng" dirty="0" smtClean="0">
                <a:solidFill>
                  <a:srgbClr val="E9EAF0"/>
                </a:solidFill>
              </a:rPr>
              <a:t>)</a:t>
            </a:r>
            <a:endParaRPr lang="en-US" dirty="0">
              <a:solidFill>
                <a:srgbClr val="E9EAF0"/>
              </a:solidFill>
            </a:endParaRP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dirty="0" smtClean="0">
                <a:solidFill>
                  <a:srgbClr val="E9EAF0"/>
                </a:solidFill>
              </a:rPr>
              <a:t>SMS</a:t>
            </a:r>
            <a:r>
              <a:rPr lang="en-US" dirty="0">
                <a:solidFill>
                  <a:srgbClr val="E9EAF0"/>
                </a:solidFill>
              </a:rPr>
              <a:t>-1&amp;2 </a:t>
            </a:r>
            <a:r>
              <a:rPr lang="en-US" i="1" u="sng" dirty="0">
                <a:solidFill>
                  <a:srgbClr val="E9EAF0"/>
                </a:solidFill>
              </a:rPr>
              <a:t>(</a:t>
            </a:r>
            <a:r>
              <a:rPr lang="en-US" i="1" dirty="0">
                <a:solidFill>
                  <a:srgbClr val="E9EAF0"/>
                </a:solidFill>
              </a:rPr>
              <a:t>1978-</a:t>
            </a:r>
            <a:r>
              <a:rPr lang="en-US" i="1" dirty="0" smtClean="0">
                <a:solidFill>
                  <a:srgbClr val="E9EAF0"/>
                </a:solidFill>
              </a:rPr>
              <a:t>1981</a:t>
            </a:r>
            <a:r>
              <a:rPr lang="en-US" i="1" u="sng" dirty="0" smtClean="0">
                <a:solidFill>
                  <a:srgbClr val="E9EAF0"/>
                </a:solidFill>
              </a:rPr>
              <a:t>)</a:t>
            </a:r>
            <a:endParaRPr lang="en-US" dirty="0" smtClean="0">
              <a:solidFill>
                <a:srgbClr val="E9EAF0"/>
              </a:solidFill>
            </a:endParaRP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endParaRPr lang="en-US" sz="900" dirty="0">
              <a:solidFill>
                <a:srgbClr val="FFFFFF"/>
              </a:solidFill>
              <a:effectLst/>
              <a:latin typeface="Candara"/>
              <a:ea typeface="ＭＳ Ｐゴシック"/>
              <a:cs typeface="Times New Roman"/>
            </a:endParaRPr>
          </a:p>
          <a:p>
            <a:pPr marL="228600" marR="0" indent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900" dirty="0">
                <a:solidFill>
                  <a:srgbClr val="FFFFFF"/>
                </a:solidFill>
                <a:effectLst/>
                <a:latin typeface="Candara"/>
                <a:ea typeface="ＭＳ Ｐゴシック"/>
                <a:cs typeface="Times New Roman"/>
              </a:rPr>
              <a:t> 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74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uper_compu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17" y="1143804"/>
            <a:ext cx="3082502" cy="205433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348" y="318041"/>
            <a:ext cx="7583487" cy="1044388"/>
          </a:xfrm>
        </p:spPr>
        <p:txBody>
          <a:bodyPr/>
          <a:lstStyle/>
          <a:p>
            <a:r>
              <a:rPr lang="en-US" dirty="0" smtClean="0">
                <a:solidFill>
                  <a:srgbClr val="E9EAF0"/>
                </a:solidFill>
              </a:rPr>
              <a:t>Archive Data</a:t>
            </a:r>
            <a:endParaRPr lang="en-US" dirty="0">
              <a:solidFill>
                <a:srgbClr val="E9EAF0"/>
              </a:solidFill>
            </a:endParaRPr>
          </a:p>
        </p:txBody>
      </p:sp>
      <p:sp>
        <p:nvSpPr>
          <p:cNvPr id="6" name="Text Box 68"/>
          <p:cNvSpPr txBox="1">
            <a:spLocks noChangeArrowheads="1"/>
          </p:cNvSpPr>
          <p:nvPr/>
        </p:nvSpPr>
        <p:spPr bwMode="auto">
          <a:xfrm>
            <a:off x="468136" y="1658492"/>
            <a:ext cx="7943113" cy="39061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 marR="0" lvl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  <a:buClr>
                <a:srgbClr val="7C9BA5"/>
              </a:buClr>
            </a:pPr>
            <a:r>
              <a:rPr lang="en-US" sz="2000" b="1" u="sng" dirty="0" smtClean="0">
                <a:solidFill>
                  <a:srgbClr val="839C41"/>
                </a:solidFill>
                <a:effectLst/>
                <a:latin typeface="Candara"/>
                <a:ea typeface="ＭＳ Ｐゴシック"/>
                <a:cs typeface="Times New Roman"/>
              </a:rPr>
              <a:t>International Geostationary Satellites</a:t>
            </a:r>
            <a:endParaRPr lang="en-US" sz="2000" b="1" u="sng" dirty="0">
              <a:solidFill>
                <a:srgbClr val="839C41"/>
              </a:solidFill>
              <a:effectLst/>
              <a:latin typeface="Candara"/>
              <a:ea typeface="ＭＳ Ｐゴシック"/>
              <a:cs typeface="Times New Roman"/>
            </a:endParaRP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smtClean="0"/>
              <a:t>GMS</a:t>
            </a:r>
            <a:r>
              <a:rPr lang="en-US" sz="1600" dirty="0"/>
              <a:t>/MTSAT </a:t>
            </a:r>
            <a:r>
              <a:rPr lang="en-US" sz="1600" b="1" i="1" u="sng" dirty="0"/>
              <a:t>(</a:t>
            </a:r>
            <a:r>
              <a:rPr lang="en-US" sz="1600" b="1" i="1" dirty="0"/>
              <a:t>1998</a:t>
            </a:r>
            <a:r>
              <a:rPr lang="en-US" sz="1600" b="1" i="1" dirty="0" smtClean="0"/>
              <a:t>-2015</a:t>
            </a:r>
            <a:r>
              <a:rPr lang="en-US" sz="1600" b="1" i="1" u="sng" dirty="0" smtClean="0"/>
              <a:t>)</a:t>
            </a:r>
            <a:endParaRPr lang="en-US" sz="1600" b="1" i="1" u="sng" dirty="0"/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err="1"/>
              <a:t>Meteosat</a:t>
            </a:r>
            <a:r>
              <a:rPr lang="en-US" sz="1600" dirty="0"/>
              <a:t>/</a:t>
            </a:r>
            <a:r>
              <a:rPr lang="en-US" sz="1600" dirty="0" err="1"/>
              <a:t>Meteosat</a:t>
            </a:r>
            <a:r>
              <a:rPr lang="en-US" sz="1600" dirty="0"/>
              <a:t> IODC </a:t>
            </a:r>
            <a:r>
              <a:rPr lang="en-US" sz="1600" b="1" i="1" u="sng" dirty="0"/>
              <a:t>(</a:t>
            </a:r>
            <a:r>
              <a:rPr lang="en-US" sz="1600" b="1" i="1" dirty="0"/>
              <a:t>1998-Present</a:t>
            </a:r>
            <a:r>
              <a:rPr lang="en-US" sz="1600" b="1" i="1" u="sng" dirty="0" smtClean="0"/>
              <a:t>)</a:t>
            </a: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smtClean="0"/>
              <a:t>Meteosat-1 FGGE (1978-1979)</a:t>
            </a:r>
            <a:endParaRPr lang="en-US" sz="1600" dirty="0"/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/>
              <a:t>FY2 (2004-Present)</a:t>
            </a: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err="1"/>
              <a:t>Kalpana</a:t>
            </a:r>
            <a:r>
              <a:rPr lang="en-US" sz="1600" dirty="0"/>
              <a:t> </a:t>
            </a:r>
            <a:r>
              <a:rPr lang="en-US" sz="1600" b="1" i="1" u="sng" dirty="0"/>
              <a:t>(</a:t>
            </a:r>
            <a:r>
              <a:rPr lang="en-US" sz="1600" b="1" i="1" dirty="0"/>
              <a:t>2005</a:t>
            </a:r>
            <a:r>
              <a:rPr lang="en-US" sz="1600" b="1" i="1" dirty="0" smtClean="0"/>
              <a:t>-2017</a:t>
            </a:r>
            <a:r>
              <a:rPr lang="en-US" sz="1600" b="1" i="1" u="sng" dirty="0" smtClean="0"/>
              <a:t>)</a:t>
            </a: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smtClean="0"/>
              <a:t>Insat-3D </a:t>
            </a:r>
            <a:r>
              <a:rPr lang="en-US" sz="1600" b="1" i="1" u="sng" dirty="0" smtClean="0"/>
              <a:t>(</a:t>
            </a:r>
            <a:r>
              <a:rPr lang="en-US" sz="1600" b="1" i="1" dirty="0" smtClean="0"/>
              <a:t>June 2014-2017)</a:t>
            </a:r>
            <a:endParaRPr lang="en-US" sz="1600" b="1" i="1" u="sng" dirty="0" smtClean="0"/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smtClean="0"/>
              <a:t>COMS (June 2012 – Present)</a:t>
            </a: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sz="1600" dirty="0" smtClean="0"/>
              <a:t>Himawari-8 (March 2015 – Present)</a:t>
            </a:r>
          </a:p>
          <a:p>
            <a:pPr marL="228600" marR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</a:pPr>
            <a:endParaRPr lang="en-US" sz="900" dirty="0">
              <a:solidFill>
                <a:srgbClr val="FFFFFF"/>
              </a:solidFill>
              <a:effectLst/>
              <a:latin typeface="Candara"/>
              <a:ea typeface="ＭＳ Ｐゴシック"/>
              <a:cs typeface="Times New Roman"/>
            </a:endParaRPr>
          </a:p>
          <a:p>
            <a:pPr marL="228600" marR="0" indent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900" dirty="0">
                <a:solidFill>
                  <a:srgbClr val="FFFFFF"/>
                </a:solidFill>
                <a:effectLst/>
                <a:latin typeface="Candara"/>
                <a:ea typeface="ＭＳ Ｐゴシック"/>
                <a:cs typeface="Times New Roman"/>
              </a:rPr>
              <a:t> 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17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uper_compu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17" y="1143804"/>
            <a:ext cx="3082502" cy="205433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348" y="318041"/>
            <a:ext cx="7583487" cy="1044388"/>
          </a:xfrm>
        </p:spPr>
        <p:txBody>
          <a:bodyPr/>
          <a:lstStyle/>
          <a:p>
            <a:r>
              <a:rPr lang="en-US" dirty="0" smtClean="0">
                <a:solidFill>
                  <a:srgbClr val="E9EAF0"/>
                </a:solidFill>
              </a:rPr>
              <a:t>Archive Data</a:t>
            </a:r>
            <a:endParaRPr lang="en-US" dirty="0">
              <a:solidFill>
                <a:srgbClr val="E9EAF0"/>
              </a:solidFill>
            </a:endParaRPr>
          </a:p>
        </p:txBody>
      </p:sp>
      <p:sp>
        <p:nvSpPr>
          <p:cNvPr id="4" name="Text Box 68"/>
          <p:cNvSpPr txBox="1">
            <a:spLocks noChangeArrowheads="1"/>
          </p:cNvSpPr>
          <p:nvPr/>
        </p:nvSpPr>
        <p:spPr bwMode="auto">
          <a:xfrm>
            <a:off x="447115" y="2490183"/>
            <a:ext cx="7583487" cy="359714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0" rIns="91440" bIns="0" anchor="t" anchorCtr="0" upright="1">
            <a:noAutofit/>
          </a:bodyPr>
          <a:lstStyle/>
          <a:p>
            <a:pPr marR="0" lvl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  <a:buClr>
                <a:srgbClr val="7C9BA5"/>
              </a:buClr>
            </a:pPr>
            <a:r>
              <a:rPr lang="en-US" sz="2000" b="1" u="sng" dirty="0" smtClean="0">
                <a:solidFill>
                  <a:srgbClr val="839C41"/>
                </a:solidFill>
                <a:effectLst/>
                <a:latin typeface="Candara"/>
                <a:ea typeface="ＭＳ Ｐゴシック"/>
                <a:cs typeface="Times New Roman"/>
              </a:rPr>
              <a:t>NOAAPORT</a:t>
            </a:r>
            <a:r>
              <a:rPr lang="en-US" sz="2000" b="1" u="sng" dirty="0">
                <a:solidFill>
                  <a:srgbClr val="839C41"/>
                </a:solidFill>
                <a:effectLst/>
                <a:latin typeface="Candara"/>
                <a:ea typeface="ＭＳ Ｐゴシック"/>
                <a:cs typeface="Times New Roman"/>
              </a:rPr>
              <a:t>/Conventional Data</a:t>
            </a:r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dirty="0"/>
              <a:t>Model Output </a:t>
            </a:r>
            <a:r>
              <a:rPr lang="en-US" b="1" i="1" u="sng" dirty="0"/>
              <a:t>(</a:t>
            </a:r>
            <a:r>
              <a:rPr lang="en-US" b="1" i="1" dirty="0"/>
              <a:t>1996-Present</a:t>
            </a:r>
            <a:r>
              <a:rPr lang="en-US" b="1" i="1" u="sng" dirty="0" smtClean="0"/>
              <a:t>)</a:t>
            </a:r>
            <a:r>
              <a:rPr lang="en-US" dirty="0" smtClean="0"/>
              <a:t>*</a:t>
            </a:r>
            <a:endParaRPr lang="en-US" dirty="0"/>
          </a:p>
          <a:p>
            <a:pPr marL="171450" lvl="0" indent="-171450">
              <a:lnSpc>
                <a:spcPct val="200000"/>
              </a:lnSpc>
              <a:buFont typeface="Arial"/>
              <a:buChar char="•"/>
            </a:pPr>
            <a:r>
              <a:rPr lang="en-US" dirty="0" smtClean="0"/>
              <a:t>In situ </a:t>
            </a:r>
            <a:r>
              <a:rPr lang="en-US" dirty="0"/>
              <a:t>Point Observations </a:t>
            </a:r>
            <a:r>
              <a:rPr lang="en-US" b="1" i="1" u="sng" dirty="0"/>
              <a:t>(</a:t>
            </a:r>
            <a:r>
              <a:rPr lang="en-US" b="1" i="1" dirty="0"/>
              <a:t>1976-Present</a:t>
            </a:r>
            <a:r>
              <a:rPr lang="en-US" b="1" i="1" u="sng" dirty="0" smtClean="0"/>
              <a:t>)</a:t>
            </a:r>
          </a:p>
          <a:p>
            <a:pPr marL="228600" marR="0" indent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900" dirty="0">
                <a:solidFill>
                  <a:srgbClr val="FFFFFF"/>
                </a:solidFill>
                <a:effectLst/>
                <a:latin typeface="Candara"/>
                <a:ea typeface="ＭＳ Ｐゴシック"/>
                <a:cs typeface="Times New Roman"/>
              </a:rPr>
              <a:t> </a:t>
            </a:r>
          </a:p>
          <a:p>
            <a:pPr marL="228600" marR="0" indent="0">
              <a:lnSpc>
                <a:spcPct val="2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900" dirty="0">
                <a:solidFill>
                  <a:srgbClr val="FFFFFF"/>
                </a:solidFill>
                <a:effectLst/>
                <a:latin typeface="Candara"/>
                <a:ea typeface="ＭＳ Ｐゴシック"/>
                <a:cs typeface="Times New Roman"/>
              </a:rPr>
              <a:t> 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17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itle 1"/>
          <p:cNvSpPr>
            <a:spLocks noGrp="1"/>
          </p:cNvSpPr>
          <p:nvPr>
            <p:ph type="title"/>
          </p:nvPr>
        </p:nvSpPr>
        <p:spPr>
          <a:xfrm>
            <a:off x="779463" y="0"/>
            <a:ext cx="7583487" cy="1044575"/>
          </a:xfrm>
        </p:spPr>
        <p:txBody>
          <a:bodyPr/>
          <a:lstStyle/>
          <a:p>
            <a:pPr eaLnBrk="1" hangingPunct="1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SSEC </a:t>
            </a:r>
            <a:r>
              <a:rPr lang="en-US" dirty="0" smtClean="0">
                <a:latin typeface="Trebuchet MS" charset="0"/>
                <a:ea typeface="ＭＳ Ｐゴシック" charset="0"/>
                <a:cs typeface="ＭＳ Ｐゴシック" charset="0"/>
              </a:rPr>
              <a:t>SDS</a:t>
            </a:r>
            <a:endParaRPr lang="en-US" dirty="0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Content Placeholder 2"/>
          <p:cNvSpPr>
            <a:spLocks noGrp="1"/>
          </p:cNvSpPr>
          <p:nvPr>
            <p:ph idx="1"/>
          </p:nvPr>
        </p:nvSpPr>
        <p:spPr>
          <a:xfrm>
            <a:off x="106640" y="4021888"/>
            <a:ext cx="5306639" cy="1603843"/>
          </a:xfrm>
        </p:spPr>
        <p:txBody>
          <a:bodyPr>
            <a:normAutofit/>
          </a:bodyPr>
          <a:lstStyle/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latin typeface="Trebuchet MS" charset="0"/>
                <a:ea typeface="ＭＳ Ｐゴシック" charset="0"/>
              </a:rPr>
              <a:t>SDS operations and QC lead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latin typeface="Trebuchet MS" charset="0"/>
                <a:ea typeface="ＭＳ Ｐゴシック" charset="0"/>
              </a:rPr>
              <a:t>Senior Systems Programmer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latin typeface="Trebuchet MS" charset="0"/>
                <a:ea typeface="ＭＳ Ｐゴシック" charset="0"/>
              </a:rPr>
              <a:t>Senior Research Application Programmer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latin typeface="Trebuchet MS" charset="0"/>
                <a:ea typeface="ＭＳ Ｐゴシック" charset="0"/>
              </a:rPr>
              <a:t>Visualization, Database, and Web programmer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latin typeface="Trebuchet MS" charset="0"/>
                <a:ea typeface="ＭＳ Ｐゴシック" charset="0"/>
              </a:rPr>
              <a:t>Research Intern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latin typeface="Trebuchet MS" charset="0"/>
                <a:ea typeface="ＭＳ Ｐゴシック" charset="0"/>
              </a:rPr>
              <a:t>Program manager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41107" y="3337150"/>
            <a:ext cx="4438413" cy="19770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80000"/>
              </a:lnSpc>
            </a:pPr>
            <a:r>
              <a:rPr lang="en-US" sz="1600" smtClean="0">
                <a:latin typeface="Trebuchet MS" charset="0"/>
                <a:ea typeface="ＭＳ Ｐゴシック" charset="0"/>
              </a:rPr>
              <a:t>Antenna/Communication </a:t>
            </a:r>
            <a:r>
              <a:rPr lang="en-US" sz="1600" dirty="0" smtClean="0">
                <a:latin typeface="Trebuchet MS" charset="0"/>
                <a:ea typeface="ＭＳ Ｐゴシック" charset="0"/>
              </a:rPr>
              <a:t>technician</a:t>
            </a:r>
            <a:endParaRPr lang="en-US" sz="1600" dirty="0" smtClean="0">
              <a:latin typeface="Trebuchet MS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1600" dirty="0" smtClean="0">
                <a:latin typeface="Trebuchet MS" charset="0"/>
                <a:ea typeface="ＭＳ Ｐゴシック" charset="0"/>
              </a:rPr>
              <a:t>3 </a:t>
            </a:r>
            <a:r>
              <a:rPr lang="en-US" sz="1600" dirty="0" smtClean="0">
                <a:latin typeface="Trebuchet MS" charset="0"/>
                <a:ea typeface="ＭＳ Ｐゴシック" charset="0"/>
              </a:rPr>
              <a:t>Student QC assistants/programmers </a:t>
            </a:r>
            <a:endParaRPr lang="en-US" sz="1600" dirty="0">
              <a:latin typeface="Trebuchet MS" charset="0"/>
              <a:ea typeface="ＭＳ Ｐゴシック" charset="0"/>
            </a:endParaRPr>
          </a:p>
        </p:txBody>
      </p:sp>
      <p:pic>
        <p:nvPicPr>
          <p:cNvPr id="8" name="Picture 7" descr="DataCenter20131119_2123 panaram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58" y="911064"/>
            <a:ext cx="8125696" cy="215105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928537" y="3140237"/>
            <a:ext cx="5225140" cy="878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80000"/>
              </a:lnSpc>
              <a:buFont typeface="Wingdings 2" charset="0"/>
              <a:buNone/>
            </a:pPr>
            <a:r>
              <a:rPr lang="en-US" sz="1600" dirty="0" smtClean="0">
                <a:latin typeface="Trebuchet MS" charset="0"/>
                <a:ea typeface="ＭＳ Ｐゴシック" charset="0"/>
              </a:rPr>
              <a:t>Staffed M-F , 8:30 AM  - </a:t>
            </a:r>
            <a:r>
              <a:rPr lang="en-US" sz="1600" dirty="0">
                <a:latin typeface="Trebuchet MS" charset="0"/>
                <a:ea typeface="ＭＳ Ｐゴシック" charset="0"/>
              </a:rPr>
              <a:t>5</a:t>
            </a:r>
            <a:r>
              <a:rPr lang="en-US" sz="1600" dirty="0" smtClean="0">
                <a:latin typeface="Trebuchet MS" charset="0"/>
                <a:ea typeface="ＭＳ Ｐゴシック" charset="0"/>
              </a:rPr>
              <a:t>:00 pm Central time.</a:t>
            </a:r>
          </a:p>
        </p:txBody>
      </p:sp>
    </p:spTree>
    <p:extLst>
      <p:ext uri="{BB962C8B-B14F-4D97-AF65-F5344CB8AC3E}">
        <p14:creationId xmlns:p14="http://schemas.microsoft.com/office/powerpoint/2010/main" val="145572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SDS related initiatives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AMQP Events</a:t>
            </a:r>
          </a:p>
          <a:p>
            <a:r>
              <a:rPr lang="en-US" dirty="0" smtClean="0"/>
              <a:t>Satellite QC API</a:t>
            </a:r>
          </a:p>
          <a:p>
            <a:r>
              <a:rPr lang="en-US" dirty="0" smtClean="0"/>
              <a:t>GRB </a:t>
            </a:r>
            <a:r>
              <a:rPr lang="en-US" dirty="0" err="1" smtClean="0"/>
              <a:t>Fanout</a:t>
            </a:r>
            <a:r>
              <a:rPr lang="en-US" dirty="0" smtClean="0"/>
              <a:t>/Mixer</a:t>
            </a:r>
          </a:p>
          <a:p>
            <a:r>
              <a:rPr lang="en-US" dirty="0" smtClean="0"/>
              <a:t>Other projects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85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32849" y="404028"/>
            <a:ext cx="3555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mtClean="0"/>
              <a:t>AMQP </a:t>
            </a:r>
            <a:r>
              <a:rPr lang="en-US" sz="4800" dirty="0" smtClean="0"/>
              <a:t>status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7421" y="3610939"/>
            <a:ext cx="829983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AMQP == Advanced Message Queuing Protocol </a:t>
            </a:r>
            <a:endParaRPr lang="en-US" sz="2000" b="1" dirty="0" smtClean="0"/>
          </a:p>
          <a:p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/>
              <a:t>Provides end user notification of data events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/>
              <a:t>Python program </a:t>
            </a:r>
            <a:r>
              <a:rPr lang="en-US" sz="2000" b="1" dirty="0" err="1" smtClean="0"/>
              <a:t>amqpfind</a:t>
            </a:r>
            <a:endParaRPr lang="en-US" sz="2000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b="1" dirty="0"/>
              <a:t>Allows end user better reliability, shorter </a:t>
            </a:r>
            <a:r>
              <a:rPr lang="en-US" sz="2000" b="1" dirty="0" smtClean="0"/>
              <a:t>latencies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/>
              <a:t>Will run both at SSEC and at remote Datacenter (eventually the cloud?)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/>
              <a:t>Will </a:t>
            </a:r>
            <a:r>
              <a:rPr lang="en-US" sz="2000" b="1" dirty="0"/>
              <a:t>move to as many datasets as possible/practical</a:t>
            </a:r>
          </a:p>
          <a:p>
            <a:pPr marL="285750" indent="-285750">
              <a:buFont typeface="Arial" charset="0"/>
              <a:buChar char="•"/>
            </a:pPr>
            <a:endParaRPr lang="en-US" sz="2000" b="1" dirty="0" smtClean="0"/>
          </a:p>
        </p:txBody>
      </p:sp>
      <p:grpSp>
        <p:nvGrpSpPr>
          <p:cNvPr id="28" name="Group 27"/>
          <p:cNvGrpSpPr/>
          <p:nvPr/>
        </p:nvGrpSpPr>
        <p:grpSpPr>
          <a:xfrm>
            <a:off x="1377009" y="971043"/>
            <a:ext cx="6251784" cy="2571371"/>
            <a:chOff x="2690397" y="-175417"/>
            <a:chExt cx="6251784" cy="2571371"/>
          </a:xfrm>
        </p:grpSpPr>
        <p:sp>
          <p:nvSpPr>
            <p:cNvPr id="7" name="Rectangle 6"/>
            <p:cNvSpPr/>
            <p:nvPr/>
          </p:nvSpPr>
          <p:spPr>
            <a:xfrm>
              <a:off x="2690397" y="1101572"/>
              <a:ext cx="1066800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Publisher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810000" y="1330172"/>
              <a:ext cx="6400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4483213" y="720572"/>
              <a:ext cx="2681830" cy="1295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Messaging </a:t>
              </a:r>
            </a:p>
            <a:p>
              <a:r>
                <a:rPr lang="en-US" dirty="0" smtClean="0">
                  <a:solidFill>
                    <a:schemeClr val="tx1"/>
                  </a:solidFill>
                </a:rPr>
                <a:t>Queue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Can 11"/>
            <p:cNvSpPr/>
            <p:nvPr/>
          </p:nvSpPr>
          <p:spPr>
            <a:xfrm>
              <a:off x="5651075" y="839639"/>
              <a:ext cx="1371600" cy="1100133"/>
            </a:xfrm>
            <a:prstGeom prst="can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655158" y="1224687"/>
              <a:ext cx="1364904" cy="112909"/>
            </a:xfrm>
            <a:custGeom>
              <a:avLst/>
              <a:gdLst>
                <a:gd name="connsiteX0" fmla="*/ 0 w 641985"/>
                <a:gd name="connsiteY0" fmla="*/ 0 h 55245"/>
                <a:gd name="connsiteX1" fmla="*/ 340995 w 641985"/>
                <a:gd name="connsiteY1" fmla="*/ 55245 h 55245"/>
                <a:gd name="connsiteX2" fmla="*/ 641985 w 641985"/>
                <a:gd name="connsiteY2" fmla="*/ 0 h 55245"/>
                <a:gd name="connsiteX3" fmla="*/ 634365 w 641985"/>
                <a:gd name="connsiteY3" fmla="*/ 1905 h 55245"/>
                <a:gd name="connsiteX0" fmla="*/ 0 w 641985"/>
                <a:gd name="connsiteY0" fmla="*/ 0 h 45720"/>
                <a:gd name="connsiteX1" fmla="*/ 325755 w 641985"/>
                <a:gd name="connsiteY1" fmla="*/ 45720 h 45720"/>
                <a:gd name="connsiteX2" fmla="*/ 641985 w 641985"/>
                <a:gd name="connsiteY2" fmla="*/ 0 h 45720"/>
                <a:gd name="connsiteX3" fmla="*/ 634365 w 641985"/>
                <a:gd name="connsiteY3" fmla="*/ 1905 h 45720"/>
                <a:gd name="connsiteX0" fmla="*/ 0 w 641985"/>
                <a:gd name="connsiteY0" fmla="*/ 0 h 45720"/>
                <a:gd name="connsiteX1" fmla="*/ 325755 w 641985"/>
                <a:gd name="connsiteY1" fmla="*/ 45720 h 45720"/>
                <a:gd name="connsiteX2" fmla="*/ 641985 w 641985"/>
                <a:gd name="connsiteY2" fmla="*/ 0 h 45720"/>
                <a:gd name="connsiteX0" fmla="*/ 0 w 640080"/>
                <a:gd name="connsiteY0" fmla="*/ 24765 h 70485"/>
                <a:gd name="connsiteX1" fmla="*/ 325755 w 640080"/>
                <a:gd name="connsiteY1" fmla="*/ 70485 h 70485"/>
                <a:gd name="connsiteX2" fmla="*/ 640080 w 640080"/>
                <a:gd name="connsiteY2" fmla="*/ 0 h 7048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7689"/>
                <a:gd name="connsiteX1" fmla="*/ 321945 w 636270"/>
                <a:gd name="connsiteY1" fmla="*/ 74295 h 77689"/>
                <a:gd name="connsiteX2" fmla="*/ 636270 w 636270"/>
                <a:gd name="connsiteY2" fmla="*/ 3810 h 77689"/>
                <a:gd name="connsiteX0" fmla="*/ 0 w 636270"/>
                <a:gd name="connsiteY0" fmla="*/ 0 h 74621"/>
                <a:gd name="connsiteX1" fmla="*/ 321945 w 636270"/>
                <a:gd name="connsiteY1" fmla="*/ 74295 h 74621"/>
                <a:gd name="connsiteX2" fmla="*/ 636270 w 636270"/>
                <a:gd name="connsiteY2" fmla="*/ 3810 h 74621"/>
                <a:gd name="connsiteX0" fmla="*/ 0 w 636270"/>
                <a:gd name="connsiteY0" fmla="*/ 0 h 74621"/>
                <a:gd name="connsiteX1" fmla="*/ 321945 w 636270"/>
                <a:gd name="connsiteY1" fmla="*/ 74295 h 74621"/>
                <a:gd name="connsiteX2" fmla="*/ 636270 w 636270"/>
                <a:gd name="connsiteY2" fmla="*/ 3810 h 74621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5715 h 70490"/>
                <a:gd name="connsiteX1" fmla="*/ 321945 w 636270"/>
                <a:gd name="connsiteY1" fmla="*/ 70485 h 70490"/>
                <a:gd name="connsiteX2" fmla="*/ 636270 w 636270"/>
                <a:gd name="connsiteY2" fmla="*/ 0 h 70490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40080"/>
                <a:gd name="connsiteY0" fmla="*/ 1905 h 59525"/>
                <a:gd name="connsiteX1" fmla="*/ 323850 w 640080"/>
                <a:gd name="connsiteY1" fmla="*/ 59055 h 59525"/>
                <a:gd name="connsiteX2" fmla="*/ 640080 w 640080"/>
                <a:gd name="connsiteY2" fmla="*/ 0 h 59525"/>
                <a:gd name="connsiteX0" fmla="*/ 0 w 640080"/>
                <a:gd name="connsiteY0" fmla="*/ 1905 h 59525"/>
                <a:gd name="connsiteX1" fmla="*/ 323850 w 640080"/>
                <a:gd name="connsiteY1" fmla="*/ 59055 h 59525"/>
                <a:gd name="connsiteX2" fmla="*/ 640080 w 640080"/>
                <a:gd name="connsiteY2" fmla="*/ 0 h 59525"/>
                <a:gd name="connsiteX0" fmla="*/ 0 w 640080"/>
                <a:gd name="connsiteY0" fmla="*/ 1905 h 59055"/>
                <a:gd name="connsiteX1" fmla="*/ 323850 w 640080"/>
                <a:gd name="connsiteY1" fmla="*/ 59055 h 59055"/>
                <a:gd name="connsiteX2" fmla="*/ 640080 w 640080"/>
                <a:gd name="connsiteY2" fmla="*/ 0 h 59055"/>
                <a:gd name="connsiteX0" fmla="*/ 0 w 640080"/>
                <a:gd name="connsiteY0" fmla="*/ 1905 h 59055"/>
                <a:gd name="connsiteX1" fmla="*/ 323850 w 640080"/>
                <a:gd name="connsiteY1" fmla="*/ 59055 h 59055"/>
                <a:gd name="connsiteX2" fmla="*/ 640080 w 640080"/>
                <a:gd name="connsiteY2" fmla="*/ 0 h 59055"/>
                <a:gd name="connsiteX0" fmla="*/ 0 w 638175"/>
                <a:gd name="connsiteY0" fmla="*/ 0 h 57150"/>
                <a:gd name="connsiteX1" fmla="*/ 323850 w 638175"/>
                <a:gd name="connsiteY1" fmla="*/ 57150 h 57150"/>
                <a:gd name="connsiteX2" fmla="*/ 638175 w 638175"/>
                <a:gd name="connsiteY2" fmla="*/ 5715 h 57150"/>
                <a:gd name="connsiteX0" fmla="*/ 0 w 641985"/>
                <a:gd name="connsiteY0" fmla="*/ 19050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7617"/>
                <a:gd name="connsiteX1" fmla="*/ 323850 w 641985"/>
                <a:gd name="connsiteY1" fmla="*/ 76200 h 77617"/>
                <a:gd name="connsiteX2" fmla="*/ 641985 w 641985"/>
                <a:gd name="connsiteY2" fmla="*/ 0 h 77617"/>
                <a:gd name="connsiteX0" fmla="*/ 0 w 641985"/>
                <a:gd name="connsiteY0" fmla="*/ 9525 h 84850"/>
                <a:gd name="connsiteX1" fmla="*/ 318135 w 641985"/>
                <a:gd name="connsiteY1" fmla="*/ 83820 h 84850"/>
                <a:gd name="connsiteX2" fmla="*/ 641985 w 641985"/>
                <a:gd name="connsiteY2" fmla="*/ 0 h 84850"/>
                <a:gd name="connsiteX0" fmla="*/ 0 w 641985"/>
                <a:gd name="connsiteY0" fmla="*/ 9525 h 83820"/>
                <a:gd name="connsiteX1" fmla="*/ 318135 w 641985"/>
                <a:gd name="connsiteY1" fmla="*/ 83820 h 83820"/>
                <a:gd name="connsiteX2" fmla="*/ 641985 w 641985"/>
                <a:gd name="connsiteY2" fmla="*/ 0 h 83820"/>
                <a:gd name="connsiteX0" fmla="*/ 0 w 641985"/>
                <a:gd name="connsiteY0" fmla="*/ 9525 h 83820"/>
                <a:gd name="connsiteX1" fmla="*/ 318135 w 641985"/>
                <a:gd name="connsiteY1" fmla="*/ 83820 h 83820"/>
                <a:gd name="connsiteX2" fmla="*/ 641985 w 641985"/>
                <a:gd name="connsiteY2" fmla="*/ 0 h 83820"/>
                <a:gd name="connsiteX0" fmla="*/ 0 w 643890"/>
                <a:gd name="connsiteY0" fmla="*/ 3810 h 78105"/>
                <a:gd name="connsiteX1" fmla="*/ 318135 w 643890"/>
                <a:gd name="connsiteY1" fmla="*/ 78105 h 78105"/>
                <a:gd name="connsiteX2" fmla="*/ 643890 w 643890"/>
                <a:gd name="connsiteY2" fmla="*/ 0 h 78105"/>
                <a:gd name="connsiteX0" fmla="*/ 0 w 647700"/>
                <a:gd name="connsiteY0" fmla="*/ 0 h 74295"/>
                <a:gd name="connsiteX1" fmla="*/ 318135 w 647700"/>
                <a:gd name="connsiteY1" fmla="*/ 74295 h 74295"/>
                <a:gd name="connsiteX2" fmla="*/ 647700 w 647700"/>
                <a:gd name="connsiteY2" fmla="*/ 1905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1985" h="74295">
                  <a:moveTo>
                    <a:pt x="0" y="0"/>
                  </a:moveTo>
                  <a:cubicBezTo>
                    <a:pt x="50165" y="62865"/>
                    <a:pt x="182245" y="68580"/>
                    <a:pt x="318135" y="74295"/>
                  </a:cubicBezTo>
                  <a:cubicBezTo>
                    <a:pt x="441960" y="67945"/>
                    <a:pt x="588645" y="67310"/>
                    <a:pt x="641985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5655158" y="1479454"/>
              <a:ext cx="1364904" cy="112909"/>
            </a:xfrm>
            <a:custGeom>
              <a:avLst/>
              <a:gdLst>
                <a:gd name="connsiteX0" fmla="*/ 0 w 641985"/>
                <a:gd name="connsiteY0" fmla="*/ 0 h 55245"/>
                <a:gd name="connsiteX1" fmla="*/ 340995 w 641985"/>
                <a:gd name="connsiteY1" fmla="*/ 55245 h 55245"/>
                <a:gd name="connsiteX2" fmla="*/ 641985 w 641985"/>
                <a:gd name="connsiteY2" fmla="*/ 0 h 55245"/>
                <a:gd name="connsiteX3" fmla="*/ 634365 w 641985"/>
                <a:gd name="connsiteY3" fmla="*/ 1905 h 55245"/>
                <a:gd name="connsiteX0" fmla="*/ 0 w 641985"/>
                <a:gd name="connsiteY0" fmla="*/ 0 h 45720"/>
                <a:gd name="connsiteX1" fmla="*/ 325755 w 641985"/>
                <a:gd name="connsiteY1" fmla="*/ 45720 h 45720"/>
                <a:gd name="connsiteX2" fmla="*/ 641985 w 641985"/>
                <a:gd name="connsiteY2" fmla="*/ 0 h 45720"/>
                <a:gd name="connsiteX3" fmla="*/ 634365 w 641985"/>
                <a:gd name="connsiteY3" fmla="*/ 1905 h 45720"/>
                <a:gd name="connsiteX0" fmla="*/ 0 w 641985"/>
                <a:gd name="connsiteY0" fmla="*/ 0 h 45720"/>
                <a:gd name="connsiteX1" fmla="*/ 325755 w 641985"/>
                <a:gd name="connsiteY1" fmla="*/ 45720 h 45720"/>
                <a:gd name="connsiteX2" fmla="*/ 641985 w 641985"/>
                <a:gd name="connsiteY2" fmla="*/ 0 h 45720"/>
                <a:gd name="connsiteX0" fmla="*/ 0 w 640080"/>
                <a:gd name="connsiteY0" fmla="*/ 24765 h 70485"/>
                <a:gd name="connsiteX1" fmla="*/ 325755 w 640080"/>
                <a:gd name="connsiteY1" fmla="*/ 70485 h 70485"/>
                <a:gd name="connsiteX2" fmla="*/ 640080 w 640080"/>
                <a:gd name="connsiteY2" fmla="*/ 0 h 7048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7689"/>
                <a:gd name="connsiteX1" fmla="*/ 321945 w 636270"/>
                <a:gd name="connsiteY1" fmla="*/ 74295 h 77689"/>
                <a:gd name="connsiteX2" fmla="*/ 636270 w 636270"/>
                <a:gd name="connsiteY2" fmla="*/ 3810 h 77689"/>
                <a:gd name="connsiteX0" fmla="*/ 0 w 636270"/>
                <a:gd name="connsiteY0" fmla="*/ 0 h 74621"/>
                <a:gd name="connsiteX1" fmla="*/ 321945 w 636270"/>
                <a:gd name="connsiteY1" fmla="*/ 74295 h 74621"/>
                <a:gd name="connsiteX2" fmla="*/ 636270 w 636270"/>
                <a:gd name="connsiteY2" fmla="*/ 3810 h 74621"/>
                <a:gd name="connsiteX0" fmla="*/ 0 w 636270"/>
                <a:gd name="connsiteY0" fmla="*/ 0 h 74621"/>
                <a:gd name="connsiteX1" fmla="*/ 321945 w 636270"/>
                <a:gd name="connsiteY1" fmla="*/ 74295 h 74621"/>
                <a:gd name="connsiteX2" fmla="*/ 636270 w 636270"/>
                <a:gd name="connsiteY2" fmla="*/ 3810 h 74621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5715 h 70490"/>
                <a:gd name="connsiteX1" fmla="*/ 321945 w 636270"/>
                <a:gd name="connsiteY1" fmla="*/ 70485 h 70490"/>
                <a:gd name="connsiteX2" fmla="*/ 636270 w 636270"/>
                <a:gd name="connsiteY2" fmla="*/ 0 h 70490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40080"/>
                <a:gd name="connsiteY0" fmla="*/ 1905 h 59525"/>
                <a:gd name="connsiteX1" fmla="*/ 323850 w 640080"/>
                <a:gd name="connsiteY1" fmla="*/ 59055 h 59525"/>
                <a:gd name="connsiteX2" fmla="*/ 640080 w 640080"/>
                <a:gd name="connsiteY2" fmla="*/ 0 h 59525"/>
                <a:gd name="connsiteX0" fmla="*/ 0 w 640080"/>
                <a:gd name="connsiteY0" fmla="*/ 1905 h 59525"/>
                <a:gd name="connsiteX1" fmla="*/ 323850 w 640080"/>
                <a:gd name="connsiteY1" fmla="*/ 59055 h 59525"/>
                <a:gd name="connsiteX2" fmla="*/ 640080 w 640080"/>
                <a:gd name="connsiteY2" fmla="*/ 0 h 59525"/>
                <a:gd name="connsiteX0" fmla="*/ 0 w 640080"/>
                <a:gd name="connsiteY0" fmla="*/ 1905 h 59055"/>
                <a:gd name="connsiteX1" fmla="*/ 323850 w 640080"/>
                <a:gd name="connsiteY1" fmla="*/ 59055 h 59055"/>
                <a:gd name="connsiteX2" fmla="*/ 640080 w 640080"/>
                <a:gd name="connsiteY2" fmla="*/ 0 h 59055"/>
                <a:gd name="connsiteX0" fmla="*/ 0 w 640080"/>
                <a:gd name="connsiteY0" fmla="*/ 1905 h 59055"/>
                <a:gd name="connsiteX1" fmla="*/ 323850 w 640080"/>
                <a:gd name="connsiteY1" fmla="*/ 59055 h 59055"/>
                <a:gd name="connsiteX2" fmla="*/ 640080 w 640080"/>
                <a:gd name="connsiteY2" fmla="*/ 0 h 59055"/>
                <a:gd name="connsiteX0" fmla="*/ 0 w 638175"/>
                <a:gd name="connsiteY0" fmla="*/ 0 h 57150"/>
                <a:gd name="connsiteX1" fmla="*/ 323850 w 638175"/>
                <a:gd name="connsiteY1" fmla="*/ 57150 h 57150"/>
                <a:gd name="connsiteX2" fmla="*/ 638175 w 638175"/>
                <a:gd name="connsiteY2" fmla="*/ 5715 h 57150"/>
                <a:gd name="connsiteX0" fmla="*/ 0 w 641985"/>
                <a:gd name="connsiteY0" fmla="*/ 19050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7617"/>
                <a:gd name="connsiteX1" fmla="*/ 323850 w 641985"/>
                <a:gd name="connsiteY1" fmla="*/ 76200 h 77617"/>
                <a:gd name="connsiteX2" fmla="*/ 641985 w 641985"/>
                <a:gd name="connsiteY2" fmla="*/ 0 h 77617"/>
                <a:gd name="connsiteX0" fmla="*/ 0 w 641985"/>
                <a:gd name="connsiteY0" fmla="*/ 9525 h 84850"/>
                <a:gd name="connsiteX1" fmla="*/ 318135 w 641985"/>
                <a:gd name="connsiteY1" fmla="*/ 83820 h 84850"/>
                <a:gd name="connsiteX2" fmla="*/ 641985 w 641985"/>
                <a:gd name="connsiteY2" fmla="*/ 0 h 84850"/>
                <a:gd name="connsiteX0" fmla="*/ 0 w 641985"/>
                <a:gd name="connsiteY0" fmla="*/ 9525 h 83820"/>
                <a:gd name="connsiteX1" fmla="*/ 318135 w 641985"/>
                <a:gd name="connsiteY1" fmla="*/ 83820 h 83820"/>
                <a:gd name="connsiteX2" fmla="*/ 641985 w 641985"/>
                <a:gd name="connsiteY2" fmla="*/ 0 h 83820"/>
                <a:gd name="connsiteX0" fmla="*/ 0 w 641985"/>
                <a:gd name="connsiteY0" fmla="*/ 9525 h 83820"/>
                <a:gd name="connsiteX1" fmla="*/ 318135 w 641985"/>
                <a:gd name="connsiteY1" fmla="*/ 83820 h 83820"/>
                <a:gd name="connsiteX2" fmla="*/ 641985 w 641985"/>
                <a:gd name="connsiteY2" fmla="*/ 0 h 83820"/>
                <a:gd name="connsiteX0" fmla="*/ 0 w 643890"/>
                <a:gd name="connsiteY0" fmla="*/ 3810 h 78105"/>
                <a:gd name="connsiteX1" fmla="*/ 318135 w 643890"/>
                <a:gd name="connsiteY1" fmla="*/ 78105 h 78105"/>
                <a:gd name="connsiteX2" fmla="*/ 643890 w 643890"/>
                <a:gd name="connsiteY2" fmla="*/ 0 h 78105"/>
                <a:gd name="connsiteX0" fmla="*/ 0 w 647700"/>
                <a:gd name="connsiteY0" fmla="*/ 0 h 74295"/>
                <a:gd name="connsiteX1" fmla="*/ 318135 w 647700"/>
                <a:gd name="connsiteY1" fmla="*/ 74295 h 74295"/>
                <a:gd name="connsiteX2" fmla="*/ 647700 w 647700"/>
                <a:gd name="connsiteY2" fmla="*/ 1905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1985" h="74295">
                  <a:moveTo>
                    <a:pt x="0" y="0"/>
                  </a:moveTo>
                  <a:cubicBezTo>
                    <a:pt x="50165" y="62865"/>
                    <a:pt x="182245" y="68580"/>
                    <a:pt x="318135" y="74295"/>
                  </a:cubicBezTo>
                  <a:cubicBezTo>
                    <a:pt x="441960" y="67945"/>
                    <a:pt x="588645" y="67310"/>
                    <a:pt x="641985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5655158" y="1734223"/>
              <a:ext cx="1364904" cy="112909"/>
            </a:xfrm>
            <a:custGeom>
              <a:avLst/>
              <a:gdLst>
                <a:gd name="connsiteX0" fmla="*/ 0 w 641985"/>
                <a:gd name="connsiteY0" fmla="*/ 0 h 55245"/>
                <a:gd name="connsiteX1" fmla="*/ 340995 w 641985"/>
                <a:gd name="connsiteY1" fmla="*/ 55245 h 55245"/>
                <a:gd name="connsiteX2" fmla="*/ 641985 w 641985"/>
                <a:gd name="connsiteY2" fmla="*/ 0 h 55245"/>
                <a:gd name="connsiteX3" fmla="*/ 634365 w 641985"/>
                <a:gd name="connsiteY3" fmla="*/ 1905 h 55245"/>
                <a:gd name="connsiteX0" fmla="*/ 0 w 641985"/>
                <a:gd name="connsiteY0" fmla="*/ 0 h 45720"/>
                <a:gd name="connsiteX1" fmla="*/ 325755 w 641985"/>
                <a:gd name="connsiteY1" fmla="*/ 45720 h 45720"/>
                <a:gd name="connsiteX2" fmla="*/ 641985 w 641985"/>
                <a:gd name="connsiteY2" fmla="*/ 0 h 45720"/>
                <a:gd name="connsiteX3" fmla="*/ 634365 w 641985"/>
                <a:gd name="connsiteY3" fmla="*/ 1905 h 45720"/>
                <a:gd name="connsiteX0" fmla="*/ 0 w 641985"/>
                <a:gd name="connsiteY0" fmla="*/ 0 h 45720"/>
                <a:gd name="connsiteX1" fmla="*/ 325755 w 641985"/>
                <a:gd name="connsiteY1" fmla="*/ 45720 h 45720"/>
                <a:gd name="connsiteX2" fmla="*/ 641985 w 641985"/>
                <a:gd name="connsiteY2" fmla="*/ 0 h 45720"/>
                <a:gd name="connsiteX0" fmla="*/ 0 w 640080"/>
                <a:gd name="connsiteY0" fmla="*/ 24765 h 70485"/>
                <a:gd name="connsiteX1" fmla="*/ 325755 w 640080"/>
                <a:gd name="connsiteY1" fmla="*/ 70485 h 70485"/>
                <a:gd name="connsiteX2" fmla="*/ 640080 w 640080"/>
                <a:gd name="connsiteY2" fmla="*/ 0 h 7048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7689"/>
                <a:gd name="connsiteX1" fmla="*/ 321945 w 636270"/>
                <a:gd name="connsiteY1" fmla="*/ 74295 h 77689"/>
                <a:gd name="connsiteX2" fmla="*/ 636270 w 636270"/>
                <a:gd name="connsiteY2" fmla="*/ 3810 h 77689"/>
                <a:gd name="connsiteX0" fmla="*/ 0 w 636270"/>
                <a:gd name="connsiteY0" fmla="*/ 0 h 74621"/>
                <a:gd name="connsiteX1" fmla="*/ 321945 w 636270"/>
                <a:gd name="connsiteY1" fmla="*/ 74295 h 74621"/>
                <a:gd name="connsiteX2" fmla="*/ 636270 w 636270"/>
                <a:gd name="connsiteY2" fmla="*/ 3810 h 74621"/>
                <a:gd name="connsiteX0" fmla="*/ 0 w 636270"/>
                <a:gd name="connsiteY0" fmla="*/ 0 h 74621"/>
                <a:gd name="connsiteX1" fmla="*/ 321945 w 636270"/>
                <a:gd name="connsiteY1" fmla="*/ 74295 h 74621"/>
                <a:gd name="connsiteX2" fmla="*/ 636270 w 636270"/>
                <a:gd name="connsiteY2" fmla="*/ 3810 h 74621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5715 h 70490"/>
                <a:gd name="connsiteX1" fmla="*/ 321945 w 636270"/>
                <a:gd name="connsiteY1" fmla="*/ 70485 h 70490"/>
                <a:gd name="connsiteX2" fmla="*/ 636270 w 636270"/>
                <a:gd name="connsiteY2" fmla="*/ 0 h 70490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40080"/>
                <a:gd name="connsiteY0" fmla="*/ 1905 h 59525"/>
                <a:gd name="connsiteX1" fmla="*/ 323850 w 640080"/>
                <a:gd name="connsiteY1" fmla="*/ 59055 h 59525"/>
                <a:gd name="connsiteX2" fmla="*/ 640080 w 640080"/>
                <a:gd name="connsiteY2" fmla="*/ 0 h 59525"/>
                <a:gd name="connsiteX0" fmla="*/ 0 w 640080"/>
                <a:gd name="connsiteY0" fmla="*/ 1905 h 59525"/>
                <a:gd name="connsiteX1" fmla="*/ 323850 w 640080"/>
                <a:gd name="connsiteY1" fmla="*/ 59055 h 59525"/>
                <a:gd name="connsiteX2" fmla="*/ 640080 w 640080"/>
                <a:gd name="connsiteY2" fmla="*/ 0 h 59525"/>
                <a:gd name="connsiteX0" fmla="*/ 0 w 640080"/>
                <a:gd name="connsiteY0" fmla="*/ 1905 h 59055"/>
                <a:gd name="connsiteX1" fmla="*/ 323850 w 640080"/>
                <a:gd name="connsiteY1" fmla="*/ 59055 h 59055"/>
                <a:gd name="connsiteX2" fmla="*/ 640080 w 640080"/>
                <a:gd name="connsiteY2" fmla="*/ 0 h 59055"/>
                <a:gd name="connsiteX0" fmla="*/ 0 w 640080"/>
                <a:gd name="connsiteY0" fmla="*/ 1905 h 59055"/>
                <a:gd name="connsiteX1" fmla="*/ 323850 w 640080"/>
                <a:gd name="connsiteY1" fmla="*/ 59055 h 59055"/>
                <a:gd name="connsiteX2" fmla="*/ 640080 w 640080"/>
                <a:gd name="connsiteY2" fmla="*/ 0 h 59055"/>
                <a:gd name="connsiteX0" fmla="*/ 0 w 638175"/>
                <a:gd name="connsiteY0" fmla="*/ 0 h 57150"/>
                <a:gd name="connsiteX1" fmla="*/ 323850 w 638175"/>
                <a:gd name="connsiteY1" fmla="*/ 57150 h 57150"/>
                <a:gd name="connsiteX2" fmla="*/ 638175 w 638175"/>
                <a:gd name="connsiteY2" fmla="*/ 5715 h 57150"/>
                <a:gd name="connsiteX0" fmla="*/ 0 w 641985"/>
                <a:gd name="connsiteY0" fmla="*/ 19050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7617"/>
                <a:gd name="connsiteX1" fmla="*/ 323850 w 641985"/>
                <a:gd name="connsiteY1" fmla="*/ 76200 h 77617"/>
                <a:gd name="connsiteX2" fmla="*/ 641985 w 641985"/>
                <a:gd name="connsiteY2" fmla="*/ 0 h 77617"/>
                <a:gd name="connsiteX0" fmla="*/ 0 w 641985"/>
                <a:gd name="connsiteY0" fmla="*/ 9525 h 84850"/>
                <a:gd name="connsiteX1" fmla="*/ 318135 w 641985"/>
                <a:gd name="connsiteY1" fmla="*/ 83820 h 84850"/>
                <a:gd name="connsiteX2" fmla="*/ 641985 w 641985"/>
                <a:gd name="connsiteY2" fmla="*/ 0 h 84850"/>
                <a:gd name="connsiteX0" fmla="*/ 0 w 641985"/>
                <a:gd name="connsiteY0" fmla="*/ 9525 h 83820"/>
                <a:gd name="connsiteX1" fmla="*/ 318135 w 641985"/>
                <a:gd name="connsiteY1" fmla="*/ 83820 h 83820"/>
                <a:gd name="connsiteX2" fmla="*/ 641985 w 641985"/>
                <a:gd name="connsiteY2" fmla="*/ 0 h 83820"/>
                <a:gd name="connsiteX0" fmla="*/ 0 w 641985"/>
                <a:gd name="connsiteY0" fmla="*/ 9525 h 83820"/>
                <a:gd name="connsiteX1" fmla="*/ 318135 w 641985"/>
                <a:gd name="connsiteY1" fmla="*/ 83820 h 83820"/>
                <a:gd name="connsiteX2" fmla="*/ 641985 w 641985"/>
                <a:gd name="connsiteY2" fmla="*/ 0 h 83820"/>
                <a:gd name="connsiteX0" fmla="*/ 0 w 643890"/>
                <a:gd name="connsiteY0" fmla="*/ 3810 h 78105"/>
                <a:gd name="connsiteX1" fmla="*/ 318135 w 643890"/>
                <a:gd name="connsiteY1" fmla="*/ 78105 h 78105"/>
                <a:gd name="connsiteX2" fmla="*/ 643890 w 643890"/>
                <a:gd name="connsiteY2" fmla="*/ 0 h 78105"/>
                <a:gd name="connsiteX0" fmla="*/ 0 w 647700"/>
                <a:gd name="connsiteY0" fmla="*/ 0 h 74295"/>
                <a:gd name="connsiteX1" fmla="*/ 318135 w 647700"/>
                <a:gd name="connsiteY1" fmla="*/ 74295 h 74295"/>
                <a:gd name="connsiteX2" fmla="*/ 647700 w 647700"/>
                <a:gd name="connsiteY2" fmla="*/ 1905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1985" h="74295">
                  <a:moveTo>
                    <a:pt x="0" y="0"/>
                  </a:moveTo>
                  <a:cubicBezTo>
                    <a:pt x="50165" y="62865"/>
                    <a:pt x="182245" y="68580"/>
                    <a:pt x="318135" y="74295"/>
                  </a:cubicBezTo>
                  <a:cubicBezTo>
                    <a:pt x="441960" y="67945"/>
                    <a:pt x="588645" y="67310"/>
                    <a:pt x="641985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038730" y="317580"/>
              <a:ext cx="2665075" cy="93365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1400" dirty="0">
                  <a:ln w="3175">
                    <a:noFill/>
                    <a:prstDash val="solid"/>
                  </a:ln>
                </a:rPr>
                <a:t>i</a:t>
              </a:r>
              <a:r>
                <a:rPr lang="en-US" sz="1400" dirty="0" smtClean="0">
                  <a:ln w="3175">
                    <a:noFill/>
                    <a:prstDash val="solid"/>
                  </a:ln>
                </a:rPr>
                <a:t>mage start</a:t>
              </a:r>
              <a:endParaRPr lang="en-US" sz="1400" cap="none" spc="0" dirty="0">
                <a:ln w="3175">
                  <a:noFill/>
                  <a:prstDash val="solid"/>
                </a:ln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299579" y="842287"/>
              <a:ext cx="2143377" cy="66125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>
                  <a:gd name="adj" fmla="val 878259"/>
                </a:avLst>
              </a:prstTxWarp>
              <a:spAutoFit/>
            </a:bodyPr>
            <a:lstStyle/>
            <a:p>
              <a:pPr algn="ctr"/>
              <a:r>
                <a:rPr lang="en-US" sz="1400" dirty="0">
                  <a:ln w="3175">
                    <a:noFill/>
                    <a:prstDash val="solid"/>
                  </a:ln>
                </a:rPr>
                <a:t>b</a:t>
              </a:r>
              <a:r>
                <a:rPr lang="en-US" sz="1400" dirty="0" smtClean="0">
                  <a:ln w="3175">
                    <a:noFill/>
                    <a:prstDash val="solid"/>
                  </a:ln>
                </a:rPr>
                <a:t>and end</a:t>
              </a:r>
              <a:endParaRPr lang="en-US" sz="1400" cap="none" spc="0" dirty="0">
                <a:ln w="3175">
                  <a:noFill/>
                  <a:prstDash val="solid"/>
                </a:ln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rot="21540000">
              <a:off x="4741534" y="-175417"/>
              <a:ext cx="3259466" cy="1924253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>
              <a:prstTxWarp prst="textArchDown">
                <a:avLst>
                  <a:gd name="adj" fmla="val 878259"/>
                </a:avLst>
              </a:prstTxWarp>
              <a:spAutoFit/>
            </a:bodyPr>
            <a:lstStyle/>
            <a:p>
              <a:pPr algn="ctr"/>
              <a:r>
                <a:rPr lang="en-US" sz="1400" dirty="0" smtClean="0">
                  <a:ln w="3175">
                    <a:noFill/>
                    <a:prstDash val="solid"/>
                  </a:ln>
                </a:rPr>
                <a:t>image complete</a:t>
              </a:r>
              <a:endParaRPr lang="en-US" sz="1400" cap="none" spc="0" dirty="0">
                <a:ln w="3175">
                  <a:noFill/>
                  <a:prstDash val="solid"/>
                </a:ln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7189904" y="1330172"/>
              <a:ext cx="6400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7875381" y="1101572"/>
              <a:ext cx="1066800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Client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723457" y="2057400"/>
              <a:ext cx="42013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http://</a:t>
              </a:r>
              <a:r>
                <a:rPr lang="en-US" sz="1600" i="1" dirty="0" err="1"/>
                <a:t>www.ssec.wisc.edu</a:t>
              </a:r>
              <a:r>
                <a:rPr lang="en-US" sz="1600" i="1" dirty="0"/>
                <a:t>/datacenter/</a:t>
              </a:r>
              <a:r>
                <a:rPr lang="en-US" sz="1600" i="1" dirty="0" err="1"/>
                <a:t>amqpfind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7952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32849" y="404028"/>
            <a:ext cx="3555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mtClean="0"/>
              <a:t>AMQP </a:t>
            </a:r>
            <a:r>
              <a:rPr lang="en-US" sz="4800" dirty="0" smtClean="0"/>
              <a:t>status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377009" y="971043"/>
            <a:ext cx="6251784" cy="2571371"/>
            <a:chOff x="2690397" y="-175417"/>
            <a:chExt cx="6251784" cy="2571371"/>
          </a:xfrm>
        </p:grpSpPr>
        <p:sp>
          <p:nvSpPr>
            <p:cNvPr id="7" name="Rectangle 6"/>
            <p:cNvSpPr/>
            <p:nvPr/>
          </p:nvSpPr>
          <p:spPr>
            <a:xfrm>
              <a:off x="2690397" y="1101572"/>
              <a:ext cx="1066800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Publisher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810000" y="1330172"/>
              <a:ext cx="6400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4483213" y="720572"/>
              <a:ext cx="2681830" cy="1295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Messaging </a:t>
              </a:r>
            </a:p>
            <a:p>
              <a:r>
                <a:rPr lang="en-US" dirty="0" smtClean="0">
                  <a:solidFill>
                    <a:schemeClr val="tx1"/>
                  </a:solidFill>
                </a:rPr>
                <a:t>Queue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Can 11"/>
            <p:cNvSpPr/>
            <p:nvPr/>
          </p:nvSpPr>
          <p:spPr>
            <a:xfrm>
              <a:off x="5651075" y="839639"/>
              <a:ext cx="1371600" cy="1100133"/>
            </a:xfrm>
            <a:prstGeom prst="can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655158" y="1224687"/>
              <a:ext cx="1364904" cy="112909"/>
            </a:xfrm>
            <a:custGeom>
              <a:avLst/>
              <a:gdLst>
                <a:gd name="connsiteX0" fmla="*/ 0 w 641985"/>
                <a:gd name="connsiteY0" fmla="*/ 0 h 55245"/>
                <a:gd name="connsiteX1" fmla="*/ 340995 w 641985"/>
                <a:gd name="connsiteY1" fmla="*/ 55245 h 55245"/>
                <a:gd name="connsiteX2" fmla="*/ 641985 w 641985"/>
                <a:gd name="connsiteY2" fmla="*/ 0 h 55245"/>
                <a:gd name="connsiteX3" fmla="*/ 634365 w 641985"/>
                <a:gd name="connsiteY3" fmla="*/ 1905 h 55245"/>
                <a:gd name="connsiteX0" fmla="*/ 0 w 641985"/>
                <a:gd name="connsiteY0" fmla="*/ 0 h 45720"/>
                <a:gd name="connsiteX1" fmla="*/ 325755 w 641985"/>
                <a:gd name="connsiteY1" fmla="*/ 45720 h 45720"/>
                <a:gd name="connsiteX2" fmla="*/ 641985 w 641985"/>
                <a:gd name="connsiteY2" fmla="*/ 0 h 45720"/>
                <a:gd name="connsiteX3" fmla="*/ 634365 w 641985"/>
                <a:gd name="connsiteY3" fmla="*/ 1905 h 45720"/>
                <a:gd name="connsiteX0" fmla="*/ 0 w 641985"/>
                <a:gd name="connsiteY0" fmla="*/ 0 h 45720"/>
                <a:gd name="connsiteX1" fmla="*/ 325755 w 641985"/>
                <a:gd name="connsiteY1" fmla="*/ 45720 h 45720"/>
                <a:gd name="connsiteX2" fmla="*/ 641985 w 641985"/>
                <a:gd name="connsiteY2" fmla="*/ 0 h 45720"/>
                <a:gd name="connsiteX0" fmla="*/ 0 w 640080"/>
                <a:gd name="connsiteY0" fmla="*/ 24765 h 70485"/>
                <a:gd name="connsiteX1" fmla="*/ 325755 w 640080"/>
                <a:gd name="connsiteY1" fmla="*/ 70485 h 70485"/>
                <a:gd name="connsiteX2" fmla="*/ 640080 w 640080"/>
                <a:gd name="connsiteY2" fmla="*/ 0 h 7048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7689"/>
                <a:gd name="connsiteX1" fmla="*/ 321945 w 636270"/>
                <a:gd name="connsiteY1" fmla="*/ 74295 h 77689"/>
                <a:gd name="connsiteX2" fmla="*/ 636270 w 636270"/>
                <a:gd name="connsiteY2" fmla="*/ 3810 h 77689"/>
                <a:gd name="connsiteX0" fmla="*/ 0 w 636270"/>
                <a:gd name="connsiteY0" fmla="*/ 0 h 74621"/>
                <a:gd name="connsiteX1" fmla="*/ 321945 w 636270"/>
                <a:gd name="connsiteY1" fmla="*/ 74295 h 74621"/>
                <a:gd name="connsiteX2" fmla="*/ 636270 w 636270"/>
                <a:gd name="connsiteY2" fmla="*/ 3810 h 74621"/>
                <a:gd name="connsiteX0" fmla="*/ 0 w 636270"/>
                <a:gd name="connsiteY0" fmla="*/ 0 h 74621"/>
                <a:gd name="connsiteX1" fmla="*/ 321945 w 636270"/>
                <a:gd name="connsiteY1" fmla="*/ 74295 h 74621"/>
                <a:gd name="connsiteX2" fmla="*/ 636270 w 636270"/>
                <a:gd name="connsiteY2" fmla="*/ 3810 h 74621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5715 h 70490"/>
                <a:gd name="connsiteX1" fmla="*/ 321945 w 636270"/>
                <a:gd name="connsiteY1" fmla="*/ 70485 h 70490"/>
                <a:gd name="connsiteX2" fmla="*/ 636270 w 636270"/>
                <a:gd name="connsiteY2" fmla="*/ 0 h 70490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40080"/>
                <a:gd name="connsiteY0" fmla="*/ 1905 h 59525"/>
                <a:gd name="connsiteX1" fmla="*/ 323850 w 640080"/>
                <a:gd name="connsiteY1" fmla="*/ 59055 h 59525"/>
                <a:gd name="connsiteX2" fmla="*/ 640080 w 640080"/>
                <a:gd name="connsiteY2" fmla="*/ 0 h 59525"/>
                <a:gd name="connsiteX0" fmla="*/ 0 w 640080"/>
                <a:gd name="connsiteY0" fmla="*/ 1905 h 59525"/>
                <a:gd name="connsiteX1" fmla="*/ 323850 w 640080"/>
                <a:gd name="connsiteY1" fmla="*/ 59055 h 59525"/>
                <a:gd name="connsiteX2" fmla="*/ 640080 w 640080"/>
                <a:gd name="connsiteY2" fmla="*/ 0 h 59525"/>
                <a:gd name="connsiteX0" fmla="*/ 0 w 640080"/>
                <a:gd name="connsiteY0" fmla="*/ 1905 h 59055"/>
                <a:gd name="connsiteX1" fmla="*/ 323850 w 640080"/>
                <a:gd name="connsiteY1" fmla="*/ 59055 h 59055"/>
                <a:gd name="connsiteX2" fmla="*/ 640080 w 640080"/>
                <a:gd name="connsiteY2" fmla="*/ 0 h 59055"/>
                <a:gd name="connsiteX0" fmla="*/ 0 w 640080"/>
                <a:gd name="connsiteY0" fmla="*/ 1905 h 59055"/>
                <a:gd name="connsiteX1" fmla="*/ 323850 w 640080"/>
                <a:gd name="connsiteY1" fmla="*/ 59055 h 59055"/>
                <a:gd name="connsiteX2" fmla="*/ 640080 w 640080"/>
                <a:gd name="connsiteY2" fmla="*/ 0 h 59055"/>
                <a:gd name="connsiteX0" fmla="*/ 0 w 638175"/>
                <a:gd name="connsiteY0" fmla="*/ 0 h 57150"/>
                <a:gd name="connsiteX1" fmla="*/ 323850 w 638175"/>
                <a:gd name="connsiteY1" fmla="*/ 57150 h 57150"/>
                <a:gd name="connsiteX2" fmla="*/ 638175 w 638175"/>
                <a:gd name="connsiteY2" fmla="*/ 5715 h 57150"/>
                <a:gd name="connsiteX0" fmla="*/ 0 w 641985"/>
                <a:gd name="connsiteY0" fmla="*/ 19050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7617"/>
                <a:gd name="connsiteX1" fmla="*/ 323850 w 641985"/>
                <a:gd name="connsiteY1" fmla="*/ 76200 h 77617"/>
                <a:gd name="connsiteX2" fmla="*/ 641985 w 641985"/>
                <a:gd name="connsiteY2" fmla="*/ 0 h 77617"/>
                <a:gd name="connsiteX0" fmla="*/ 0 w 641985"/>
                <a:gd name="connsiteY0" fmla="*/ 9525 h 84850"/>
                <a:gd name="connsiteX1" fmla="*/ 318135 w 641985"/>
                <a:gd name="connsiteY1" fmla="*/ 83820 h 84850"/>
                <a:gd name="connsiteX2" fmla="*/ 641985 w 641985"/>
                <a:gd name="connsiteY2" fmla="*/ 0 h 84850"/>
                <a:gd name="connsiteX0" fmla="*/ 0 w 641985"/>
                <a:gd name="connsiteY0" fmla="*/ 9525 h 83820"/>
                <a:gd name="connsiteX1" fmla="*/ 318135 w 641985"/>
                <a:gd name="connsiteY1" fmla="*/ 83820 h 83820"/>
                <a:gd name="connsiteX2" fmla="*/ 641985 w 641985"/>
                <a:gd name="connsiteY2" fmla="*/ 0 h 83820"/>
                <a:gd name="connsiteX0" fmla="*/ 0 w 641985"/>
                <a:gd name="connsiteY0" fmla="*/ 9525 h 83820"/>
                <a:gd name="connsiteX1" fmla="*/ 318135 w 641985"/>
                <a:gd name="connsiteY1" fmla="*/ 83820 h 83820"/>
                <a:gd name="connsiteX2" fmla="*/ 641985 w 641985"/>
                <a:gd name="connsiteY2" fmla="*/ 0 h 83820"/>
                <a:gd name="connsiteX0" fmla="*/ 0 w 643890"/>
                <a:gd name="connsiteY0" fmla="*/ 3810 h 78105"/>
                <a:gd name="connsiteX1" fmla="*/ 318135 w 643890"/>
                <a:gd name="connsiteY1" fmla="*/ 78105 h 78105"/>
                <a:gd name="connsiteX2" fmla="*/ 643890 w 643890"/>
                <a:gd name="connsiteY2" fmla="*/ 0 h 78105"/>
                <a:gd name="connsiteX0" fmla="*/ 0 w 647700"/>
                <a:gd name="connsiteY0" fmla="*/ 0 h 74295"/>
                <a:gd name="connsiteX1" fmla="*/ 318135 w 647700"/>
                <a:gd name="connsiteY1" fmla="*/ 74295 h 74295"/>
                <a:gd name="connsiteX2" fmla="*/ 647700 w 647700"/>
                <a:gd name="connsiteY2" fmla="*/ 1905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1985" h="74295">
                  <a:moveTo>
                    <a:pt x="0" y="0"/>
                  </a:moveTo>
                  <a:cubicBezTo>
                    <a:pt x="50165" y="62865"/>
                    <a:pt x="182245" y="68580"/>
                    <a:pt x="318135" y="74295"/>
                  </a:cubicBezTo>
                  <a:cubicBezTo>
                    <a:pt x="441960" y="67945"/>
                    <a:pt x="588645" y="67310"/>
                    <a:pt x="641985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5655158" y="1479454"/>
              <a:ext cx="1364904" cy="112909"/>
            </a:xfrm>
            <a:custGeom>
              <a:avLst/>
              <a:gdLst>
                <a:gd name="connsiteX0" fmla="*/ 0 w 641985"/>
                <a:gd name="connsiteY0" fmla="*/ 0 h 55245"/>
                <a:gd name="connsiteX1" fmla="*/ 340995 w 641985"/>
                <a:gd name="connsiteY1" fmla="*/ 55245 h 55245"/>
                <a:gd name="connsiteX2" fmla="*/ 641985 w 641985"/>
                <a:gd name="connsiteY2" fmla="*/ 0 h 55245"/>
                <a:gd name="connsiteX3" fmla="*/ 634365 w 641985"/>
                <a:gd name="connsiteY3" fmla="*/ 1905 h 55245"/>
                <a:gd name="connsiteX0" fmla="*/ 0 w 641985"/>
                <a:gd name="connsiteY0" fmla="*/ 0 h 45720"/>
                <a:gd name="connsiteX1" fmla="*/ 325755 w 641985"/>
                <a:gd name="connsiteY1" fmla="*/ 45720 h 45720"/>
                <a:gd name="connsiteX2" fmla="*/ 641985 w 641985"/>
                <a:gd name="connsiteY2" fmla="*/ 0 h 45720"/>
                <a:gd name="connsiteX3" fmla="*/ 634365 w 641985"/>
                <a:gd name="connsiteY3" fmla="*/ 1905 h 45720"/>
                <a:gd name="connsiteX0" fmla="*/ 0 w 641985"/>
                <a:gd name="connsiteY0" fmla="*/ 0 h 45720"/>
                <a:gd name="connsiteX1" fmla="*/ 325755 w 641985"/>
                <a:gd name="connsiteY1" fmla="*/ 45720 h 45720"/>
                <a:gd name="connsiteX2" fmla="*/ 641985 w 641985"/>
                <a:gd name="connsiteY2" fmla="*/ 0 h 45720"/>
                <a:gd name="connsiteX0" fmla="*/ 0 w 640080"/>
                <a:gd name="connsiteY0" fmla="*/ 24765 h 70485"/>
                <a:gd name="connsiteX1" fmla="*/ 325755 w 640080"/>
                <a:gd name="connsiteY1" fmla="*/ 70485 h 70485"/>
                <a:gd name="connsiteX2" fmla="*/ 640080 w 640080"/>
                <a:gd name="connsiteY2" fmla="*/ 0 h 7048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7689"/>
                <a:gd name="connsiteX1" fmla="*/ 321945 w 636270"/>
                <a:gd name="connsiteY1" fmla="*/ 74295 h 77689"/>
                <a:gd name="connsiteX2" fmla="*/ 636270 w 636270"/>
                <a:gd name="connsiteY2" fmla="*/ 3810 h 77689"/>
                <a:gd name="connsiteX0" fmla="*/ 0 w 636270"/>
                <a:gd name="connsiteY0" fmla="*/ 0 h 74621"/>
                <a:gd name="connsiteX1" fmla="*/ 321945 w 636270"/>
                <a:gd name="connsiteY1" fmla="*/ 74295 h 74621"/>
                <a:gd name="connsiteX2" fmla="*/ 636270 w 636270"/>
                <a:gd name="connsiteY2" fmla="*/ 3810 h 74621"/>
                <a:gd name="connsiteX0" fmla="*/ 0 w 636270"/>
                <a:gd name="connsiteY0" fmla="*/ 0 h 74621"/>
                <a:gd name="connsiteX1" fmla="*/ 321945 w 636270"/>
                <a:gd name="connsiteY1" fmla="*/ 74295 h 74621"/>
                <a:gd name="connsiteX2" fmla="*/ 636270 w 636270"/>
                <a:gd name="connsiteY2" fmla="*/ 3810 h 74621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5715 h 70490"/>
                <a:gd name="connsiteX1" fmla="*/ 321945 w 636270"/>
                <a:gd name="connsiteY1" fmla="*/ 70485 h 70490"/>
                <a:gd name="connsiteX2" fmla="*/ 636270 w 636270"/>
                <a:gd name="connsiteY2" fmla="*/ 0 h 70490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40080"/>
                <a:gd name="connsiteY0" fmla="*/ 1905 h 59525"/>
                <a:gd name="connsiteX1" fmla="*/ 323850 w 640080"/>
                <a:gd name="connsiteY1" fmla="*/ 59055 h 59525"/>
                <a:gd name="connsiteX2" fmla="*/ 640080 w 640080"/>
                <a:gd name="connsiteY2" fmla="*/ 0 h 59525"/>
                <a:gd name="connsiteX0" fmla="*/ 0 w 640080"/>
                <a:gd name="connsiteY0" fmla="*/ 1905 h 59525"/>
                <a:gd name="connsiteX1" fmla="*/ 323850 w 640080"/>
                <a:gd name="connsiteY1" fmla="*/ 59055 h 59525"/>
                <a:gd name="connsiteX2" fmla="*/ 640080 w 640080"/>
                <a:gd name="connsiteY2" fmla="*/ 0 h 59525"/>
                <a:gd name="connsiteX0" fmla="*/ 0 w 640080"/>
                <a:gd name="connsiteY0" fmla="*/ 1905 h 59055"/>
                <a:gd name="connsiteX1" fmla="*/ 323850 w 640080"/>
                <a:gd name="connsiteY1" fmla="*/ 59055 h 59055"/>
                <a:gd name="connsiteX2" fmla="*/ 640080 w 640080"/>
                <a:gd name="connsiteY2" fmla="*/ 0 h 59055"/>
                <a:gd name="connsiteX0" fmla="*/ 0 w 640080"/>
                <a:gd name="connsiteY0" fmla="*/ 1905 h 59055"/>
                <a:gd name="connsiteX1" fmla="*/ 323850 w 640080"/>
                <a:gd name="connsiteY1" fmla="*/ 59055 h 59055"/>
                <a:gd name="connsiteX2" fmla="*/ 640080 w 640080"/>
                <a:gd name="connsiteY2" fmla="*/ 0 h 59055"/>
                <a:gd name="connsiteX0" fmla="*/ 0 w 638175"/>
                <a:gd name="connsiteY0" fmla="*/ 0 h 57150"/>
                <a:gd name="connsiteX1" fmla="*/ 323850 w 638175"/>
                <a:gd name="connsiteY1" fmla="*/ 57150 h 57150"/>
                <a:gd name="connsiteX2" fmla="*/ 638175 w 638175"/>
                <a:gd name="connsiteY2" fmla="*/ 5715 h 57150"/>
                <a:gd name="connsiteX0" fmla="*/ 0 w 641985"/>
                <a:gd name="connsiteY0" fmla="*/ 19050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7617"/>
                <a:gd name="connsiteX1" fmla="*/ 323850 w 641985"/>
                <a:gd name="connsiteY1" fmla="*/ 76200 h 77617"/>
                <a:gd name="connsiteX2" fmla="*/ 641985 w 641985"/>
                <a:gd name="connsiteY2" fmla="*/ 0 h 77617"/>
                <a:gd name="connsiteX0" fmla="*/ 0 w 641985"/>
                <a:gd name="connsiteY0" fmla="*/ 9525 h 84850"/>
                <a:gd name="connsiteX1" fmla="*/ 318135 w 641985"/>
                <a:gd name="connsiteY1" fmla="*/ 83820 h 84850"/>
                <a:gd name="connsiteX2" fmla="*/ 641985 w 641985"/>
                <a:gd name="connsiteY2" fmla="*/ 0 h 84850"/>
                <a:gd name="connsiteX0" fmla="*/ 0 w 641985"/>
                <a:gd name="connsiteY0" fmla="*/ 9525 h 83820"/>
                <a:gd name="connsiteX1" fmla="*/ 318135 w 641985"/>
                <a:gd name="connsiteY1" fmla="*/ 83820 h 83820"/>
                <a:gd name="connsiteX2" fmla="*/ 641985 w 641985"/>
                <a:gd name="connsiteY2" fmla="*/ 0 h 83820"/>
                <a:gd name="connsiteX0" fmla="*/ 0 w 641985"/>
                <a:gd name="connsiteY0" fmla="*/ 9525 h 83820"/>
                <a:gd name="connsiteX1" fmla="*/ 318135 w 641985"/>
                <a:gd name="connsiteY1" fmla="*/ 83820 h 83820"/>
                <a:gd name="connsiteX2" fmla="*/ 641985 w 641985"/>
                <a:gd name="connsiteY2" fmla="*/ 0 h 83820"/>
                <a:gd name="connsiteX0" fmla="*/ 0 w 643890"/>
                <a:gd name="connsiteY0" fmla="*/ 3810 h 78105"/>
                <a:gd name="connsiteX1" fmla="*/ 318135 w 643890"/>
                <a:gd name="connsiteY1" fmla="*/ 78105 h 78105"/>
                <a:gd name="connsiteX2" fmla="*/ 643890 w 643890"/>
                <a:gd name="connsiteY2" fmla="*/ 0 h 78105"/>
                <a:gd name="connsiteX0" fmla="*/ 0 w 647700"/>
                <a:gd name="connsiteY0" fmla="*/ 0 h 74295"/>
                <a:gd name="connsiteX1" fmla="*/ 318135 w 647700"/>
                <a:gd name="connsiteY1" fmla="*/ 74295 h 74295"/>
                <a:gd name="connsiteX2" fmla="*/ 647700 w 647700"/>
                <a:gd name="connsiteY2" fmla="*/ 1905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1985" h="74295">
                  <a:moveTo>
                    <a:pt x="0" y="0"/>
                  </a:moveTo>
                  <a:cubicBezTo>
                    <a:pt x="50165" y="62865"/>
                    <a:pt x="182245" y="68580"/>
                    <a:pt x="318135" y="74295"/>
                  </a:cubicBezTo>
                  <a:cubicBezTo>
                    <a:pt x="441960" y="67945"/>
                    <a:pt x="588645" y="67310"/>
                    <a:pt x="641985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5655158" y="1734223"/>
              <a:ext cx="1364904" cy="112909"/>
            </a:xfrm>
            <a:custGeom>
              <a:avLst/>
              <a:gdLst>
                <a:gd name="connsiteX0" fmla="*/ 0 w 641985"/>
                <a:gd name="connsiteY0" fmla="*/ 0 h 55245"/>
                <a:gd name="connsiteX1" fmla="*/ 340995 w 641985"/>
                <a:gd name="connsiteY1" fmla="*/ 55245 h 55245"/>
                <a:gd name="connsiteX2" fmla="*/ 641985 w 641985"/>
                <a:gd name="connsiteY2" fmla="*/ 0 h 55245"/>
                <a:gd name="connsiteX3" fmla="*/ 634365 w 641985"/>
                <a:gd name="connsiteY3" fmla="*/ 1905 h 55245"/>
                <a:gd name="connsiteX0" fmla="*/ 0 w 641985"/>
                <a:gd name="connsiteY0" fmla="*/ 0 h 45720"/>
                <a:gd name="connsiteX1" fmla="*/ 325755 w 641985"/>
                <a:gd name="connsiteY1" fmla="*/ 45720 h 45720"/>
                <a:gd name="connsiteX2" fmla="*/ 641985 w 641985"/>
                <a:gd name="connsiteY2" fmla="*/ 0 h 45720"/>
                <a:gd name="connsiteX3" fmla="*/ 634365 w 641985"/>
                <a:gd name="connsiteY3" fmla="*/ 1905 h 45720"/>
                <a:gd name="connsiteX0" fmla="*/ 0 w 641985"/>
                <a:gd name="connsiteY0" fmla="*/ 0 h 45720"/>
                <a:gd name="connsiteX1" fmla="*/ 325755 w 641985"/>
                <a:gd name="connsiteY1" fmla="*/ 45720 h 45720"/>
                <a:gd name="connsiteX2" fmla="*/ 641985 w 641985"/>
                <a:gd name="connsiteY2" fmla="*/ 0 h 45720"/>
                <a:gd name="connsiteX0" fmla="*/ 0 w 640080"/>
                <a:gd name="connsiteY0" fmla="*/ 24765 h 70485"/>
                <a:gd name="connsiteX1" fmla="*/ 325755 w 640080"/>
                <a:gd name="connsiteY1" fmla="*/ 70485 h 70485"/>
                <a:gd name="connsiteX2" fmla="*/ 640080 w 640080"/>
                <a:gd name="connsiteY2" fmla="*/ 0 h 7048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7689"/>
                <a:gd name="connsiteX1" fmla="*/ 321945 w 636270"/>
                <a:gd name="connsiteY1" fmla="*/ 74295 h 77689"/>
                <a:gd name="connsiteX2" fmla="*/ 636270 w 636270"/>
                <a:gd name="connsiteY2" fmla="*/ 3810 h 77689"/>
                <a:gd name="connsiteX0" fmla="*/ 0 w 636270"/>
                <a:gd name="connsiteY0" fmla="*/ 0 h 74621"/>
                <a:gd name="connsiteX1" fmla="*/ 321945 w 636270"/>
                <a:gd name="connsiteY1" fmla="*/ 74295 h 74621"/>
                <a:gd name="connsiteX2" fmla="*/ 636270 w 636270"/>
                <a:gd name="connsiteY2" fmla="*/ 3810 h 74621"/>
                <a:gd name="connsiteX0" fmla="*/ 0 w 636270"/>
                <a:gd name="connsiteY0" fmla="*/ 0 h 74621"/>
                <a:gd name="connsiteX1" fmla="*/ 321945 w 636270"/>
                <a:gd name="connsiteY1" fmla="*/ 74295 h 74621"/>
                <a:gd name="connsiteX2" fmla="*/ 636270 w 636270"/>
                <a:gd name="connsiteY2" fmla="*/ 3810 h 74621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5715 h 70490"/>
                <a:gd name="connsiteX1" fmla="*/ 321945 w 636270"/>
                <a:gd name="connsiteY1" fmla="*/ 70485 h 70490"/>
                <a:gd name="connsiteX2" fmla="*/ 636270 w 636270"/>
                <a:gd name="connsiteY2" fmla="*/ 0 h 70490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40080"/>
                <a:gd name="connsiteY0" fmla="*/ 1905 h 59525"/>
                <a:gd name="connsiteX1" fmla="*/ 323850 w 640080"/>
                <a:gd name="connsiteY1" fmla="*/ 59055 h 59525"/>
                <a:gd name="connsiteX2" fmla="*/ 640080 w 640080"/>
                <a:gd name="connsiteY2" fmla="*/ 0 h 59525"/>
                <a:gd name="connsiteX0" fmla="*/ 0 w 640080"/>
                <a:gd name="connsiteY0" fmla="*/ 1905 h 59525"/>
                <a:gd name="connsiteX1" fmla="*/ 323850 w 640080"/>
                <a:gd name="connsiteY1" fmla="*/ 59055 h 59525"/>
                <a:gd name="connsiteX2" fmla="*/ 640080 w 640080"/>
                <a:gd name="connsiteY2" fmla="*/ 0 h 59525"/>
                <a:gd name="connsiteX0" fmla="*/ 0 w 640080"/>
                <a:gd name="connsiteY0" fmla="*/ 1905 h 59055"/>
                <a:gd name="connsiteX1" fmla="*/ 323850 w 640080"/>
                <a:gd name="connsiteY1" fmla="*/ 59055 h 59055"/>
                <a:gd name="connsiteX2" fmla="*/ 640080 w 640080"/>
                <a:gd name="connsiteY2" fmla="*/ 0 h 59055"/>
                <a:gd name="connsiteX0" fmla="*/ 0 w 640080"/>
                <a:gd name="connsiteY0" fmla="*/ 1905 h 59055"/>
                <a:gd name="connsiteX1" fmla="*/ 323850 w 640080"/>
                <a:gd name="connsiteY1" fmla="*/ 59055 h 59055"/>
                <a:gd name="connsiteX2" fmla="*/ 640080 w 640080"/>
                <a:gd name="connsiteY2" fmla="*/ 0 h 59055"/>
                <a:gd name="connsiteX0" fmla="*/ 0 w 638175"/>
                <a:gd name="connsiteY0" fmla="*/ 0 h 57150"/>
                <a:gd name="connsiteX1" fmla="*/ 323850 w 638175"/>
                <a:gd name="connsiteY1" fmla="*/ 57150 h 57150"/>
                <a:gd name="connsiteX2" fmla="*/ 638175 w 638175"/>
                <a:gd name="connsiteY2" fmla="*/ 5715 h 57150"/>
                <a:gd name="connsiteX0" fmla="*/ 0 w 641985"/>
                <a:gd name="connsiteY0" fmla="*/ 19050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7617"/>
                <a:gd name="connsiteX1" fmla="*/ 323850 w 641985"/>
                <a:gd name="connsiteY1" fmla="*/ 76200 h 77617"/>
                <a:gd name="connsiteX2" fmla="*/ 641985 w 641985"/>
                <a:gd name="connsiteY2" fmla="*/ 0 h 77617"/>
                <a:gd name="connsiteX0" fmla="*/ 0 w 641985"/>
                <a:gd name="connsiteY0" fmla="*/ 9525 h 84850"/>
                <a:gd name="connsiteX1" fmla="*/ 318135 w 641985"/>
                <a:gd name="connsiteY1" fmla="*/ 83820 h 84850"/>
                <a:gd name="connsiteX2" fmla="*/ 641985 w 641985"/>
                <a:gd name="connsiteY2" fmla="*/ 0 h 84850"/>
                <a:gd name="connsiteX0" fmla="*/ 0 w 641985"/>
                <a:gd name="connsiteY0" fmla="*/ 9525 h 83820"/>
                <a:gd name="connsiteX1" fmla="*/ 318135 w 641985"/>
                <a:gd name="connsiteY1" fmla="*/ 83820 h 83820"/>
                <a:gd name="connsiteX2" fmla="*/ 641985 w 641985"/>
                <a:gd name="connsiteY2" fmla="*/ 0 h 83820"/>
                <a:gd name="connsiteX0" fmla="*/ 0 w 641985"/>
                <a:gd name="connsiteY0" fmla="*/ 9525 h 83820"/>
                <a:gd name="connsiteX1" fmla="*/ 318135 w 641985"/>
                <a:gd name="connsiteY1" fmla="*/ 83820 h 83820"/>
                <a:gd name="connsiteX2" fmla="*/ 641985 w 641985"/>
                <a:gd name="connsiteY2" fmla="*/ 0 h 83820"/>
                <a:gd name="connsiteX0" fmla="*/ 0 w 643890"/>
                <a:gd name="connsiteY0" fmla="*/ 3810 h 78105"/>
                <a:gd name="connsiteX1" fmla="*/ 318135 w 643890"/>
                <a:gd name="connsiteY1" fmla="*/ 78105 h 78105"/>
                <a:gd name="connsiteX2" fmla="*/ 643890 w 643890"/>
                <a:gd name="connsiteY2" fmla="*/ 0 h 78105"/>
                <a:gd name="connsiteX0" fmla="*/ 0 w 647700"/>
                <a:gd name="connsiteY0" fmla="*/ 0 h 74295"/>
                <a:gd name="connsiteX1" fmla="*/ 318135 w 647700"/>
                <a:gd name="connsiteY1" fmla="*/ 74295 h 74295"/>
                <a:gd name="connsiteX2" fmla="*/ 647700 w 647700"/>
                <a:gd name="connsiteY2" fmla="*/ 1905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1985" h="74295">
                  <a:moveTo>
                    <a:pt x="0" y="0"/>
                  </a:moveTo>
                  <a:cubicBezTo>
                    <a:pt x="50165" y="62865"/>
                    <a:pt x="182245" y="68580"/>
                    <a:pt x="318135" y="74295"/>
                  </a:cubicBezTo>
                  <a:cubicBezTo>
                    <a:pt x="441960" y="67945"/>
                    <a:pt x="588645" y="67310"/>
                    <a:pt x="641985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038730" y="317580"/>
              <a:ext cx="2665075" cy="93365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1400" dirty="0">
                  <a:ln w="3175">
                    <a:noFill/>
                    <a:prstDash val="solid"/>
                  </a:ln>
                </a:rPr>
                <a:t>i</a:t>
              </a:r>
              <a:r>
                <a:rPr lang="en-US" sz="1400" dirty="0" smtClean="0">
                  <a:ln w="3175">
                    <a:noFill/>
                    <a:prstDash val="solid"/>
                  </a:ln>
                </a:rPr>
                <a:t>mage start</a:t>
              </a:r>
              <a:endParaRPr lang="en-US" sz="1400" cap="none" spc="0" dirty="0">
                <a:ln w="3175">
                  <a:noFill/>
                  <a:prstDash val="solid"/>
                </a:ln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299579" y="842287"/>
              <a:ext cx="2143377" cy="66125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>
                  <a:gd name="adj" fmla="val 878259"/>
                </a:avLst>
              </a:prstTxWarp>
              <a:spAutoFit/>
            </a:bodyPr>
            <a:lstStyle/>
            <a:p>
              <a:pPr algn="ctr"/>
              <a:r>
                <a:rPr lang="en-US" sz="1400" dirty="0">
                  <a:ln w="3175">
                    <a:noFill/>
                    <a:prstDash val="solid"/>
                  </a:ln>
                </a:rPr>
                <a:t>b</a:t>
              </a:r>
              <a:r>
                <a:rPr lang="en-US" sz="1400" dirty="0" smtClean="0">
                  <a:ln w="3175">
                    <a:noFill/>
                    <a:prstDash val="solid"/>
                  </a:ln>
                </a:rPr>
                <a:t>and end</a:t>
              </a:r>
              <a:endParaRPr lang="en-US" sz="1400" cap="none" spc="0" dirty="0">
                <a:ln w="3175">
                  <a:noFill/>
                  <a:prstDash val="solid"/>
                </a:ln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rot="21540000">
              <a:off x="4741534" y="-175417"/>
              <a:ext cx="3259466" cy="1924253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>
              <a:prstTxWarp prst="textArchDown">
                <a:avLst>
                  <a:gd name="adj" fmla="val 878259"/>
                </a:avLst>
              </a:prstTxWarp>
              <a:spAutoFit/>
            </a:bodyPr>
            <a:lstStyle/>
            <a:p>
              <a:pPr algn="ctr"/>
              <a:r>
                <a:rPr lang="en-US" sz="1400" dirty="0" smtClean="0">
                  <a:ln w="3175">
                    <a:noFill/>
                    <a:prstDash val="solid"/>
                  </a:ln>
                </a:rPr>
                <a:t>image complete</a:t>
              </a:r>
              <a:endParaRPr lang="en-US" sz="1400" cap="none" spc="0" dirty="0">
                <a:ln w="3175">
                  <a:noFill/>
                  <a:prstDash val="solid"/>
                </a:ln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7189904" y="1330172"/>
              <a:ext cx="6400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7875381" y="1101572"/>
              <a:ext cx="1066800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Client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723457" y="2057400"/>
              <a:ext cx="42013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http://</a:t>
              </a:r>
              <a:r>
                <a:rPr lang="en-US" sz="1600" i="1" dirty="0" err="1"/>
                <a:t>www.ssec.wisc.edu</a:t>
              </a:r>
              <a:r>
                <a:rPr lang="en-US" sz="1600" i="1" dirty="0"/>
                <a:t>/datacenter/</a:t>
              </a:r>
              <a:r>
                <a:rPr lang="en-US" sz="1600" i="1" dirty="0" err="1"/>
                <a:t>amqpfind</a:t>
              </a:r>
              <a:endParaRPr lang="en-US" sz="160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85493" y="3725663"/>
            <a:ext cx="323248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Satellites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GOES-16/17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L1b</a:t>
            </a:r>
            <a:r>
              <a:rPr lang="en-US" sz="1600" dirty="0" smtClean="0"/>
              <a:t> - all instruments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GLM</a:t>
            </a:r>
            <a:endParaRPr lang="en-US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L2</a:t>
            </a:r>
            <a:r>
              <a:rPr lang="en-US" sz="1600" dirty="0" smtClean="0"/>
              <a:t>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Himawari</a:t>
            </a:r>
            <a:r>
              <a:rPr lang="en-US" sz="1600" dirty="0" smtClean="0"/>
              <a:t> (HDS)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NOAA-20 (</a:t>
            </a:r>
            <a:r>
              <a:rPr lang="en-US" sz="1600" dirty="0" err="1" smtClean="0"/>
              <a:t>VIIRS</a:t>
            </a:r>
            <a:r>
              <a:rPr lang="en-US" sz="1600" dirty="0" smtClean="0"/>
              <a:t> only)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SNPP (</a:t>
            </a:r>
            <a:r>
              <a:rPr lang="en-US" sz="1600" dirty="0" err="1" smtClean="0"/>
              <a:t>VIIRS</a:t>
            </a:r>
            <a:r>
              <a:rPr lang="en-US" sz="1600" dirty="0" smtClean="0"/>
              <a:t> only)</a:t>
            </a:r>
          </a:p>
        </p:txBody>
      </p:sp>
    </p:spTree>
    <p:extLst>
      <p:ext uri="{BB962C8B-B14F-4D97-AF65-F5344CB8AC3E}">
        <p14:creationId xmlns:p14="http://schemas.microsoft.com/office/powerpoint/2010/main" val="119197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32849" y="404028"/>
            <a:ext cx="3555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mtClean="0"/>
              <a:t>AMQP </a:t>
            </a:r>
            <a:r>
              <a:rPr lang="en-US" sz="4800" dirty="0" smtClean="0"/>
              <a:t>status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377009" y="971043"/>
            <a:ext cx="6251784" cy="2571371"/>
            <a:chOff x="2690397" y="-175417"/>
            <a:chExt cx="6251784" cy="2571371"/>
          </a:xfrm>
        </p:grpSpPr>
        <p:sp>
          <p:nvSpPr>
            <p:cNvPr id="7" name="Rectangle 6"/>
            <p:cNvSpPr/>
            <p:nvPr/>
          </p:nvSpPr>
          <p:spPr>
            <a:xfrm>
              <a:off x="2690397" y="1101572"/>
              <a:ext cx="1066800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Publisher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810000" y="1330172"/>
              <a:ext cx="6400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4483213" y="720572"/>
              <a:ext cx="2681830" cy="1295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Messaging </a:t>
              </a:r>
            </a:p>
            <a:p>
              <a:r>
                <a:rPr lang="en-US" dirty="0" smtClean="0">
                  <a:solidFill>
                    <a:schemeClr val="tx1"/>
                  </a:solidFill>
                </a:rPr>
                <a:t>Queue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Can 11"/>
            <p:cNvSpPr/>
            <p:nvPr/>
          </p:nvSpPr>
          <p:spPr>
            <a:xfrm>
              <a:off x="5651075" y="839639"/>
              <a:ext cx="1371600" cy="1100133"/>
            </a:xfrm>
            <a:prstGeom prst="can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655158" y="1224687"/>
              <a:ext cx="1364904" cy="112909"/>
            </a:xfrm>
            <a:custGeom>
              <a:avLst/>
              <a:gdLst>
                <a:gd name="connsiteX0" fmla="*/ 0 w 641985"/>
                <a:gd name="connsiteY0" fmla="*/ 0 h 55245"/>
                <a:gd name="connsiteX1" fmla="*/ 340995 w 641985"/>
                <a:gd name="connsiteY1" fmla="*/ 55245 h 55245"/>
                <a:gd name="connsiteX2" fmla="*/ 641985 w 641985"/>
                <a:gd name="connsiteY2" fmla="*/ 0 h 55245"/>
                <a:gd name="connsiteX3" fmla="*/ 634365 w 641985"/>
                <a:gd name="connsiteY3" fmla="*/ 1905 h 55245"/>
                <a:gd name="connsiteX0" fmla="*/ 0 w 641985"/>
                <a:gd name="connsiteY0" fmla="*/ 0 h 45720"/>
                <a:gd name="connsiteX1" fmla="*/ 325755 w 641985"/>
                <a:gd name="connsiteY1" fmla="*/ 45720 h 45720"/>
                <a:gd name="connsiteX2" fmla="*/ 641985 w 641985"/>
                <a:gd name="connsiteY2" fmla="*/ 0 h 45720"/>
                <a:gd name="connsiteX3" fmla="*/ 634365 w 641985"/>
                <a:gd name="connsiteY3" fmla="*/ 1905 h 45720"/>
                <a:gd name="connsiteX0" fmla="*/ 0 w 641985"/>
                <a:gd name="connsiteY0" fmla="*/ 0 h 45720"/>
                <a:gd name="connsiteX1" fmla="*/ 325755 w 641985"/>
                <a:gd name="connsiteY1" fmla="*/ 45720 h 45720"/>
                <a:gd name="connsiteX2" fmla="*/ 641985 w 641985"/>
                <a:gd name="connsiteY2" fmla="*/ 0 h 45720"/>
                <a:gd name="connsiteX0" fmla="*/ 0 w 640080"/>
                <a:gd name="connsiteY0" fmla="*/ 24765 h 70485"/>
                <a:gd name="connsiteX1" fmla="*/ 325755 w 640080"/>
                <a:gd name="connsiteY1" fmla="*/ 70485 h 70485"/>
                <a:gd name="connsiteX2" fmla="*/ 640080 w 640080"/>
                <a:gd name="connsiteY2" fmla="*/ 0 h 7048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7689"/>
                <a:gd name="connsiteX1" fmla="*/ 321945 w 636270"/>
                <a:gd name="connsiteY1" fmla="*/ 74295 h 77689"/>
                <a:gd name="connsiteX2" fmla="*/ 636270 w 636270"/>
                <a:gd name="connsiteY2" fmla="*/ 3810 h 77689"/>
                <a:gd name="connsiteX0" fmla="*/ 0 w 636270"/>
                <a:gd name="connsiteY0" fmla="*/ 0 h 74621"/>
                <a:gd name="connsiteX1" fmla="*/ 321945 w 636270"/>
                <a:gd name="connsiteY1" fmla="*/ 74295 h 74621"/>
                <a:gd name="connsiteX2" fmla="*/ 636270 w 636270"/>
                <a:gd name="connsiteY2" fmla="*/ 3810 h 74621"/>
                <a:gd name="connsiteX0" fmla="*/ 0 w 636270"/>
                <a:gd name="connsiteY0" fmla="*/ 0 h 74621"/>
                <a:gd name="connsiteX1" fmla="*/ 321945 w 636270"/>
                <a:gd name="connsiteY1" fmla="*/ 74295 h 74621"/>
                <a:gd name="connsiteX2" fmla="*/ 636270 w 636270"/>
                <a:gd name="connsiteY2" fmla="*/ 3810 h 74621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5715 h 70490"/>
                <a:gd name="connsiteX1" fmla="*/ 321945 w 636270"/>
                <a:gd name="connsiteY1" fmla="*/ 70485 h 70490"/>
                <a:gd name="connsiteX2" fmla="*/ 636270 w 636270"/>
                <a:gd name="connsiteY2" fmla="*/ 0 h 70490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40080"/>
                <a:gd name="connsiteY0" fmla="*/ 1905 h 59525"/>
                <a:gd name="connsiteX1" fmla="*/ 323850 w 640080"/>
                <a:gd name="connsiteY1" fmla="*/ 59055 h 59525"/>
                <a:gd name="connsiteX2" fmla="*/ 640080 w 640080"/>
                <a:gd name="connsiteY2" fmla="*/ 0 h 59525"/>
                <a:gd name="connsiteX0" fmla="*/ 0 w 640080"/>
                <a:gd name="connsiteY0" fmla="*/ 1905 h 59525"/>
                <a:gd name="connsiteX1" fmla="*/ 323850 w 640080"/>
                <a:gd name="connsiteY1" fmla="*/ 59055 h 59525"/>
                <a:gd name="connsiteX2" fmla="*/ 640080 w 640080"/>
                <a:gd name="connsiteY2" fmla="*/ 0 h 59525"/>
                <a:gd name="connsiteX0" fmla="*/ 0 w 640080"/>
                <a:gd name="connsiteY0" fmla="*/ 1905 h 59055"/>
                <a:gd name="connsiteX1" fmla="*/ 323850 w 640080"/>
                <a:gd name="connsiteY1" fmla="*/ 59055 h 59055"/>
                <a:gd name="connsiteX2" fmla="*/ 640080 w 640080"/>
                <a:gd name="connsiteY2" fmla="*/ 0 h 59055"/>
                <a:gd name="connsiteX0" fmla="*/ 0 w 640080"/>
                <a:gd name="connsiteY0" fmla="*/ 1905 h 59055"/>
                <a:gd name="connsiteX1" fmla="*/ 323850 w 640080"/>
                <a:gd name="connsiteY1" fmla="*/ 59055 h 59055"/>
                <a:gd name="connsiteX2" fmla="*/ 640080 w 640080"/>
                <a:gd name="connsiteY2" fmla="*/ 0 h 59055"/>
                <a:gd name="connsiteX0" fmla="*/ 0 w 638175"/>
                <a:gd name="connsiteY0" fmla="*/ 0 h 57150"/>
                <a:gd name="connsiteX1" fmla="*/ 323850 w 638175"/>
                <a:gd name="connsiteY1" fmla="*/ 57150 h 57150"/>
                <a:gd name="connsiteX2" fmla="*/ 638175 w 638175"/>
                <a:gd name="connsiteY2" fmla="*/ 5715 h 57150"/>
                <a:gd name="connsiteX0" fmla="*/ 0 w 641985"/>
                <a:gd name="connsiteY0" fmla="*/ 19050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7617"/>
                <a:gd name="connsiteX1" fmla="*/ 323850 w 641985"/>
                <a:gd name="connsiteY1" fmla="*/ 76200 h 77617"/>
                <a:gd name="connsiteX2" fmla="*/ 641985 w 641985"/>
                <a:gd name="connsiteY2" fmla="*/ 0 h 77617"/>
                <a:gd name="connsiteX0" fmla="*/ 0 w 641985"/>
                <a:gd name="connsiteY0" fmla="*/ 9525 h 84850"/>
                <a:gd name="connsiteX1" fmla="*/ 318135 w 641985"/>
                <a:gd name="connsiteY1" fmla="*/ 83820 h 84850"/>
                <a:gd name="connsiteX2" fmla="*/ 641985 w 641985"/>
                <a:gd name="connsiteY2" fmla="*/ 0 h 84850"/>
                <a:gd name="connsiteX0" fmla="*/ 0 w 641985"/>
                <a:gd name="connsiteY0" fmla="*/ 9525 h 83820"/>
                <a:gd name="connsiteX1" fmla="*/ 318135 w 641985"/>
                <a:gd name="connsiteY1" fmla="*/ 83820 h 83820"/>
                <a:gd name="connsiteX2" fmla="*/ 641985 w 641985"/>
                <a:gd name="connsiteY2" fmla="*/ 0 h 83820"/>
                <a:gd name="connsiteX0" fmla="*/ 0 w 641985"/>
                <a:gd name="connsiteY0" fmla="*/ 9525 h 83820"/>
                <a:gd name="connsiteX1" fmla="*/ 318135 w 641985"/>
                <a:gd name="connsiteY1" fmla="*/ 83820 h 83820"/>
                <a:gd name="connsiteX2" fmla="*/ 641985 w 641985"/>
                <a:gd name="connsiteY2" fmla="*/ 0 h 83820"/>
                <a:gd name="connsiteX0" fmla="*/ 0 w 643890"/>
                <a:gd name="connsiteY0" fmla="*/ 3810 h 78105"/>
                <a:gd name="connsiteX1" fmla="*/ 318135 w 643890"/>
                <a:gd name="connsiteY1" fmla="*/ 78105 h 78105"/>
                <a:gd name="connsiteX2" fmla="*/ 643890 w 643890"/>
                <a:gd name="connsiteY2" fmla="*/ 0 h 78105"/>
                <a:gd name="connsiteX0" fmla="*/ 0 w 647700"/>
                <a:gd name="connsiteY0" fmla="*/ 0 h 74295"/>
                <a:gd name="connsiteX1" fmla="*/ 318135 w 647700"/>
                <a:gd name="connsiteY1" fmla="*/ 74295 h 74295"/>
                <a:gd name="connsiteX2" fmla="*/ 647700 w 647700"/>
                <a:gd name="connsiteY2" fmla="*/ 1905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1985" h="74295">
                  <a:moveTo>
                    <a:pt x="0" y="0"/>
                  </a:moveTo>
                  <a:cubicBezTo>
                    <a:pt x="50165" y="62865"/>
                    <a:pt x="182245" y="68580"/>
                    <a:pt x="318135" y="74295"/>
                  </a:cubicBezTo>
                  <a:cubicBezTo>
                    <a:pt x="441960" y="67945"/>
                    <a:pt x="588645" y="67310"/>
                    <a:pt x="641985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5655158" y="1479454"/>
              <a:ext cx="1364904" cy="112909"/>
            </a:xfrm>
            <a:custGeom>
              <a:avLst/>
              <a:gdLst>
                <a:gd name="connsiteX0" fmla="*/ 0 w 641985"/>
                <a:gd name="connsiteY0" fmla="*/ 0 h 55245"/>
                <a:gd name="connsiteX1" fmla="*/ 340995 w 641985"/>
                <a:gd name="connsiteY1" fmla="*/ 55245 h 55245"/>
                <a:gd name="connsiteX2" fmla="*/ 641985 w 641985"/>
                <a:gd name="connsiteY2" fmla="*/ 0 h 55245"/>
                <a:gd name="connsiteX3" fmla="*/ 634365 w 641985"/>
                <a:gd name="connsiteY3" fmla="*/ 1905 h 55245"/>
                <a:gd name="connsiteX0" fmla="*/ 0 w 641985"/>
                <a:gd name="connsiteY0" fmla="*/ 0 h 45720"/>
                <a:gd name="connsiteX1" fmla="*/ 325755 w 641985"/>
                <a:gd name="connsiteY1" fmla="*/ 45720 h 45720"/>
                <a:gd name="connsiteX2" fmla="*/ 641985 w 641985"/>
                <a:gd name="connsiteY2" fmla="*/ 0 h 45720"/>
                <a:gd name="connsiteX3" fmla="*/ 634365 w 641985"/>
                <a:gd name="connsiteY3" fmla="*/ 1905 h 45720"/>
                <a:gd name="connsiteX0" fmla="*/ 0 w 641985"/>
                <a:gd name="connsiteY0" fmla="*/ 0 h 45720"/>
                <a:gd name="connsiteX1" fmla="*/ 325755 w 641985"/>
                <a:gd name="connsiteY1" fmla="*/ 45720 h 45720"/>
                <a:gd name="connsiteX2" fmla="*/ 641985 w 641985"/>
                <a:gd name="connsiteY2" fmla="*/ 0 h 45720"/>
                <a:gd name="connsiteX0" fmla="*/ 0 w 640080"/>
                <a:gd name="connsiteY0" fmla="*/ 24765 h 70485"/>
                <a:gd name="connsiteX1" fmla="*/ 325755 w 640080"/>
                <a:gd name="connsiteY1" fmla="*/ 70485 h 70485"/>
                <a:gd name="connsiteX2" fmla="*/ 640080 w 640080"/>
                <a:gd name="connsiteY2" fmla="*/ 0 h 7048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7689"/>
                <a:gd name="connsiteX1" fmla="*/ 321945 w 636270"/>
                <a:gd name="connsiteY1" fmla="*/ 74295 h 77689"/>
                <a:gd name="connsiteX2" fmla="*/ 636270 w 636270"/>
                <a:gd name="connsiteY2" fmla="*/ 3810 h 77689"/>
                <a:gd name="connsiteX0" fmla="*/ 0 w 636270"/>
                <a:gd name="connsiteY0" fmla="*/ 0 h 74621"/>
                <a:gd name="connsiteX1" fmla="*/ 321945 w 636270"/>
                <a:gd name="connsiteY1" fmla="*/ 74295 h 74621"/>
                <a:gd name="connsiteX2" fmla="*/ 636270 w 636270"/>
                <a:gd name="connsiteY2" fmla="*/ 3810 h 74621"/>
                <a:gd name="connsiteX0" fmla="*/ 0 w 636270"/>
                <a:gd name="connsiteY0" fmla="*/ 0 h 74621"/>
                <a:gd name="connsiteX1" fmla="*/ 321945 w 636270"/>
                <a:gd name="connsiteY1" fmla="*/ 74295 h 74621"/>
                <a:gd name="connsiteX2" fmla="*/ 636270 w 636270"/>
                <a:gd name="connsiteY2" fmla="*/ 3810 h 74621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5715 h 70490"/>
                <a:gd name="connsiteX1" fmla="*/ 321945 w 636270"/>
                <a:gd name="connsiteY1" fmla="*/ 70485 h 70490"/>
                <a:gd name="connsiteX2" fmla="*/ 636270 w 636270"/>
                <a:gd name="connsiteY2" fmla="*/ 0 h 70490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40080"/>
                <a:gd name="connsiteY0" fmla="*/ 1905 h 59525"/>
                <a:gd name="connsiteX1" fmla="*/ 323850 w 640080"/>
                <a:gd name="connsiteY1" fmla="*/ 59055 h 59525"/>
                <a:gd name="connsiteX2" fmla="*/ 640080 w 640080"/>
                <a:gd name="connsiteY2" fmla="*/ 0 h 59525"/>
                <a:gd name="connsiteX0" fmla="*/ 0 w 640080"/>
                <a:gd name="connsiteY0" fmla="*/ 1905 h 59525"/>
                <a:gd name="connsiteX1" fmla="*/ 323850 w 640080"/>
                <a:gd name="connsiteY1" fmla="*/ 59055 h 59525"/>
                <a:gd name="connsiteX2" fmla="*/ 640080 w 640080"/>
                <a:gd name="connsiteY2" fmla="*/ 0 h 59525"/>
                <a:gd name="connsiteX0" fmla="*/ 0 w 640080"/>
                <a:gd name="connsiteY0" fmla="*/ 1905 h 59055"/>
                <a:gd name="connsiteX1" fmla="*/ 323850 w 640080"/>
                <a:gd name="connsiteY1" fmla="*/ 59055 h 59055"/>
                <a:gd name="connsiteX2" fmla="*/ 640080 w 640080"/>
                <a:gd name="connsiteY2" fmla="*/ 0 h 59055"/>
                <a:gd name="connsiteX0" fmla="*/ 0 w 640080"/>
                <a:gd name="connsiteY0" fmla="*/ 1905 h 59055"/>
                <a:gd name="connsiteX1" fmla="*/ 323850 w 640080"/>
                <a:gd name="connsiteY1" fmla="*/ 59055 h 59055"/>
                <a:gd name="connsiteX2" fmla="*/ 640080 w 640080"/>
                <a:gd name="connsiteY2" fmla="*/ 0 h 59055"/>
                <a:gd name="connsiteX0" fmla="*/ 0 w 638175"/>
                <a:gd name="connsiteY0" fmla="*/ 0 h 57150"/>
                <a:gd name="connsiteX1" fmla="*/ 323850 w 638175"/>
                <a:gd name="connsiteY1" fmla="*/ 57150 h 57150"/>
                <a:gd name="connsiteX2" fmla="*/ 638175 w 638175"/>
                <a:gd name="connsiteY2" fmla="*/ 5715 h 57150"/>
                <a:gd name="connsiteX0" fmla="*/ 0 w 641985"/>
                <a:gd name="connsiteY0" fmla="*/ 19050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7617"/>
                <a:gd name="connsiteX1" fmla="*/ 323850 w 641985"/>
                <a:gd name="connsiteY1" fmla="*/ 76200 h 77617"/>
                <a:gd name="connsiteX2" fmla="*/ 641985 w 641985"/>
                <a:gd name="connsiteY2" fmla="*/ 0 h 77617"/>
                <a:gd name="connsiteX0" fmla="*/ 0 w 641985"/>
                <a:gd name="connsiteY0" fmla="*/ 9525 h 84850"/>
                <a:gd name="connsiteX1" fmla="*/ 318135 w 641985"/>
                <a:gd name="connsiteY1" fmla="*/ 83820 h 84850"/>
                <a:gd name="connsiteX2" fmla="*/ 641985 w 641985"/>
                <a:gd name="connsiteY2" fmla="*/ 0 h 84850"/>
                <a:gd name="connsiteX0" fmla="*/ 0 w 641985"/>
                <a:gd name="connsiteY0" fmla="*/ 9525 h 83820"/>
                <a:gd name="connsiteX1" fmla="*/ 318135 w 641985"/>
                <a:gd name="connsiteY1" fmla="*/ 83820 h 83820"/>
                <a:gd name="connsiteX2" fmla="*/ 641985 w 641985"/>
                <a:gd name="connsiteY2" fmla="*/ 0 h 83820"/>
                <a:gd name="connsiteX0" fmla="*/ 0 w 641985"/>
                <a:gd name="connsiteY0" fmla="*/ 9525 h 83820"/>
                <a:gd name="connsiteX1" fmla="*/ 318135 w 641985"/>
                <a:gd name="connsiteY1" fmla="*/ 83820 h 83820"/>
                <a:gd name="connsiteX2" fmla="*/ 641985 w 641985"/>
                <a:gd name="connsiteY2" fmla="*/ 0 h 83820"/>
                <a:gd name="connsiteX0" fmla="*/ 0 w 643890"/>
                <a:gd name="connsiteY0" fmla="*/ 3810 h 78105"/>
                <a:gd name="connsiteX1" fmla="*/ 318135 w 643890"/>
                <a:gd name="connsiteY1" fmla="*/ 78105 h 78105"/>
                <a:gd name="connsiteX2" fmla="*/ 643890 w 643890"/>
                <a:gd name="connsiteY2" fmla="*/ 0 h 78105"/>
                <a:gd name="connsiteX0" fmla="*/ 0 w 647700"/>
                <a:gd name="connsiteY0" fmla="*/ 0 h 74295"/>
                <a:gd name="connsiteX1" fmla="*/ 318135 w 647700"/>
                <a:gd name="connsiteY1" fmla="*/ 74295 h 74295"/>
                <a:gd name="connsiteX2" fmla="*/ 647700 w 647700"/>
                <a:gd name="connsiteY2" fmla="*/ 1905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1985" h="74295">
                  <a:moveTo>
                    <a:pt x="0" y="0"/>
                  </a:moveTo>
                  <a:cubicBezTo>
                    <a:pt x="50165" y="62865"/>
                    <a:pt x="182245" y="68580"/>
                    <a:pt x="318135" y="74295"/>
                  </a:cubicBezTo>
                  <a:cubicBezTo>
                    <a:pt x="441960" y="67945"/>
                    <a:pt x="588645" y="67310"/>
                    <a:pt x="641985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5655158" y="1734223"/>
              <a:ext cx="1364904" cy="112909"/>
            </a:xfrm>
            <a:custGeom>
              <a:avLst/>
              <a:gdLst>
                <a:gd name="connsiteX0" fmla="*/ 0 w 641985"/>
                <a:gd name="connsiteY0" fmla="*/ 0 h 55245"/>
                <a:gd name="connsiteX1" fmla="*/ 340995 w 641985"/>
                <a:gd name="connsiteY1" fmla="*/ 55245 h 55245"/>
                <a:gd name="connsiteX2" fmla="*/ 641985 w 641985"/>
                <a:gd name="connsiteY2" fmla="*/ 0 h 55245"/>
                <a:gd name="connsiteX3" fmla="*/ 634365 w 641985"/>
                <a:gd name="connsiteY3" fmla="*/ 1905 h 55245"/>
                <a:gd name="connsiteX0" fmla="*/ 0 w 641985"/>
                <a:gd name="connsiteY0" fmla="*/ 0 h 45720"/>
                <a:gd name="connsiteX1" fmla="*/ 325755 w 641985"/>
                <a:gd name="connsiteY1" fmla="*/ 45720 h 45720"/>
                <a:gd name="connsiteX2" fmla="*/ 641985 w 641985"/>
                <a:gd name="connsiteY2" fmla="*/ 0 h 45720"/>
                <a:gd name="connsiteX3" fmla="*/ 634365 w 641985"/>
                <a:gd name="connsiteY3" fmla="*/ 1905 h 45720"/>
                <a:gd name="connsiteX0" fmla="*/ 0 w 641985"/>
                <a:gd name="connsiteY0" fmla="*/ 0 h 45720"/>
                <a:gd name="connsiteX1" fmla="*/ 325755 w 641985"/>
                <a:gd name="connsiteY1" fmla="*/ 45720 h 45720"/>
                <a:gd name="connsiteX2" fmla="*/ 641985 w 641985"/>
                <a:gd name="connsiteY2" fmla="*/ 0 h 45720"/>
                <a:gd name="connsiteX0" fmla="*/ 0 w 640080"/>
                <a:gd name="connsiteY0" fmla="*/ 24765 h 70485"/>
                <a:gd name="connsiteX1" fmla="*/ 325755 w 640080"/>
                <a:gd name="connsiteY1" fmla="*/ 70485 h 70485"/>
                <a:gd name="connsiteX2" fmla="*/ 640080 w 640080"/>
                <a:gd name="connsiteY2" fmla="*/ 0 h 7048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7689"/>
                <a:gd name="connsiteX1" fmla="*/ 321945 w 636270"/>
                <a:gd name="connsiteY1" fmla="*/ 74295 h 77689"/>
                <a:gd name="connsiteX2" fmla="*/ 636270 w 636270"/>
                <a:gd name="connsiteY2" fmla="*/ 3810 h 77689"/>
                <a:gd name="connsiteX0" fmla="*/ 0 w 636270"/>
                <a:gd name="connsiteY0" fmla="*/ 0 h 74621"/>
                <a:gd name="connsiteX1" fmla="*/ 321945 w 636270"/>
                <a:gd name="connsiteY1" fmla="*/ 74295 h 74621"/>
                <a:gd name="connsiteX2" fmla="*/ 636270 w 636270"/>
                <a:gd name="connsiteY2" fmla="*/ 3810 h 74621"/>
                <a:gd name="connsiteX0" fmla="*/ 0 w 636270"/>
                <a:gd name="connsiteY0" fmla="*/ 0 h 74621"/>
                <a:gd name="connsiteX1" fmla="*/ 321945 w 636270"/>
                <a:gd name="connsiteY1" fmla="*/ 74295 h 74621"/>
                <a:gd name="connsiteX2" fmla="*/ 636270 w 636270"/>
                <a:gd name="connsiteY2" fmla="*/ 3810 h 74621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0 h 74295"/>
                <a:gd name="connsiteX1" fmla="*/ 321945 w 636270"/>
                <a:gd name="connsiteY1" fmla="*/ 74295 h 74295"/>
                <a:gd name="connsiteX2" fmla="*/ 636270 w 636270"/>
                <a:gd name="connsiteY2" fmla="*/ 3810 h 74295"/>
                <a:gd name="connsiteX0" fmla="*/ 0 w 636270"/>
                <a:gd name="connsiteY0" fmla="*/ 5715 h 70490"/>
                <a:gd name="connsiteX1" fmla="*/ 321945 w 636270"/>
                <a:gd name="connsiteY1" fmla="*/ 70485 h 70490"/>
                <a:gd name="connsiteX2" fmla="*/ 636270 w 636270"/>
                <a:gd name="connsiteY2" fmla="*/ 0 h 70490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38175"/>
                <a:gd name="connsiteY0" fmla="*/ 13335 h 70955"/>
                <a:gd name="connsiteX1" fmla="*/ 323850 w 638175"/>
                <a:gd name="connsiteY1" fmla="*/ 70485 h 70955"/>
                <a:gd name="connsiteX2" fmla="*/ 638175 w 638175"/>
                <a:gd name="connsiteY2" fmla="*/ 0 h 70955"/>
                <a:gd name="connsiteX0" fmla="*/ 0 w 640080"/>
                <a:gd name="connsiteY0" fmla="*/ 1905 h 59525"/>
                <a:gd name="connsiteX1" fmla="*/ 323850 w 640080"/>
                <a:gd name="connsiteY1" fmla="*/ 59055 h 59525"/>
                <a:gd name="connsiteX2" fmla="*/ 640080 w 640080"/>
                <a:gd name="connsiteY2" fmla="*/ 0 h 59525"/>
                <a:gd name="connsiteX0" fmla="*/ 0 w 640080"/>
                <a:gd name="connsiteY0" fmla="*/ 1905 h 59525"/>
                <a:gd name="connsiteX1" fmla="*/ 323850 w 640080"/>
                <a:gd name="connsiteY1" fmla="*/ 59055 h 59525"/>
                <a:gd name="connsiteX2" fmla="*/ 640080 w 640080"/>
                <a:gd name="connsiteY2" fmla="*/ 0 h 59525"/>
                <a:gd name="connsiteX0" fmla="*/ 0 w 640080"/>
                <a:gd name="connsiteY0" fmla="*/ 1905 h 59055"/>
                <a:gd name="connsiteX1" fmla="*/ 323850 w 640080"/>
                <a:gd name="connsiteY1" fmla="*/ 59055 h 59055"/>
                <a:gd name="connsiteX2" fmla="*/ 640080 w 640080"/>
                <a:gd name="connsiteY2" fmla="*/ 0 h 59055"/>
                <a:gd name="connsiteX0" fmla="*/ 0 w 640080"/>
                <a:gd name="connsiteY0" fmla="*/ 1905 h 59055"/>
                <a:gd name="connsiteX1" fmla="*/ 323850 w 640080"/>
                <a:gd name="connsiteY1" fmla="*/ 59055 h 59055"/>
                <a:gd name="connsiteX2" fmla="*/ 640080 w 640080"/>
                <a:gd name="connsiteY2" fmla="*/ 0 h 59055"/>
                <a:gd name="connsiteX0" fmla="*/ 0 w 638175"/>
                <a:gd name="connsiteY0" fmla="*/ 0 h 57150"/>
                <a:gd name="connsiteX1" fmla="*/ 323850 w 638175"/>
                <a:gd name="connsiteY1" fmla="*/ 57150 h 57150"/>
                <a:gd name="connsiteX2" fmla="*/ 638175 w 638175"/>
                <a:gd name="connsiteY2" fmla="*/ 5715 h 57150"/>
                <a:gd name="connsiteX0" fmla="*/ 0 w 641985"/>
                <a:gd name="connsiteY0" fmla="*/ 19050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6200"/>
                <a:gd name="connsiteX1" fmla="*/ 323850 w 641985"/>
                <a:gd name="connsiteY1" fmla="*/ 76200 h 76200"/>
                <a:gd name="connsiteX2" fmla="*/ 641985 w 641985"/>
                <a:gd name="connsiteY2" fmla="*/ 0 h 76200"/>
                <a:gd name="connsiteX0" fmla="*/ 0 w 641985"/>
                <a:gd name="connsiteY0" fmla="*/ 9525 h 77617"/>
                <a:gd name="connsiteX1" fmla="*/ 323850 w 641985"/>
                <a:gd name="connsiteY1" fmla="*/ 76200 h 77617"/>
                <a:gd name="connsiteX2" fmla="*/ 641985 w 641985"/>
                <a:gd name="connsiteY2" fmla="*/ 0 h 77617"/>
                <a:gd name="connsiteX0" fmla="*/ 0 w 641985"/>
                <a:gd name="connsiteY0" fmla="*/ 9525 h 84850"/>
                <a:gd name="connsiteX1" fmla="*/ 318135 w 641985"/>
                <a:gd name="connsiteY1" fmla="*/ 83820 h 84850"/>
                <a:gd name="connsiteX2" fmla="*/ 641985 w 641985"/>
                <a:gd name="connsiteY2" fmla="*/ 0 h 84850"/>
                <a:gd name="connsiteX0" fmla="*/ 0 w 641985"/>
                <a:gd name="connsiteY0" fmla="*/ 9525 h 83820"/>
                <a:gd name="connsiteX1" fmla="*/ 318135 w 641985"/>
                <a:gd name="connsiteY1" fmla="*/ 83820 h 83820"/>
                <a:gd name="connsiteX2" fmla="*/ 641985 w 641985"/>
                <a:gd name="connsiteY2" fmla="*/ 0 h 83820"/>
                <a:gd name="connsiteX0" fmla="*/ 0 w 641985"/>
                <a:gd name="connsiteY0" fmla="*/ 9525 h 83820"/>
                <a:gd name="connsiteX1" fmla="*/ 318135 w 641985"/>
                <a:gd name="connsiteY1" fmla="*/ 83820 h 83820"/>
                <a:gd name="connsiteX2" fmla="*/ 641985 w 641985"/>
                <a:gd name="connsiteY2" fmla="*/ 0 h 83820"/>
                <a:gd name="connsiteX0" fmla="*/ 0 w 643890"/>
                <a:gd name="connsiteY0" fmla="*/ 3810 h 78105"/>
                <a:gd name="connsiteX1" fmla="*/ 318135 w 643890"/>
                <a:gd name="connsiteY1" fmla="*/ 78105 h 78105"/>
                <a:gd name="connsiteX2" fmla="*/ 643890 w 643890"/>
                <a:gd name="connsiteY2" fmla="*/ 0 h 78105"/>
                <a:gd name="connsiteX0" fmla="*/ 0 w 647700"/>
                <a:gd name="connsiteY0" fmla="*/ 0 h 74295"/>
                <a:gd name="connsiteX1" fmla="*/ 318135 w 647700"/>
                <a:gd name="connsiteY1" fmla="*/ 74295 h 74295"/>
                <a:gd name="connsiteX2" fmla="*/ 647700 w 647700"/>
                <a:gd name="connsiteY2" fmla="*/ 1905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  <a:gd name="connsiteX0" fmla="*/ 0 w 641985"/>
                <a:gd name="connsiteY0" fmla="*/ 0 h 74295"/>
                <a:gd name="connsiteX1" fmla="*/ 318135 w 641985"/>
                <a:gd name="connsiteY1" fmla="*/ 74295 h 74295"/>
                <a:gd name="connsiteX2" fmla="*/ 641985 w 641985"/>
                <a:gd name="connsiteY2" fmla="*/ 0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1985" h="74295">
                  <a:moveTo>
                    <a:pt x="0" y="0"/>
                  </a:moveTo>
                  <a:cubicBezTo>
                    <a:pt x="50165" y="62865"/>
                    <a:pt x="182245" y="68580"/>
                    <a:pt x="318135" y="74295"/>
                  </a:cubicBezTo>
                  <a:cubicBezTo>
                    <a:pt x="441960" y="67945"/>
                    <a:pt x="588645" y="67310"/>
                    <a:pt x="641985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038730" y="317580"/>
              <a:ext cx="2665075" cy="93365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1400" dirty="0">
                  <a:ln w="3175">
                    <a:noFill/>
                    <a:prstDash val="solid"/>
                  </a:ln>
                </a:rPr>
                <a:t>i</a:t>
              </a:r>
              <a:r>
                <a:rPr lang="en-US" sz="1400" dirty="0" smtClean="0">
                  <a:ln w="3175">
                    <a:noFill/>
                    <a:prstDash val="solid"/>
                  </a:ln>
                </a:rPr>
                <a:t>mage start</a:t>
              </a:r>
              <a:endParaRPr lang="en-US" sz="1400" cap="none" spc="0" dirty="0">
                <a:ln w="3175">
                  <a:noFill/>
                  <a:prstDash val="solid"/>
                </a:ln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299579" y="842287"/>
              <a:ext cx="2143377" cy="66125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>
                  <a:gd name="adj" fmla="val 878259"/>
                </a:avLst>
              </a:prstTxWarp>
              <a:spAutoFit/>
            </a:bodyPr>
            <a:lstStyle/>
            <a:p>
              <a:pPr algn="ctr"/>
              <a:r>
                <a:rPr lang="en-US" sz="1400" dirty="0">
                  <a:ln w="3175">
                    <a:noFill/>
                    <a:prstDash val="solid"/>
                  </a:ln>
                </a:rPr>
                <a:t>b</a:t>
              </a:r>
              <a:r>
                <a:rPr lang="en-US" sz="1400" dirty="0" smtClean="0">
                  <a:ln w="3175">
                    <a:noFill/>
                    <a:prstDash val="solid"/>
                  </a:ln>
                </a:rPr>
                <a:t>and end</a:t>
              </a:r>
              <a:endParaRPr lang="en-US" sz="1400" cap="none" spc="0" dirty="0">
                <a:ln w="3175">
                  <a:noFill/>
                  <a:prstDash val="solid"/>
                </a:ln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rot="21540000">
              <a:off x="4741534" y="-175417"/>
              <a:ext cx="3259466" cy="1924253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>
              <a:prstTxWarp prst="textArchDown">
                <a:avLst>
                  <a:gd name="adj" fmla="val 878259"/>
                </a:avLst>
              </a:prstTxWarp>
              <a:spAutoFit/>
            </a:bodyPr>
            <a:lstStyle/>
            <a:p>
              <a:pPr algn="ctr"/>
              <a:r>
                <a:rPr lang="en-US" sz="1400" dirty="0" smtClean="0">
                  <a:ln w="3175">
                    <a:noFill/>
                    <a:prstDash val="solid"/>
                  </a:ln>
                </a:rPr>
                <a:t>image complete</a:t>
              </a:r>
              <a:endParaRPr lang="en-US" sz="1400" cap="none" spc="0" dirty="0">
                <a:ln w="3175">
                  <a:noFill/>
                  <a:prstDash val="solid"/>
                </a:ln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7189904" y="1330172"/>
              <a:ext cx="6400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7875381" y="1101572"/>
              <a:ext cx="1066800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Client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723457" y="2057400"/>
              <a:ext cx="42013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http://</a:t>
              </a:r>
              <a:r>
                <a:rPr lang="en-US" sz="1600" i="1" dirty="0" err="1"/>
                <a:t>www.ssec.wisc.edu</a:t>
              </a:r>
              <a:r>
                <a:rPr lang="en-US" sz="1600" i="1" dirty="0"/>
                <a:t>/datacenter/</a:t>
              </a:r>
              <a:r>
                <a:rPr lang="en-US" sz="1600" i="1" dirty="0" err="1"/>
                <a:t>amqpfind</a:t>
              </a:r>
              <a:endParaRPr lang="en-US" sz="16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287028" y="3980831"/>
            <a:ext cx="3699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Python requirements</a:t>
            </a:r>
            <a:endParaRPr lang="en-US" dirty="0"/>
          </a:p>
          <a:p>
            <a:pPr lvl="1"/>
            <a:r>
              <a:rPr lang="en-US" sz="1400" dirty="0"/>
              <a:t>Multi-server: Python 2.7 and greater</a:t>
            </a:r>
            <a:br>
              <a:rPr lang="en-US" sz="1400" dirty="0"/>
            </a:br>
            <a:r>
              <a:rPr lang="en-US" sz="1400" dirty="0"/>
              <a:t>Single Server: Python 2.6 and greater</a:t>
            </a:r>
          </a:p>
          <a:p>
            <a:r>
              <a:rPr lang="en-US" b="1" dirty="0"/>
              <a:t>Tested operating systems</a:t>
            </a:r>
            <a:endParaRPr lang="en-US" dirty="0"/>
          </a:p>
          <a:p>
            <a:pPr lvl="1"/>
            <a:r>
              <a:rPr lang="en-US" sz="1600" dirty="0" err="1"/>
              <a:t>Redhat</a:t>
            </a:r>
            <a:r>
              <a:rPr lang="en-US" sz="1600" dirty="0"/>
              <a:t>/CentOS 6 and 7</a:t>
            </a:r>
            <a:br>
              <a:rPr lang="en-US" sz="1600" dirty="0"/>
            </a:br>
            <a:r>
              <a:rPr lang="en-US" sz="1600" dirty="0"/>
              <a:t>OS X </a:t>
            </a:r>
            <a:r>
              <a:rPr lang="en-US" sz="1600" dirty="0" smtClean="0"/>
              <a:t>10.0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160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QC API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01" y="1600200"/>
            <a:ext cx="6979798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66286" y="5871925"/>
            <a:ext cx="521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qcweb.ssec.wisc.edu</a:t>
            </a:r>
            <a:r>
              <a:rPr lang="en-US" dirty="0"/>
              <a:t>/web/</a:t>
            </a:r>
            <a:r>
              <a:rPr lang="en-US" dirty="0" err="1"/>
              <a:t>abi_quality_scores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6391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QC API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01" y="1600200"/>
            <a:ext cx="6979798" cy="4525963"/>
          </a:xfrm>
        </p:spPr>
      </p:pic>
      <p:sp>
        <p:nvSpPr>
          <p:cNvPr id="6" name="TextBox 5"/>
          <p:cNvSpPr txBox="1"/>
          <p:nvPr/>
        </p:nvSpPr>
        <p:spPr>
          <a:xfrm>
            <a:off x="1243266" y="5871925"/>
            <a:ext cx="6782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qcweb.ssec.wisc.edu</a:t>
            </a:r>
            <a:r>
              <a:rPr lang="en-US" dirty="0"/>
              <a:t>/web/</a:t>
            </a:r>
            <a:r>
              <a:rPr lang="en-US" dirty="0" err="1"/>
              <a:t>abi_quality_scores</a:t>
            </a:r>
            <a:r>
              <a:rPr lang="en-US" dirty="0"/>
              <a:t>/#</a:t>
            </a:r>
            <a:r>
              <a:rPr lang="en-US" dirty="0" err="1"/>
              <a:t>values:latency</a:t>
            </a:r>
            <a:r>
              <a:rPr lang="en-US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969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QC API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01" y="1600200"/>
            <a:ext cx="6979798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232837" y="1967023"/>
            <a:ext cx="2286000" cy="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35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QC API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Will migrate all GEOs to API first</a:t>
            </a:r>
          </a:p>
          <a:p>
            <a:r>
              <a:rPr lang="en-US" dirty="0" smtClean="0"/>
              <a:t>Integrated with inventory</a:t>
            </a:r>
          </a:p>
          <a:p>
            <a:r>
              <a:rPr lang="en-US" dirty="0" smtClean="0"/>
              <a:t>Will eventually add Non-GEOs </a:t>
            </a:r>
          </a:p>
          <a:p>
            <a:r>
              <a:rPr lang="en-US" dirty="0" smtClean="0"/>
              <a:t>Public accessible interface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Fanout</a:t>
            </a:r>
            <a:r>
              <a:rPr lang="en-US" dirty="0" smtClean="0"/>
              <a:t>/Mixer Server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53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721" y="1617180"/>
            <a:ext cx="2470298" cy="75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51200" y="3906453"/>
            <a:ext cx="6036396" cy="1601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Fanout</a:t>
            </a:r>
            <a:r>
              <a:rPr lang="en-US" dirty="0" smtClean="0"/>
              <a:t> allows:</a:t>
            </a:r>
          </a:p>
          <a:p>
            <a:pPr marL="742950" lvl="1" indent="-285750">
              <a:lnSpc>
                <a:spcPct val="115000"/>
              </a:lnSpc>
              <a:buFont typeface="Arial" charset="0"/>
              <a:buChar char="•"/>
            </a:pPr>
            <a:r>
              <a:rPr lang="en-US" dirty="0" smtClean="0"/>
              <a:t>Transmission of GRB CADU/CCSDS packets via TCP/IP</a:t>
            </a:r>
          </a:p>
          <a:p>
            <a:pPr marL="742950" lvl="1" indent="-285750">
              <a:lnSpc>
                <a:spcPct val="115000"/>
              </a:lnSpc>
              <a:buFont typeface="Arial" charset="0"/>
              <a:buChar char="•"/>
            </a:pPr>
            <a:r>
              <a:rPr lang="en-US" dirty="0" smtClean="0"/>
              <a:t>Distribution of GRB via internet</a:t>
            </a:r>
          </a:p>
          <a:p>
            <a:pPr marL="742950" lvl="1" indent="-285750">
              <a:lnSpc>
                <a:spcPct val="115000"/>
              </a:lnSpc>
              <a:buFont typeface="Arial" charset="0"/>
              <a:buChar char="•"/>
            </a:pPr>
            <a:r>
              <a:rPr lang="en-US" dirty="0" smtClean="0"/>
              <a:t>Feed multiple </a:t>
            </a:r>
            <a:r>
              <a:rPr lang="en-US" dirty="0" err="1" smtClean="0"/>
              <a:t>ingestors</a:t>
            </a:r>
            <a:r>
              <a:rPr lang="en-US" dirty="0" smtClean="0"/>
              <a:t> without using multicast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7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3832" y="1524550"/>
            <a:ext cx="2562447" cy="10297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" name="Group 90"/>
          <p:cNvGrpSpPr/>
          <p:nvPr/>
        </p:nvGrpSpPr>
        <p:grpSpPr>
          <a:xfrm>
            <a:off x="808075" y="1479527"/>
            <a:ext cx="978195" cy="1121735"/>
            <a:chOff x="457200" y="1600200"/>
            <a:chExt cx="1329070" cy="1588607"/>
          </a:xfrm>
        </p:grpSpPr>
        <p:sp>
          <p:nvSpPr>
            <p:cNvPr id="6" name="Rectangle 5"/>
            <p:cNvSpPr/>
            <p:nvPr/>
          </p:nvSpPr>
          <p:spPr>
            <a:xfrm>
              <a:off x="457200" y="1600200"/>
              <a:ext cx="1329070" cy="158860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12685" y="1735629"/>
              <a:ext cx="992831" cy="1265878"/>
              <a:chOff x="305661" y="1743506"/>
              <a:chExt cx="436982" cy="652183"/>
            </a:xfrm>
            <a:noFill/>
          </p:grpSpPr>
          <p:sp>
            <p:nvSpPr>
              <p:cNvPr id="9" name="Shape 3368"/>
              <p:cNvSpPr/>
              <p:nvPr/>
            </p:nvSpPr>
            <p:spPr>
              <a:xfrm>
                <a:off x="597787" y="1969942"/>
                <a:ext cx="103795" cy="119013"/>
              </a:xfrm>
              <a:prstGeom prst="ellipse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Shape 3369"/>
              <p:cNvSpPr/>
              <p:nvPr/>
            </p:nvSpPr>
            <p:spPr>
              <a:xfrm>
                <a:off x="323767" y="2287188"/>
                <a:ext cx="406805" cy="62506"/>
              </a:xfrm>
              <a:custGeom>
                <a:avLst/>
                <a:gdLst/>
                <a:ahLst/>
                <a:cxnLst/>
                <a:rect l="0" t="0" r="0" b="0"/>
                <a:pathLst>
                  <a:path w="337" h="53" extrusionOk="0">
                    <a:moveTo>
                      <a:pt x="336" y="52"/>
                    </a:moveTo>
                    <a:lnTo>
                      <a:pt x="0" y="52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1" name="Shape 3370"/>
              <p:cNvCxnSpPr/>
              <p:nvPr/>
            </p:nvCxnSpPr>
            <p:spPr>
              <a:xfrm>
                <a:off x="328596" y="2287188"/>
                <a:ext cx="41062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Shape 3371"/>
              <p:cNvCxnSpPr/>
              <p:nvPr/>
            </p:nvCxnSpPr>
            <p:spPr>
              <a:xfrm>
                <a:off x="328596" y="2320210"/>
                <a:ext cx="323474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3" name="Shape 3372"/>
              <p:cNvSpPr/>
              <p:nvPr/>
            </p:nvSpPr>
            <p:spPr>
              <a:xfrm>
                <a:off x="323767" y="2339080"/>
                <a:ext cx="406805" cy="56609"/>
              </a:xfrm>
              <a:custGeom>
                <a:avLst/>
                <a:gdLst/>
                <a:ahLst/>
                <a:cxnLst/>
                <a:rect l="0" t="0" r="0" b="0"/>
                <a:pathLst>
                  <a:path w="337" h="48" extrusionOk="0">
                    <a:moveTo>
                      <a:pt x="0" y="0"/>
                    </a:moveTo>
                    <a:lnTo>
                      <a:pt x="0" y="47"/>
                    </a:lnTo>
                    <a:lnTo>
                      <a:pt x="336" y="47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" name="Shape 3373"/>
              <p:cNvCxnSpPr/>
              <p:nvPr/>
            </p:nvCxnSpPr>
            <p:spPr>
              <a:xfrm>
                <a:off x="615894" y="2225862"/>
                <a:ext cx="36271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Shape 3374"/>
              <p:cNvCxnSpPr/>
              <p:nvPr/>
            </p:nvCxnSpPr>
            <p:spPr>
              <a:xfrm>
                <a:off x="588130" y="2110285"/>
                <a:ext cx="0" cy="95611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6" name="Shape 3376"/>
              <p:cNvSpPr/>
              <p:nvPr/>
            </p:nvSpPr>
            <p:spPr>
              <a:xfrm>
                <a:off x="305661" y="1816626"/>
                <a:ext cx="251075" cy="337298"/>
              </a:xfrm>
              <a:custGeom>
                <a:avLst/>
                <a:gdLst/>
                <a:ahLst/>
                <a:cxnLst/>
                <a:rect l="0" t="0" r="0" b="0"/>
                <a:pathLst>
                  <a:path w="17276" h="20680" fill="none" extrusionOk="0">
                    <a:moveTo>
                      <a:pt x="17276" y="12965"/>
                    </a:moveTo>
                    <a:cubicBezTo>
                      <a:pt x="14512" y="16647"/>
                      <a:pt x="10644" y="19350"/>
                      <a:pt x="6236" y="20680"/>
                    </a:cubicBezTo>
                  </a:path>
                  <a:path w="17276" h="20680" extrusionOk="0">
                    <a:moveTo>
                      <a:pt x="17276" y="12965"/>
                    </a:moveTo>
                    <a:cubicBezTo>
                      <a:pt x="14512" y="16647"/>
                      <a:pt x="10644" y="19350"/>
                      <a:pt x="6236" y="206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7" name="Shape 3379"/>
              <p:cNvCxnSpPr/>
              <p:nvPr/>
            </p:nvCxnSpPr>
            <p:spPr>
              <a:xfrm>
                <a:off x="504838" y="2105568"/>
                <a:ext cx="78473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Shape 3380"/>
              <p:cNvCxnSpPr/>
              <p:nvPr/>
            </p:nvCxnSpPr>
            <p:spPr>
              <a:xfrm>
                <a:off x="516909" y="2096133"/>
                <a:ext cx="66383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Shape 3381"/>
              <p:cNvCxnSpPr/>
              <p:nvPr/>
            </p:nvCxnSpPr>
            <p:spPr>
              <a:xfrm>
                <a:off x="531395" y="2080801"/>
                <a:ext cx="5931" cy="10698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0" name="Shape 3382"/>
              <p:cNvSpPr/>
              <p:nvPr/>
            </p:nvSpPr>
            <p:spPr>
              <a:xfrm>
                <a:off x="461381" y="2112644"/>
                <a:ext cx="32593" cy="22408"/>
              </a:xfrm>
              <a:custGeom>
                <a:avLst/>
                <a:gdLst/>
                <a:ahLst/>
                <a:cxnLst/>
                <a:rect l="0" t="0" r="0" b="0"/>
                <a:pathLst>
                  <a:path w="27" h="19" extrusionOk="0">
                    <a:moveTo>
                      <a:pt x="26" y="0"/>
                    </a:moveTo>
                    <a:lnTo>
                      <a:pt x="26" y="18"/>
                    </a:lnTo>
                    <a:lnTo>
                      <a:pt x="0" y="18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Shape 3383"/>
              <p:cNvSpPr/>
              <p:nvPr/>
            </p:nvSpPr>
            <p:spPr>
              <a:xfrm>
                <a:off x="487938" y="2105568"/>
                <a:ext cx="73636" cy="140344"/>
              </a:xfrm>
              <a:custGeom>
                <a:avLst/>
                <a:gdLst/>
                <a:ahLst/>
                <a:cxnLst/>
                <a:rect l="0" t="0" r="0" b="0"/>
                <a:pathLst>
                  <a:path w="61" h="119" extrusionOk="0">
                    <a:moveTo>
                      <a:pt x="60" y="0"/>
                    </a:moveTo>
                    <a:lnTo>
                      <a:pt x="60" y="20"/>
                    </a:lnTo>
                    <a:lnTo>
                      <a:pt x="0" y="118"/>
                    </a:lnTo>
                    <a:lnTo>
                      <a:pt x="44" y="118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Shape 3384"/>
              <p:cNvSpPr/>
              <p:nvPr/>
            </p:nvSpPr>
            <p:spPr>
              <a:xfrm>
                <a:off x="500009" y="2133872"/>
                <a:ext cx="83293" cy="104963"/>
              </a:xfrm>
              <a:custGeom>
                <a:avLst/>
                <a:gdLst/>
                <a:ahLst/>
                <a:cxnLst/>
                <a:rect l="0" t="0" r="0" b="0"/>
                <a:pathLst>
                  <a:path w="69" h="89" extrusionOk="0">
                    <a:moveTo>
                      <a:pt x="56" y="0"/>
                    </a:moveTo>
                    <a:lnTo>
                      <a:pt x="0" y="88"/>
                    </a:lnTo>
                    <a:lnTo>
                      <a:pt x="68" y="88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3" name="Shape 3385"/>
              <p:cNvCxnSpPr/>
              <p:nvPr/>
            </p:nvCxnSpPr>
            <p:spPr>
              <a:xfrm>
                <a:off x="572437" y="2133872"/>
                <a:ext cx="10950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Shape 3386"/>
              <p:cNvCxnSpPr/>
              <p:nvPr/>
            </p:nvCxnSpPr>
            <p:spPr>
              <a:xfrm>
                <a:off x="588130" y="2113823"/>
                <a:ext cx="0" cy="109652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5" name="Shape 3387"/>
              <p:cNvSpPr/>
              <p:nvPr/>
            </p:nvSpPr>
            <p:spPr>
              <a:xfrm>
                <a:off x="592959" y="2096133"/>
                <a:ext cx="12071" cy="121474"/>
              </a:xfrm>
              <a:custGeom>
                <a:avLst/>
                <a:gdLst/>
                <a:ahLst/>
                <a:cxnLst/>
                <a:rect l="0" t="0" r="0" b="0"/>
                <a:pathLst>
                  <a:path w="10" h="103" extrusionOk="0">
                    <a:moveTo>
                      <a:pt x="0" y="0"/>
                    </a:moveTo>
                    <a:lnTo>
                      <a:pt x="9" y="0"/>
                    </a:lnTo>
                    <a:lnTo>
                      <a:pt x="9" y="102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6" name="Shape 3388"/>
              <p:cNvCxnSpPr/>
              <p:nvPr/>
            </p:nvCxnSpPr>
            <p:spPr>
              <a:xfrm rot="10800000">
                <a:off x="576116" y="2096133"/>
                <a:ext cx="21671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7" name="Shape 3389"/>
              <p:cNvSpPr/>
              <p:nvPr/>
            </p:nvSpPr>
            <p:spPr>
              <a:xfrm>
                <a:off x="582094" y="2204634"/>
                <a:ext cx="4845" cy="5893"/>
              </a:xfrm>
              <a:custGeom>
                <a:avLst/>
                <a:gdLst/>
                <a:ahLst/>
                <a:cxnLst/>
                <a:rect l="0" t="0" r="0" b="0"/>
                <a:pathLst>
                  <a:path w="21600" h="20342" fill="none" extrusionOk="0">
                    <a:moveTo>
                      <a:pt x="14335" y="20341"/>
                    </a:moveTo>
                    <a:cubicBezTo>
                      <a:pt x="5738" y="17271"/>
                      <a:pt x="0" y="9128"/>
                      <a:pt x="0" y="0"/>
                    </a:cubicBezTo>
                  </a:path>
                  <a:path w="21600" h="20342" extrusionOk="0">
                    <a:moveTo>
                      <a:pt x="14335" y="20341"/>
                    </a:moveTo>
                    <a:cubicBezTo>
                      <a:pt x="5738" y="17271"/>
                      <a:pt x="0" y="9128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Shape 3390"/>
              <p:cNvSpPr/>
              <p:nvPr/>
            </p:nvSpPr>
            <p:spPr>
              <a:xfrm>
                <a:off x="576059" y="2197558"/>
                <a:ext cx="13279" cy="7076"/>
              </a:xfrm>
              <a:custGeom>
                <a:avLst/>
                <a:gdLst/>
                <a:ahLst/>
                <a:cxnLst/>
                <a:rect l="0" t="0" r="0" b="0"/>
                <a:pathLst>
                  <a:path w="11" h="6" extrusionOk="0">
                    <a:moveTo>
                      <a:pt x="0" y="5"/>
                    </a:moveTo>
                    <a:lnTo>
                      <a:pt x="0" y="0"/>
                    </a:lnTo>
                    <a:lnTo>
                      <a:pt x="10" y="0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9" name="Shape 3391"/>
              <p:cNvCxnSpPr/>
              <p:nvPr/>
            </p:nvCxnSpPr>
            <p:spPr>
              <a:xfrm>
                <a:off x="576059" y="2198737"/>
                <a:ext cx="0" cy="8246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Shape 3392"/>
              <p:cNvCxnSpPr/>
              <p:nvPr/>
            </p:nvCxnSpPr>
            <p:spPr>
              <a:xfrm rot="10800000">
                <a:off x="576059" y="2129239"/>
                <a:ext cx="0" cy="74216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Shape 3393"/>
              <p:cNvCxnSpPr/>
              <p:nvPr/>
            </p:nvCxnSpPr>
            <p:spPr>
              <a:xfrm>
                <a:off x="582094" y="2140949"/>
                <a:ext cx="0" cy="51929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Shape 3394"/>
              <p:cNvCxnSpPr/>
              <p:nvPr/>
            </p:nvCxnSpPr>
            <p:spPr>
              <a:xfrm>
                <a:off x="585716" y="2219965"/>
                <a:ext cx="2509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Shape 3395"/>
              <p:cNvCxnSpPr/>
              <p:nvPr/>
            </p:nvCxnSpPr>
            <p:spPr>
              <a:xfrm>
                <a:off x="543466" y="2073725"/>
                <a:ext cx="3650" cy="18944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4" name="Shape 3396"/>
              <p:cNvSpPr/>
              <p:nvPr/>
            </p:nvSpPr>
            <p:spPr>
              <a:xfrm>
                <a:off x="532602" y="2217606"/>
                <a:ext cx="146064" cy="41278"/>
              </a:xfrm>
              <a:custGeom>
                <a:avLst/>
                <a:gdLst/>
                <a:ahLst/>
                <a:cxnLst/>
                <a:rect l="0" t="0" r="0" b="0"/>
                <a:pathLst>
                  <a:path w="121" h="35" extrusionOk="0">
                    <a:moveTo>
                      <a:pt x="0" y="34"/>
                    </a:moveTo>
                    <a:lnTo>
                      <a:pt x="7" y="23"/>
                    </a:lnTo>
                    <a:lnTo>
                      <a:pt x="37" y="23"/>
                    </a:lnTo>
                    <a:lnTo>
                      <a:pt x="51" y="0"/>
                    </a:lnTo>
                    <a:lnTo>
                      <a:pt x="120" y="0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Shape 3397"/>
              <p:cNvSpPr/>
              <p:nvPr/>
            </p:nvSpPr>
            <p:spPr>
              <a:xfrm>
                <a:off x="425167" y="2217606"/>
                <a:ext cx="187106" cy="103783"/>
              </a:xfrm>
              <a:custGeom>
                <a:avLst/>
                <a:gdLst/>
                <a:ahLst/>
                <a:cxnLst/>
                <a:rect l="0" t="0" r="0" b="0"/>
                <a:pathLst>
                  <a:path w="155" h="88" extrusionOk="0">
                    <a:moveTo>
                      <a:pt x="154" y="0"/>
                    </a:moveTo>
                    <a:lnTo>
                      <a:pt x="154" y="56"/>
                    </a:lnTo>
                    <a:lnTo>
                      <a:pt x="0" y="56"/>
                    </a:lnTo>
                    <a:lnTo>
                      <a:pt x="0" y="87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Shape 3398"/>
              <p:cNvSpPr/>
              <p:nvPr/>
            </p:nvSpPr>
            <p:spPr>
              <a:xfrm>
                <a:off x="362396" y="2264780"/>
                <a:ext cx="74842" cy="23587"/>
              </a:xfrm>
              <a:custGeom>
                <a:avLst/>
                <a:gdLst/>
                <a:ahLst/>
                <a:cxnLst/>
                <a:rect l="0" t="0" r="0" b="0"/>
                <a:pathLst>
                  <a:path w="62" h="20" extrusionOk="0">
                    <a:moveTo>
                      <a:pt x="61" y="0"/>
                    </a:moveTo>
                    <a:lnTo>
                      <a:pt x="0" y="0"/>
                    </a:lnTo>
                    <a:lnTo>
                      <a:pt x="0" y="19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Shape 3399"/>
              <p:cNvSpPr/>
              <p:nvPr/>
            </p:nvSpPr>
            <p:spPr>
              <a:xfrm>
                <a:off x="323767" y="2264780"/>
                <a:ext cx="50700" cy="23587"/>
              </a:xfrm>
              <a:custGeom>
                <a:avLst/>
                <a:gdLst/>
                <a:ahLst/>
                <a:cxnLst/>
                <a:rect l="0" t="0" r="0" b="0"/>
                <a:pathLst>
                  <a:path w="42" h="20" extrusionOk="0">
                    <a:moveTo>
                      <a:pt x="41" y="0"/>
                    </a:moveTo>
                    <a:lnTo>
                      <a:pt x="41" y="19"/>
                    </a:lnTo>
                    <a:lnTo>
                      <a:pt x="0" y="19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Shape 3400"/>
              <p:cNvSpPr/>
              <p:nvPr/>
            </p:nvSpPr>
            <p:spPr>
              <a:xfrm>
                <a:off x="436031" y="2244732"/>
                <a:ext cx="106228" cy="21228"/>
              </a:xfrm>
              <a:custGeom>
                <a:avLst/>
                <a:gdLst/>
                <a:ahLst/>
                <a:cxnLst/>
                <a:rect l="0" t="0" r="0" b="0"/>
                <a:pathLst>
                  <a:path w="88" h="18" extrusionOk="0">
                    <a:moveTo>
                      <a:pt x="0" y="17"/>
                    </a:moveTo>
                    <a:lnTo>
                      <a:pt x="5" y="13"/>
                    </a:lnTo>
                    <a:lnTo>
                      <a:pt x="79" y="13"/>
                    </a:lnTo>
                    <a:lnTo>
                      <a:pt x="87" y="0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39" name="Shape 3401"/>
              <p:cNvCxnSpPr/>
              <p:nvPr/>
            </p:nvCxnSpPr>
            <p:spPr>
              <a:xfrm>
                <a:off x="655730" y="2230579"/>
                <a:ext cx="0" cy="9361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Shape 3402"/>
              <p:cNvCxnSpPr/>
              <p:nvPr/>
            </p:nvCxnSpPr>
            <p:spPr>
              <a:xfrm>
                <a:off x="655730" y="2247090"/>
                <a:ext cx="0" cy="71987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Shape 3403"/>
              <p:cNvCxnSpPr/>
              <p:nvPr/>
            </p:nvCxnSpPr>
            <p:spPr>
              <a:xfrm>
                <a:off x="615894" y="2241193"/>
                <a:ext cx="34902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2" name="Shape 3404"/>
              <p:cNvSpPr/>
              <p:nvPr/>
            </p:nvSpPr>
            <p:spPr>
              <a:xfrm>
                <a:off x="611065" y="2276574"/>
                <a:ext cx="45871" cy="36560"/>
              </a:xfrm>
              <a:custGeom>
                <a:avLst/>
                <a:gdLst/>
                <a:ahLst/>
                <a:cxnLst/>
                <a:rect l="0" t="0" r="0" b="0"/>
                <a:pathLst>
                  <a:path w="38" h="31" extrusionOk="0">
                    <a:moveTo>
                      <a:pt x="0" y="0"/>
                    </a:moveTo>
                    <a:lnTo>
                      <a:pt x="0" y="30"/>
                    </a:lnTo>
                    <a:lnTo>
                      <a:pt x="37" y="30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Shape 3405"/>
              <p:cNvSpPr/>
              <p:nvPr/>
            </p:nvSpPr>
            <p:spPr>
              <a:xfrm>
                <a:off x="678665" y="2217606"/>
                <a:ext cx="51907" cy="103783"/>
              </a:xfrm>
              <a:custGeom>
                <a:avLst/>
                <a:gdLst/>
                <a:ahLst/>
                <a:cxnLst/>
                <a:rect l="0" t="0" r="0" b="0"/>
                <a:pathLst>
                  <a:path w="43" h="88" extrusionOk="0">
                    <a:moveTo>
                      <a:pt x="0" y="0"/>
                    </a:moveTo>
                    <a:lnTo>
                      <a:pt x="0" y="87"/>
                    </a:lnTo>
                    <a:lnTo>
                      <a:pt x="42" y="87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4" name="Shape 3406"/>
              <p:cNvCxnSpPr/>
              <p:nvPr/>
            </p:nvCxnSpPr>
            <p:spPr>
              <a:xfrm>
                <a:off x="611065" y="2324928"/>
                <a:ext cx="0" cy="18944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Shape 3407"/>
              <p:cNvCxnSpPr/>
              <p:nvPr/>
            </p:nvCxnSpPr>
            <p:spPr>
              <a:xfrm>
                <a:off x="655730" y="2328465"/>
                <a:ext cx="0" cy="15378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6" name="Shape 3408"/>
              <p:cNvSpPr/>
              <p:nvPr/>
            </p:nvSpPr>
            <p:spPr>
              <a:xfrm>
                <a:off x="339460" y="2302520"/>
                <a:ext cx="33762" cy="2452"/>
              </a:xfrm>
              <a:prstGeom prst="rect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7" name="Shape 3409"/>
              <p:cNvCxnSpPr/>
              <p:nvPr/>
            </p:nvCxnSpPr>
            <p:spPr>
              <a:xfrm>
                <a:off x="328596" y="2377998"/>
                <a:ext cx="401948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8" name="Shape 3410"/>
              <p:cNvSpPr/>
              <p:nvPr/>
            </p:nvSpPr>
            <p:spPr>
              <a:xfrm>
                <a:off x="638830" y="1774169"/>
                <a:ext cx="22936" cy="192235"/>
              </a:xfrm>
              <a:custGeom>
                <a:avLst/>
                <a:gdLst/>
                <a:ahLst/>
                <a:cxnLst/>
                <a:rect l="0" t="0" r="0" b="0"/>
                <a:pathLst>
                  <a:path w="19" h="163" extrusionOk="0">
                    <a:moveTo>
                      <a:pt x="0" y="0"/>
                    </a:moveTo>
                    <a:lnTo>
                      <a:pt x="18" y="20"/>
                    </a:lnTo>
                    <a:lnTo>
                      <a:pt x="18" y="162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Shape 3411"/>
              <p:cNvSpPr/>
              <p:nvPr/>
            </p:nvSpPr>
            <p:spPr>
              <a:xfrm>
                <a:off x="640037" y="1828419"/>
                <a:ext cx="10865" cy="135626"/>
              </a:xfrm>
              <a:custGeom>
                <a:avLst/>
                <a:gdLst/>
                <a:ahLst/>
                <a:cxnLst/>
                <a:rect l="0" t="0" r="0" b="0"/>
                <a:pathLst>
                  <a:path w="9" h="115" extrusionOk="0">
                    <a:moveTo>
                      <a:pt x="0" y="0"/>
                    </a:moveTo>
                    <a:lnTo>
                      <a:pt x="8" y="5"/>
                    </a:lnTo>
                    <a:lnTo>
                      <a:pt x="8" y="114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0" name="Shape 3412"/>
              <p:cNvCxnSpPr/>
              <p:nvPr/>
            </p:nvCxnSpPr>
            <p:spPr>
              <a:xfrm>
                <a:off x="630380" y="1913333"/>
                <a:ext cx="14372" cy="21173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Shape 3413"/>
              <p:cNvCxnSpPr/>
              <p:nvPr/>
            </p:nvCxnSpPr>
            <p:spPr>
              <a:xfrm>
                <a:off x="627965" y="1926306"/>
                <a:ext cx="16881" cy="2251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Shape 3414"/>
              <p:cNvCxnSpPr/>
              <p:nvPr/>
            </p:nvCxnSpPr>
            <p:spPr>
              <a:xfrm rot="10800000" flipH="1">
                <a:off x="640037" y="1879058"/>
                <a:ext cx="4791" cy="47248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Shape 3415"/>
              <p:cNvCxnSpPr/>
              <p:nvPr/>
            </p:nvCxnSpPr>
            <p:spPr>
              <a:xfrm flipH="1">
                <a:off x="612169" y="1935741"/>
                <a:ext cx="23040" cy="29419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Shape 3416"/>
              <p:cNvCxnSpPr/>
              <p:nvPr/>
            </p:nvCxnSpPr>
            <p:spPr>
              <a:xfrm rot="10800000" flipH="1">
                <a:off x="638830" y="1872112"/>
                <a:ext cx="5931" cy="49477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Shape 3417"/>
              <p:cNvCxnSpPr/>
              <p:nvPr/>
            </p:nvCxnSpPr>
            <p:spPr>
              <a:xfrm flipH="1">
                <a:off x="606171" y="1931023"/>
                <a:ext cx="27831" cy="35436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Shape 3418"/>
              <p:cNvCxnSpPr/>
              <p:nvPr/>
            </p:nvCxnSpPr>
            <p:spPr>
              <a:xfrm>
                <a:off x="660558" y="2104388"/>
                <a:ext cx="0" cy="108538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Shape 3419"/>
              <p:cNvCxnSpPr/>
              <p:nvPr/>
            </p:nvCxnSpPr>
            <p:spPr>
              <a:xfrm>
                <a:off x="673836" y="2098492"/>
                <a:ext cx="0" cy="114332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8" name="Shape 3420"/>
              <p:cNvSpPr/>
              <p:nvPr/>
            </p:nvSpPr>
            <p:spPr>
              <a:xfrm>
                <a:off x="678665" y="2170432"/>
                <a:ext cx="20531" cy="23624"/>
              </a:xfrm>
              <a:prstGeom prst="roundRect">
                <a:avLst>
                  <a:gd name="adj" fmla="val 47722"/>
                </a:avLst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Shape 3421"/>
              <p:cNvSpPr/>
              <p:nvPr/>
            </p:nvSpPr>
            <p:spPr>
              <a:xfrm>
                <a:off x="695565" y="2202275"/>
                <a:ext cx="35007" cy="119115"/>
              </a:xfrm>
              <a:custGeom>
                <a:avLst/>
                <a:gdLst/>
                <a:ahLst/>
                <a:cxnLst/>
                <a:rect l="0" t="0" r="0" b="0"/>
                <a:pathLst>
                  <a:path w="29" h="101" extrusionOk="0">
                    <a:moveTo>
                      <a:pt x="0" y="0"/>
                    </a:moveTo>
                    <a:lnTo>
                      <a:pt x="28" y="25"/>
                    </a:lnTo>
                    <a:lnTo>
                      <a:pt x="28" y="100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0" name="Shape 3422"/>
              <p:cNvCxnSpPr/>
              <p:nvPr/>
            </p:nvCxnSpPr>
            <p:spPr>
              <a:xfrm flipH="1">
                <a:off x="668932" y="2206992"/>
                <a:ext cx="19390" cy="3566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1" name="Shape 3423"/>
              <p:cNvSpPr/>
              <p:nvPr/>
            </p:nvSpPr>
            <p:spPr>
              <a:xfrm>
                <a:off x="687115" y="2152742"/>
                <a:ext cx="0" cy="1163"/>
              </a:xfrm>
              <a:custGeom>
                <a:avLst/>
                <a:gdLst/>
                <a:ahLst/>
                <a:cxnLst/>
                <a:rect l="0" t="0" r="0" b="0"/>
                <a:pathLst>
                  <a:path w="15274" h="21600" fill="none" extrusionOk="0">
                    <a:moveTo>
                      <a:pt x="0" y="6326"/>
                    </a:moveTo>
                    <a:cubicBezTo>
                      <a:pt x="0" y="2275"/>
                      <a:pt x="0" y="0"/>
                      <a:pt x="0" y="0"/>
                    </a:cubicBezTo>
                  </a:path>
                  <a:path w="15274" h="21600" extrusionOk="0">
                    <a:moveTo>
                      <a:pt x="0" y="6326"/>
                    </a:moveTo>
                    <a:cubicBezTo>
                      <a:pt x="0" y="2275"/>
                      <a:pt x="0" y="0"/>
                      <a:pt x="0" y="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2" name="Shape 3424"/>
              <p:cNvCxnSpPr/>
              <p:nvPr/>
            </p:nvCxnSpPr>
            <p:spPr>
              <a:xfrm>
                <a:off x="695565" y="2159818"/>
                <a:ext cx="0" cy="1114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Shape 3425"/>
              <p:cNvCxnSpPr/>
              <p:nvPr/>
            </p:nvCxnSpPr>
            <p:spPr>
              <a:xfrm>
                <a:off x="678665" y="2146845"/>
                <a:ext cx="4791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4" name="Shape 3426"/>
              <p:cNvSpPr/>
              <p:nvPr/>
            </p:nvSpPr>
            <p:spPr>
              <a:xfrm>
                <a:off x="678665" y="2153921"/>
                <a:ext cx="0" cy="10591"/>
              </a:xfrm>
              <a:custGeom>
                <a:avLst/>
                <a:gdLst/>
                <a:ahLst/>
                <a:cxnLst/>
                <a:rect l="0" t="0" r="0" b="0"/>
                <a:pathLst>
                  <a:path w="43200" h="43200" fill="none" extrusionOk="0">
                    <a:moveTo>
                      <a:pt x="0" y="21600"/>
                    </a:moveTo>
                    <a:cubicBezTo>
                      <a:pt x="0" y="33529"/>
                      <a:pt x="0" y="43200"/>
                      <a:pt x="0" y="43200"/>
                    </a:cubicBezTo>
                    <a:cubicBezTo>
                      <a:pt x="0" y="43200"/>
                      <a:pt x="0" y="33529"/>
                      <a:pt x="0" y="21600"/>
                    </a:cubicBezTo>
                    <a:cubicBezTo>
                      <a:pt x="0" y="9670"/>
                      <a:pt x="0" y="0"/>
                      <a:pt x="0" y="0"/>
                    </a:cubicBezTo>
                    <a:cubicBezTo>
                      <a:pt x="0" y="-1"/>
                      <a:pt x="0" y="9670"/>
                      <a:pt x="0" y="21599"/>
                    </a:cubicBezTo>
                  </a:path>
                  <a:path w="43200" h="43200" extrusionOk="0">
                    <a:moveTo>
                      <a:pt x="0" y="21600"/>
                    </a:moveTo>
                    <a:cubicBezTo>
                      <a:pt x="0" y="33529"/>
                      <a:pt x="0" y="43200"/>
                      <a:pt x="0" y="43200"/>
                    </a:cubicBezTo>
                    <a:cubicBezTo>
                      <a:pt x="0" y="43200"/>
                      <a:pt x="0" y="33529"/>
                      <a:pt x="0" y="21600"/>
                    </a:cubicBezTo>
                    <a:cubicBezTo>
                      <a:pt x="0" y="9670"/>
                      <a:pt x="0" y="0"/>
                      <a:pt x="0" y="0"/>
                    </a:cubicBezTo>
                    <a:cubicBezTo>
                      <a:pt x="0" y="-1"/>
                      <a:pt x="0" y="9670"/>
                      <a:pt x="0" y="21599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5" name="Shape 3427"/>
              <p:cNvCxnSpPr/>
              <p:nvPr/>
            </p:nvCxnSpPr>
            <p:spPr>
              <a:xfrm>
                <a:off x="673836" y="2158638"/>
                <a:ext cx="7300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Shape 3428"/>
              <p:cNvCxnSpPr/>
              <p:nvPr/>
            </p:nvCxnSpPr>
            <p:spPr>
              <a:xfrm>
                <a:off x="683494" y="2163356"/>
                <a:ext cx="0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Shape 3429"/>
              <p:cNvCxnSpPr/>
              <p:nvPr/>
            </p:nvCxnSpPr>
            <p:spPr>
              <a:xfrm>
                <a:off x="690736" y="2087877"/>
                <a:ext cx="0" cy="54157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8" name="Shape 3430"/>
              <p:cNvSpPr/>
              <p:nvPr/>
            </p:nvSpPr>
            <p:spPr>
              <a:xfrm>
                <a:off x="720915" y="2320210"/>
                <a:ext cx="21728" cy="75479"/>
              </a:xfrm>
              <a:custGeom>
                <a:avLst/>
                <a:gdLst/>
                <a:ahLst/>
                <a:cxnLst/>
                <a:rect l="0" t="0" r="0" b="0"/>
                <a:pathLst>
                  <a:path w="18" h="64" extrusionOk="0">
                    <a:moveTo>
                      <a:pt x="0" y="0"/>
                    </a:moveTo>
                    <a:lnTo>
                      <a:pt x="17" y="0"/>
                    </a:lnTo>
                    <a:lnTo>
                      <a:pt x="17" y="63"/>
                    </a:lnTo>
                    <a:lnTo>
                      <a:pt x="5" y="63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9" name="Shape 3431"/>
              <p:cNvCxnSpPr/>
              <p:nvPr/>
            </p:nvCxnSpPr>
            <p:spPr>
              <a:xfrm>
                <a:off x="732986" y="2377998"/>
                <a:ext cx="8440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Shape 3432"/>
              <p:cNvCxnSpPr/>
              <p:nvPr/>
            </p:nvCxnSpPr>
            <p:spPr>
              <a:xfrm>
                <a:off x="729365" y="2348515"/>
                <a:ext cx="7300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1" name="Shape 3433"/>
              <p:cNvSpPr/>
              <p:nvPr/>
            </p:nvSpPr>
            <p:spPr>
              <a:xfrm>
                <a:off x="578473" y="1971122"/>
                <a:ext cx="55515" cy="109644"/>
              </a:xfrm>
              <a:custGeom>
                <a:avLst/>
                <a:gdLst/>
                <a:ahLst/>
                <a:cxnLst/>
                <a:rect l="0" t="0" r="0" b="0"/>
                <a:pathLst>
                  <a:path w="21600" h="40380" fill="none" extrusionOk="0">
                    <a:moveTo>
                      <a:pt x="12121" y="40379"/>
                    </a:moveTo>
                    <a:cubicBezTo>
                      <a:pt x="4704" y="36757"/>
                      <a:pt x="0" y="29225"/>
                      <a:pt x="0" y="20971"/>
                    </a:cubicBezTo>
                    <a:cubicBezTo>
                      <a:pt x="-1" y="11034"/>
                      <a:pt x="6779" y="2379"/>
                      <a:pt x="16426" y="-1"/>
                    </a:cubicBezTo>
                  </a:path>
                  <a:path w="21600" h="40380" extrusionOk="0">
                    <a:moveTo>
                      <a:pt x="12121" y="40379"/>
                    </a:moveTo>
                    <a:cubicBezTo>
                      <a:pt x="4704" y="36757"/>
                      <a:pt x="0" y="29225"/>
                      <a:pt x="0" y="20971"/>
                    </a:cubicBezTo>
                    <a:cubicBezTo>
                      <a:pt x="-1" y="11034"/>
                      <a:pt x="6779" y="2379"/>
                      <a:pt x="16426" y="-1"/>
                    </a:cubicBezTo>
                    <a:lnTo>
                      <a:pt x="21600" y="20971"/>
                    </a:lnTo>
                    <a:close/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Shape 3434"/>
              <p:cNvSpPr/>
              <p:nvPr/>
            </p:nvSpPr>
            <p:spPr>
              <a:xfrm>
                <a:off x="619516" y="1965224"/>
                <a:ext cx="37422" cy="2359"/>
              </a:xfrm>
              <a:custGeom>
                <a:avLst/>
                <a:gdLst/>
                <a:ahLst/>
                <a:cxnLst/>
                <a:rect l="0" t="0" r="0" b="0"/>
                <a:pathLst>
                  <a:path w="31" h="2" extrusionOk="0">
                    <a:moveTo>
                      <a:pt x="0" y="1"/>
                    </a:moveTo>
                    <a:lnTo>
                      <a:pt x="8" y="1"/>
                    </a:lnTo>
                    <a:lnTo>
                      <a:pt x="14" y="0"/>
                    </a:lnTo>
                    <a:lnTo>
                      <a:pt x="30" y="0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Shape 3435"/>
              <p:cNvSpPr/>
              <p:nvPr/>
            </p:nvSpPr>
            <p:spPr>
              <a:xfrm>
                <a:off x="607444" y="2089057"/>
                <a:ext cx="41043" cy="11794"/>
              </a:xfrm>
              <a:custGeom>
                <a:avLst/>
                <a:gdLst/>
                <a:ahLst/>
                <a:cxnLst/>
                <a:rect l="0" t="0" r="0" b="0"/>
                <a:pathLst>
                  <a:path w="34" h="10" extrusionOk="0">
                    <a:moveTo>
                      <a:pt x="0" y="0"/>
                    </a:moveTo>
                    <a:lnTo>
                      <a:pt x="5" y="3"/>
                    </a:lnTo>
                    <a:lnTo>
                      <a:pt x="9" y="5"/>
                    </a:lnTo>
                    <a:lnTo>
                      <a:pt x="17" y="8"/>
                    </a:lnTo>
                    <a:lnTo>
                      <a:pt x="24" y="9"/>
                    </a:lnTo>
                    <a:lnTo>
                      <a:pt x="33" y="9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Shape 3436"/>
              <p:cNvSpPr/>
              <p:nvPr/>
            </p:nvSpPr>
            <p:spPr>
              <a:xfrm>
                <a:off x="560366" y="2019475"/>
                <a:ext cx="14486" cy="22408"/>
              </a:xfrm>
              <a:custGeom>
                <a:avLst/>
                <a:gdLst/>
                <a:ahLst/>
                <a:cxnLst/>
                <a:rect l="0" t="0" r="0" b="0"/>
                <a:pathLst>
                  <a:path w="12" h="19" extrusionOk="0">
                    <a:moveTo>
                      <a:pt x="0" y="18"/>
                    </a:moveTo>
                    <a:lnTo>
                      <a:pt x="4" y="12"/>
                    </a:lnTo>
                    <a:lnTo>
                      <a:pt x="7" y="5"/>
                    </a:lnTo>
                    <a:lnTo>
                      <a:pt x="11" y="0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Shape 3437"/>
              <p:cNvSpPr/>
              <p:nvPr/>
            </p:nvSpPr>
            <p:spPr>
              <a:xfrm>
                <a:off x="597787" y="1952252"/>
                <a:ext cx="14486" cy="28304"/>
              </a:xfrm>
              <a:custGeom>
                <a:avLst/>
                <a:gdLst/>
                <a:ahLst/>
                <a:cxnLst/>
                <a:rect l="0" t="0" r="0" b="0"/>
                <a:pathLst>
                  <a:path w="12" h="24" extrusionOk="0">
                    <a:moveTo>
                      <a:pt x="11" y="0"/>
                    </a:moveTo>
                    <a:lnTo>
                      <a:pt x="6" y="10"/>
                    </a:lnTo>
                    <a:lnTo>
                      <a:pt x="3" y="19"/>
                    </a:lnTo>
                    <a:lnTo>
                      <a:pt x="0" y="23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Shape 3438"/>
              <p:cNvSpPr/>
              <p:nvPr/>
            </p:nvSpPr>
            <p:spPr>
              <a:xfrm>
                <a:off x="619516" y="1743506"/>
                <a:ext cx="15693" cy="5897"/>
              </a:xfrm>
              <a:custGeom>
                <a:avLst/>
                <a:gdLst/>
                <a:ahLst/>
                <a:cxnLst/>
                <a:rect l="0" t="0" r="0" b="0"/>
                <a:pathLst>
                  <a:path w="13" h="5" extrusionOk="0">
                    <a:moveTo>
                      <a:pt x="0" y="4"/>
                    </a:moveTo>
                    <a:lnTo>
                      <a:pt x="2" y="1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2" y="3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Shape 3439"/>
              <p:cNvSpPr/>
              <p:nvPr/>
            </p:nvSpPr>
            <p:spPr>
              <a:xfrm>
                <a:off x="629173" y="1743506"/>
                <a:ext cx="3622" cy="5897"/>
              </a:xfrm>
              <a:custGeom>
                <a:avLst/>
                <a:gdLst/>
                <a:ahLst/>
                <a:cxnLst/>
                <a:rect l="0" t="0" r="0" b="0"/>
                <a:pathLst>
                  <a:path w="3" h="5" extrusionOk="0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2" y="4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Shape 3440"/>
              <p:cNvSpPr/>
              <p:nvPr/>
            </p:nvSpPr>
            <p:spPr>
              <a:xfrm>
                <a:off x="391367" y="2136231"/>
                <a:ext cx="12071" cy="27126"/>
              </a:xfrm>
              <a:custGeom>
                <a:avLst/>
                <a:gdLst/>
                <a:ahLst/>
                <a:cxnLst/>
                <a:rect l="0" t="0" r="0" b="0"/>
                <a:pathLst>
                  <a:path w="10" h="23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1" y="17"/>
                    </a:lnTo>
                    <a:lnTo>
                      <a:pt x="1" y="19"/>
                    </a:lnTo>
                    <a:lnTo>
                      <a:pt x="4" y="22"/>
                    </a:lnTo>
                    <a:lnTo>
                      <a:pt x="6" y="22"/>
                    </a:lnTo>
                    <a:lnTo>
                      <a:pt x="9" y="21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Shape 3441"/>
              <p:cNvSpPr/>
              <p:nvPr/>
            </p:nvSpPr>
            <p:spPr>
              <a:xfrm>
                <a:off x="392574" y="2158638"/>
                <a:ext cx="8450" cy="3538"/>
              </a:xfrm>
              <a:custGeom>
                <a:avLst/>
                <a:gdLst/>
                <a:ahLst/>
                <a:cxnLst/>
                <a:rect l="0" t="0" r="0" b="0"/>
                <a:pathLst>
                  <a:path w="7" h="3" extrusionOk="0">
                    <a:moveTo>
                      <a:pt x="6" y="0"/>
                    </a:moveTo>
                    <a:lnTo>
                      <a:pt x="5" y="2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Shape 3442"/>
              <p:cNvSpPr/>
              <p:nvPr/>
            </p:nvSpPr>
            <p:spPr>
              <a:xfrm>
                <a:off x="357567" y="1853186"/>
                <a:ext cx="33800" cy="55430"/>
              </a:xfrm>
              <a:custGeom>
                <a:avLst/>
                <a:gdLst/>
                <a:ahLst/>
                <a:cxnLst/>
                <a:rect l="0" t="0" r="0" b="0"/>
                <a:pathLst>
                  <a:path w="28" h="47" extrusionOk="0">
                    <a:moveTo>
                      <a:pt x="11" y="7"/>
                    </a:moveTo>
                    <a:lnTo>
                      <a:pt x="14" y="3"/>
                    </a:lnTo>
                    <a:lnTo>
                      <a:pt x="17" y="1"/>
                    </a:lnTo>
                    <a:lnTo>
                      <a:pt x="21" y="0"/>
                    </a:lnTo>
                    <a:lnTo>
                      <a:pt x="23" y="1"/>
                    </a:lnTo>
                    <a:lnTo>
                      <a:pt x="26" y="3"/>
                    </a:lnTo>
                    <a:lnTo>
                      <a:pt x="27" y="7"/>
                    </a:lnTo>
                    <a:lnTo>
                      <a:pt x="27" y="14"/>
                    </a:lnTo>
                    <a:lnTo>
                      <a:pt x="26" y="23"/>
                    </a:lnTo>
                    <a:lnTo>
                      <a:pt x="22" y="31"/>
                    </a:lnTo>
                    <a:lnTo>
                      <a:pt x="20" y="36"/>
                    </a:lnTo>
                    <a:lnTo>
                      <a:pt x="13" y="43"/>
                    </a:lnTo>
                    <a:lnTo>
                      <a:pt x="10" y="45"/>
                    </a:lnTo>
                    <a:lnTo>
                      <a:pt x="7" y="46"/>
                    </a:lnTo>
                    <a:lnTo>
                      <a:pt x="4" y="46"/>
                    </a:lnTo>
                    <a:lnTo>
                      <a:pt x="1" y="45"/>
                    </a:lnTo>
                    <a:lnTo>
                      <a:pt x="0" y="40"/>
                    </a:lnTo>
                    <a:lnTo>
                      <a:pt x="0" y="34"/>
                    </a:lnTo>
                    <a:lnTo>
                      <a:pt x="1" y="30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Shape 3443"/>
              <p:cNvSpPr/>
              <p:nvPr/>
            </p:nvSpPr>
            <p:spPr>
              <a:xfrm>
                <a:off x="334632" y="1856724"/>
                <a:ext cx="48285" cy="38919"/>
              </a:xfrm>
              <a:custGeom>
                <a:avLst/>
                <a:gdLst/>
                <a:ahLst/>
                <a:cxnLst/>
                <a:rect l="0" t="0" r="0" b="0"/>
                <a:pathLst>
                  <a:path w="40" h="33" extrusionOk="0">
                    <a:moveTo>
                      <a:pt x="5" y="0"/>
                    </a:moveTo>
                    <a:lnTo>
                      <a:pt x="38" y="6"/>
                    </a:lnTo>
                    <a:lnTo>
                      <a:pt x="39" y="9"/>
                    </a:lnTo>
                    <a:lnTo>
                      <a:pt x="39" y="13"/>
                    </a:lnTo>
                    <a:lnTo>
                      <a:pt x="38" y="19"/>
                    </a:lnTo>
                    <a:lnTo>
                      <a:pt x="35" y="27"/>
                    </a:lnTo>
                    <a:lnTo>
                      <a:pt x="32" y="29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0" y="13"/>
                    </a:lnTo>
                    <a:lnTo>
                      <a:pt x="4" y="0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Shape 3444"/>
              <p:cNvSpPr/>
              <p:nvPr/>
            </p:nvSpPr>
            <p:spPr>
              <a:xfrm>
                <a:off x="385332" y="1867338"/>
                <a:ext cx="43457" cy="55430"/>
              </a:xfrm>
              <a:custGeom>
                <a:avLst/>
                <a:gdLst/>
                <a:ahLst/>
                <a:cxnLst/>
                <a:rect l="0" t="0" r="0" b="0"/>
                <a:pathLst>
                  <a:path w="36" h="47" extrusionOk="0">
                    <a:moveTo>
                      <a:pt x="5" y="0"/>
                    </a:moveTo>
                    <a:lnTo>
                      <a:pt x="32" y="8"/>
                    </a:lnTo>
                    <a:lnTo>
                      <a:pt x="35" y="17"/>
                    </a:lnTo>
                    <a:lnTo>
                      <a:pt x="35" y="23"/>
                    </a:lnTo>
                    <a:lnTo>
                      <a:pt x="34" y="32"/>
                    </a:lnTo>
                    <a:lnTo>
                      <a:pt x="30" y="38"/>
                    </a:lnTo>
                    <a:lnTo>
                      <a:pt x="27" y="44"/>
                    </a:lnTo>
                    <a:lnTo>
                      <a:pt x="24" y="46"/>
                    </a:lnTo>
                    <a:lnTo>
                      <a:pt x="0" y="32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Shape 3445"/>
              <p:cNvSpPr/>
              <p:nvPr/>
            </p:nvSpPr>
            <p:spPr>
              <a:xfrm>
                <a:off x="408267" y="1874415"/>
                <a:ext cx="14486" cy="43636"/>
              </a:xfrm>
              <a:custGeom>
                <a:avLst/>
                <a:gdLst/>
                <a:ahLst/>
                <a:cxnLst/>
                <a:rect l="0" t="0" r="0" b="0"/>
                <a:pathLst>
                  <a:path w="12" h="37" extrusionOk="0">
                    <a:moveTo>
                      <a:pt x="10" y="0"/>
                    </a:moveTo>
                    <a:lnTo>
                      <a:pt x="11" y="8"/>
                    </a:lnTo>
                    <a:lnTo>
                      <a:pt x="11" y="13"/>
                    </a:lnTo>
                    <a:lnTo>
                      <a:pt x="8" y="22"/>
                    </a:lnTo>
                    <a:lnTo>
                      <a:pt x="7" y="25"/>
                    </a:lnTo>
                    <a:lnTo>
                      <a:pt x="3" y="30"/>
                    </a:lnTo>
                    <a:lnTo>
                      <a:pt x="0" y="36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Shape 3446"/>
              <p:cNvSpPr/>
              <p:nvPr/>
            </p:nvSpPr>
            <p:spPr>
              <a:xfrm>
                <a:off x="397403" y="1873235"/>
                <a:ext cx="12071" cy="37739"/>
              </a:xfrm>
              <a:custGeom>
                <a:avLst/>
                <a:gdLst/>
                <a:ahLst/>
                <a:cxnLst/>
                <a:rect l="0" t="0" r="0" b="0"/>
                <a:pathLst>
                  <a:path w="10" h="32" extrusionOk="0">
                    <a:moveTo>
                      <a:pt x="9" y="0"/>
                    </a:moveTo>
                    <a:lnTo>
                      <a:pt x="9" y="10"/>
                    </a:lnTo>
                    <a:lnTo>
                      <a:pt x="8" y="16"/>
                    </a:lnTo>
                    <a:lnTo>
                      <a:pt x="5" y="20"/>
                    </a:lnTo>
                    <a:lnTo>
                      <a:pt x="3" y="27"/>
                    </a:lnTo>
                    <a:lnTo>
                      <a:pt x="0" y="31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5" name="Shape 3447"/>
              <p:cNvCxnSpPr/>
              <p:nvPr/>
            </p:nvCxnSpPr>
            <p:spPr>
              <a:xfrm>
                <a:off x="416717" y="1922768"/>
                <a:ext cx="26462" cy="49477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Shape 3448"/>
              <p:cNvCxnSpPr/>
              <p:nvPr/>
            </p:nvCxnSpPr>
            <p:spPr>
              <a:xfrm>
                <a:off x="422752" y="1921589"/>
                <a:ext cx="21671" cy="43683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Shape 3449"/>
              <p:cNvCxnSpPr/>
              <p:nvPr/>
            </p:nvCxnSpPr>
            <p:spPr>
              <a:xfrm>
                <a:off x="433617" y="1900360"/>
                <a:ext cx="46993" cy="2452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Shape 3450"/>
              <p:cNvCxnSpPr/>
              <p:nvPr/>
            </p:nvCxnSpPr>
            <p:spPr>
              <a:xfrm>
                <a:off x="433617" y="1896822"/>
                <a:ext cx="46993" cy="2452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9" name="Shape 3451"/>
              <p:cNvSpPr/>
              <p:nvPr/>
            </p:nvSpPr>
            <p:spPr>
              <a:xfrm>
                <a:off x="374467" y="1895643"/>
                <a:ext cx="85707" cy="228795"/>
              </a:xfrm>
              <a:custGeom>
                <a:avLst/>
                <a:gdLst/>
                <a:ahLst/>
                <a:cxnLst/>
                <a:rect l="0" t="0" r="0" b="0"/>
                <a:pathLst>
                  <a:path w="71" h="194" extrusionOk="0">
                    <a:moveTo>
                      <a:pt x="1" y="7"/>
                    </a:moveTo>
                    <a:lnTo>
                      <a:pt x="64" y="193"/>
                    </a:lnTo>
                    <a:lnTo>
                      <a:pt x="70" y="188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1" y="7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Shape 3452"/>
              <p:cNvSpPr/>
              <p:nvPr/>
            </p:nvSpPr>
            <p:spPr>
              <a:xfrm>
                <a:off x="387746" y="1848469"/>
                <a:ext cx="232977" cy="20049"/>
              </a:xfrm>
              <a:custGeom>
                <a:avLst/>
                <a:gdLst/>
                <a:ahLst/>
                <a:cxnLst/>
                <a:rect l="0" t="0" r="0" b="0"/>
                <a:pathLst>
                  <a:path w="193" h="17" extrusionOk="0">
                    <a:moveTo>
                      <a:pt x="191" y="7"/>
                    </a:moveTo>
                    <a:lnTo>
                      <a:pt x="3" y="16"/>
                    </a:lnTo>
                    <a:lnTo>
                      <a:pt x="0" y="7"/>
                    </a:lnTo>
                    <a:lnTo>
                      <a:pt x="192" y="0"/>
                    </a:lnTo>
                    <a:lnTo>
                      <a:pt x="191" y="8"/>
                    </a:lnTo>
                    <a:lnTo>
                      <a:pt x="191" y="7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773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Fanout</a:t>
            </a:r>
            <a:r>
              <a:rPr lang="en-US" dirty="0" smtClean="0"/>
              <a:t>/Mixer Server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53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721" y="1617180"/>
            <a:ext cx="2470298" cy="75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51200" y="3906453"/>
            <a:ext cx="4473597" cy="196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Mixer allows:</a:t>
            </a:r>
          </a:p>
          <a:p>
            <a:pPr marL="742950" lvl="1" indent="-285750">
              <a:lnSpc>
                <a:spcPct val="115000"/>
              </a:lnSpc>
              <a:buFont typeface="Arial" charset="0"/>
              <a:buChar char="•"/>
            </a:pPr>
            <a:r>
              <a:rPr lang="en-US" dirty="0" smtClean="0"/>
              <a:t>Multiple antenna inputs</a:t>
            </a:r>
          </a:p>
          <a:p>
            <a:pPr marL="742950" lvl="1" indent="-285750">
              <a:lnSpc>
                <a:spcPct val="115000"/>
              </a:lnSpc>
              <a:buFont typeface="Arial" charset="0"/>
              <a:buChar char="•"/>
            </a:pPr>
            <a:r>
              <a:rPr lang="en-US" dirty="0"/>
              <a:t>Mix feeds at the “CADU” </a:t>
            </a:r>
            <a:r>
              <a:rPr lang="en-US" dirty="0" smtClean="0"/>
              <a:t>level</a:t>
            </a:r>
          </a:p>
          <a:p>
            <a:pPr marL="742950" lvl="1" indent="-285750">
              <a:lnSpc>
                <a:spcPct val="115000"/>
              </a:lnSpc>
              <a:buFont typeface="Arial" charset="0"/>
              <a:buChar char="•"/>
            </a:pPr>
            <a:r>
              <a:rPr lang="en-US" dirty="0" smtClean="0"/>
              <a:t>Can </a:t>
            </a:r>
            <a:r>
              <a:rPr lang="en-US" dirty="0"/>
              <a:t>a</a:t>
            </a:r>
            <a:r>
              <a:rPr lang="en-US" dirty="0" smtClean="0"/>
              <a:t>llow selective data distribution</a:t>
            </a:r>
          </a:p>
          <a:p>
            <a:pPr marL="742950" lvl="1" indent="-285750">
              <a:lnSpc>
                <a:spcPct val="115000"/>
              </a:lnSpc>
              <a:buFont typeface="Arial" charset="0"/>
              <a:buChar char="•"/>
            </a:pPr>
            <a:r>
              <a:rPr lang="en-US" dirty="0" smtClean="0"/>
              <a:t>Great for RF interference mitigation</a:t>
            </a:r>
          </a:p>
          <a:p>
            <a:pPr marL="742950" lvl="1" indent="-285750">
              <a:lnSpc>
                <a:spcPct val="115000"/>
              </a:lnSpc>
              <a:buFont typeface="Arial" charset="0"/>
              <a:buChar char="•"/>
            </a:pPr>
            <a:r>
              <a:rPr lang="en-US" dirty="0" smtClean="0"/>
              <a:t>Automatic redundancy</a:t>
            </a:r>
          </a:p>
        </p:txBody>
      </p:sp>
      <p:pic>
        <p:nvPicPr>
          <p:cNvPr id="7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3832" y="1524550"/>
            <a:ext cx="2562447" cy="10297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" name="Group 90"/>
          <p:cNvGrpSpPr/>
          <p:nvPr/>
        </p:nvGrpSpPr>
        <p:grpSpPr>
          <a:xfrm>
            <a:off x="808075" y="1479527"/>
            <a:ext cx="978195" cy="1121735"/>
            <a:chOff x="457200" y="1600200"/>
            <a:chExt cx="1329070" cy="1588607"/>
          </a:xfrm>
        </p:grpSpPr>
        <p:sp>
          <p:nvSpPr>
            <p:cNvPr id="6" name="Rectangle 5"/>
            <p:cNvSpPr/>
            <p:nvPr/>
          </p:nvSpPr>
          <p:spPr>
            <a:xfrm>
              <a:off x="457200" y="1600200"/>
              <a:ext cx="1329070" cy="158860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12685" y="1735629"/>
              <a:ext cx="992831" cy="1265878"/>
              <a:chOff x="305661" y="1743506"/>
              <a:chExt cx="436982" cy="652183"/>
            </a:xfrm>
            <a:noFill/>
          </p:grpSpPr>
          <p:sp>
            <p:nvSpPr>
              <p:cNvPr id="9" name="Shape 3368"/>
              <p:cNvSpPr/>
              <p:nvPr/>
            </p:nvSpPr>
            <p:spPr>
              <a:xfrm>
                <a:off x="597787" y="1969942"/>
                <a:ext cx="103795" cy="119013"/>
              </a:xfrm>
              <a:prstGeom prst="ellipse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Shape 3369"/>
              <p:cNvSpPr/>
              <p:nvPr/>
            </p:nvSpPr>
            <p:spPr>
              <a:xfrm>
                <a:off x="323767" y="2287188"/>
                <a:ext cx="406805" cy="62506"/>
              </a:xfrm>
              <a:custGeom>
                <a:avLst/>
                <a:gdLst/>
                <a:ahLst/>
                <a:cxnLst/>
                <a:rect l="0" t="0" r="0" b="0"/>
                <a:pathLst>
                  <a:path w="337" h="53" extrusionOk="0">
                    <a:moveTo>
                      <a:pt x="336" y="52"/>
                    </a:moveTo>
                    <a:lnTo>
                      <a:pt x="0" y="52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1" name="Shape 3370"/>
              <p:cNvCxnSpPr/>
              <p:nvPr/>
            </p:nvCxnSpPr>
            <p:spPr>
              <a:xfrm>
                <a:off x="328596" y="2287188"/>
                <a:ext cx="41062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Shape 3371"/>
              <p:cNvCxnSpPr/>
              <p:nvPr/>
            </p:nvCxnSpPr>
            <p:spPr>
              <a:xfrm>
                <a:off x="328596" y="2320210"/>
                <a:ext cx="323474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3" name="Shape 3372"/>
              <p:cNvSpPr/>
              <p:nvPr/>
            </p:nvSpPr>
            <p:spPr>
              <a:xfrm>
                <a:off x="323767" y="2339080"/>
                <a:ext cx="406805" cy="56609"/>
              </a:xfrm>
              <a:custGeom>
                <a:avLst/>
                <a:gdLst/>
                <a:ahLst/>
                <a:cxnLst/>
                <a:rect l="0" t="0" r="0" b="0"/>
                <a:pathLst>
                  <a:path w="337" h="48" extrusionOk="0">
                    <a:moveTo>
                      <a:pt x="0" y="0"/>
                    </a:moveTo>
                    <a:lnTo>
                      <a:pt x="0" y="47"/>
                    </a:lnTo>
                    <a:lnTo>
                      <a:pt x="336" y="47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" name="Shape 3373"/>
              <p:cNvCxnSpPr/>
              <p:nvPr/>
            </p:nvCxnSpPr>
            <p:spPr>
              <a:xfrm>
                <a:off x="615894" y="2225862"/>
                <a:ext cx="36271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Shape 3374"/>
              <p:cNvCxnSpPr/>
              <p:nvPr/>
            </p:nvCxnSpPr>
            <p:spPr>
              <a:xfrm>
                <a:off x="588130" y="2110285"/>
                <a:ext cx="0" cy="95611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6" name="Shape 3376"/>
              <p:cNvSpPr/>
              <p:nvPr/>
            </p:nvSpPr>
            <p:spPr>
              <a:xfrm>
                <a:off x="305661" y="1816626"/>
                <a:ext cx="251075" cy="337298"/>
              </a:xfrm>
              <a:custGeom>
                <a:avLst/>
                <a:gdLst/>
                <a:ahLst/>
                <a:cxnLst/>
                <a:rect l="0" t="0" r="0" b="0"/>
                <a:pathLst>
                  <a:path w="17276" h="20680" fill="none" extrusionOk="0">
                    <a:moveTo>
                      <a:pt x="17276" y="12965"/>
                    </a:moveTo>
                    <a:cubicBezTo>
                      <a:pt x="14512" y="16647"/>
                      <a:pt x="10644" y="19350"/>
                      <a:pt x="6236" y="20680"/>
                    </a:cubicBezTo>
                  </a:path>
                  <a:path w="17276" h="20680" extrusionOk="0">
                    <a:moveTo>
                      <a:pt x="17276" y="12965"/>
                    </a:moveTo>
                    <a:cubicBezTo>
                      <a:pt x="14512" y="16647"/>
                      <a:pt x="10644" y="19350"/>
                      <a:pt x="6236" y="206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7" name="Shape 3379"/>
              <p:cNvCxnSpPr/>
              <p:nvPr/>
            </p:nvCxnSpPr>
            <p:spPr>
              <a:xfrm>
                <a:off x="504838" y="2105568"/>
                <a:ext cx="78473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Shape 3380"/>
              <p:cNvCxnSpPr/>
              <p:nvPr/>
            </p:nvCxnSpPr>
            <p:spPr>
              <a:xfrm>
                <a:off x="516909" y="2096133"/>
                <a:ext cx="66383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Shape 3381"/>
              <p:cNvCxnSpPr/>
              <p:nvPr/>
            </p:nvCxnSpPr>
            <p:spPr>
              <a:xfrm>
                <a:off x="531395" y="2080801"/>
                <a:ext cx="5931" cy="10698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0" name="Shape 3382"/>
              <p:cNvSpPr/>
              <p:nvPr/>
            </p:nvSpPr>
            <p:spPr>
              <a:xfrm>
                <a:off x="461381" y="2112644"/>
                <a:ext cx="32593" cy="22408"/>
              </a:xfrm>
              <a:custGeom>
                <a:avLst/>
                <a:gdLst/>
                <a:ahLst/>
                <a:cxnLst/>
                <a:rect l="0" t="0" r="0" b="0"/>
                <a:pathLst>
                  <a:path w="27" h="19" extrusionOk="0">
                    <a:moveTo>
                      <a:pt x="26" y="0"/>
                    </a:moveTo>
                    <a:lnTo>
                      <a:pt x="26" y="18"/>
                    </a:lnTo>
                    <a:lnTo>
                      <a:pt x="0" y="18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Shape 3383"/>
              <p:cNvSpPr/>
              <p:nvPr/>
            </p:nvSpPr>
            <p:spPr>
              <a:xfrm>
                <a:off x="487938" y="2105568"/>
                <a:ext cx="73636" cy="140344"/>
              </a:xfrm>
              <a:custGeom>
                <a:avLst/>
                <a:gdLst/>
                <a:ahLst/>
                <a:cxnLst/>
                <a:rect l="0" t="0" r="0" b="0"/>
                <a:pathLst>
                  <a:path w="61" h="119" extrusionOk="0">
                    <a:moveTo>
                      <a:pt x="60" y="0"/>
                    </a:moveTo>
                    <a:lnTo>
                      <a:pt x="60" y="20"/>
                    </a:lnTo>
                    <a:lnTo>
                      <a:pt x="0" y="118"/>
                    </a:lnTo>
                    <a:lnTo>
                      <a:pt x="44" y="118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Shape 3384"/>
              <p:cNvSpPr/>
              <p:nvPr/>
            </p:nvSpPr>
            <p:spPr>
              <a:xfrm>
                <a:off x="500009" y="2133872"/>
                <a:ext cx="83293" cy="104963"/>
              </a:xfrm>
              <a:custGeom>
                <a:avLst/>
                <a:gdLst/>
                <a:ahLst/>
                <a:cxnLst/>
                <a:rect l="0" t="0" r="0" b="0"/>
                <a:pathLst>
                  <a:path w="69" h="89" extrusionOk="0">
                    <a:moveTo>
                      <a:pt x="56" y="0"/>
                    </a:moveTo>
                    <a:lnTo>
                      <a:pt x="0" y="88"/>
                    </a:lnTo>
                    <a:lnTo>
                      <a:pt x="68" y="88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3" name="Shape 3385"/>
              <p:cNvCxnSpPr/>
              <p:nvPr/>
            </p:nvCxnSpPr>
            <p:spPr>
              <a:xfrm>
                <a:off x="572437" y="2133872"/>
                <a:ext cx="10950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Shape 3386"/>
              <p:cNvCxnSpPr/>
              <p:nvPr/>
            </p:nvCxnSpPr>
            <p:spPr>
              <a:xfrm>
                <a:off x="588130" y="2113823"/>
                <a:ext cx="0" cy="109652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5" name="Shape 3387"/>
              <p:cNvSpPr/>
              <p:nvPr/>
            </p:nvSpPr>
            <p:spPr>
              <a:xfrm>
                <a:off x="592959" y="2096133"/>
                <a:ext cx="12071" cy="121474"/>
              </a:xfrm>
              <a:custGeom>
                <a:avLst/>
                <a:gdLst/>
                <a:ahLst/>
                <a:cxnLst/>
                <a:rect l="0" t="0" r="0" b="0"/>
                <a:pathLst>
                  <a:path w="10" h="103" extrusionOk="0">
                    <a:moveTo>
                      <a:pt x="0" y="0"/>
                    </a:moveTo>
                    <a:lnTo>
                      <a:pt x="9" y="0"/>
                    </a:lnTo>
                    <a:lnTo>
                      <a:pt x="9" y="102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6" name="Shape 3388"/>
              <p:cNvCxnSpPr/>
              <p:nvPr/>
            </p:nvCxnSpPr>
            <p:spPr>
              <a:xfrm rot="10800000">
                <a:off x="576116" y="2096133"/>
                <a:ext cx="21671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7" name="Shape 3389"/>
              <p:cNvSpPr/>
              <p:nvPr/>
            </p:nvSpPr>
            <p:spPr>
              <a:xfrm>
                <a:off x="582094" y="2204634"/>
                <a:ext cx="4845" cy="5893"/>
              </a:xfrm>
              <a:custGeom>
                <a:avLst/>
                <a:gdLst/>
                <a:ahLst/>
                <a:cxnLst/>
                <a:rect l="0" t="0" r="0" b="0"/>
                <a:pathLst>
                  <a:path w="21600" h="20342" fill="none" extrusionOk="0">
                    <a:moveTo>
                      <a:pt x="14335" y="20341"/>
                    </a:moveTo>
                    <a:cubicBezTo>
                      <a:pt x="5738" y="17271"/>
                      <a:pt x="0" y="9128"/>
                      <a:pt x="0" y="0"/>
                    </a:cubicBezTo>
                  </a:path>
                  <a:path w="21600" h="20342" extrusionOk="0">
                    <a:moveTo>
                      <a:pt x="14335" y="20341"/>
                    </a:moveTo>
                    <a:cubicBezTo>
                      <a:pt x="5738" y="17271"/>
                      <a:pt x="0" y="9128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Shape 3390"/>
              <p:cNvSpPr/>
              <p:nvPr/>
            </p:nvSpPr>
            <p:spPr>
              <a:xfrm>
                <a:off x="576059" y="2197558"/>
                <a:ext cx="13279" cy="7076"/>
              </a:xfrm>
              <a:custGeom>
                <a:avLst/>
                <a:gdLst/>
                <a:ahLst/>
                <a:cxnLst/>
                <a:rect l="0" t="0" r="0" b="0"/>
                <a:pathLst>
                  <a:path w="11" h="6" extrusionOk="0">
                    <a:moveTo>
                      <a:pt x="0" y="5"/>
                    </a:moveTo>
                    <a:lnTo>
                      <a:pt x="0" y="0"/>
                    </a:lnTo>
                    <a:lnTo>
                      <a:pt x="10" y="0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9" name="Shape 3391"/>
              <p:cNvCxnSpPr/>
              <p:nvPr/>
            </p:nvCxnSpPr>
            <p:spPr>
              <a:xfrm>
                <a:off x="576059" y="2198737"/>
                <a:ext cx="0" cy="8246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Shape 3392"/>
              <p:cNvCxnSpPr/>
              <p:nvPr/>
            </p:nvCxnSpPr>
            <p:spPr>
              <a:xfrm rot="10800000">
                <a:off x="576059" y="2129239"/>
                <a:ext cx="0" cy="74216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Shape 3393"/>
              <p:cNvCxnSpPr/>
              <p:nvPr/>
            </p:nvCxnSpPr>
            <p:spPr>
              <a:xfrm>
                <a:off x="582094" y="2140949"/>
                <a:ext cx="0" cy="51929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Shape 3394"/>
              <p:cNvCxnSpPr/>
              <p:nvPr/>
            </p:nvCxnSpPr>
            <p:spPr>
              <a:xfrm>
                <a:off x="585716" y="2219965"/>
                <a:ext cx="2509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Shape 3395"/>
              <p:cNvCxnSpPr/>
              <p:nvPr/>
            </p:nvCxnSpPr>
            <p:spPr>
              <a:xfrm>
                <a:off x="543466" y="2073725"/>
                <a:ext cx="3650" cy="18944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4" name="Shape 3396"/>
              <p:cNvSpPr/>
              <p:nvPr/>
            </p:nvSpPr>
            <p:spPr>
              <a:xfrm>
                <a:off x="532602" y="2217606"/>
                <a:ext cx="146064" cy="41278"/>
              </a:xfrm>
              <a:custGeom>
                <a:avLst/>
                <a:gdLst/>
                <a:ahLst/>
                <a:cxnLst/>
                <a:rect l="0" t="0" r="0" b="0"/>
                <a:pathLst>
                  <a:path w="121" h="35" extrusionOk="0">
                    <a:moveTo>
                      <a:pt x="0" y="34"/>
                    </a:moveTo>
                    <a:lnTo>
                      <a:pt x="7" y="23"/>
                    </a:lnTo>
                    <a:lnTo>
                      <a:pt x="37" y="23"/>
                    </a:lnTo>
                    <a:lnTo>
                      <a:pt x="51" y="0"/>
                    </a:lnTo>
                    <a:lnTo>
                      <a:pt x="120" y="0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Shape 3397"/>
              <p:cNvSpPr/>
              <p:nvPr/>
            </p:nvSpPr>
            <p:spPr>
              <a:xfrm>
                <a:off x="425167" y="2217606"/>
                <a:ext cx="187106" cy="103783"/>
              </a:xfrm>
              <a:custGeom>
                <a:avLst/>
                <a:gdLst/>
                <a:ahLst/>
                <a:cxnLst/>
                <a:rect l="0" t="0" r="0" b="0"/>
                <a:pathLst>
                  <a:path w="155" h="88" extrusionOk="0">
                    <a:moveTo>
                      <a:pt x="154" y="0"/>
                    </a:moveTo>
                    <a:lnTo>
                      <a:pt x="154" y="56"/>
                    </a:lnTo>
                    <a:lnTo>
                      <a:pt x="0" y="56"/>
                    </a:lnTo>
                    <a:lnTo>
                      <a:pt x="0" y="87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Shape 3398"/>
              <p:cNvSpPr/>
              <p:nvPr/>
            </p:nvSpPr>
            <p:spPr>
              <a:xfrm>
                <a:off x="362396" y="2264780"/>
                <a:ext cx="74842" cy="23587"/>
              </a:xfrm>
              <a:custGeom>
                <a:avLst/>
                <a:gdLst/>
                <a:ahLst/>
                <a:cxnLst/>
                <a:rect l="0" t="0" r="0" b="0"/>
                <a:pathLst>
                  <a:path w="62" h="20" extrusionOk="0">
                    <a:moveTo>
                      <a:pt x="61" y="0"/>
                    </a:moveTo>
                    <a:lnTo>
                      <a:pt x="0" y="0"/>
                    </a:lnTo>
                    <a:lnTo>
                      <a:pt x="0" y="19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Shape 3399"/>
              <p:cNvSpPr/>
              <p:nvPr/>
            </p:nvSpPr>
            <p:spPr>
              <a:xfrm>
                <a:off x="323767" y="2264780"/>
                <a:ext cx="50700" cy="23587"/>
              </a:xfrm>
              <a:custGeom>
                <a:avLst/>
                <a:gdLst/>
                <a:ahLst/>
                <a:cxnLst/>
                <a:rect l="0" t="0" r="0" b="0"/>
                <a:pathLst>
                  <a:path w="42" h="20" extrusionOk="0">
                    <a:moveTo>
                      <a:pt x="41" y="0"/>
                    </a:moveTo>
                    <a:lnTo>
                      <a:pt x="41" y="19"/>
                    </a:lnTo>
                    <a:lnTo>
                      <a:pt x="0" y="19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Shape 3400"/>
              <p:cNvSpPr/>
              <p:nvPr/>
            </p:nvSpPr>
            <p:spPr>
              <a:xfrm>
                <a:off x="436031" y="2244732"/>
                <a:ext cx="106228" cy="21228"/>
              </a:xfrm>
              <a:custGeom>
                <a:avLst/>
                <a:gdLst/>
                <a:ahLst/>
                <a:cxnLst/>
                <a:rect l="0" t="0" r="0" b="0"/>
                <a:pathLst>
                  <a:path w="88" h="18" extrusionOk="0">
                    <a:moveTo>
                      <a:pt x="0" y="17"/>
                    </a:moveTo>
                    <a:lnTo>
                      <a:pt x="5" y="13"/>
                    </a:lnTo>
                    <a:lnTo>
                      <a:pt x="79" y="13"/>
                    </a:lnTo>
                    <a:lnTo>
                      <a:pt x="87" y="0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39" name="Shape 3401"/>
              <p:cNvCxnSpPr/>
              <p:nvPr/>
            </p:nvCxnSpPr>
            <p:spPr>
              <a:xfrm>
                <a:off x="655730" y="2230579"/>
                <a:ext cx="0" cy="9361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Shape 3402"/>
              <p:cNvCxnSpPr/>
              <p:nvPr/>
            </p:nvCxnSpPr>
            <p:spPr>
              <a:xfrm>
                <a:off x="655730" y="2247090"/>
                <a:ext cx="0" cy="71987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Shape 3403"/>
              <p:cNvCxnSpPr/>
              <p:nvPr/>
            </p:nvCxnSpPr>
            <p:spPr>
              <a:xfrm>
                <a:off x="615894" y="2241193"/>
                <a:ext cx="34902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2" name="Shape 3404"/>
              <p:cNvSpPr/>
              <p:nvPr/>
            </p:nvSpPr>
            <p:spPr>
              <a:xfrm>
                <a:off x="611065" y="2276574"/>
                <a:ext cx="45871" cy="36560"/>
              </a:xfrm>
              <a:custGeom>
                <a:avLst/>
                <a:gdLst/>
                <a:ahLst/>
                <a:cxnLst/>
                <a:rect l="0" t="0" r="0" b="0"/>
                <a:pathLst>
                  <a:path w="38" h="31" extrusionOk="0">
                    <a:moveTo>
                      <a:pt x="0" y="0"/>
                    </a:moveTo>
                    <a:lnTo>
                      <a:pt x="0" y="30"/>
                    </a:lnTo>
                    <a:lnTo>
                      <a:pt x="37" y="30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Shape 3405"/>
              <p:cNvSpPr/>
              <p:nvPr/>
            </p:nvSpPr>
            <p:spPr>
              <a:xfrm>
                <a:off x="678665" y="2217606"/>
                <a:ext cx="51907" cy="103783"/>
              </a:xfrm>
              <a:custGeom>
                <a:avLst/>
                <a:gdLst/>
                <a:ahLst/>
                <a:cxnLst/>
                <a:rect l="0" t="0" r="0" b="0"/>
                <a:pathLst>
                  <a:path w="43" h="88" extrusionOk="0">
                    <a:moveTo>
                      <a:pt x="0" y="0"/>
                    </a:moveTo>
                    <a:lnTo>
                      <a:pt x="0" y="87"/>
                    </a:lnTo>
                    <a:lnTo>
                      <a:pt x="42" y="87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4" name="Shape 3406"/>
              <p:cNvCxnSpPr/>
              <p:nvPr/>
            </p:nvCxnSpPr>
            <p:spPr>
              <a:xfrm>
                <a:off x="611065" y="2324928"/>
                <a:ext cx="0" cy="18944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Shape 3407"/>
              <p:cNvCxnSpPr/>
              <p:nvPr/>
            </p:nvCxnSpPr>
            <p:spPr>
              <a:xfrm>
                <a:off x="655730" y="2328465"/>
                <a:ext cx="0" cy="15378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6" name="Shape 3408"/>
              <p:cNvSpPr/>
              <p:nvPr/>
            </p:nvSpPr>
            <p:spPr>
              <a:xfrm>
                <a:off x="339460" y="2302520"/>
                <a:ext cx="33762" cy="2452"/>
              </a:xfrm>
              <a:prstGeom prst="rect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7" name="Shape 3409"/>
              <p:cNvCxnSpPr/>
              <p:nvPr/>
            </p:nvCxnSpPr>
            <p:spPr>
              <a:xfrm>
                <a:off x="328596" y="2377998"/>
                <a:ext cx="401948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8" name="Shape 3410"/>
              <p:cNvSpPr/>
              <p:nvPr/>
            </p:nvSpPr>
            <p:spPr>
              <a:xfrm>
                <a:off x="638830" y="1774169"/>
                <a:ext cx="22936" cy="192235"/>
              </a:xfrm>
              <a:custGeom>
                <a:avLst/>
                <a:gdLst/>
                <a:ahLst/>
                <a:cxnLst/>
                <a:rect l="0" t="0" r="0" b="0"/>
                <a:pathLst>
                  <a:path w="19" h="163" extrusionOk="0">
                    <a:moveTo>
                      <a:pt x="0" y="0"/>
                    </a:moveTo>
                    <a:lnTo>
                      <a:pt x="18" y="20"/>
                    </a:lnTo>
                    <a:lnTo>
                      <a:pt x="18" y="162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Shape 3411"/>
              <p:cNvSpPr/>
              <p:nvPr/>
            </p:nvSpPr>
            <p:spPr>
              <a:xfrm>
                <a:off x="640037" y="1828419"/>
                <a:ext cx="10865" cy="135626"/>
              </a:xfrm>
              <a:custGeom>
                <a:avLst/>
                <a:gdLst/>
                <a:ahLst/>
                <a:cxnLst/>
                <a:rect l="0" t="0" r="0" b="0"/>
                <a:pathLst>
                  <a:path w="9" h="115" extrusionOk="0">
                    <a:moveTo>
                      <a:pt x="0" y="0"/>
                    </a:moveTo>
                    <a:lnTo>
                      <a:pt x="8" y="5"/>
                    </a:lnTo>
                    <a:lnTo>
                      <a:pt x="8" y="114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0" name="Shape 3412"/>
              <p:cNvCxnSpPr/>
              <p:nvPr/>
            </p:nvCxnSpPr>
            <p:spPr>
              <a:xfrm>
                <a:off x="630380" y="1913333"/>
                <a:ext cx="14372" cy="21173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Shape 3413"/>
              <p:cNvCxnSpPr/>
              <p:nvPr/>
            </p:nvCxnSpPr>
            <p:spPr>
              <a:xfrm>
                <a:off x="627965" y="1926306"/>
                <a:ext cx="16881" cy="2251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Shape 3414"/>
              <p:cNvCxnSpPr/>
              <p:nvPr/>
            </p:nvCxnSpPr>
            <p:spPr>
              <a:xfrm rot="10800000" flipH="1">
                <a:off x="640037" y="1879058"/>
                <a:ext cx="4791" cy="47248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Shape 3415"/>
              <p:cNvCxnSpPr/>
              <p:nvPr/>
            </p:nvCxnSpPr>
            <p:spPr>
              <a:xfrm flipH="1">
                <a:off x="612169" y="1935741"/>
                <a:ext cx="23040" cy="29419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Shape 3416"/>
              <p:cNvCxnSpPr/>
              <p:nvPr/>
            </p:nvCxnSpPr>
            <p:spPr>
              <a:xfrm rot="10800000" flipH="1">
                <a:off x="638830" y="1872112"/>
                <a:ext cx="5931" cy="49477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Shape 3417"/>
              <p:cNvCxnSpPr/>
              <p:nvPr/>
            </p:nvCxnSpPr>
            <p:spPr>
              <a:xfrm flipH="1">
                <a:off x="606171" y="1931023"/>
                <a:ext cx="27831" cy="35436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Shape 3418"/>
              <p:cNvCxnSpPr/>
              <p:nvPr/>
            </p:nvCxnSpPr>
            <p:spPr>
              <a:xfrm>
                <a:off x="660558" y="2104388"/>
                <a:ext cx="0" cy="108538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Shape 3419"/>
              <p:cNvCxnSpPr/>
              <p:nvPr/>
            </p:nvCxnSpPr>
            <p:spPr>
              <a:xfrm>
                <a:off x="673836" y="2098492"/>
                <a:ext cx="0" cy="114332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8" name="Shape 3420"/>
              <p:cNvSpPr/>
              <p:nvPr/>
            </p:nvSpPr>
            <p:spPr>
              <a:xfrm>
                <a:off x="678665" y="2170432"/>
                <a:ext cx="20531" cy="23624"/>
              </a:xfrm>
              <a:prstGeom prst="roundRect">
                <a:avLst>
                  <a:gd name="adj" fmla="val 47722"/>
                </a:avLst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Shape 3421"/>
              <p:cNvSpPr/>
              <p:nvPr/>
            </p:nvSpPr>
            <p:spPr>
              <a:xfrm>
                <a:off x="695565" y="2202275"/>
                <a:ext cx="35007" cy="119115"/>
              </a:xfrm>
              <a:custGeom>
                <a:avLst/>
                <a:gdLst/>
                <a:ahLst/>
                <a:cxnLst/>
                <a:rect l="0" t="0" r="0" b="0"/>
                <a:pathLst>
                  <a:path w="29" h="101" extrusionOk="0">
                    <a:moveTo>
                      <a:pt x="0" y="0"/>
                    </a:moveTo>
                    <a:lnTo>
                      <a:pt x="28" y="25"/>
                    </a:lnTo>
                    <a:lnTo>
                      <a:pt x="28" y="100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0" name="Shape 3422"/>
              <p:cNvCxnSpPr/>
              <p:nvPr/>
            </p:nvCxnSpPr>
            <p:spPr>
              <a:xfrm flipH="1">
                <a:off x="668932" y="2206992"/>
                <a:ext cx="19390" cy="3566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1" name="Shape 3423"/>
              <p:cNvSpPr/>
              <p:nvPr/>
            </p:nvSpPr>
            <p:spPr>
              <a:xfrm>
                <a:off x="687115" y="2152742"/>
                <a:ext cx="0" cy="1163"/>
              </a:xfrm>
              <a:custGeom>
                <a:avLst/>
                <a:gdLst/>
                <a:ahLst/>
                <a:cxnLst/>
                <a:rect l="0" t="0" r="0" b="0"/>
                <a:pathLst>
                  <a:path w="15274" h="21600" fill="none" extrusionOk="0">
                    <a:moveTo>
                      <a:pt x="0" y="6326"/>
                    </a:moveTo>
                    <a:cubicBezTo>
                      <a:pt x="0" y="2275"/>
                      <a:pt x="0" y="0"/>
                      <a:pt x="0" y="0"/>
                    </a:cubicBezTo>
                  </a:path>
                  <a:path w="15274" h="21600" extrusionOk="0">
                    <a:moveTo>
                      <a:pt x="0" y="6326"/>
                    </a:moveTo>
                    <a:cubicBezTo>
                      <a:pt x="0" y="2275"/>
                      <a:pt x="0" y="0"/>
                      <a:pt x="0" y="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2" name="Shape 3424"/>
              <p:cNvCxnSpPr/>
              <p:nvPr/>
            </p:nvCxnSpPr>
            <p:spPr>
              <a:xfrm>
                <a:off x="695565" y="2159818"/>
                <a:ext cx="0" cy="1114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Shape 3425"/>
              <p:cNvCxnSpPr/>
              <p:nvPr/>
            </p:nvCxnSpPr>
            <p:spPr>
              <a:xfrm>
                <a:off x="678665" y="2146845"/>
                <a:ext cx="4791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4" name="Shape 3426"/>
              <p:cNvSpPr/>
              <p:nvPr/>
            </p:nvSpPr>
            <p:spPr>
              <a:xfrm>
                <a:off x="678665" y="2153921"/>
                <a:ext cx="0" cy="10591"/>
              </a:xfrm>
              <a:custGeom>
                <a:avLst/>
                <a:gdLst/>
                <a:ahLst/>
                <a:cxnLst/>
                <a:rect l="0" t="0" r="0" b="0"/>
                <a:pathLst>
                  <a:path w="43200" h="43200" fill="none" extrusionOk="0">
                    <a:moveTo>
                      <a:pt x="0" y="21600"/>
                    </a:moveTo>
                    <a:cubicBezTo>
                      <a:pt x="0" y="33529"/>
                      <a:pt x="0" y="43200"/>
                      <a:pt x="0" y="43200"/>
                    </a:cubicBezTo>
                    <a:cubicBezTo>
                      <a:pt x="0" y="43200"/>
                      <a:pt x="0" y="33529"/>
                      <a:pt x="0" y="21600"/>
                    </a:cubicBezTo>
                    <a:cubicBezTo>
                      <a:pt x="0" y="9670"/>
                      <a:pt x="0" y="0"/>
                      <a:pt x="0" y="0"/>
                    </a:cubicBezTo>
                    <a:cubicBezTo>
                      <a:pt x="0" y="-1"/>
                      <a:pt x="0" y="9670"/>
                      <a:pt x="0" y="21599"/>
                    </a:cubicBezTo>
                  </a:path>
                  <a:path w="43200" h="43200" extrusionOk="0">
                    <a:moveTo>
                      <a:pt x="0" y="21600"/>
                    </a:moveTo>
                    <a:cubicBezTo>
                      <a:pt x="0" y="33529"/>
                      <a:pt x="0" y="43200"/>
                      <a:pt x="0" y="43200"/>
                    </a:cubicBezTo>
                    <a:cubicBezTo>
                      <a:pt x="0" y="43200"/>
                      <a:pt x="0" y="33529"/>
                      <a:pt x="0" y="21600"/>
                    </a:cubicBezTo>
                    <a:cubicBezTo>
                      <a:pt x="0" y="9670"/>
                      <a:pt x="0" y="0"/>
                      <a:pt x="0" y="0"/>
                    </a:cubicBezTo>
                    <a:cubicBezTo>
                      <a:pt x="0" y="-1"/>
                      <a:pt x="0" y="9670"/>
                      <a:pt x="0" y="21599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5" name="Shape 3427"/>
              <p:cNvCxnSpPr/>
              <p:nvPr/>
            </p:nvCxnSpPr>
            <p:spPr>
              <a:xfrm>
                <a:off x="673836" y="2158638"/>
                <a:ext cx="7300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Shape 3428"/>
              <p:cNvCxnSpPr/>
              <p:nvPr/>
            </p:nvCxnSpPr>
            <p:spPr>
              <a:xfrm>
                <a:off x="683494" y="2163356"/>
                <a:ext cx="0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Shape 3429"/>
              <p:cNvCxnSpPr/>
              <p:nvPr/>
            </p:nvCxnSpPr>
            <p:spPr>
              <a:xfrm>
                <a:off x="690736" y="2087877"/>
                <a:ext cx="0" cy="54157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8" name="Shape 3430"/>
              <p:cNvSpPr/>
              <p:nvPr/>
            </p:nvSpPr>
            <p:spPr>
              <a:xfrm>
                <a:off x="720915" y="2320210"/>
                <a:ext cx="21728" cy="75479"/>
              </a:xfrm>
              <a:custGeom>
                <a:avLst/>
                <a:gdLst/>
                <a:ahLst/>
                <a:cxnLst/>
                <a:rect l="0" t="0" r="0" b="0"/>
                <a:pathLst>
                  <a:path w="18" h="64" extrusionOk="0">
                    <a:moveTo>
                      <a:pt x="0" y="0"/>
                    </a:moveTo>
                    <a:lnTo>
                      <a:pt x="17" y="0"/>
                    </a:lnTo>
                    <a:lnTo>
                      <a:pt x="17" y="63"/>
                    </a:lnTo>
                    <a:lnTo>
                      <a:pt x="5" y="63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9" name="Shape 3431"/>
              <p:cNvCxnSpPr/>
              <p:nvPr/>
            </p:nvCxnSpPr>
            <p:spPr>
              <a:xfrm>
                <a:off x="732986" y="2377998"/>
                <a:ext cx="8440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Shape 3432"/>
              <p:cNvCxnSpPr/>
              <p:nvPr/>
            </p:nvCxnSpPr>
            <p:spPr>
              <a:xfrm>
                <a:off x="729365" y="2348515"/>
                <a:ext cx="7300" cy="0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1" name="Shape 3433"/>
              <p:cNvSpPr/>
              <p:nvPr/>
            </p:nvSpPr>
            <p:spPr>
              <a:xfrm>
                <a:off x="578473" y="1971122"/>
                <a:ext cx="55515" cy="109644"/>
              </a:xfrm>
              <a:custGeom>
                <a:avLst/>
                <a:gdLst/>
                <a:ahLst/>
                <a:cxnLst/>
                <a:rect l="0" t="0" r="0" b="0"/>
                <a:pathLst>
                  <a:path w="21600" h="40380" fill="none" extrusionOk="0">
                    <a:moveTo>
                      <a:pt x="12121" y="40379"/>
                    </a:moveTo>
                    <a:cubicBezTo>
                      <a:pt x="4704" y="36757"/>
                      <a:pt x="0" y="29225"/>
                      <a:pt x="0" y="20971"/>
                    </a:cubicBezTo>
                    <a:cubicBezTo>
                      <a:pt x="-1" y="11034"/>
                      <a:pt x="6779" y="2379"/>
                      <a:pt x="16426" y="-1"/>
                    </a:cubicBezTo>
                  </a:path>
                  <a:path w="21600" h="40380" extrusionOk="0">
                    <a:moveTo>
                      <a:pt x="12121" y="40379"/>
                    </a:moveTo>
                    <a:cubicBezTo>
                      <a:pt x="4704" y="36757"/>
                      <a:pt x="0" y="29225"/>
                      <a:pt x="0" y="20971"/>
                    </a:cubicBezTo>
                    <a:cubicBezTo>
                      <a:pt x="-1" y="11034"/>
                      <a:pt x="6779" y="2379"/>
                      <a:pt x="16426" y="-1"/>
                    </a:cubicBezTo>
                    <a:lnTo>
                      <a:pt x="21600" y="20971"/>
                    </a:lnTo>
                    <a:close/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Shape 3434"/>
              <p:cNvSpPr/>
              <p:nvPr/>
            </p:nvSpPr>
            <p:spPr>
              <a:xfrm>
                <a:off x="619516" y="1965224"/>
                <a:ext cx="37422" cy="2359"/>
              </a:xfrm>
              <a:custGeom>
                <a:avLst/>
                <a:gdLst/>
                <a:ahLst/>
                <a:cxnLst/>
                <a:rect l="0" t="0" r="0" b="0"/>
                <a:pathLst>
                  <a:path w="31" h="2" extrusionOk="0">
                    <a:moveTo>
                      <a:pt x="0" y="1"/>
                    </a:moveTo>
                    <a:lnTo>
                      <a:pt x="8" y="1"/>
                    </a:lnTo>
                    <a:lnTo>
                      <a:pt x="14" y="0"/>
                    </a:lnTo>
                    <a:lnTo>
                      <a:pt x="30" y="0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Shape 3435"/>
              <p:cNvSpPr/>
              <p:nvPr/>
            </p:nvSpPr>
            <p:spPr>
              <a:xfrm>
                <a:off x="607444" y="2089057"/>
                <a:ext cx="41043" cy="11794"/>
              </a:xfrm>
              <a:custGeom>
                <a:avLst/>
                <a:gdLst/>
                <a:ahLst/>
                <a:cxnLst/>
                <a:rect l="0" t="0" r="0" b="0"/>
                <a:pathLst>
                  <a:path w="34" h="10" extrusionOk="0">
                    <a:moveTo>
                      <a:pt x="0" y="0"/>
                    </a:moveTo>
                    <a:lnTo>
                      <a:pt x="5" y="3"/>
                    </a:lnTo>
                    <a:lnTo>
                      <a:pt x="9" y="5"/>
                    </a:lnTo>
                    <a:lnTo>
                      <a:pt x="17" y="8"/>
                    </a:lnTo>
                    <a:lnTo>
                      <a:pt x="24" y="9"/>
                    </a:lnTo>
                    <a:lnTo>
                      <a:pt x="33" y="9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Shape 3436"/>
              <p:cNvSpPr/>
              <p:nvPr/>
            </p:nvSpPr>
            <p:spPr>
              <a:xfrm>
                <a:off x="560366" y="2019475"/>
                <a:ext cx="14486" cy="22408"/>
              </a:xfrm>
              <a:custGeom>
                <a:avLst/>
                <a:gdLst/>
                <a:ahLst/>
                <a:cxnLst/>
                <a:rect l="0" t="0" r="0" b="0"/>
                <a:pathLst>
                  <a:path w="12" h="19" extrusionOk="0">
                    <a:moveTo>
                      <a:pt x="0" y="18"/>
                    </a:moveTo>
                    <a:lnTo>
                      <a:pt x="4" y="12"/>
                    </a:lnTo>
                    <a:lnTo>
                      <a:pt x="7" y="5"/>
                    </a:lnTo>
                    <a:lnTo>
                      <a:pt x="11" y="0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Shape 3437"/>
              <p:cNvSpPr/>
              <p:nvPr/>
            </p:nvSpPr>
            <p:spPr>
              <a:xfrm>
                <a:off x="597787" y="1952252"/>
                <a:ext cx="14486" cy="28304"/>
              </a:xfrm>
              <a:custGeom>
                <a:avLst/>
                <a:gdLst/>
                <a:ahLst/>
                <a:cxnLst/>
                <a:rect l="0" t="0" r="0" b="0"/>
                <a:pathLst>
                  <a:path w="12" h="24" extrusionOk="0">
                    <a:moveTo>
                      <a:pt x="11" y="0"/>
                    </a:moveTo>
                    <a:lnTo>
                      <a:pt x="6" y="10"/>
                    </a:lnTo>
                    <a:lnTo>
                      <a:pt x="3" y="19"/>
                    </a:lnTo>
                    <a:lnTo>
                      <a:pt x="0" y="23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Shape 3438"/>
              <p:cNvSpPr/>
              <p:nvPr/>
            </p:nvSpPr>
            <p:spPr>
              <a:xfrm>
                <a:off x="619516" y="1743506"/>
                <a:ext cx="15693" cy="5897"/>
              </a:xfrm>
              <a:custGeom>
                <a:avLst/>
                <a:gdLst/>
                <a:ahLst/>
                <a:cxnLst/>
                <a:rect l="0" t="0" r="0" b="0"/>
                <a:pathLst>
                  <a:path w="13" h="5" extrusionOk="0">
                    <a:moveTo>
                      <a:pt x="0" y="4"/>
                    </a:moveTo>
                    <a:lnTo>
                      <a:pt x="2" y="1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2" y="3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Shape 3439"/>
              <p:cNvSpPr/>
              <p:nvPr/>
            </p:nvSpPr>
            <p:spPr>
              <a:xfrm>
                <a:off x="629173" y="1743506"/>
                <a:ext cx="3622" cy="5897"/>
              </a:xfrm>
              <a:custGeom>
                <a:avLst/>
                <a:gdLst/>
                <a:ahLst/>
                <a:cxnLst/>
                <a:rect l="0" t="0" r="0" b="0"/>
                <a:pathLst>
                  <a:path w="3" h="5" extrusionOk="0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2" y="4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Shape 3440"/>
              <p:cNvSpPr/>
              <p:nvPr/>
            </p:nvSpPr>
            <p:spPr>
              <a:xfrm>
                <a:off x="391367" y="2136231"/>
                <a:ext cx="12071" cy="27126"/>
              </a:xfrm>
              <a:custGeom>
                <a:avLst/>
                <a:gdLst/>
                <a:ahLst/>
                <a:cxnLst/>
                <a:rect l="0" t="0" r="0" b="0"/>
                <a:pathLst>
                  <a:path w="10" h="23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1" y="17"/>
                    </a:lnTo>
                    <a:lnTo>
                      <a:pt x="1" y="19"/>
                    </a:lnTo>
                    <a:lnTo>
                      <a:pt x="4" y="22"/>
                    </a:lnTo>
                    <a:lnTo>
                      <a:pt x="6" y="22"/>
                    </a:lnTo>
                    <a:lnTo>
                      <a:pt x="9" y="21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Shape 3441"/>
              <p:cNvSpPr/>
              <p:nvPr/>
            </p:nvSpPr>
            <p:spPr>
              <a:xfrm>
                <a:off x="392574" y="2158638"/>
                <a:ext cx="8450" cy="3538"/>
              </a:xfrm>
              <a:custGeom>
                <a:avLst/>
                <a:gdLst/>
                <a:ahLst/>
                <a:cxnLst/>
                <a:rect l="0" t="0" r="0" b="0"/>
                <a:pathLst>
                  <a:path w="7" h="3" extrusionOk="0">
                    <a:moveTo>
                      <a:pt x="6" y="0"/>
                    </a:moveTo>
                    <a:lnTo>
                      <a:pt x="5" y="2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Shape 3442"/>
              <p:cNvSpPr/>
              <p:nvPr/>
            </p:nvSpPr>
            <p:spPr>
              <a:xfrm>
                <a:off x="357567" y="1853186"/>
                <a:ext cx="33800" cy="55430"/>
              </a:xfrm>
              <a:custGeom>
                <a:avLst/>
                <a:gdLst/>
                <a:ahLst/>
                <a:cxnLst/>
                <a:rect l="0" t="0" r="0" b="0"/>
                <a:pathLst>
                  <a:path w="28" h="47" extrusionOk="0">
                    <a:moveTo>
                      <a:pt x="11" y="7"/>
                    </a:moveTo>
                    <a:lnTo>
                      <a:pt x="14" y="3"/>
                    </a:lnTo>
                    <a:lnTo>
                      <a:pt x="17" y="1"/>
                    </a:lnTo>
                    <a:lnTo>
                      <a:pt x="21" y="0"/>
                    </a:lnTo>
                    <a:lnTo>
                      <a:pt x="23" y="1"/>
                    </a:lnTo>
                    <a:lnTo>
                      <a:pt x="26" y="3"/>
                    </a:lnTo>
                    <a:lnTo>
                      <a:pt x="27" y="7"/>
                    </a:lnTo>
                    <a:lnTo>
                      <a:pt x="27" y="14"/>
                    </a:lnTo>
                    <a:lnTo>
                      <a:pt x="26" y="23"/>
                    </a:lnTo>
                    <a:lnTo>
                      <a:pt x="22" y="31"/>
                    </a:lnTo>
                    <a:lnTo>
                      <a:pt x="20" y="36"/>
                    </a:lnTo>
                    <a:lnTo>
                      <a:pt x="13" y="43"/>
                    </a:lnTo>
                    <a:lnTo>
                      <a:pt x="10" y="45"/>
                    </a:lnTo>
                    <a:lnTo>
                      <a:pt x="7" y="46"/>
                    </a:lnTo>
                    <a:lnTo>
                      <a:pt x="4" y="46"/>
                    </a:lnTo>
                    <a:lnTo>
                      <a:pt x="1" y="45"/>
                    </a:lnTo>
                    <a:lnTo>
                      <a:pt x="0" y="40"/>
                    </a:lnTo>
                    <a:lnTo>
                      <a:pt x="0" y="34"/>
                    </a:lnTo>
                    <a:lnTo>
                      <a:pt x="1" y="30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Shape 3443"/>
              <p:cNvSpPr/>
              <p:nvPr/>
            </p:nvSpPr>
            <p:spPr>
              <a:xfrm>
                <a:off x="334632" y="1856724"/>
                <a:ext cx="48285" cy="38919"/>
              </a:xfrm>
              <a:custGeom>
                <a:avLst/>
                <a:gdLst/>
                <a:ahLst/>
                <a:cxnLst/>
                <a:rect l="0" t="0" r="0" b="0"/>
                <a:pathLst>
                  <a:path w="40" h="33" extrusionOk="0">
                    <a:moveTo>
                      <a:pt x="5" y="0"/>
                    </a:moveTo>
                    <a:lnTo>
                      <a:pt x="38" y="6"/>
                    </a:lnTo>
                    <a:lnTo>
                      <a:pt x="39" y="9"/>
                    </a:lnTo>
                    <a:lnTo>
                      <a:pt x="39" y="13"/>
                    </a:lnTo>
                    <a:lnTo>
                      <a:pt x="38" y="19"/>
                    </a:lnTo>
                    <a:lnTo>
                      <a:pt x="35" y="27"/>
                    </a:lnTo>
                    <a:lnTo>
                      <a:pt x="32" y="29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0" y="13"/>
                    </a:lnTo>
                    <a:lnTo>
                      <a:pt x="4" y="0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Shape 3444"/>
              <p:cNvSpPr/>
              <p:nvPr/>
            </p:nvSpPr>
            <p:spPr>
              <a:xfrm>
                <a:off x="385332" y="1867338"/>
                <a:ext cx="43457" cy="55430"/>
              </a:xfrm>
              <a:custGeom>
                <a:avLst/>
                <a:gdLst/>
                <a:ahLst/>
                <a:cxnLst/>
                <a:rect l="0" t="0" r="0" b="0"/>
                <a:pathLst>
                  <a:path w="36" h="47" extrusionOk="0">
                    <a:moveTo>
                      <a:pt x="5" y="0"/>
                    </a:moveTo>
                    <a:lnTo>
                      <a:pt x="32" y="8"/>
                    </a:lnTo>
                    <a:lnTo>
                      <a:pt x="35" y="17"/>
                    </a:lnTo>
                    <a:lnTo>
                      <a:pt x="35" y="23"/>
                    </a:lnTo>
                    <a:lnTo>
                      <a:pt x="34" y="32"/>
                    </a:lnTo>
                    <a:lnTo>
                      <a:pt x="30" y="38"/>
                    </a:lnTo>
                    <a:lnTo>
                      <a:pt x="27" y="44"/>
                    </a:lnTo>
                    <a:lnTo>
                      <a:pt x="24" y="46"/>
                    </a:lnTo>
                    <a:lnTo>
                      <a:pt x="0" y="32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Shape 3445"/>
              <p:cNvSpPr/>
              <p:nvPr/>
            </p:nvSpPr>
            <p:spPr>
              <a:xfrm>
                <a:off x="408267" y="1874415"/>
                <a:ext cx="14486" cy="43636"/>
              </a:xfrm>
              <a:custGeom>
                <a:avLst/>
                <a:gdLst/>
                <a:ahLst/>
                <a:cxnLst/>
                <a:rect l="0" t="0" r="0" b="0"/>
                <a:pathLst>
                  <a:path w="12" h="37" extrusionOk="0">
                    <a:moveTo>
                      <a:pt x="10" y="0"/>
                    </a:moveTo>
                    <a:lnTo>
                      <a:pt x="11" y="8"/>
                    </a:lnTo>
                    <a:lnTo>
                      <a:pt x="11" y="13"/>
                    </a:lnTo>
                    <a:lnTo>
                      <a:pt x="8" y="22"/>
                    </a:lnTo>
                    <a:lnTo>
                      <a:pt x="7" y="25"/>
                    </a:lnTo>
                    <a:lnTo>
                      <a:pt x="3" y="30"/>
                    </a:lnTo>
                    <a:lnTo>
                      <a:pt x="0" y="36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Shape 3446"/>
              <p:cNvSpPr/>
              <p:nvPr/>
            </p:nvSpPr>
            <p:spPr>
              <a:xfrm>
                <a:off x="397403" y="1873235"/>
                <a:ext cx="12071" cy="37739"/>
              </a:xfrm>
              <a:custGeom>
                <a:avLst/>
                <a:gdLst/>
                <a:ahLst/>
                <a:cxnLst/>
                <a:rect l="0" t="0" r="0" b="0"/>
                <a:pathLst>
                  <a:path w="10" h="32" extrusionOk="0">
                    <a:moveTo>
                      <a:pt x="9" y="0"/>
                    </a:moveTo>
                    <a:lnTo>
                      <a:pt x="9" y="10"/>
                    </a:lnTo>
                    <a:lnTo>
                      <a:pt x="8" y="16"/>
                    </a:lnTo>
                    <a:lnTo>
                      <a:pt x="5" y="20"/>
                    </a:lnTo>
                    <a:lnTo>
                      <a:pt x="3" y="27"/>
                    </a:lnTo>
                    <a:lnTo>
                      <a:pt x="0" y="31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5" name="Shape 3447"/>
              <p:cNvCxnSpPr/>
              <p:nvPr/>
            </p:nvCxnSpPr>
            <p:spPr>
              <a:xfrm>
                <a:off x="416717" y="1922768"/>
                <a:ext cx="26462" cy="49477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Shape 3448"/>
              <p:cNvCxnSpPr/>
              <p:nvPr/>
            </p:nvCxnSpPr>
            <p:spPr>
              <a:xfrm>
                <a:off x="422752" y="1921589"/>
                <a:ext cx="21671" cy="43683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Shape 3449"/>
              <p:cNvCxnSpPr/>
              <p:nvPr/>
            </p:nvCxnSpPr>
            <p:spPr>
              <a:xfrm>
                <a:off x="433617" y="1900360"/>
                <a:ext cx="46993" cy="2452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Shape 3450"/>
              <p:cNvCxnSpPr/>
              <p:nvPr/>
            </p:nvCxnSpPr>
            <p:spPr>
              <a:xfrm>
                <a:off x="433617" y="1896822"/>
                <a:ext cx="46993" cy="2452"/>
              </a:xfrm>
              <a:prstGeom prst="straightConnector1">
                <a:avLst/>
              </a:prstGeom>
              <a:grpFill/>
              <a:ln w="127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9" name="Shape 3451"/>
              <p:cNvSpPr/>
              <p:nvPr/>
            </p:nvSpPr>
            <p:spPr>
              <a:xfrm>
                <a:off x="374467" y="1895643"/>
                <a:ext cx="85707" cy="228795"/>
              </a:xfrm>
              <a:custGeom>
                <a:avLst/>
                <a:gdLst/>
                <a:ahLst/>
                <a:cxnLst/>
                <a:rect l="0" t="0" r="0" b="0"/>
                <a:pathLst>
                  <a:path w="71" h="194" extrusionOk="0">
                    <a:moveTo>
                      <a:pt x="1" y="7"/>
                    </a:moveTo>
                    <a:lnTo>
                      <a:pt x="64" y="193"/>
                    </a:lnTo>
                    <a:lnTo>
                      <a:pt x="70" y="188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1" y="7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Shape 3452"/>
              <p:cNvSpPr/>
              <p:nvPr/>
            </p:nvSpPr>
            <p:spPr>
              <a:xfrm>
                <a:off x="387746" y="1848469"/>
                <a:ext cx="232977" cy="20049"/>
              </a:xfrm>
              <a:custGeom>
                <a:avLst/>
                <a:gdLst/>
                <a:ahLst/>
                <a:cxnLst/>
                <a:rect l="0" t="0" r="0" b="0"/>
                <a:pathLst>
                  <a:path w="193" h="17" extrusionOk="0">
                    <a:moveTo>
                      <a:pt x="191" y="7"/>
                    </a:moveTo>
                    <a:lnTo>
                      <a:pt x="3" y="16"/>
                    </a:lnTo>
                    <a:lnTo>
                      <a:pt x="0" y="7"/>
                    </a:lnTo>
                    <a:lnTo>
                      <a:pt x="192" y="0"/>
                    </a:lnTo>
                    <a:lnTo>
                      <a:pt x="191" y="8"/>
                    </a:lnTo>
                    <a:lnTo>
                      <a:pt x="191" y="7"/>
                    </a:lnTo>
                  </a:path>
                </a:pathLst>
              </a:custGeom>
              <a:grp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140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Rosie Spangler  (33 years)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Nancy </a:t>
            </a:r>
            <a:r>
              <a:rPr lang="en-US" dirty="0" err="1" smtClean="0"/>
              <a:t>Troxel</a:t>
            </a:r>
            <a:r>
              <a:rPr lang="en-US" dirty="0" smtClean="0"/>
              <a:t>-Hoehn (30 years)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288" y="1596795"/>
            <a:ext cx="1527932" cy="1537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878" y="3726272"/>
            <a:ext cx="1507342" cy="204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0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Shape 3144"/>
          <p:cNvSpPr txBox="1">
            <a:spLocks noGrp="1"/>
          </p:cNvSpPr>
          <p:nvPr>
            <p:ph type="title"/>
          </p:nvPr>
        </p:nvSpPr>
        <p:spPr>
          <a:xfrm>
            <a:off x="311700" y="38787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/>
              <a:t>Solar RFI at PDA ground station March 5, 2018</a:t>
            </a:r>
            <a:endParaRPr dirty="0"/>
          </a:p>
        </p:txBody>
      </p:sp>
      <p:sp>
        <p:nvSpPr>
          <p:cNvPr id="3145" name="Shape 3145"/>
          <p:cNvSpPr txBox="1">
            <a:spLocks noGrp="1"/>
          </p:cNvSpPr>
          <p:nvPr>
            <p:ph type="body" idx="1"/>
          </p:nvPr>
        </p:nvSpPr>
        <p:spPr>
          <a:xfrm>
            <a:off x="311700" y="2228427"/>
            <a:ext cx="8520600" cy="406604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317500">
              <a:buSzPts val="1400"/>
            </a:pPr>
            <a:r>
              <a:rPr lang="en" sz="1400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03/05/2018 17:06:38 - 17:15:57 UTC</a:t>
            </a:r>
            <a:endParaRPr sz="1400" dirty="0">
              <a:solidFill>
                <a:schemeClr val="tx1">
                  <a:lumMod val="75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7500">
              <a:buSzPts val="1400"/>
            </a:pPr>
            <a:r>
              <a:rPr lang="en" sz="1400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Affected </a:t>
            </a:r>
            <a:r>
              <a:rPr lang="en" sz="1400" b="1" u="sng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7</a:t>
            </a:r>
            <a:r>
              <a:rPr lang="en" sz="1400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sz="1400" dirty="0" err="1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Meso</a:t>
            </a:r>
            <a:r>
              <a:rPr lang="en" sz="1400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-scale sectors</a:t>
            </a:r>
            <a:endParaRPr sz="1400" dirty="0">
              <a:solidFill>
                <a:schemeClr val="tx1">
                  <a:lumMod val="75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  <a:buFont typeface="Trebuchet MS"/>
              <a:buChar char="○"/>
            </a:pPr>
            <a:r>
              <a:rPr lang="en" sz="2400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5 entire images lost </a:t>
            </a:r>
            <a:endParaRPr sz="2400" dirty="0">
              <a:solidFill>
                <a:schemeClr val="tx1">
                  <a:lumMod val="75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  <a:buFont typeface="Trebuchet MS"/>
              <a:buChar char="○"/>
            </a:pPr>
            <a:r>
              <a:rPr lang="en" sz="2400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2 partial images</a:t>
            </a:r>
            <a:endParaRPr sz="2400" dirty="0">
              <a:solidFill>
                <a:schemeClr val="tx1">
                  <a:lumMod val="75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7500">
              <a:buClr>
                <a:srgbClr val="000000"/>
              </a:buClr>
              <a:buSzPts val="1400"/>
              <a:buFont typeface="Trebuchet MS"/>
              <a:buChar char="●"/>
            </a:pPr>
            <a:r>
              <a:rPr lang="en" sz="1400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Affected </a:t>
            </a:r>
            <a:r>
              <a:rPr lang="en" sz="1400" b="1" u="sng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r>
              <a:rPr lang="en" sz="1400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 Full Disk </a:t>
            </a:r>
            <a:endParaRPr sz="1400" dirty="0">
              <a:solidFill>
                <a:schemeClr val="tx1">
                  <a:lumMod val="75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  <a:buFont typeface="Trebuchet MS"/>
              <a:buChar char="○"/>
            </a:pPr>
            <a:r>
              <a:rPr lang="en" sz="2400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8 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r>
              <a:rPr lang="en" sz="2400" dirty="0" err="1" smtClean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hannels</a:t>
            </a:r>
            <a:r>
              <a:rPr lang="en" sz="2400" dirty="0" smtClean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sz="2400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partial loss</a:t>
            </a:r>
            <a:endParaRPr sz="2400" dirty="0">
              <a:solidFill>
                <a:schemeClr val="tx1">
                  <a:lumMod val="75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  <a:buFont typeface="Trebuchet MS"/>
              <a:buChar char="○"/>
            </a:pPr>
            <a:r>
              <a:rPr lang="en" sz="2400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8 channels No </a:t>
            </a:r>
            <a:r>
              <a:rPr lang="en" sz="2400" dirty="0" smtClean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loss</a:t>
            </a:r>
            <a:endParaRPr lang="en-US" sz="2400" dirty="0" smtClean="0">
              <a:solidFill>
                <a:schemeClr val="tx1">
                  <a:lumMod val="75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buClr>
                <a:srgbClr val="000000"/>
              </a:buClr>
              <a:buFont typeface="Trebuchet MS"/>
              <a:buChar char="○"/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Affected </a:t>
            </a:r>
            <a:r>
              <a:rPr lang="en-US" sz="1400" b="1" u="sng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 CONUS  </a:t>
            </a:r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(all 16 channels lost)</a:t>
            </a:r>
            <a:endParaRPr sz="1400" dirty="0">
              <a:solidFill>
                <a:schemeClr val="tx1">
                  <a:lumMod val="75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sz="14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48" name="Shape 3148"/>
          <p:cNvSpPr txBox="1"/>
          <p:nvPr/>
        </p:nvSpPr>
        <p:spPr>
          <a:xfrm>
            <a:off x="5686930" y="5455600"/>
            <a:ext cx="738404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PDA</a:t>
            </a:r>
            <a:endParaRPr dirty="0"/>
          </a:p>
        </p:txBody>
      </p:sp>
      <p:sp>
        <p:nvSpPr>
          <p:cNvPr id="3149" name="Shape 3149"/>
          <p:cNvSpPr txBox="1"/>
          <p:nvPr/>
        </p:nvSpPr>
        <p:spPr>
          <a:xfrm>
            <a:off x="7441559" y="5446362"/>
            <a:ext cx="7413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SSEC</a:t>
            </a:r>
            <a:endParaRPr dirty="0"/>
          </a:p>
        </p:txBody>
      </p:sp>
      <p:pic>
        <p:nvPicPr>
          <p:cNvPr id="3150" name="Shape 3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5625" y="3021824"/>
            <a:ext cx="1757525" cy="179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1" name="Shape 3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1647" y="3003774"/>
            <a:ext cx="1757525" cy="179987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Shape 31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5625" y="3093325"/>
            <a:ext cx="1757525" cy="1799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Shape 31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9213" y="3093317"/>
            <a:ext cx="1757525" cy="1799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31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89088" y="3420527"/>
            <a:ext cx="1757525" cy="1096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" name="Shape 3162"/>
          <p:cNvSpPr txBox="1"/>
          <p:nvPr/>
        </p:nvSpPr>
        <p:spPr>
          <a:xfrm>
            <a:off x="5035625" y="3414861"/>
            <a:ext cx="1757400" cy="1096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466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1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Fanout</a:t>
            </a:r>
            <a:r>
              <a:rPr lang="en-US" dirty="0"/>
              <a:t>/Mixer Server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22" y="1356967"/>
            <a:ext cx="7854792" cy="509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4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Fanout</a:t>
            </a:r>
            <a:r>
              <a:rPr lang="en-US" dirty="0"/>
              <a:t>/Mixer Server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46" y="1600200"/>
            <a:ext cx="7943707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147237" y="4540102"/>
            <a:ext cx="3306726" cy="10633"/>
          </a:xfrm>
          <a:prstGeom prst="line">
            <a:avLst/>
          </a:prstGeom>
          <a:ln w="666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187609" y="5124893"/>
            <a:ext cx="620233" cy="3544"/>
          </a:xfrm>
          <a:prstGeom prst="line">
            <a:avLst/>
          </a:prstGeom>
          <a:ln w="666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75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GOES-17 detector cooling </a:t>
            </a:r>
            <a:r>
              <a:rPr lang="en-US" dirty="0"/>
              <a:t>problem imagery mitigation (Fusion) </a:t>
            </a:r>
            <a:endParaRPr lang="en-US" dirty="0" smtClean="0"/>
          </a:p>
          <a:p>
            <a:pPr lvl="1"/>
            <a:r>
              <a:rPr lang="en-US" dirty="0" smtClean="0"/>
              <a:t>Mission-level </a:t>
            </a:r>
            <a:r>
              <a:rPr lang="en-US" dirty="0" err="1"/>
              <a:t>netCDF</a:t>
            </a:r>
            <a:r>
              <a:rPr lang="en-US" dirty="0"/>
              <a:t> are created </a:t>
            </a:r>
            <a:r>
              <a:rPr lang="en-US" dirty="0" smtClean="0"/>
              <a:t>experimentally</a:t>
            </a:r>
          </a:p>
          <a:p>
            <a:r>
              <a:rPr lang="en-US" dirty="0" smtClean="0"/>
              <a:t>FY-4A GIIRs checkout</a:t>
            </a:r>
          </a:p>
          <a:p>
            <a:r>
              <a:rPr lang="en-US" dirty="0" smtClean="0"/>
              <a:t>Outreach activities</a:t>
            </a:r>
          </a:p>
          <a:p>
            <a:pPr lvl="1"/>
            <a:r>
              <a:rPr lang="en-US" dirty="0" smtClean="0"/>
              <a:t>Climate digest</a:t>
            </a:r>
          </a:p>
          <a:p>
            <a:pPr lvl="1"/>
            <a:r>
              <a:rPr lang="en-US" dirty="0" smtClean="0"/>
              <a:t>Virtual Reality (VR) demos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47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06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ffectLst>
                  <a:glow>
                    <a:schemeClr val="tx1">
                      <a:alpha val="75000"/>
                    </a:schemeClr>
                  </a:glow>
                </a:effectLst>
                <a:ea typeface="+mj-ea"/>
                <a:cs typeface="+mj-cs"/>
              </a:rPr>
              <a:t>Data Center Facilities</a:t>
            </a:r>
            <a:endParaRPr lang="en-US" dirty="0">
              <a:effectLst>
                <a:glow>
                  <a:schemeClr val="tx1">
                    <a:alpha val="75000"/>
                  </a:schemeClr>
                </a:glow>
              </a:effectLst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541" y="1541668"/>
            <a:ext cx="7162800" cy="4419600"/>
          </a:xfrm>
          <a:solidFill>
            <a:schemeClr val="tx1">
              <a:alpha val="0"/>
            </a:schemeClr>
          </a:solidFill>
        </p:spPr>
        <p:txBody>
          <a:bodyPr>
            <a:normAutofit fontScale="55000" lnSpcReduction="20000"/>
          </a:bodyPr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Over 2100 ft.</a:t>
            </a:r>
          </a:p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The Data Center’s disk storage exceed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15-20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PBs.</a:t>
            </a:r>
            <a:endParaRPr lang="en-US" dirty="0">
              <a:effectLst>
                <a:outerShdw blurRad="38100" dist="38100" dir="2700000" algn="tl">
                  <a:srgbClr val="38ABED"/>
                </a:outerShdw>
              </a:effectLst>
              <a:latin typeface="Trebuchet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The entire room is on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four 72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KW UPSs, of which, about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200+ KW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are in use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. Non UPS power usage is ~17 KW.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An additional 72 KW UPS for a smaller 5th floor computer room  </a:t>
            </a:r>
            <a:endParaRPr lang="en-US" dirty="0">
              <a:effectLst>
                <a:outerShdw blurRad="38100" dist="38100" dir="2700000" algn="tl">
                  <a:srgbClr val="38ABED"/>
                </a:outerShdw>
              </a:effectLst>
              <a:latin typeface="Trebuchet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Cooling provided by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campus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chilled water and outside air in the winter.   Racks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are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cooled 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by 16 in row </a:t>
            </a:r>
            <a:r>
              <a:rPr lang="en-US" dirty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APC coolers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Gigabit and 10 Gigabit network (also 100 MB admin network, 40 Gigabit </a:t>
            </a:r>
            <a:r>
              <a:rPr lang="en-US" dirty="0" err="1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I</a:t>
            </a:r>
            <a:r>
              <a:rPr lang="en-US" dirty="0" err="1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nfiniBand</a:t>
            </a: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).</a:t>
            </a:r>
            <a:endParaRPr lang="en-US" dirty="0">
              <a:effectLst>
                <a:outerShdw blurRad="38100" dist="38100" dir="2700000" algn="tl">
                  <a:srgbClr val="38ABED"/>
                </a:outerShdw>
              </a:effectLst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roof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860" y="1053301"/>
            <a:ext cx="2506212" cy="1877952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87573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ffectLst>
                  <a:glow>
                    <a:schemeClr val="tx1">
                      <a:alpha val="75000"/>
                    </a:schemeClr>
                  </a:glow>
                </a:effectLst>
                <a:ea typeface="+mj-ea"/>
                <a:cs typeface="+mj-cs"/>
              </a:rPr>
              <a:t>Data Center Facilities</a:t>
            </a:r>
            <a:endParaRPr lang="en-US" dirty="0">
              <a:effectLst>
                <a:glow>
                  <a:schemeClr val="tx1">
                    <a:alpha val="75000"/>
                  </a:schemeClr>
                </a:glow>
              </a:effectLst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541" y="1541668"/>
            <a:ext cx="7162800" cy="4419600"/>
          </a:xfrm>
          <a:solidFill>
            <a:schemeClr val="tx1">
              <a:alpha val="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 eaLnBrk="1" hangingPunct="1">
              <a:buNone/>
            </a:pPr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UW Provisioned Off-site Data Center</a:t>
            </a:r>
          </a:p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Tier 3, backup power, cooling</a:t>
            </a:r>
            <a:endParaRPr lang="en-US" dirty="0">
              <a:effectLst>
                <a:outerShdw blurRad="38100" dist="38100" dir="2700000" algn="tl">
                  <a:srgbClr val="38ABED"/>
                </a:outerShdw>
              </a:effectLst>
              <a:latin typeface="Trebuchet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Essential systems</a:t>
            </a:r>
            <a:endParaRPr lang="en-US" dirty="0">
              <a:effectLst>
                <a:outerShdw blurRad="38100" dist="38100" dir="2700000" algn="tl">
                  <a:srgbClr val="38ABED"/>
                </a:outerShdw>
              </a:effectLst>
              <a:latin typeface="Trebuchet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Ingest, Distribution</a:t>
            </a:r>
          </a:p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On UW network</a:t>
            </a:r>
          </a:p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38ABED"/>
                  </a:outerShdw>
                </a:effectLst>
                <a:latin typeface="Trebuchet MS" charset="0"/>
                <a:ea typeface="ＭＳ Ｐゴシック" charset="0"/>
                <a:cs typeface="ＭＳ Ｐゴシック" charset="0"/>
              </a:rPr>
              <a:t>Plans to expand for projects that demand high availability </a:t>
            </a:r>
            <a:endParaRPr lang="en-US" dirty="0">
              <a:effectLst>
                <a:outerShdw blurRad="38100" dist="38100" dir="2700000" algn="tl">
                  <a:srgbClr val="38ABED"/>
                </a:outerShdw>
              </a:effectLst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roof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943" y="2190307"/>
            <a:ext cx="2762530" cy="2070016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83156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per_compu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30387"/>
            <a:ext cx="4338084" cy="289112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S4 Super Computer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Funded in 2018 by </a:t>
            </a:r>
            <a:r>
              <a:rPr lang="en-US" dirty="0"/>
              <a:t>NOAA 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2,560 </a:t>
            </a:r>
            <a:r>
              <a:rPr lang="en-US" dirty="0" smtClean="0"/>
              <a:t>cores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/>
              <a:t>15 </a:t>
            </a:r>
            <a:r>
              <a:rPr lang="en-US" dirty="0"/>
              <a:t>TB </a:t>
            </a:r>
            <a:r>
              <a:rPr lang="en-US" dirty="0" smtClean="0"/>
              <a:t>memory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/>
              <a:t>4 </a:t>
            </a:r>
            <a:r>
              <a:rPr lang="en-US" dirty="0"/>
              <a:t>PBs of </a:t>
            </a:r>
            <a:r>
              <a:rPr lang="en-US" dirty="0" smtClean="0"/>
              <a:t>storage</a:t>
            </a:r>
            <a:endParaRPr lang="en-US" dirty="0"/>
          </a:p>
          <a:p>
            <a:pPr marL="685800" lvl="1">
              <a:buFont typeface="Arial" charset="0"/>
              <a:buChar char="•"/>
            </a:pPr>
            <a:r>
              <a:rPr lang="en-US" dirty="0" smtClean="0"/>
              <a:t>Researching satellite data assimilation into operational NOAA models</a:t>
            </a:r>
          </a:p>
          <a:p>
            <a:pPr marL="685800" lvl="1">
              <a:buFont typeface="Arial" charset="0"/>
              <a:buChar char="•"/>
            </a:pPr>
            <a:r>
              <a:rPr lang="en-US" dirty="0" smtClean="0"/>
              <a:t>This is the 3</a:t>
            </a:r>
            <a:r>
              <a:rPr lang="en-US" baseline="30000" dirty="0" smtClean="0"/>
              <a:t>rd</a:t>
            </a:r>
            <a:r>
              <a:rPr lang="en-US" dirty="0" smtClean="0"/>
              <a:t> enhancement(2011,2013)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43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601" y="1336610"/>
            <a:ext cx="5687615" cy="78329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75" dirty="0">
                <a:latin typeface="News Gothic MT" charset="0"/>
              </a:rPr>
              <a:t>SSEC Data Center Incoming Data</a:t>
            </a:r>
            <a:r>
              <a:rPr lang="en-US" sz="3075" dirty="0">
                <a:latin typeface="News Gothic MT" charset="0"/>
              </a:rPr>
              <a:t/>
            </a:r>
            <a:br>
              <a:rPr lang="en-US" sz="3075" dirty="0">
                <a:latin typeface="News Gothic MT" charset="0"/>
              </a:rPr>
            </a:br>
            <a:r>
              <a:rPr lang="en-US" sz="1650" dirty="0" smtClean="0">
                <a:latin typeface="News Gothic MT" charset="0"/>
              </a:rPr>
              <a:t>October, 2018</a:t>
            </a:r>
            <a:endParaRPr lang="en-US" sz="1650" dirty="0">
              <a:latin typeface="News Gothic MT" charset="0"/>
            </a:endParaRPr>
          </a:p>
        </p:txBody>
      </p:sp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1257300" y="2237436"/>
            <a:ext cx="234315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342900" eaLnBrk="1" hangingPunct="1"/>
            <a:r>
              <a:rPr lang="en-US" sz="1800" b="1" dirty="0" smtClean="0">
                <a:solidFill>
                  <a:prstClr val="white"/>
                </a:solidFill>
                <a:latin typeface="News Gothic MT" charset="0"/>
              </a:rPr>
              <a:t>1,033+ </a:t>
            </a:r>
            <a:r>
              <a:rPr lang="en-US" sz="1800" b="1" dirty="0">
                <a:solidFill>
                  <a:prstClr val="white"/>
                </a:solidFill>
                <a:latin typeface="News Gothic MT" charset="0"/>
              </a:rPr>
              <a:t>GB/day </a:t>
            </a:r>
          </a:p>
          <a:p>
            <a:pPr defTabSz="342900" eaLnBrk="1" hangingPunct="1"/>
            <a:r>
              <a:rPr lang="en-US" sz="1800" b="1" dirty="0">
                <a:solidFill>
                  <a:prstClr val="white"/>
                </a:solidFill>
                <a:latin typeface="News Gothic MT" charset="0"/>
              </a:rPr>
              <a:t>via Satellite</a:t>
            </a:r>
          </a:p>
          <a:p>
            <a:pPr defTabSz="342900" eaLnBrk="1" hangingPunct="1"/>
            <a:r>
              <a:rPr lang="en-US" sz="900" dirty="0">
                <a:solidFill>
                  <a:prstClr val="white"/>
                </a:solidFill>
                <a:latin typeface="News Gothic MT" charset="0"/>
              </a:rPr>
              <a:t>(C-band. L-band, X-band)</a:t>
            </a: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1085850" y="4570557"/>
            <a:ext cx="2686050" cy="8079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342900" eaLnBrk="1" hangingPunct="1"/>
            <a:r>
              <a:rPr lang="en-US" sz="1800" b="1" dirty="0" smtClean="0">
                <a:solidFill>
                  <a:prstClr val="white"/>
                </a:solidFill>
                <a:latin typeface="News Gothic MT" charset="0"/>
              </a:rPr>
              <a:t>7,330</a:t>
            </a:r>
            <a:r>
              <a:rPr lang="en-US" sz="1800" b="1" dirty="0">
                <a:solidFill>
                  <a:prstClr val="white"/>
                </a:solidFill>
                <a:latin typeface="News Gothic MT" charset="0"/>
              </a:rPr>
              <a:t>+ GB/day </a:t>
            </a:r>
          </a:p>
          <a:p>
            <a:pPr defTabSz="342900" eaLnBrk="1" hangingPunct="1"/>
            <a:r>
              <a:rPr lang="en-US" sz="1800" b="1" dirty="0">
                <a:solidFill>
                  <a:prstClr val="white"/>
                </a:solidFill>
                <a:latin typeface="News Gothic MT" charset="0"/>
              </a:rPr>
              <a:t>via </a:t>
            </a:r>
            <a:r>
              <a:rPr lang="en-US" sz="1800" b="1" dirty="0" smtClean="0">
                <a:solidFill>
                  <a:prstClr val="white"/>
                </a:solidFill>
                <a:latin typeface="News Gothic MT" charset="0"/>
              </a:rPr>
              <a:t>Internet* </a:t>
            </a:r>
            <a:endParaRPr lang="en-US" sz="1800" b="1" dirty="0">
              <a:solidFill>
                <a:prstClr val="white"/>
              </a:solidFill>
              <a:latin typeface="News Gothic MT" charset="0"/>
            </a:endParaRPr>
          </a:p>
          <a:p>
            <a:pPr defTabSz="342900" eaLnBrk="1" hangingPunct="1"/>
            <a:r>
              <a:rPr lang="en-US" sz="1050" dirty="0">
                <a:solidFill>
                  <a:prstClr val="white"/>
                </a:solidFill>
                <a:latin typeface="News Gothic MT" charset="0"/>
              </a:rPr>
              <a:t>(ftp, LDM,  ADDE, http)</a:t>
            </a:r>
          </a:p>
        </p:txBody>
      </p:sp>
      <p:sp>
        <p:nvSpPr>
          <p:cNvPr id="15367" name="TextBox 12"/>
          <p:cNvSpPr txBox="1">
            <a:spLocks noChangeArrowheads="1"/>
          </p:cNvSpPr>
          <p:nvPr/>
        </p:nvSpPr>
        <p:spPr bwMode="auto">
          <a:xfrm>
            <a:off x="4861426" y="3224035"/>
            <a:ext cx="3007978" cy="134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342900" eaLnBrk="1" hangingPunct="1"/>
            <a:r>
              <a:rPr lang="en-US" sz="1050" dirty="0">
                <a:solidFill>
                  <a:prstClr val="white"/>
                </a:solidFill>
                <a:latin typeface="News Gothic MT" charset="0"/>
              </a:rPr>
              <a:t>GOES satellites 		              </a:t>
            </a:r>
            <a:r>
              <a:rPr lang="en-US" sz="1050" dirty="0" smtClean="0">
                <a:solidFill>
                  <a:prstClr val="white"/>
                </a:solidFill>
                <a:latin typeface="News Gothic MT" charset="0"/>
              </a:rPr>
              <a:t>~690 GB/day</a:t>
            </a:r>
            <a:endParaRPr lang="en-US" sz="1050" dirty="0">
              <a:solidFill>
                <a:prstClr val="white"/>
              </a:solidFill>
              <a:latin typeface="News Gothic MT" charset="0"/>
            </a:endParaRPr>
          </a:p>
          <a:p>
            <a:pPr defTabSz="342900" eaLnBrk="1" hangingPunct="1"/>
            <a:r>
              <a:rPr lang="en-US" sz="1050" dirty="0">
                <a:solidFill>
                  <a:prstClr val="white"/>
                </a:solidFill>
                <a:latin typeface="News Gothic MT" charset="0"/>
              </a:rPr>
              <a:t>International Geo Satellites        </a:t>
            </a:r>
            <a:r>
              <a:rPr lang="en-US" sz="900" dirty="0" smtClean="0">
                <a:solidFill>
                  <a:prstClr val="white"/>
                </a:solidFill>
                <a:latin typeface="News Gothic MT" charset="0"/>
              </a:rPr>
              <a:t>~500+ GB/day</a:t>
            </a:r>
            <a:endParaRPr lang="en-US" sz="900" dirty="0">
              <a:solidFill>
                <a:prstClr val="white"/>
              </a:solidFill>
              <a:latin typeface="News Gothic MT" charset="0"/>
            </a:endParaRPr>
          </a:p>
          <a:p>
            <a:pPr defTabSz="342900" eaLnBrk="1" hangingPunct="1"/>
            <a:r>
              <a:rPr lang="en-US" sz="1050" dirty="0" smtClean="0">
                <a:solidFill>
                  <a:prstClr val="white"/>
                </a:solidFill>
                <a:latin typeface="News Gothic MT" charset="0"/>
              </a:rPr>
              <a:t>NOAA 15-19 </a:t>
            </a:r>
            <a:r>
              <a:rPr lang="en-US" sz="1050" dirty="0">
                <a:solidFill>
                  <a:prstClr val="white"/>
                </a:solidFill>
                <a:latin typeface="News Gothic MT" charset="0"/>
              </a:rPr>
              <a:t>Polar		 </a:t>
            </a:r>
            <a:r>
              <a:rPr lang="en-US" sz="1050" dirty="0" smtClean="0">
                <a:solidFill>
                  <a:prstClr val="white"/>
                </a:solidFill>
                <a:latin typeface="News Gothic MT" charset="0"/>
              </a:rPr>
              <a:t>       </a:t>
            </a:r>
            <a:r>
              <a:rPr lang="en-US" sz="1050" dirty="0">
                <a:solidFill>
                  <a:prstClr val="white"/>
                </a:solidFill>
                <a:latin typeface="News Gothic MT" charset="0"/>
              </a:rPr>
              <a:t>~27 GB/day</a:t>
            </a:r>
          </a:p>
          <a:p>
            <a:pPr defTabSz="342900" eaLnBrk="1" hangingPunct="1"/>
            <a:r>
              <a:rPr lang="en-US" sz="1050" dirty="0">
                <a:solidFill>
                  <a:prstClr val="white"/>
                </a:solidFill>
                <a:latin typeface="News Gothic MT" charset="0"/>
              </a:rPr>
              <a:t>Landsat-8		 		     </a:t>
            </a:r>
            <a:r>
              <a:rPr lang="en-US" sz="1050" dirty="0" smtClean="0">
                <a:solidFill>
                  <a:prstClr val="white"/>
                </a:solidFill>
                <a:latin typeface="News Gothic MT" charset="0"/>
              </a:rPr>
              <a:t>   </a:t>
            </a:r>
            <a:r>
              <a:rPr lang="en-US" sz="1050" dirty="0">
                <a:solidFill>
                  <a:prstClr val="white"/>
                </a:solidFill>
                <a:latin typeface="News Gothic MT" charset="0"/>
              </a:rPr>
              <a:t>~50 GB/day</a:t>
            </a:r>
          </a:p>
          <a:p>
            <a:pPr defTabSz="342900" eaLnBrk="1" hangingPunct="1"/>
            <a:r>
              <a:rPr lang="en-US" sz="1050" dirty="0">
                <a:solidFill>
                  <a:prstClr val="white"/>
                </a:solidFill>
                <a:latin typeface="News Gothic MT" charset="0"/>
              </a:rPr>
              <a:t>MODIS polar   			      ~150 GB/day</a:t>
            </a:r>
          </a:p>
          <a:p>
            <a:pPr defTabSz="342900" eaLnBrk="1" hangingPunct="1"/>
            <a:r>
              <a:rPr lang="en-US" sz="1050" dirty="0">
                <a:solidFill>
                  <a:prstClr val="white"/>
                </a:solidFill>
                <a:latin typeface="News Gothic MT" charset="0"/>
              </a:rPr>
              <a:t>SUOMI NPP </a:t>
            </a:r>
            <a:r>
              <a:rPr lang="en-US" sz="900" dirty="0">
                <a:solidFill>
                  <a:prstClr val="white"/>
                </a:solidFill>
                <a:latin typeface="News Gothic MT" charset="0"/>
              </a:rPr>
              <a:t>(VIIRS </a:t>
            </a:r>
            <a:r>
              <a:rPr lang="en-US" sz="900" dirty="0" err="1">
                <a:solidFill>
                  <a:prstClr val="white"/>
                </a:solidFill>
                <a:latin typeface="News Gothic MT" charset="0"/>
              </a:rPr>
              <a:t>CrIS</a:t>
            </a:r>
            <a:r>
              <a:rPr lang="en-US" sz="900" dirty="0">
                <a:solidFill>
                  <a:prstClr val="white"/>
                </a:solidFill>
                <a:latin typeface="News Gothic MT" charset="0"/>
              </a:rPr>
              <a:t> ATMS)    </a:t>
            </a:r>
            <a:r>
              <a:rPr lang="en-US" sz="1000" dirty="0">
                <a:solidFill>
                  <a:prstClr val="white"/>
                </a:solidFill>
                <a:latin typeface="News Gothic MT" charset="0"/>
              </a:rPr>
              <a:t> </a:t>
            </a:r>
            <a:r>
              <a:rPr lang="en-US" sz="1000" dirty="0" smtClean="0">
                <a:solidFill>
                  <a:prstClr val="white"/>
                </a:solidFill>
                <a:latin typeface="News Gothic MT" charset="0"/>
              </a:rPr>
              <a:t> </a:t>
            </a:r>
            <a:r>
              <a:rPr lang="en-US" sz="900" dirty="0" smtClean="0">
                <a:solidFill>
                  <a:prstClr val="white"/>
                </a:solidFill>
                <a:latin typeface="News Gothic MT" charset="0"/>
              </a:rPr>
              <a:t>3,400+ </a:t>
            </a:r>
            <a:r>
              <a:rPr lang="en-US" sz="900" dirty="0">
                <a:solidFill>
                  <a:prstClr val="white"/>
                </a:solidFill>
                <a:latin typeface="News Gothic MT" charset="0"/>
              </a:rPr>
              <a:t>GB/day</a:t>
            </a:r>
          </a:p>
          <a:p>
            <a:pPr defTabSz="342900" eaLnBrk="1" hangingPunct="1"/>
            <a:r>
              <a:rPr lang="en-US" sz="1050" dirty="0" err="1" smtClean="0">
                <a:solidFill>
                  <a:prstClr val="white"/>
                </a:solidFill>
                <a:latin typeface="News Gothic MT" charset="0"/>
              </a:rPr>
              <a:t>Noaaport</a:t>
            </a:r>
            <a:r>
              <a:rPr lang="en-US" sz="1050" dirty="0" smtClean="0">
                <a:solidFill>
                  <a:prstClr val="white"/>
                </a:solidFill>
                <a:latin typeface="News Gothic MT" charset="0"/>
              </a:rPr>
              <a:t>, GNC-A, </a:t>
            </a:r>
            <a:r>
              <a:rPr lang="en-US" sz="1050" dirty="0" err="1" smtClean="0">
                <a:solidFill>
                  <a:prstClr val="white"/>
                </a:solidFill>
                <a:latin typeface="News Gothic MT" charset="0"/>
              </a:rPr>
              <a:t>misc</a:t>
            </a:r>
            <a:r>
              <a:rPr lang="en-US" sz="1050" dirty="0">
                <a:solidFill>
                  <a:prstClr val="white"/>
                </a:solidFill>
                <a:latin typeface="News Gothic MT" charset="0"/>
              </a:rPr>
              <a:t>*</a:t>
            </a:r>
            <a:r>
              <a:rPr lang="en-US" sz="1050" dirty="0" smtClean="0">
                <a:solidFill>
                  <a:prstClr val="white"/>
                </a:solidFill>
                <a:latin typeface="News Gothic MT" charset="0"/>
              </a:rPr>
              <a:t> 	      </a:t>
            </a:r>
            <a:r>
              <a:rPr lang="en-US" sz="900" dirty="0" smtClean="0">
                <a:solidFill>
                  <a:prstClr val="white"/>
                </a:solidFill>
                <a:latin typeface="News Gothic MT" charset="0"/>
              </a:rPr>
              <a:t>3,700+ </a:t>
            </a:r>
            <a:r>
              <a:rPr lang="en-US" sz="900" dirty="0" smtClean="0">
                <a:solidFill>
                  <a:prstClr val="white"/>
                </a:solidFill>
                <a:latin typeface="News Gothic MT" charset="0"/>
              </a:rPr>
              <a:t>GB/day</a:t>
            </a:r>
            <a:endParaRPr lang="en-US" sz="900" dirty="0">
              <a:solidFill>
                <a:prstClr val="white"/>
              </a:solidFill>
              <a:latin typeface="News Gothic MT" charset="0"/>
            </a:endParaRPr>
          </a:p>
          <a:p>
            <a:pPr defTabSz="342900" eaLnBrk="1" hangingPunct="1"/>
            <a:r>
              <a:rPr lang="en-US" sz="800" dirty="0">
                <a:latin typeface="News Gothic MT" charset="0"/>
              </a:rPr>
              <a:t>*</a:t>
            </a:r>
            <a:r>
              <a:rPr lang="en-US" sz="800" dirty="0" smtClean="0">
                <a:solidFill>
                  <a:prstClr val="black"/>
                </a:solidFill>
                <a:latin typeface="News Gothic MT" charset="0"/>
              </a:rPr>
              <a:t> Some data are duplicates pulled from multiple sources</a:t>
            </a:r>
            <a:endParaRPr lang="en-US" sz="800" dirty="0">
              <a:solidFill>
                <a:prstClr val="black"/>
              </a:solidFill>
              <a:latin typeface="News Gothic MT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293" y="2677323"/>
            <a:ext cx="1788319" cy="250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2835479" y="4342876"/>
            <a:ext cx="101297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747398" y="2526990"/>
            <a:ext cx="673217" cy="3436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338944" y="439977"/>
            <a:ext cx="6965416" cy="588623"/>
          </a:xfrm>
          <a:prstGeom prst="rect">
            <a:avLst/>
          </a:prstGeom>
          <a:solidFill>
            <a:schemeClr val="bg1"/>
          </a:solidFill>
          <a:ln w="25400"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pPr defTabSz="342900"/>
            <a:r>
              <a:rPr lang="en-US" sz="3225" dirty="0">
                <a:solidFill>
                  <a:srgbClr val="FFC000"/>
                </a:solidFill>
                <a:latin typeface="Corbel"/>
              </a:rPr>
              <a:t>CIMSS &amp; SSEC </a:t>
            </a:r>
            <a:r>
              <a:rPr lang="en-US" sz="3225" dirty="0">
                <a:solidFill>
                  <a:prstClr val="white"/>
                </a:solidFill>
                <a:latin typeface="Corbel"/>
              </a:rPr>
              <a:t>at the </a:t>
            </a:r>
            <a:r>
              <a:rPr lang="en-US" sz="3225" dirty="0">
                <a:solidFill>
                  <a:srgbClr val="C00000"/>
                </a:solidFill>
                <a:latin typeface="Corbel"/>
              </a:rPr>
              <a:t>UW-Madison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18759" y="5563058"/>
            <a:ext cx="6025243" cy="830997"/>
          </a:xfrm>
          <a:prstGeom prst="rect">
            <a:avLst/>
          </a:prstGeom>
          <a:noFill/>
          <a:ln w="25400">
            <a:solidFill>
              <a:schemeClr val="tx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342900"/>
            <a:r>
              <a:rPr lang="en-US" sz="1600" b="1" i="1" dirty="0">
                <a:solidFill>
                  <a:prstClr val="white"/>
                </a:solidFill>
                <a:latin typeface="Corbel"/>
              </a:rPr>
              <a:t>CIMSS</a:t>
            </a:r>
            <a:r>
              <a:rPr lang="en-US" sz="1600" dirty="0">
                <a:solidFill>
                  <a:prstClr val="white"/>
                </a:solidFill>
                <a:latin typeface="Corbel"/>
              </a:rPr>
              <a:t> = Cooperative Institute for Meteorological Satellite Studies</a:t>
            </a:r>
          </a:p>
          <a:p>
            <a:pPr defTabSz="342900"/>
            <a:endParaRPr lang="en-US" sz="1600" b="1" i="1" dirty="0">
              <a:solidFill>
                <a:prstClr val="white"/>
              </a:solidFill>
              <a:latin typeface="Corbel"/>
            </a:endParaRPr>
          </a:p>
          <a:p>
            <a:pPr defTabSz="342900"/>
            <a:r>
              <a:rPr lang="en-US" sz="1600" b="1" i="1" dirty="0">
                <a:solidFill>
                  <a:prstClr val="white"/>
                </a:solidFill>
                <a:latin typeface="Corbel"/>
              </a:rPr>
              <a:t>SSEC</a:t>
            </a:r>
            <a:r>
              <a:rPr lang="en-US" sz="1600" dirty="0">
                <a:solidFill>
                  <a:prstClr val="white"/>
                </a:solidFill>
                <a:latin typeface="Corbel"/>
              </a:rPr>
              <a:t> = Space Science &amp;Engineering Center</a:t>
            </a:r>
          </a:p>
        </p:txBody>
      </p:sp>
    </p:spTree>
    <p:extLst>
      <p:ext uri="{BB962C8B-B14F-4D97-AF65-F5344CB8AC3E}">
        <p14:creationId xmlns:p14="http://schemas.microsoft.com/office/powerpoint/2010/main" val="74920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395" y="1369006"/>
            <a:ext cx="3193130" cy="2394847"/>
          </a:xfrm>
          <a:prstGeom prst="rect">
            <a:avLst/>
          </a:prstGeom>
          <a:noFill/>
          <a:ln>
            <a:noFill/>
          </a:ln>
          <a:effectLst>
            <a:softEdge rad="4699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Antennas @ SSEC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0724" name="Content Placeholder 2"/>
          <p:cNvSpPr>
            <a:spLocks noGrp="1"/>
          </p:cNvSpPr>
          <p:nvPr>
            <p:ph idx="1"/>
          </p:nvPr>
        </p:nvSpPr>
        <p:spPr>
          <a:xfrm>
            <a:off x="571644" y="1439466"/>
            <a:ext cx="8229600" cy="4846424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600" u="sng" dirty="0">
                <a:solidFill>
                  <a:schemeClr val="accent5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C-Band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11 meter 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heated </a:t>
            </a:r>
            <a:r>
              <a:rPr lang="en-US" sz="1300" dirty="0">
                <a:latin typeface="Trebuchet MS" charset="0"/>
                <a:ea typeface="ＭＳ Ｐゴシック" charset="0"/>
              </a:rPr>
              <a:t>(101° West – SES-1, POES Fairbanks Relay )</a:t>
            </a:r>
          </a:p>
          <a:p>
            <a:pPr lvl="1">
              <a:lnSpc>
                <a:spcPct val="110000"/>
              </a:lnSpc>
            </a:pPr>
            <a:r>
              <a:rPr lang="en-US" sz="1900" dirty="0" smtClean="0">
                <a:latin typeface="Trebuchet MS" charset="0"/>
                <a:ea typeface="ＭＳ Ｐゴシック" charset="0"/>
              </a:rPr>
              <a:t>6.3 </a:t>
            </a:r>
            <a:r>
              <a:rPr lang="en-US" sz="1900" dirty="0">
                <a:latin typeface="Trebuchet MS" charset="0"/>
                <a:ea typeface="ＭＳ Ｐゴシック" charset="0"/>
              </a:rPr>
              <a:t>meter heated </a:t>
            </a:r>
            <a:r>
              <a:rPr lang="en-US" sz="1300" dirty="0" smtClean="0">
                <a:latin typeface="Trebuchet MS" charset="0"/>
                <a:ea typeface="ＭＳ Ｐゴシック" charset="0"/>
              </a:rPr>
              <a:t>(87</a:t>
            </a:r>
            <a:r>
              <a:rPr lang="en-US" sz="1300" dirty="0">
                <a:latin typeface="Trebuchet MS" charset="0"/>
                <a:ea typeface="ＭＳ Ｐゴシック" charset="0"/>
              </a:rPr>
              <a:t>° West – SES-2, POES Wallops Relay)</a:t>
            </a:r>
            <a:endParaRPr lang="en-US" sz="1300" dirty="0" smtClean="0">
              <a:latin typeface="Trebuchet MS" charset="0"/>
              <a:ea typeface="ＭＳ Ｐゴシック" charset="0"/>
            </a:endParaRPr>
          </a:p>
          <a:p>
            <a:pPr lvl="1">
              <a:lnSpc>
                <a:spcPct val="11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4.5 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meter </a:t>
            </a:r>
            <a:r>
              <a:rPr lang="en-US" sz="1300" dirty="0">
                <a:latin typeface="Trebuchet MS" charset="0"/>
                <a:ea typeface="ＭＳ Ｐゴシック" charset="0"/>
              </a:rPr>
              <a:t>(101° West – SES-1, </a:t>
            </a:r>
            <a:r>
              <a:rPr lang="en-US" sz="1300" dirty="0" err="1">
                <a:latin typeface="Trebuchet MS" charset="0"/>
                <a:ea typeface="ＭＳ Ｐゴシック" charset="0"/>
              </a:rPr>
              <a:t>Noaaport</a:t>
            </a:r>
            <a:r>
              <a:rPr lang="en-US" sz="1300" dirty="0" smtClean="0">
                <a:latin typeface="Trebuchet MS" charset="0"/>
                <a:ea typeface="ＭＳ Ｐゴシック" charset="0"/>
              </a:rPr>
              <a:t>)</a:t>
            </a:r>
          </a:p>
          <a:p>
            <a:pPr lvl="1">
              <a:lnSpc>
                <a:spcPct val="110000"/>
              </a:lnSpc>
            </a:pPr>
            <a:r>
              <a:rPr lang="en-US" sz="1900" dirty="0" smtClean="0">
                <a:latin typeface="Trebuchet MS" charset="0"/>
                <a:ea typeface="ＭＳ Ｐゴシック" charset="0"/>
              </a:rPr>
              <a:t>3.7 meter </a:t>
            </a:r>
            <a:r>
              <a:rPr lang="en-US" sz="1900" dirty="0" err="1" smtClean="0">
                <a:latin typeface="Trebuchet MS" charset="0"/>
                <a:ea typeface="ＭＳ Ｐゴシック" charset="0"/>
              </a:rPr>
              <a:t>GEONETcast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 </a:t>
            </a:r>
            <a:r>
              <a:rPr lang="en-US" sz="1300" dirty="0">
                <a:latin typeface="Trebuchet MS" charset="0"/>
                <a:ea typeface="ＭＳ Ｐゴシック" charset="0"/>
              </a:rPr>
              <a:t>(</a:t>
            </a:r>
            <a:r>
              <a:rPr lang="en-US" sz="1300" dirty="0" smtClean="0">
                <a:latin typeface="Trebuchet MS" charset="0"/>
                <a:ea typeface="ＭＳ Ｐゴシック" charset="0"/>
              </a:rPr>
              <a:t>58º West </a:t>
            </a:r>
            <a:r>
              <a:rPr lang="en-US" sz="1300" dirty="0">
                <a:latin typeface="Trebuchet MS" charset="0"/>
                <a:ea typeface="ＭＳ Ｐゴシック" charset="0"/>
              </a:rPr>
              <a:t>INTELSAT 21)</a:t>
            </a:r>
            <a:endParaRPr lang="en-US" sz="1300" dirty="0" smtClean="0">
              <a:latin typeface="Trebuchet MS" charset="0"/>
              <a:ea typeface="ＭＳ Ｐゴシック" charset="0"/>
            </a:endParaRPr>
          </a:p>
          <a:p>
            <a:pPr>
              <a:lnSpc>
                <a:spcPct val="110000"/>
              </a:lnSpc>
            </a:pPr>
            <a:r>
              <a:rPr lang="en-US" sz="2300" dirty="0" smtClean="0">
                <a:latin typeface="Trebuchet MS" charset="0"/>
                <a:ea typeface="ＭＳ Ｐゴシック" charset="0"/>
              </a:rPr>
              <a:t> </a:t>
            </a:r>
            <a:r>
              <a:rPr lang="en-US" sz="3000" u="sng" dirty="0" smtClean="0">
                <a:solidFill>
                  <a:srgbClr val="839C41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L-Band</a:t>
            </a:r>
            <a:endParaRPr lang="en-US" sz="3000" u="sng" dirty="0">
              <a:solidFill>
                <a:srgbClr val="839C41"/>
              </a:solidFill>
              <a:latin typeface="Trebuchet MS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7.3 meter (75° West –GOES-East 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Primary/GOES-16)</a:t>
            </a:r>
          </a:p>
          <a:p>
            <a:pPr lvl="1">
              <a:lnSpc>
                <a:spcPct val="8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7.3 meter 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(137° </a:t>
            </a:r>
            <a:r>
              <a:rPr lang="en-US" sz="1900" dirty="0">
                <a:latin typeface="Trebuchet MS" charset="0"/>
                <a:ea typeface="ＭＳ Ｐゴシック" charset="0"/>
              </a:rPr>
              <a:t>West –GOES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-West Primary/GOES-17)</a:t>
            </a:r>
            <a:endParaRPr lang="en-US" sz="1900" dirty="0">
              <a:latin typeface="Trebuchet MS" charset="0"/>
              <a:ea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4.6 meter (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128° </a:t>
            </a:r>
            <a:r>
              <a:rPr lang="en-US" sz="1900" dirty="0">
                <a:latin typeface="Trebuchet MS" charset="0"/>
                <a:ea typeface="ＭＳ Ｐゴシック" charset="0"/>
              </a:rPr>
              <a:t>West –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GOES-15)</a:t>
            </a:r>
            <a:endParaRPr lang="en-US" sz="1900" dirty="0">
              <a:latin typeface="Trebuchet MS" charset="0"/>
              <a:ea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4.5 meter 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(60° </a:t>
            </a:r>
            <a:r>
              <a:rPr lang="en-US" sz="1900" dirty="0">
                <a:latin typeface="Trebuchet MS" charset="0"/>
                <a:ea typeface="ＭＳ Ｐゴシック" charset="0"/>
              </a:rPr>
              <a:t>West –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GOES-13/GOES-14/GOES-15 backup )</a:t>
            </a:r>
            <a:endParaRPr lang="en-US" sz="1900" dirty="0">
              <a:latin typeface="Trebuchet M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600" u="sng" dirty="0" smtClean="0">
                <a:solidFill>
                  <a:srgbClr val="839C41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X-Band</a:t>
            </a:r>
            <a:endParaRPr lang="en-US" sz="2600" u="sng" dirty="0">
              <a:solidFill>
                <a:srgbClr val="839C41"/>
              </a:solidFill>
              <a:latin typeface="Trebuchet MS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>
                <a:latin typeface="Trebuchet MS" charset="0"/>
                <a:ea typeface="ＭＳ Ｐゴシック" charset="0"/>
              </a:rPr>
              <a:t>4.4 meter (Tracking – EOS</a:t>
            </a:r>
            <a:r>
              <a:rPr lang="en-US" sz="1900" dirty="0" smtClean="0">
                <a:latin typeface="Trebuchet MS" charset="0"/>
                <a:ea typeface="ＭＳ Ｐゴシック" charset="0"/>
              </a:rPr>
              <a:t>)</a:t>
            </a: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en-US" sz="1900" dirty="0" smtClean="0">
              <a:latin typeface="Trebuchet MS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2600" u="sng" dirty="0" smtClean="0">
                <a:solidFill>
                  <a:srgbClr val="839C41"/>
                </a:solidFill>
                <a:latin typeface="Trebuchet MS" charset="0"/>
                <a:ea typeface="ＭＳ Ｐゴシック" charset="0"/>
              </a:rPr>
              <a:t>X/L Band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 smtClean="0">
                <a:latin typeface="Trebuchet MS" charset="0"/>
                <a:ea typeface="ＭＳ Ｐゴシック" charset="0"/>
              </a:rPr>
              <a:t>2.4 meter </a:t>
            </a:r>
            <a:r>
              <a:rPr lang="en-US" sz="1700" dirty="0" smtClean="0">
                <a:latin typeface="Trebuchet MS" charset="0"/>
                <a:ea typeface="ＭＳ Ｐゴシック" charset="0"/>
              </a:rPr>
              <a:t>(Tracking – Suomi NPP, EOS, </a:t>
            </a:r>
            <a:r>
              <a:rPr lang="en-US" sz="1700" dirty="0" err="1" smtClean="0">
                <a:latin typeface="Trebuchet MS" charset="0"/>
                <a:ea typeface="ＭＳ Ｐゴシック" charset="0"/>
              </a:rPr>
              <a:t>Metop</a:t>
            </a:r>
            <a:r>
              <a:rPr lang="en-US" sz="1700" dirty="0" smtClean="0">
                <a:latin typeface="Trebuchet MS" charset="0"/>
                <a:ea typeface="ＭＳ Ｐゴシック" charset="0"/>
              </a:rPr>
              <a:t> A&amp;B, NOAA-18, 19, 20 and FY3)</a:t>
            </a:r>
            <a:endParaRPr lang="en-US" sz="1700" dirty="0">
              <a:latin typeface="Trebuchet MS" charset="0"/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5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7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7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7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7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7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7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7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7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7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7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7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7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UW SSEC 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SDS 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/>
            </a:r>
            <a:b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Antennas Remotely Managed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0724" name="Content Placeholder 2"/>
          <p:cNvSpPr>
            <a:spLocks noGrp="1"/>
          </p:cNvSpPr>
          <p:nvPr>
            <p:ph idx="1"/>
          </p:nvPr>
        </p:nvSpPr>
        <p:spPr>
          <a:xfrm>
            <a:off x="571644" y="1439466"/>
            <a:ext cx="8229600" cy="4846424"/>
          </a:xfrm>
        </p:spPr>
        <p:txBody>
          <a:bodyPr>
            <a:normAutofit/>
          </a:bodyPr>
          <a:lstStyle/>
          <a:p>
            <a:pPr marL="457200" lvl="1" indent="0" eaLnBrk="1" hangingPunct="1">
              <a:lnSpc>
                <a:spcPct val="80000"/>
              </a:lnSpc>
              <a:buNone/>
            </a:pPr>
            <a:endParaRPr lang="en-US" sz="1900" dirty="0" smtClean="0">
              <a:latin typeface="Trebuchet MS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2600" u="sng" dirty="0" smtClean="0">
                <a:solidFill>
                  <a:srgbClr val="839C41"/>
                </a:solidFill>
                <a:latin typeface="Trebuchet MS" charset="0"/>
                <a:ea typeface="ＭＳ Ｐゴシック" charset="0"/>
              </a:rPr>
              <a:t>X/L Band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Trebuchet MS" charset="0"/>
                <a:ea typeface="ＭＳ Ｐゴシック" charset="0"/>
              </a:rPr>
              <a:t>Honolulu Community College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Trebuchet MS" charset="0"/>
                <a:ea typeface="ＭＳ Ｐゴシック" charset="0"/>
              </a:rPr>
              <a:t>Atlantic Oceanographic &amp; Met Lab , Miami, FL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Trebuchet MS" charset="0"/>
                <a:ea typeface="ＭＳ Ｐゴシック" charset="0"/>
              </a:rPr>
              <a:t>University of Puerto Rico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Trebuchet MS" charset="0"/>
                <a:ea typeface="ＭＳ Ｐゴシック" charset="0"/>
              </a:rPr>
              <a:t>Guam</a:t>
            </a:r>
            <a:endParaRPr lang="en-US" sz="2000" dirty="0">
              <a:latin typeface="Trebuchet MS" charset="0"/>
              <a:ea typeface="ＭＳ Ｐゴシック" charset="0"/>
            </a:endParaRPr>
          </a:p>
          <a:p>
            <a:pPr marL="457200" lvl="1" indent="0" eaLnBrk="1" hangingPunct="1">
              <a:lnSpc>
                <a:spcPct val="80000"/>
              </a:lnSpc>
              <a:buNone/>
            </a:pPr>
            <a:r>
              <a:rPr lang="en-US" sz="2000" dirty="0" smtClean="0">
                <a:latin typeface="Trebuchet MS" charset="0"/>
                <a:ea typeface="ＭＳ Ｐゴシック" charset="0"/>
              </a:rPr>
              <a:t>All are 2.4 m used for Tracking – Aqua, Terra, Suomi NPP, EOS, </a:t>
            </a:r>
            <a:r>
              <a:rPr lang="en-US" sz="2000" dirty="0" err="1" smtClean="0">
                <a:latin typeface="Trebuchet MS" charset="0"/>
                <a:ea typeface="ＭＳ Ｐゴシック" charset="0"/>
              </a:rPr>
              <a:t>Metop</a:t>
            </a:r>
            <a:r>
              <a:rPr lang="en-US" sz="2000" dirty="0" smtClean="0">
                <a:latin typeface="Trebuchet MS" charset="0"/>
                <a:ea typeface="ＭＳ Ｐゴシック" charset="0"/>
              </a:rPr>
              <a:t> A,B&amp;C, NOAA-18, 19, NOAA-20 and FY3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Trebuchet MS" charset="0"/>
                <a:ea typeface="ＭＳ Ｐゴシック" charset="0"/>
              </a:rPr>
              <a:t>Supports</a:t>
            </a:r>
          </a:p>
          <a:p>
            <a:pPr lvl="2">
              <a:lnSpc>
                <a:spcPct val="80000"/>
              </a:lnSpc>
            </a:pPr>
            <a:r>
              <a:rPr lang="en-US" sz="1300" dirty="0" smtClean="0">
                <a:latin typeface="Trebuchet MS" charset="0"/>
                <a:ea typeface="ＭＳ Ｐゴシック" charset="0"/>
              </a:rPr>
              <a:t>NOAA </a:t>
            </a:r>
            <a:r>
              <a:rPr lang="en-US" sz="1300" dirty="0">
                <a:latin typeface="Trebuchet MS" charset="0"/>
                <a:ea typeface="ＭＳ Ｐゴシック" charset="0"/>
              </a:rPr>
              <a:t>NWS NCEP</a:t>
            </a:r>
          </a:p>
          <a:p>
            <a:pPr lvl="2">
              <a:lnSpc>
                <a:spcPct val="80000"/>
              </a:lnSpc>
            </a:pPr>
            <a:r>
              <a:rPr lang="en-US" sz="1300" dirty="0" err="1">
                <a:latin typeface="Trebuchet MS" charset="0"/>
                <a:ea typeface="ＭＳ Ｐゴシック" charset="0"/>
              </a:rPr>
              <a:t>Eumetcast</a:t>
            </a:r>
            <a:endParaRPr lang="en-US" sz="1300" dirty="0">
              <a:latin typeface="Trebuchet MS" charset="0"/>
              <a:ea typeface="ＭＳ Ｐゴシック" charset="0"/>
            </a:endParaRPr>
          </a:p>
          <a:p>
            <a:pPr lvl="2">
              <a:lnSpc>
                <a:spcPct val="80000"/>
              </a:lnSpc>
            </a:pPr>
            <a:r>
              <a:rPr lang="en-US" sz="1300" dirty="0">
                <a:latin typeface="Trebuchet MS" charset="0"/>
                <a:ea typeface="ＭＳ Ｐゴシック" charset="0"/>
              </a:rPr>
              <a:t>GTS</a:t>
            </a:r>
          </a:p>
          <a:p>
            <a:pPr lvl="1" eaLnBrk="1" hangingPunct="1">
              <a:lnSpc>
                <a:spcPct val="80000"/>
              </a:lnSpc>
            </a:pPr>
            <a:endParaRPr lang="en-US" sz="1700" dirty="0">
              <a:latin typeface="Trebuchet MS" charset="0"/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word-im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889" y="1919242"/>
            <a:ext cx="1233571" cy="1644761"/>
          </a:xfrm>
          <a:prstGeom prst="rect">
            <a:avLst/>
          </a:prstGeom>
        </p:spPr>
      </p:pic>
      <p:pic>
        <p:nvPicPr>
          <p:cNvPr id="6" name="Picture 5" descr="word-image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15" y="4463481"/>
            <a:ext cx="2119495" cy="1589620"/>
          </a:xfrm>
          <a:prstGeom prst="rect">
            <a:avLst/>
          </a:prstGeom>
        </p:spPr>
      </p:pic>
      <p:pic>
        <p:nvPicPr>
          <p:cNvPr id="7" name="Picture 6" descr="word-image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44" y="4456186"/>
            <a:ext cx="1182894" cy="157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0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7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7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107193</TotalTime>
  <Words>1545</Words>
  <Application>Microsoft Macintosh PowerPoint</Application>
  <PresentationFormat>On-screen Show (4:3)</PresentationFormat>
  <Paragraphs>434</Paragraphs>
  <Slides>34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Calibri</vt:lpstr>
      <vt:lpstr>Candara</vt:lpstr>
      <vt:lpstr>Corbel</vt:lpstr>
      <vt:lpstr>Lucida Grande</vt:lpstr>
      <vt:lpstr>Mangal</vt:lpstr>
      <vt:lpstr>ＭＳ Ｐゴシック</vt:lpstr>
      <vt:lpstr>News Gothic MT</vt:lpstr>
      <vt:lpstr>Times New Roman</vt:lpstr>
      <vt:lpstr>Trebuchet MS</vt:lpstr>
      <vt:lpstr>Wingdings 2</vt:lpstr>
      <vt:lpstr>Arial</vt:lpstr>
      <vt:lpstr>Twilight</vt:lpstr>
      <vt:lpstr>University of Wisconsin SSEC  </vt:lpstr>
      <vt:lpstr>SSEC SDS</vt:lpstr>
      <vt:lpstr>Retirements</vt:lpstr>
      <vt:lpstr>Data Center Facilities</vt:lpstr>
      <vt:lpstr>Data Center Facilities</vt:lpstr>
      <vt:lpstr>S4 Super Computer</vt:lpstr>
      <vt:lpstr>SSEC Data Center Incoming Data October, 2018</vt:lpstr>
      <vt:lpstr>Antennas @ SSEC</vt:lpstr>
      <vt:lpstr>UW SSEC SDS  Antennas Remotely Managed</vt:lpstr>
      <vt:lpstr>Real-time Data </vt:lpstr>
      <vt:lpstr>Geostationary Satellites received</vt:lpstr>
      <vt:lpstr>Geostationary Satellites Received at UW SSEC in 2019</vt:lpstr>
      <vt:lpstr>Polar Satellites received</vt:lpstr>
      <vt:lpstr>Polar Satellites Received at UW SSEC in 2019</vt:lpstr>
      <vt:lpstr>Data Distribution</vt:lpstr>
      <vt:lpstr>Non-Satellite data</vt:lpstr>
      <vt:lpstr>Archive Data</vt:lpstr>
      <vt:lpstr>Archive Data</vt:lpstr>
      <vt:lpstr>Archive Data</vt:lpstr>
      <vt:lpstr>SDS related initiatives</vt:lpstr>
      <vt:lpstr>PowerPoint Presentation</vt:lpstr>
      <vt:lpstr>PowerPoint Presentation</vt:lpstr>
      <vt:lpstr>PowerPoint Presentation</vt:lpstr>
      <vt:lpstr>Satellite QC API</vt:lpstr>
      <vt:lpstr>Satellite QC API</vt:lpstr>
      <vt:lpstr>Satellite QC API</vt:lpstr>
      <vt:lpstr>Satellite QC API</vt:lpstr>
      <vt:lpstr>Fanout/Mixer Server</vt:lpstr>
      <vt:lpstr>Fanout/Mixer Server</vt:lpstr>
      <vt:lpstr>Solar RFI at PDA ground station March 5, 2018</vt:lpstr>
      <vt:lpstr>Fanout/Mixer Server</vt:lpstr>
      <vt:lpstr>Fanout/Mixer Server</vt:lpstr>
      <vt:lpstr>Other projects</vt:lpstr>
      <vt:lpstr>Thanks!</vt:lpstr>
    </vt:vector>
  </TitlesOfParts>
  <Manager/>
  <Company>SSEC</Company>
  <LinksUpToDate>false</LinksUpToDate>
  <SharedDoc>false</SharedDoc>
  <HyperlinkBase/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Jerry Robaidek</dc:creator>
  <cp:keywords/>
  <dc:description/>
  <cp:lastModifiedBy>Microsoft Office User</cp:lastModifiedBy>
  <cp:revision>642</cp:revision>
  <cp:lastPrinted>2016-06-22T17:50:38Z</cp:lastPrinted>
  <dcterms:created xsi:type="dcterms:W3CDTF">2012-07-03T19:37:19Z</dcterms:created>
  <dcterms:modified xsi:type="dcterms:W3CDTF">2019-09-16T00:21:11Z</dcterms:modified>
  <cp:category/>
</cp:coreProperties>
</file>