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5083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0" r:id="rId3"/>
    <p:sldId id="351" r:id="rId4"/>
    <p:sldId id="352" r:id="rId5"/>
    <p:sldId id="353" r:id="rId6"/>
    <p:sldId id="349" r:id="rId7"/>
    <p:sldId id="355" r:id="rId8"/>
    <p:sldId id="354" r:id="rId9"/>
    <p:sldId id="34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57"/>
    <p:restoredTop sz="94768"/>
  </p:normalViewPr>
  <p:slideViewPr>
    <p:cSldViewPr snapToGrid="0" snapToObjects="1">
      <p:cViewPr varScale="1">
        <p:scale>
          <a:sx n="90" d="100"/>
          <a:sy n="90" d="100"/>
        </p:scale>
        <p:origin x="15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1716B2-E91A-BC49-8122-E3A0066D84EC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75EB2-6D21-E542-A169-12E7BC9E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2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9754A-4E39-EC48-8E37-7DE84C5404AB}" type="datetimeFigureOut">
              <a:rPr lang="en-US" smtClean="0"/>
              <a:t>9/17/19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3D712-8D36-EF4F-860C-3332F497A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270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DDF9-616B-494E-AE74-1E4E52FE53F8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8FFB5-2274-1B4E-8FE9-1BCAF5375725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CFD7F-2E39-4A4D-8BDE-2636794B09A6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5A9FC-4F49-E44C-8425-7A6C5B6A619A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D00D4-8494-7746-ABA0-CC7C2F417488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F9C0-57C7-F44D-8DBC-1B25E5EED08A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0E707-00DD-3549-AAB8-26FAC56DADCB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E1004-BABC-4245-977D-E9CD43BB4B71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A894-1308-6145-83A0-3ABC70B5085C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026E7-8CF7-1A4F-ACC0-F2D291AB29B1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598D7-5ED6-0648-9AE0-6B41E4661478}" type="datetime1">
              <a:rPr lang="en-US" smtClean="0"/>
              <a:t>9/17/19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A97A6-FCA1-984B-B73A-A7159B6C4EB5}" type="datetime1">
              <a:rPr lang="en-US" smtClean="0"/>
              <a:t>9/17/19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74DBE-747A-D84A-9307-2ECED49E8AAD}" type="datetime1">
              <a:rPr lang="en-US" smtClean="0"/>
              <a:t>9/17/19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5E484-3C8D-064E-A1F8-D7809A202761}" type="datetime1">
              <a:rPr lang="en-US" smtClean="0"/>
              <a:t>9/17/19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5981386-22D4-484C-A914-BD18468FC48A}" type="datetime1">
              <a:rPr lang="en-US" smtClean="0"/>
              <a:t>9/17/19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35221AB-1A0E-7643-9D30-8CB15C2B139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084" r:id="rId1"/>
    <p:sldLayoutId id="2147485085" r:id="rId2"/>
    <p:sldLayoutId id="2147485086" r:id="rId3"/>
    <p:sldLayoutId id="2147485087" r:id="rId4"/>
    <p:sldLayoutId id="2147485088" r:id="rId5"/>
    <p:sldLayoutId id="2147485089" r:id="rId6"/>
    <p:sldLayoutId id="2147485090" r:id="rId7"/>
    <p:sldLayoutId id="2147485091" r:id="rId8"/>
    <p:sldLayoutId id="2147485092" r:id="rId9"/>
    <p:sldLayoutId id="2147485093" r:id="rId10"/>
    <p:sldLayoutId id="2147485094" r:id="rId11"/>
    <p:sldLayoutId id="2147485095" r:id="rId12"/>
    <p:sldLayoutId id="2147485096" r:id="rId13"/>
    <p:sldLayoutId id="2147485097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Python ADDE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36896"/>
            <a:ext cx="7772400" cy="2095164"/>
          </a:xfrm>
        </p:spPr>
        <p:txBody>
          <a:bodyPr>
            <a:normAutofit/>
          </a:bodyPr>
          <a:lstStyle/>
          <a:p>
            <a:r>
              <a:rPr lang="en-US" sz="2400" dirty="0"/>
              <a:t>David </a:t>
            </a:r>
            <a:r>
              <a:rPr lang="en-US" sz="2400" dirty="0" err="1"/>
              <a:t>Santek</a:t>
            </a:r>
            <a:r>
              <a:rPr lang="en-US" sz="2400" dirty="0"/>
              <a:t>, Becky Schaffer, Jon Beavers, </a:t>
            </a:r>
          </a:p>
          <a:p>
            <a:r>
              <a:rPr lang="en-US" sz="2400" dirty="0"/>
              <a:t>Tommy Jasmin, Jerry </a:t>
            </a:r>
            <a:r>
              <a:rPr lang="en-US" sz="2400" dirty="0" err="1"/>
              <a:t>Robaidek</a:t>
            </a:r>
            <a:r>
              <a:rPr lang="en-US" sz="2400" dirty="0"/>
              <a:t>, Dave </a:t>
            </a:r>
            <a:r>
              <a:rPr lang="en-US" sz="2400" dirty="0" err="1"/>
              <a:t>Hoese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2019 McIDAS Users’ Group Meeting</a:t>
            </a:r>
          </a:p>
          <a:p>
            <a:r>
              <a:rPr lang="en-US" sz="2400" dirty="0"/>
              <a:t>17 September 2019</a:t>
            </a:r>
          </a:p>
        </p:txBody>
      </p:sp>
    </p:spTree>
    <p:extLst>
      <p:ext uri="{BB962C8B-B14F-4D97-AF65-F5344CB8AC3E}">
        <p14:creationId xmlns:p14="http://schemas.microsoft.com/office/powerpoint/2010/main" val="422419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800" dirty="0"/>
              <a:t>A cornerstone of </a:t>
            </a:r>
            <a:r>
              <a:rPr lang="en-US" sz="2800" dirty="0" err="1"/>
              <a:t>McIDAS</a:t>
            </a:r>
            <a:r>
              <a:rPr lang="en-US" sz="2800" dirty="0"/>
              <a:t> is the modular and extensible Abstract Data Distribution Environment (ADDE):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2600" dirty="0"/>
              <a:t>Servers for both local and remote data access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2600" dirty="0"/>
              <a:t>All satellite data in SSEC’s Satellite Data Services are accessible via ADDE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2600" dirty="0"/>
              <a:t>Used throughout the </a:t>
            </a:r>
            <a:r>
              <a:rPr lang="en-US" sz="2600" dirty="0" err="1"/>
              <a:t>McIDAS</a:t>
            </a:r>
            <a:r>
              <a:rPr lang="en-US" sz="2600" dirty="0"/>
              <a:t> community by both </a:t>
            </a:r>
            <a:r>
              <a:rPr lang="en-US" sz="2600" dirty="0" err="1"/>
              <a:t>McIDAS</a:t>
            </a:r>
            <a:r>
              <a:rPr lang="en-US" sz="2600" dirty="0"/>
              <a:t>-X and </a:t>
            </a:r>
            <a:r>
              <a:rPr lang="en-US" sz="2600" dirty="0" err="1"/>
              <a:t>McIDAS</a:t>
            </a:r>
            <a:r>
              <a:rPr lang="en-US" sz="2600" dirty="0"/>
              <a:t>-V</a:t>
            </a:r>
          </a:p>
          <a:p>
            <a:pPr marL="0" indent="0" algn="ctr">
              <a:buClr>
                <a:schemeClr val="tx1"/>
              </a:buClr>
              <a:buNone/>
            </a:pPr>
            <a:r>
              <a:rPr lang="en-US" sz="2800" dirty="0">
                <a:solidFill>
                  <a:srgbClr val="FFFF00"/>
                </a:solidFill>
              </a:rPr>
              <a:t>We expect the ADDE data delivery protocol to be important for many years to come.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800" dirty="0"/>
              <a:t>ADDE servers primarily written at SSEC, with </a:t>
            </a:r>
            <a:r>
              <a:rPr lang="en-US" sz="2600" dirty="0" err="1"/>
              <a:t>Unidata</a:t>
            </a:r>
            <a:r>
              <a:rPr lang="en-US" sz="2600" dirty="0"/>
              <a:t>, EUMETSAT, and AEMET also contributing.</a:t>
            </a:r>
            <a:endParaRPr lang="en-US" sz="2600" dirty="0">
              <a:solidFill>
                <a:srgbClr val="FFFF00"/>
              </a:solidFill>
            </a:endParaRP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600" dirty="0"/>
              <a:t>More than 20 servers, including: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2400" dirty="0"/>
              <a:t>Satellite: GOES ABI, </a:t>
            </a:r>
            <a:r>
              <a:rPr lang="en-US" sz="2400" dirty="0" err="1"/>
              <a:t>Himawari</a:t>
            </a:r>
            <a:r>
              <a:rPr lang="en-US" sz="2400" dirty="0"/>
              <a:t> AHI, MODIS, AVHRR, VIIRS, </a:t>
            </a:r>
            <a:r>
              <a:rPr lang="en-US" sz="2400" dirty="0" err="1"/>
              <a:t>Meteosat</a:t>
            </a:r>
            <a:r>
              <a:rPr lang="en-US" sz="2400" dirty="0"/>
              <a:t>, COMS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2400" dirty="0"/>
              <a:t>Grid: GRIB, </a:t>
            </a:r>
            <a:r>
              <a:rPr lang="en-US" sz="2400" dirty="0" err="1"/>
              <a:t>McIDAS</a:t>
            </a:r>
            <a:r>
              <a:rPr lang="en-US" sz="2400" dirty="0"/>
              <a:t> Grid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2400" dirty="0"/>
              <a:t>Other: </a:t>
            </a:r>
            <a:r>
              <a:rPr lang="en-US" sz="2400" dirty="0" err="1"/>
              <a:t>netCDF</a:t>
            </a:r>
            <a:r>
              <a:rPr lang="en-US" sz="2400" dirty="0"/>
              <a:t>, HDF, </a:t>
            </a:r>
            <a:r>
              <a:rPr lang="en-US" sz="2400" dirty="0" err="1"/>
              <a:t>GeoTIFF</a:t>
            </a:r>
            <a:r>
              <a:rPr lang="en-US" sz="2400" dirty="0"/>
              <a:t>, Text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44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ADDE infrastructure refactoring: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Move ADDE server development into a </a:t>
            </a:r>
            <a:r>
              <a:rPr lang="en-US" sz="1800" dirty="0">
                <a:solidFill>
                  <a:srgbClr val="FFFF00"/>
                </a:solidFill>
              </a:rPr>
              <a:t>modern programming environment.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Ensure a future for ADDE for new satellites and other image data: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Motivated by the fact that </a:t>
            </a:r>
            <a:r>
              <a:rPr lang="en-US" sz="1800" dirty="0">
                <a:solidFill>
                  <a:srgbClr val="FFFF00"/>
                </a:solidFill>
              </a:rPr>
              <a:t>current SSEC ADDE developers are semi-retired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>
                <a:solidFill>
                  <a:srgbClr val="FFFF00"/>
                </a:solidFill>
              </a:rPr>
              <a:t>ADDE continues to be an important data delivery mechanism </a:t>
            </a:r>
            <a:r>
              <a:rPr lang="en-US" sz="1800" dirty="0"/>
              <a:t>for SSEC, </a:t>
            </a:r>
            <a:r>
              <a:rPr lang="en-US" sz="1800" dirty="0" err="1"/>
              <a:t>Unidata</a:t>
            </a:r>
            <a:r>
              <a:rPr lang="en-US" sz="1800" dirty="0"/>
              <a:t>, and many of the current </a:t>
            </a:r>
            <a:r>
              <a:rPr lang="en-US" sz="1800" dirty="0" err="1"/>
              <a:t>McIDAS</a:t>
            </a:r>
            <a:r>
              <a:rPr lang="en-US" sz="1800" dirty="0"/>
              <a:t>-X and </a:t>
            </a:r>
            <a:r>
              <a:rPr lang="en-US" sz="1800" dirty="0" err="1"/>
              <a:t>McIDAS</a:t>
            </a:r>
            <a:r>
              <a:rPr lang="en-US" sz="1800" dirty="0"/>
              <a:t>-V users. 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Outcome will be Python library and functional ADDE server that will: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Interface and be packaged with </a:t>
            </a:r>
            <a:r>
              <a:rPr lang="en-US" sz="1800" dirty="0" err="1"/>
              <a:t>McIDAS</a:t>
            </a:r>
            <a:r>
              <a:rPr lang="en-US" sz="1800" dirty="0"/>
              <a:t>-X and –V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Work on Linux, Windows, and Mac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Enable a programmer or scientist with 1 year of Python experience to create their own ADDE server without knowledge of underlying </a:t>
            </a:r>
            <a:r>
              <a:rPr lang="en-US" sz="1800" dirty="0" err="1"/>
              <a:t>McIDAS</a:t>
            </a:r>
            <a:r>
              <a:rPr lang="en-US" sz="1800" dirty="0"/>
              <a:t> Fortran and C code.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49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 err="1"/>
              <a:t>pyADDE</a:t>
            </a:r>
            <a:r>
              <a:rPr lang="en-US" dirty="0"/>
              <a:t> Status</a:t>
            </a:r>
            <a:br>
              <a:rPr lang="en-US" dirty="0"/>
            </a:br>
            <a:r>
              <a:rPr lang="en-US" sz="3200" dirty="0"/>
              <a:t>Phase 1: Study - </a:t>
            </a:r>
            <a:r>
              <a:rPr lang="en-US" sz="3200" dirty="0">
                <a:solidFill>
                  <a:srgbClr val="00B0F0"/>
                </a:solidFill>
              </a:rPr>
              <a:t>Complete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Investigate the current ADDE protocol and implementation: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Evaluate the feasibility, and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Estimate the effort to enable the use of Python to write ADDE servers.</a:t>
            </a:r>
            <a:r>
              <a:rPr lang="en-US" sz="1400" dirty="0"/>
              <a:t>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endParaRPr lang="en-US" sz="1400" dirty="0"/>
          </a:p>
          <a:p>
            <a:pPr marL="0" indent="0" algn="ctr">
              <a:buClr>
                <a:schemeClr val="tx1"/>
              </a:buClr>
              <a:buNone/>
            </a:pPr>
            <a:r>
              <a:rPr lang="en-US" sz="2400" dirty="0">
                <a:solidFill>
                  <a:srgbClr val="FFFF00"/>
                </a:solidFill>
              </a:rPr>
              <a:t>Yes, it is programmatically possible to develop servers independent of </a:t>
            </a:r>
            <a:r>
              <a:rPr lang="en-US" sz="2400" dirty="0" err="1">
                <a:solidFill>
                  <a:srgbClr val="FFFF00"/>
                </a:solidFill>
              </a:rPr>
              <a:t>McIDAS</a:t>
            </a:r>
            <a:r>
              <a:rPr lang="en-US" sz="2400" dirty="0">
                <a:solidFill>
                  <a:srgbClr val="FFFF00"/>
                </a:solidFill>
              </a:rPr>
              <a:t>-X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15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/>
              <a:t>Python ADDE Servers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357986"/>
            <a:ext cx="7770813" cy="4257022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dirty="0"/>
              <a:t>Write a new server without McIDAS-X knowledge</a:t>
            </a:r>
          </a:p>
          <a:p>
            <a:pPr>
              <a:spcBef>
                <a:spcPts val="800"/>
              </a:spcBef>
              <a:buFont typeface="Arial"/>
              <a:buChar char="•"/>
            </a:pPr>
            <a:r>
              <a:rPr lang="en-US" dirty="0"/>
              <a:t>Only </a:t>
            </a:r>
            <a:r>
              <a:rPr lang="en-US" i="1" dirty="0"/>
              <a:t>Input Module </a:t>
            </a:r>
            <a:r>
              <a:rPr lang="en-US" dirty="0"/>
              <a:t>will need to be written:</a:t>
            </a:r>
          </a:p>
          <a:p>
            <a:pPr lvl="1">
              <a:spcBef>
                <a:spcPts val="200"/>
              </a:spcBef>
              <a:buFont typeface="Arial"/>
              <a:buChar char="•"/>
            </a:pPr>
            <a:r>
              <a:rPr lang="en-US" dirty="0"/>
              <a:t>Read native file</a:t>
            </a:r>
          </a:p>
          <a:p>
            <a:pPr lvl="1">
              <a:spcBef>
                <a:spcPts val="200"/>
              </a:spcBef>
              <a:buFont typeface="Arial"/>
              <a:buChar char="•"/>
            </a:pPr>
            <a:r>
              <a:rPr lang="en-US" dirty="0"/>
              <a:t>Compute </a:t>
            </a:r>
            <a:r>
              <a:rPr lang="en-US" dirty="0" err="1"/>
              <a:t>lat</a:t>
            </a:r>
            <a:r>
              <a:rPr lang="en-US" dirty="0"/>
              <a:t>/</a:t>
            </a:r>
            <a:r>
              <a:rPr lang="en-US" dirty="0" err="1"/>
              <a:t>lon</a:t>
            </a:r>
            <a:r>
              <a:rPr lang="en-US" dirty="0"/>
              <a:t> for each </a:t>
            </a:r>
            <a:r>
              <a:rPr lang="en-US" i="1" dirty="0"/>
              <a:t>n</a:t>
            </a:r>
            <a:r>
              <a:rPr lang="en-US" baseline="30000" dirty="0"/>
              <a:t>th</a:t>
            </a:r>
            <a:r>
              <a:rPr lang="en-US" dirty="0"/>
              <a:t> point</a:t>
            </a:r>
          </a:p>
          <a:p>
            <a:pPr lvl="1">
              <a:spcBef>
                <a:spcPts val="200"/>
              </a:spcBef>
              <a:buFont typeface="Arial"/>
              <a:buChar char="•"/>
            </a:pPr>
            <a:r>
              <a:rPr lang="en-US" dirty="0"/>
              <a:t>Reshape into Python Dataset Object</a:t>
            </a:r>
          </a:p>
          <a:p>
            <a:pPr lvl="1">
              <a:spcBef>
                <a:spcPts val="200"/>
              </a:spcBef>
              <a:buFont typeface="Arial"/>
              <a:buChar char="•"/>
            </a:pPr>
            <a:r>
              <a:rPr lang="en-US" dirty="0" err="1"/>
              <a:t>pyADDE</a:t>
            </a:r>
            <a:r>
              <a:rPr lang="en-US" dirty="0"/>
              <a:t> does the rest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3455"/>
          <a:stretch/>
        </p:blipFill>
        <p:spPr>
          <a:xfrm>
            <a:off x="1270054" y="4122443"/>
            <a:ext cx="6433519" cy="235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03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 err="1"/>
              <a:t>pyADDE</a:t>
            </a:r>
            <a:r>
              <a:rPr lang="en-US" dirty="0"/>
              <a:t> Status</a:t>
            </a:r>
            <a:br>
              <a:rPr lang="en-US" dirty="0"/>
            </a:br>
            <a:r>
              <a:rPr lang="en-US" sz="3200" dirty="0"/>
              <a:t>Phase 2: Prototype - </a:t>
            </a:r>
            <a:r>
              <a:rPr lang="en-US" sz="3200" dirty="0">
                <a:solidFill>
                  <a:srgbClr val="00B0F0"/>
                </a:solidFill>
              </a:rPr>
              <a:t>Complete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A Python directory server was written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A Python data server was written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A basic server to read a PNG file and return the data along with </a:t>
            </a:r>
            <a:r>
              <a:rPr lang="en-US" sz="1800" dirty="0" err="1"/>
              <a:t>McIDAS</a:t>
            </a:r>
            <a:r>
              <a:rPr lang="en-US" sz="1800" dirty="0"/>
              <a:t>-necessary metadata (directory and navigation block)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FFFF00"/>
                </a:solidFill>
              </a:rPr>
              <a:t>ADDE protocol tests were successful </a:t>
            </a:r>
            <a:r>
              <a:rPr lang="en-US" sz="2000" dirty="0"/>
              <a:t>for both local and remote instances of the Python directory and data servers on Linux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>
                <a:solidFill>
                  <a:srgbClr val="FFFF00"/>
                </a:solidFill>
              </a:rPr>
              <a:t>Note: This uncovered an unexpected issue in the transmission protocol not seen with typical </a:t>
            </a:r>
            <a:r>
              <a:rPr lang="en-US" sz="1800" dirty="0" err="1">
                <a:solidFill>
                  <a:srgbClr val="FFFF00"/>
                </a:solidFill>
              </a:rPr>
              <a:t>McIDAS</a:t>
            </a:r>
            <a:r>
              <a:rPr lang="en-US" sz="1800" dirty="0">
                <a:solidFill>
                  <a:srgbClr val="FFFF00"/>
                </a:solidFill>
              </a:rPr>
              <a:t>-X ADDE servers</a:t>
            </a:r>
            <a:r>
              <a:rPr lang="en-US" sz="1800" dirty="0"/>
              <a:t>. Python seemingly does not block by default on </a:t>
            </a:r>
            <a:r>
              <a:rPr lang="en-US" sz="1800" dirty="0" err="1"/>
              <a:t>stdout</a:t>
            </a:r>
            <a:r>
              <a:rPr lang="en-US" sz="1800" dirty="0"/>
              <a:t> going to a socket (remote serving), whereas going to a pipe works fine (local serving). Issue resolved by calling </a:t>
            </a:r>
            <a:r>
              <a:rPr lang="en-US" sz="1800" dirty="0" err="1"/>
              <a:t>os.set_blocking</a:t>
            </a:r>
            <a:r>
              <a:rPr lang="en-US" sz="1800" dirty="0"/>
              <a:t>(1, True).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16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 err="1"/>
              <a:t>pyADDE</a:t>
            </a:r>
            <a:r>
              <a:rPr lang="en-US" dirty="0"/>
              <a:t> Status</a:t>
            </a:r>
            <a:br>
              <a:rPr lang="en-US" dirty="0"/>
            </a:br>
            <a:r>
              <a:rPr lang="en-US" sz="3200" dirty="0"/>
              <a:t>Phase 3: Refactoring – </a:t>
            </a:r>
            <a:r>
              <a:rPr lang="en-US" sz="3200" dirty="0">
                <a:solidFill>
                  <a:srgbClr val="00B0F0"/>
                </a:solidFill>
              </a:rPr>
              <a:t>Beginning Oct. 1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958138" cy="425702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Rewrite low-level C and Fortran routines into Python: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Python ADDE servers and library (</a:t>
            </a:r>
            <a:r>
              <a:rPr lang="en-US" sz="1800" dirty="0" err="1"/>
              <a:t>pyADDE</a:t>
            </a:r>
            <a:r>
              <a:rPr lang="en-US" sz="1800" dirty="0"/>
              <a:t>) is a stand-alone package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ADDE servers can be written without in-depth knowledge of </a:t>
            </a:r>
            <a:r>
              <a:rPr lang="en-US" sz="1800" dirty="0" err="1"/>
              <a:t>McIDAS</a:t>
            </a:r>
            <a:r>
              <a:rPr lang="en-US" sz="1800" dirty="0"/>
              <a:t>-X 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Investigate interfacing Python ADDE servers to the </a:t>
            </a:r>
            <a:r>
              <a:rPr lang="en-US" sz="2000" dirty="0" err="1"/>
              <a:t>SatPy</a:t>
            </a:r>
            <a:r>
              <a:rPr lang="en-US" sz="2000" dirty="0"/>
              <a:t> library: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Access to a variety of geostationary and polar satellite data, through a common API 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New Python ADDE servers could be written without a deep  understanding of data formats used by the different satellites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r>
              <a:rPr lang="en-US" sz="2000" dirty="0"/>
              <a:t>Write a Python version of the </a:t>
            </a:r>
            <a:r>
              <a:rPr lang="en-US" sz="2000" dirty="0" err="1"/>
              <a:t>McIDAS</a:t>
            </a:r>
            <a:r>
              <a:rPr lang="en-US" sz="2000" dirty="0"/>
              <a:t>-X ABI server</a:t>
            </a:r>
          </a:p>
          <a:p>
            <a:pPr lvl="1">
              <a:buClr>
                <a:schemeClr val="tx1"/>
              </a:buClr>
              <a:buFont typeface="Arial"/>
              <a:buChar char="•"/>
            </a:pPr>
            <a:r>
              <a:rPr lang="en-US" sz="1800" dirty="0"/>
              <a:t>Document and test with Windows and Linux</a:t>
            </a:r>
          </a:p>
          <a:p>
            <a:pPr>
              <a:buClr>
                <a:schemeClr val="tx1"/>
              </a:buClr>
              <a:buFont typeface="Arial"/>
              <a:buChar char="•"/>
            </a:pP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3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357986"/>
            <a:ext cx="7770813" cy="4257022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Font typeface="Arial"/>
              <a:buChar char="•"/>
            </a:pPr>
            <a:r>
              <a:rPr lang="en-US" dirty="0"/>
              <a:t>Advantages:</a:t>
            </a:r>
          </a:p>
          <a:p>
            <a:pPr lvl="1">
              <a:spcBef>
                <a:spcPts val="800"/>
              </a:spcBef>
              <a:buFont typeface="Arial"/>
              <a:buChar char="•"/>
            </a:pPr>
            <a:r>
              <a:rPr lang="en-US" dirty="0">
                <a:solidFill>
                  <a:srgbClr val="FFFF00"/>
                </a:solidFill>
              </a:rPr>
              <a:t>Evolution</a:t>
            </a:r>
            <a:r>
              <a:rPr lang="en-US" dirty="0"/>
              <a:t> rather than revolution</a:t>
            </a:r>
          </a:p>
          <a:p>
            <a:pPr lvl="2">
              <a:spcBef>
                <a:spcPts val="800"/>
              </a:spcBef>
              <a:buFont typeface="Arial"/>
              <a:buChar char="•"/>
            </a:pPr>
            <a:r>
              <a:rPr lang="en-US" dirty="0"/>
              <a:t>May make use of McIDAS-X Fortran and C library functions in the </a:t>
            </a:r>
            <a:br>
              <a:rPr lang="en-US" dirty="0"/>
            </a:br>
            <a:r>
              <a:rPr lang="en-US" dirty="0"/>
              <a:t>short-term</a:t>
            </a:r>
          </a:p>
          <a:p>
            <a:pPr lvl="1">
              <a:spcBef>
                <a:spcPts val="800"/>
              </a:spcBef>
              <a:buFont typeface="Arial"/>
              <a:buChar char="•"/>
            </a:pPr>
            <a:r>
              <a:rPr lang="en-US" dirty="0">
                <a:solidFill>
                  <a:srgbClr val="FFFF00"/>
                </a:solidFill>
              </a:rPr>
              <a:t>Extensions</a:t>
            </a:r>
            <a:r>
              <a:rPr lang="en-US" dirty="0"/>
              <a:t> more easily implemented</a:t>
            </a:r>
          </a:p>
          <a:p>
            <a:pPr lvl="2">
              <a:spcBef>
                <a:spcPts val="800"/>
              </a:spcBef>
              <a:buFont typeface="Arial"/>
              <a:buChar char="•"/>
            </a:pPr>
            <a:r>
              <a:rPr lang="en-US" dirty="0"/>
              <a:t>Return other formats (e.g., netCDF), not only McIDAS-X Area</a:t>
            </a:r>
          </a:p>
          <a:p>
            <a:pPr lvl="2">
              <a:spcBef>
                <a:spcPts val="800"/>
              </a:spcBef>
              <a:buFont typeface="Arial"/>
              <a:buChar char="•"/>
            </a:pPr>
            <a:r>
              <a:rPr lang="en-US" dirty="0"/>
              <a:t>Perhaps additional geographic projections (using </a:t>
            </a:r>
            <a:r>
              <a:rPr lang="en-US" dirty="0">
                <a:solidFill>
                  <a:srgbClr val="FFFF00"/>
                </a:solidFill>
              </a:rPr>
              <a:t>proj.4</a:t>
            </a:r>
            <a:r>
              <a:rPr lang="en-US" dirty="0"/>
              <a:t>)</a:t>
            </a:r>
          </a:p>
          <a:p>
            <a:pPr>
              <a:spcBef>
                <a:spcPts val="800"/>
              </a:spcBef>
              <a:buFont typeface="Arial"/>
              <a:buChar char="•"/>
            </a:pPr>
            <a:r>
              <a:rPr lang="en-US" dirty="0"/>
              <a:t>Status:</a:t>
            </a:r>
          </a:p>
          <a:p>
            <a:pPr lvl="1">
              <a:spcBef>
                <a:spcPts val="200"/>
              </a:spcBef>
              <a:buFont typeface="Arial"/>
              <a:buChar char="•"/>
            </a:pPr>
            <a:r>
              <a:rPr lang="en-US" dirty="0">
                <a:solidFill>
                  <a:srgbClr val="FFFF00"/>
                </a:solidFill>
              </a:rPr>
              <a:t>Prototype server </a:t>
            </a:r>
            <a:r>
              <a:rPr lang="en-US" dirty="0"/>
              <a:t>being developed</a:t>
            </a:r>
          </a:p>
          <a:p>
            <a:pPr lvl="1">
              <a:spcBef>
                <a:spcPts val="200"/>
              </a:spcBef>
              <a:buFont typeface="Arial"/>
              <a:buChar char="•"/>
            </a:pPr>
            <a:r>
              <a:rPr lang="en-US" dirty="0"/>
              <a:t>Plan is to have first version of </a:t>
            </a:r>
            <a:r>
              <a:rPr lang="en-US" dirty="0" err="1">
                <a:solidFill>
                  <a:srgbClr val="FFFF00"/>
                </a:solidFill>
              </a:rPr>
              <a:t>pyADDE</a:t>
            </a:r>
            <a:r>
              <a:rPr lang="en-US" dirty="0"/>
              <a:t> available by </a:t>
            </a:r>
            <a:r>
              <a:rPr lang="en-US" dirty="0">
                <a:solidFill>
                  <a:srgbClr val="FFFF00"/>
                </a:solidFill>
              </a:rPr>
              <a:t>mid-2020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21AB-1A0E-7643-9D30-8CB15C2B139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75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19173</TotalTime>
  <Words>586</Words>
  <Application>Microsoft Macintosh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Calisto MT</vt:lpstr>
      <vt:lpstr>Story</vt:lpstr>
      <vt:lpstr>Python ADDE Project</vt:lpstr>
      <vt:lpstr>Overview</vt:lpstr>
      <vt:lpstr>Overview</vt:lpstr>
      <vt:lpstr>Objectives</vt:lpstr>
      <vt:lpstr>pyADDE Status Phase 1: Study - Complete</vt:lpstr>
      <vt:lpstr>Python ADDE Servers</vt:lpstr>
      <vt:lpstr>pyADDE Status Phase 2: Prototype - Complete</vt:lpstr>
      <vt:lpstr>pyADDE Status Phase 3: Refactoring – Beginning Oct. 1</vt:lpstr>
      <vt:lpstr>Summary</vt:lpstr>
    </vt:vector>
  </TitlesOfParts>
  <Company>Space Science and Engineering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Review Part 1: Directors</dc:title>
  <dc:creator>Dave Santek</dc:creator>
  <cp:lastModifiedBy>DAVID A SANTEK</cp:lastModifiedBy>
  <cp:revision>264</cp:revision>
  <dcterms:created xsi:type="dcterms:W3CDTF">2013-03-04T14:18:57Z</dcterms:created>
  <dcterms:modified xsi:type="dcterms:W3CDTF">2019-09-17T19:54:16Z</dcterms:modified>
</cp:coreProperties>
</file>