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83" r:id="rId1"/>
  </p:sldMasterIdLst>
  <p:sldIdLst>
    <p:sldId id="256" r:id="rId2"/>
    <p:sldId id="258" r:id="rId3"/>
    <p:sldId id="326" r:id="rId4"/>
    <p:sldId id="259" r:id="rId5"/>
    <p:sldId id="304" r:id="rId6"/>
    <p:sldId id="305" r:id="rId7"/>
    <p:sldId id="306" r:id="rId8"/>
    <p:sldId id="292" r:id="rId9"/>
    <p:sldId id="281" r:id="rId10"/>
    <p:sldId id="260" r:id="rId11"/>
    <p:sldId id="297" r:id="rId12"/>
    <p:sldId id="309" r:id="rId13"/>
    <p:sldId id="310" r:id="rId14"/>
    <p:sldId id="322" r:id="rId15"/>
    <p:sldId id="276" r:id="rId16"/>
    <p:sldId id="289" r:id="rId17"/>
    <p:sldId id="32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21"/>
  </p:normalViewPr>
  <p:slideViewPr>
    <p:cSldViewPr snapToGrid="0" snapToObjects="1">
      <p:cViewPr varScale="1">
        <p:scale>
          <a:sx n="90" d="100"/>
          <a:sy n="90" d="100"/>
        </p:scale>
        <p:origin x="16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78EE189-C0CD-564D-A87E-F985DED710F9}" type="datetimeFigureOut">
              <a:rPr lang="en-US" smtClean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  <p:sldLayoutId id="214748509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/>
              <a:t> History </a:t>
            </a:r>
            <a:br>
              <a:rPr lang="en-US" dirty="0"/>
            </a:br>
            <a:r>
              <a:rPr lang="en-US" dirty="0"/>
              <a:t>and Future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</a:t>
            </a:r>
            <a:r>
              <a:rPr lang="en-US" dirty="0" err="1"/>
              <a:t>Santek</a:t>
            </a:r>
            <a:r>
              <a:rPr lang="en-US" dirty="0"/>
              <a:t>, Becky Schaffer</a:t>
            </a:r>
          </a:p>
          <a:p>
            <a:r>
              <a:rPr lang="en-US" dirty="0"/>
              <a:t>17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422419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McIDAS-X</a:t>
            </a:r>
            <a:br>
              <a:rPr lang="en-US"/>
            </a:br>
            <a:r>
              <a:rPr lang="en-US"/>
              <a:t>Keys to Success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/>
              <a:t>Port to Unix</a:t>
            </a:r>
          </a:p>
          <a:p>
            <a:r>
              <a:rPr lang="en-US"/>
              <a:t>ADDE (Abstract Data Distribution Environment)</a:t>
            </a:r>
          </a:p>
          <a:p>
            <a:r>
              <a:rPr lang="en-US"/>
              <a:t>McIDAS-X </a:t>
            </a:r>
            <a:r>
              <a:rPr lang="en-US" err="1"/>
              <a:t>Reglue</a:t>
            </a:r>
            <a:endParaRPr lang="en-US"/>
          </a:p>
          <a:p>
            <a:pPr marL="0" indent="0" algn="ctr">
              <a:buNone/>
            </a:pPr>
            <a:r>
              <a:rPr lang="en-US">
                <a:solidFill>
                  <a:srgbClr val="FFFF00"/>
                </a:solidFill>
              </a:rPr>
              <a:t>Resulted in the longevity of McIDAS-X</a:t>
            </a:r>
          </a:p>
          <a:p>
            <a:pPr marL="349250" lvl="1" indent="0" algn="ctr">
              <a:buNone/>
            </a:pPr>
            <a:r>
              <a:rPr lang="en-US">
                <a:solidFill>
                  <a:srgbClr val="FFFF00"/>
                </a:solidFill>
              </a:rPr>
              <a:t>Reliability, Stability</a:t>
            </a:r>
          </a:p>
          <a:p>
            <a:pPr marL="349250" lvl="1" indent="0" algn="ctr">
              <a:buNone/>
            </a:pPr>
            <a:r>
              <a:rPr lang="en-US">
                <a:solidFill>
                  <a:srgbClr val="FFFF00"/>
                </a:solidFill>
              </a:rPr>
              <a:t>Solid infrastructure</a:t>
            </a:r>
          </a:p>
          <a:p>
            <a:pPr marL="349250" lvl="1" indent="0" algn="ctr">
              <a:buNone/>
            </a:pPr>
            <a:endParaRPr lang="en-US">
              <a:solidFill>
                <a:srgbClr val="FFFF00"/>
              </a:solidFill>
            </a:endParaRPr>
          </a:p>
          <a:p>
            <a:pPr marL="349250" lvl="1" indent="0" algn="ctr">
              <a:buNone/>
            </a:pP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6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4" y="1429115"/>
            <a:ext cx="6118287" cy="30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8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/>
              <a:t>-V</a:t>
            </a:r>
            <a:br>
              <a:rPr lang="en-US" dirty="0"/>
            </a:br>
            <a:r>
              <a:rPr lang="en-US" dirty="0"/>
              <a:t>Motivation in 2006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/>
              <a:t>McIDAS-X software (currently written in Fortran 77 and C) has a 40-year heritage resulting in limited extensibility potential</a:t>
            </a:r>
          </a:p>
          <a:p>
            <a:r>
              <a:rPr lang="en-US"/>
              <a:t>New visualization concepts cannot be incorporated </a:t>
            </a:r>
          </a:p>
          <a:p>
            <a:r>
              <a:rPr lang="en-US"/>
              <a:t>Forthcoming environmental satellite data cannot be utilized efficiently (GOES-R &amp; JPSS operational systems)</a:t>
            </a:r>
          </a:p>
        </p:txBody>
      </p:sp>
    </p:spTree>
    <p:extLst>
      <p:ext uri="{BB962C8B-B14F-4D97-AF65-F5344CB8AC3E}">
        <p14:creationId xmlns:p14="http://schemas.microsoft.com/office/powerpoint/2010/main" val="16423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McIDAS-V</a:t>
            </a:r>
            <a:br>
              <a:rPr lang="en-US"/>
            </a:br>
            <a:r>
              <a:rPr lang="en-US"/>
              <a:t>Goals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McIDAS-V shall be a </a:t>
            </a:r>
            <a:r>
              <a:rPr lang="en-US">
                <a:solidFill>
                  <a:srgbClr val="FFFF00"/>
                </a:solidFill>
              </a:rPr>
              <a:t>powerful and versatile software system </a:t>
            </a:r>
            <a:r>
              <a:rPr lang="en-US"/>
              <a:t>for environmental data processing, analysis and visualization</a:t>
            </a:r>
          </a:p>
          <a:p>
            <a:r>
              <a:rPr lang="en-US"/>
              <a:t>McIDAS-V shall </a:t>
            </a:r>
            <a:r>
              <a:rPr lang="en-US">
                <a:solidFill>
                  <a:srgbClr val="FFFF00"/>
                </a:solidFill>
              </a:rPr>
              <a:t>support existing and evolving needs of scientific research</a:t>
            </a:r>
            <a:r>
              <a:rPr lang="en-US"/>
              <a:t> and algorithm/applications development for new programs, such as NPOESS and GOES-R as well as for retrospective data, such as that from GOES and POES</a:t>
            </a:r>
          </a:p>
          <a:p>
            <a:r>
              <a:rPr lang="en-US"/>
              <a:t>McIDAS-V shall </a:t>
            </a:r>
            <a:r>
              <a:rPr lang="en-US">
                <a:solidFill>
                  <a:srgbClr val="FFFF00"/>
                </a:solidFill>
              </a:rPr>
              <a:t>support data fusion and algorithm interoperability </a:t>
            </a:r>
            <a:r>
              <a:rPr lang="en-US"/>
              <a:t>from existing and future sources</a:t>
            </a:r>
          </a:p>
          <a:p>
            <a:r>
              <a:rPr lang="en-US"/>
              <a:t>The </a:t>
            </a:r>
            <a:r>
              <a:rPr lang="en-US">
                <a:solidFill>
                  <a:srgbClr val="FFFF00"/>
                </a:solidFill>
              </a:rPr>
              <a:t>McIDAS team shall continue to fully support the MUG and McIDAS-X</a:t>
            </a:r>
            <a:r>
              <a:rPr lang="en-US"/>
              <a:t> functionality as users transition to McIDAS-V</a:t>
            </a:r>
          </a:p>
          <a:p>
            <a:r>
              <a:rPr lang="en-US"/>
              <a:t>McIDAS-V </a:t>
            </a:r>
            <a:r>
              <a:rPr lang="en-US">
                <a:solidFill>
                  <a:srgbClr val="FFFF00"/>
                </a:solidFill>
              </a:rPr>
              <a:t>shall support operational users </a:t>
            </a:r>
            <a:r>
              <a:rPr lang="en-US"/>
              <a:t>by providing tools and interfaces that enable a natural transition path for research results into operations</a:t>
            </a:r>
          </a:p>
          <a:p>
            <a:r>
              <a:rPr lang="en-US"/>
              <a:t>McIDAS-V shall be </a:t>
            </a:r>
            <a:r>
              <a:rPr lang="en-US">
                <a:solidFill>
                  <a:srgbClr val="FFFF00"/>
                </a:solidFill>
              </a:rPr>
              <a:t>used to educate students </a:t>
            </a:r>
            <a:r>
              <a:rPr lang="en-US"/>
              <a:t>in remote sensing and physical sciences, and students must be integrally involved in its development, evolution and use</a:t>
            </a:r>
          </a:p>
        </p:txBody>
      </p:sp>
    </p:spTree>
    <p:extLst>
      <p:ext uri="{BB962C8B-B14F-4D97-AF65-F5344CB8AC3E}">
        <p14:creationId xmlns:p14="http://schemas.microsoft.com/office/powerpoint/2010/main" val="267913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McIDAS-V</a:t>
            </a:r>
            <a:br>
              <a:rPr lang="en-US"/>
            </a:br>
            <a:r>
              <a:rPr lang="en-US"/>
              <a:t>Innovative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54201"/>
            <a:ext cx="4312042" cy="3476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74" y="3648728"/>
            <a:ext cx="4873335" cy="3024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A01E12-010F-F747-A4C5-A6E70D2E5B9E}"/>
              </a:ext>
            </a:extLst>
          </p:cNvPr>
          <p:cNvSpPr/>
          <p:nvPr/>
        </p:nvSpPr>
        <p:spPr>
          <a:xfrm>
            <a:off x="1542256" y="1550894"/>
            <a:ext cx="605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Develop new capability in visualization and data analysis Move beyond 2D to 3D</a:t>
            </a:r>
          </a:p>
        </p:txBody>
      </p:sp>
    </p:spTree>
    <p:extLst>
      <p:ext uri="{BB962C8B-B14F-4D97-AF65-F5344CB8AC3E}">
        <p14:creationId xmlns:p14="http://schemas.microsoft.com/office/powerpoint/2010/main" val="3289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McIDAS-V</a:t>
            </a:r>
            <a:br>
              <a:rPr lang="en-US"/>
            </a:br>
            <a:r>
              <a:rPr lang="en-US"/>
              <a:t>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2003</a:t>
            </a:r>
            <a:r>
              <a:rPr lang="en-US" dirty="0"/>
              <a:t>: Whittaker and </a:t>
            </a:r>
            <a:r>
              <a:rPr lang="en-US" dirty="0" err="1"/>
              <a:t>Santek</a:t>
            </a:r>
            <a:r>
              <a:rPr lang="en-US" dirty="0"/>
              <a:t> present a </a:t>
            </a:r>
            <a:r>
              <a:rPr lang="en-US" dirty="0" err="1"/>
              <a:t>McIDAS</a:t>
            </a:r>
            <a:r>
              <a:rPr lang="en-US" dirty="0"/>
              <a:t>-V plan to the SSEC Directors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2006</a:t>
            </a:r>
            <a:r>
              <a:rPr lang="en-US" dirty="0"/>
              <a:t>: Investigations of a “new approach” to data analysis and visualization</a:t>
            </a:r>
          </a:p>
          <a:p>
            <a:r>
              <a:rPr lang="en-US" dirty="0">
                <a:solidFill>
                  <a:srgbClr val="FFFF00"/>
                </a:solidFill>
              </a:rPr>
              <a:t>2007</a:t>
            </a:r>
            <a:r>
              <a:rPr lang="en-US" dirty="0"/>
              <a:t>: Collaboration with </a:t>
            </a:r>
            <a:r>
              <a:rPr lang="en-US" dirty="0" err="1"/>
              <a:t>Unidata</a:t>
            </a:r>
            <a:r>
              <a:rPr lang="en-US" dirty="0"/>
              <a:t> to advance </a:t>
            </a:r>
            <a:r>
              <a:rPr lang="en-US" dirty="0" err="1"/>
              <a:t>VisAD</a:t>
            </a:r>
            <a:r>
              <a:rPr lang="en-US" dirty="0"/>
              <a:t> and  IDV as the basis of </a:t>
            </a:r>
            <a:r>
              <a:rPr lang="en-US" dirty="0" err="1"/>
              <a:t>McIDAS</a:t>
            </a:r>
            <a:r>
              <a:rPr lang="en-US" dirty="0"/>
              <a:t>-V</a:t>
            </a:r>
          </a:p>
          <a:p>
            <a:r>
              <a:rPr lang="en-US" dirty="0">
                <a:solidFill>
                  <a:srgbClr val="FFFF00"/>
                </a:solidFill>
              </a:rPr>
              <a:t>2008</a:t>
            </a:r>
            <a:r>
              <a:rPr lang="en-US" dirty="0"/>
              <a:t>: </a:t>
            </a:r>
            <a:r>
              <a:rPr lang="en-US" dirty="0" err="1"/>
              <a:t>McIDAS</a:t>
            </a:r>
            <a:r>
              <a:rPr lang="en-US" dirty="0"/>
              <a:t>-V becomes an “alpha” </a:t>
            </a:r>
          </a:p>
          <a:p>
            <a:r>
              <a:rPr lang="en-US" dirty="0">
                <a:solidFill>
                  <a:srgbClr val="FFFF00"/>
                </a:solidFill>
              </a:rPr>
              <a:t>January 2009</a:t>
            </a:r>
            <a:r>
              <a:rPr lang="en-US" dirty="0"/>
              <a:t>: beta 1</a:t>
            </a:r>
          </a:p>
          <a:p>
            <a:r>
              <a:rPr lang="en-US" dirty="0">
                <a:solidFill>
                  <a:srgbClr val="FFFF00"/>
                </a:solidFill>
              </a:rPr>
              <a:t>January 2010</a:t>
            </a:r>
            <a:r>
              <a:rPr lang="en-US" dirty="0"/>
              <a:t>: beta 5</a:t>
            </a:r>
          </a:p>
          <a:p>
            <a:r>
              <a:rPr lang="en-US" dirty="0">
                <a:solidFill>
                  <a:srgbClr val="FFFF00"/>
                </a:solidFill>
              </a:rPr>
              <a:t>September 2010</a:t>
            </a:r>
            <a:r>
              <a:rPr lang="en-US" dirty="0"/>
              <a:t>: V1.0 </a:t>
            </a:r>
          </a:p>
        </p:txBody>
      </p:sp>
    </p:spTree>
    <p:extLst>
      <p:ext uri="{BB962C8B-B14F-4D97-AF65-F5344CB8AC3E}">
        <p14:creationId xmlns:p14="http://schemas.microsoft.com/office/powerpoint/2010/main" val="67614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/>
              <a:t>-X</a:t>
            </a:r>
            <a:br>
              <a:rPr lang="en-US" dirty="0"/>
            </a:br>
            <a:r>
              <a:rPr lang="en-US" dirty="0"/>
              <a:t>Future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More support and compatibility with Python</a:t>
            </a:r>
          </a:p>
          <a:p>
            <a:pPr lvl="1"/>
            <a:r>
              <a:rPr lang="en-US" dirty="0"/>
              <a:t>Fewer Fortran and C programmers</a:t>
            </a:r>
          </a:p>
          <a:p>
            <a:pPr lvl="1"/>
            <a:r>
              <a:rPr lang="en-US" dirty="0"/>
              <a:t>Important for new ADDE servers to incorporate many more data types</a:t>
            </a:r>
          </a:p>
          <a:p>
            <a:pPr lvl="1"/>
            <a:r>
              <a:rPr lang="en-US" dirty="0"/>
              <a:t>Keep current with changes in Python and migrations to languages of the future</a:t>
            </a:r>
          </a:p>
          <a:p>
            <a:r>
              <a:rPr lang="en-US" dirty="0"/>
              <a:t>Keep an eye future graphics (visualization) packages</a:t>
            </a:r>
          </a:p>
          <a:p>
            <a:pPr lvl="1"/>
            <a:r>
              <a:rPr lang="en-US" dirty="0"/>
              <a:t>X Window Systems is 30-year old technology</a:t>
            </a:r>
          </a:p>
          <a:p>
            <a:pPr lvl="2"/>
            <a:r>
              <a:rPr lang="en-US" dirty="0" err="1"/>
              <a:t>McIDAS</a:t>
            </a:r>
            <a:r>
              <a:rPr lang="en-US" dirty="0"/>
              <a:t>-X dependency is isolated</a:t>
            </a:r>
          </a:p>
          <a:p>
            <a:r>
              <a:rPr lang="en-US" dirty="0"/>
              <a:t>Cloud computing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47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/>
              <a:t>-V</a:t>
            </a:r>
            <a:br>
              <a:rPr lang="en-US" dirty="0"/>
            </a:br>
            <a:r>
              <a:rPr lang="en-US" dirty="0"/>
              <a:t>Future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/>
              <a:t>Stay true to mission and goals</a:t>
            </a:r>
          </a:p>
          <a:p>
            <a:r>
              <a:rPr lang="en-US" dirty="0"/>
              <a:t>Continue to investigate unique functionality for visualizing and fusing data</a:t>
            </a:r>
          </a:p>
          <a:p>
            <a:r>
              <a:rPr lang="en-US" dirty="0"/>
              <a:t>Improve interface to data</a:t>
            </a:r>
          </a:p>
          <a:p>
            <a:r>
              <a:rPr lang="en-US" dirty="0"/>
              <a:t>Stay relevant with changing technology</a:t>
            </a:r>
          </a:p>
          <a:p>
            <a:pPr lvl="1"/>
            <a:r>
              <a:rPr lang="en-US" dirty="0"/>
              <a:t>Replacement for Java3D: Ardor3D</a:t>
            </a:r>
          </a:p>
          <a:p>
            <a:pPr lvl="1"/>
            <a:r>
              <a:rPr lang="en-US" dirty="0"/>
              <a:t>Cloud computing</a:t>
            </a:r>
          </a:p>
          <a:p>
            <a:pPr lvl="1"/>
            <a:r>
              <a:rPr lang="en-US" dirty="0"/>
              <a:t>Interoperability with other software and systems</a:t>
            </a:r>
          </a:p>
        </p:txBody>
      </p:sp>
    </p:spTree>
    <p:extLst>
      <p:ext uri="{BB962C8B-B14F-4D97-AF65-F5344CB8AC3E}">
        <p14:creationId xmlns:p14="http://schemas.microsoft.com/office/powerpoint/2010/main" val="394897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br>
              <a:rPr lang="en-US" dirty="0"/>
            </a:br>
            <a:r>
              <a:rPr lang="en-US" sz="3100" dirty="0">
                <a:solidFill>
                  <a:srgbClr val="FFFF00"/>
                </a:solidFill>
              </a:rPr>
              <a:t>Man computer Interactive Data Access System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7225144" cy="442056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46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anniversary</a:t>
            </a:r>
            <a:r>
              <a:rPr lang="en-US" dirty="0"/>
              <a:t> in October 2019, current versions:</a:t>
            </a:r>
          </a:p>
          <a:p>
            <a:r>
              <a:rPr lang="en-US" dirty="0" err="1"/>
              <a:t>McIDAS</a:t>
            </a:r>
            <a:r>
              <a:rPr lang="en-US" dirty="0"/>
              <a:t>-</a:t>
            </a:r>
            <a:r>
              <a:rPr lang="en-US" dirty="0">
                <a:solidFill>
                  <a:srgbClr val="FFFF00"/>
                </a:solidFill>
              </a:rPr>
              <a:t>X</a:t>
            </a:r>
          </a:p>
          <a:p>
            <a:pPr lvl="1"/>
            <a:r>
              <a:rPr lang="en-US" dirty="0"/>
              <a:t>AI</a:t>
            </a:r>
            <a:r>
              <a:rPr lang="en-US" dirty="0">
                <a:solidFill>
                  <a:srgbClr val="FFFF00"/>
                </a:solidFill>
              </a:rPr>
              <a:t>X</a:t>
            </a:r>
            <a:r>
              <a:rPr lang="en-US" dirty="0"/>
              <a:t> then </a:t>
            </a:r>
            <a:r>
              <a:rPr lang="en-US" dirty="0">
                <a:solidFill>
                  <a:srgbClr val="FFFF00"/>
                </a:solidFill>
              </a:rPr>
              <a:t>X</a:t>
            </a:r>
            <a:r>
              <a:rPr lang="en-US" dirty="0"/>
              <a:t> Window System</a:t>
            </a:r>
          </a:p>
          <a:p>
            <a:r>
              <a:rPr lang="en-US" dirty="0" err="1"/>
              <a:t>McIDAS</a:t>
            </a:r>
            <a:r>
              <a:rPr lang="en-US" dirty="0"/>
              <a:t>-</a:t>
            </a:r>
            <a:r>
              <a:rPr lang="en-US" dirty="0">
                <a:solidFill>
                  <a:srgbClr val="FFFF00"/>
                </a:solidFill>
              </a:rPr>
              <a:t>V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V</a:t>
            </a:r>
            <a:r>
              <a:rPr lang="en-US" dirty="0"/>
              <a:t>isualization using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/>
              <a:t>isAD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6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MCPROJ\AMS\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5" y="2367137"/>
            <a:ext cx="3859332" cy="29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634891" cy="442056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1960s</a:t>
            </a:r>
            <a:r>
              <a:rPr lang="en-US" dirty="0"/>
              <a:t>: Prof. Vern Suomi was striving to exploit the geostationary satellites for time domain information </a:t>
            </a:r>
          </a:p>
          <a:p>
            <a:r>
              <a:rPr lang="en-US" dirty="0" err="1"/>
              <a:t>McIDAS</a:t>
            </a:r>
            <a:r>
              <a:rPr lang="en-US" dirty="0"/>
              <a:t> was initially developed with the goal to mass produce the cloud drift winds</a:t>
            </a:r>
          </a:p>
          <a:p>
            <a:r>
              <a:rPr lang="en-US" dirty="0"/>
              <a:t>For the last </a:t>
            </a:r>
            <a:r>
              <a:rPr lang="en-US" dirty="0">
                <a:solidFill>
                  <a:srgbClr val="FFFF00"/>
                </a:solidFill>
              </a:rPr>
              <a:t>46 years</a:t>
            </a:r>
            <a:r>
              <a:rPr lang="en-US" dirty="0"/>
              <a:t>, </a:t>
            </a:r>
            <a:r>
              <a:rPr lang="en-US" dirty="0" err="1"/>
              <a:t>McIDAS</a:t>
            </a:r>
            <a:r>
              <a:rPr lang="en-US" dirty="0"/>
              <a:t> has evolved through 5 generations of hardware/software as an internationally renowned system</a:t>
            </a:r>
          </a:p>
        </p:txBody>
      </p:sp>
    </p:spTree>
    <p:extLst>
      <p:ext uri="{BB962C8B-B14F-4D97-AF65-F5344CB8AC3E}">
        <p14:creationId xmlns:p14="http://schemas.microsoft.com/office/powerpoint/2010/main" val="76329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0"/>
            <a:ext cx="4447013" cy="43303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12 October 1973</a:t>
            </a:r>
            <a:r>
              <a:rPr lang="en-US" dirty="0"/>
              <a:t>: </a:t>
            </a:r>
            <a:r>
              <a:rPr lang="en-US" dirty="0" err="1"/>
              <a:t>McIDAS</a:t>
            </a:r>
            <a:r>
              <a:rPr lang="en-US" dirty="0"/>
              <a:t> was first used in a research project by Dave Martin</a:t>
            </a:r>
          </a:p>
          <a:p>
            <a:r>
              <a:rPr lang="en-US" dirty="0">
                <a:solidFill>
                  <a:srgbClr val="FFFF00"/>
                </a:solidFill>
              </a:rPr>
              <a:t>1977</a:t>
            </a:r>
            <a:r>
              <a:rPr lang="en-US" dirty="0"/>
              <a:t>: </a:t>
            </a:r>
            <a:r>
              <a:rPr lang="en-US" dirty="0" err="1"/>
              <a:t>McIDAS</a:t>
            </a:r>
            <a:r>
              <a:rPr lang="en-US" dirty="0"/>
              <a:t> installed at WTVT in Tampa, FL; active site until 2013!</a:t>
            </a:r>
          </a:p>
          <a:p>
            <a:r>
              <a:rPr lang="en-US" dirty="0">
                <a:solidFill>
                  <a:srgbClr val="FFFF00"/>
                </a:solidFill>
              </a:rPr>
              <a:t>1978</a:t>
            </a:r>
            <a:r>
              <a:rPr lang="en-US" dirty="0"/>
              <a:t>: Cloud-drift winds were manually generated from five geostationary satellites for a year as part of the First GARP Global Experiment (FGGE)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4" descr="P:\MCPROJ\AMS\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1" y="2457270"/>
            <a:ext cx="4091939" cy="274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69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96" y="2885075"/>
            <a:ext cx="3736652" cy="28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822770" cy="4413054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FF00"/>
                </a:solidFill>
              </a:rPr>
              <a:t>1979</a:t>
            </a:r>
            <a:r>
              <a:rPr lang="en-US"/>
              <a:t>: Congressional delegation visited SSEC to learn about advances in severe storm forecasting in wake of tornadoes in Wichita Falls, TX</a:t>
            </a:r>
          </a:p>
          <a:p>
            <a:r>
              <a:rPr lang="en-US">
                <a:solidFill>
                  <a:srgbClr val="FFFF00"/>
                </a:solidFill>
              </a:rPr>
              <a:t>1982</a:t>
            </a:r>
            <a:r>
              <a:rPr lang="en-US"/>
              <a:t>: McIDAS installed at NSSFC to aid in severe weather forecasting.</a:t>
            </a:r>
          </a:p>
          <a:p>
            <a:pPr lvl="1"/>
            <a:r>
              <a:rPr lang="en-US"/>
              <a:t>Mesoscale Discussions began in 1986, partly in response to the availability of timely analyses</a:t>
            </a:r>
          </a:p>
          <a:p>
            <a:r>
              <a:rPr lang="en-US">
                <a:solidFill>
                  <a:srgbClr val="FFFF00"/>
                </a:solidFill>
              </a:rPr>
              <a:t>1982</a:t>
            </a:r>
            <a:r>
              <a:rPr lang="en-US"/>
              <a:t>: Port to mainframe; funded by People’s Republic of China</a:t>
            </a:r>
          </a:p>
        </p:txBody>
      </p:sp>
    </p:spTree>
    <p:extLst>
      <p:ext uri="{BB962C8B-B14F-4D97-AF65-F5344CB8AC3E}">
        <p14:creationId xmlns:p14="http://schemas.microsoft.com/office/powerpoint/2010/main" val="3200768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72" y="2878102"/>
            <a:ext cx="4185891" cy="25344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529680" cy="44130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00"/>
                </a:solidFill>
              </a:rPr>
              <a:t>1982</a:t>
            </a:r>
            <a:r>
              <a:rPr lang="en-US"/>
              <a:t>: Interactive Flash Flood Analyzer (IFFA) based on McIDAS installed at NOAA</a:t>
            </a:r>
          </a:p>
          <a:p>
            <a:r>
              <a:rPr lang="en-US">
                <a:solidFill>
                  <a:srgbClr val="FFFF00"/>
                </a:solidFill>
              </a:rPr>
              <a:t>1989</a:t>
            </a:r>
            <a:r>
              <a:rPr lang="en-US"/>
              <a:t>: McIDAS Users’ Group formed</a:t>
            </a:r>
          </a:p>
          <a:p>
            <a:r>
              <a:rPr lang="en-US">
                <a:solidFill>
                  <a:srgbClr val="FFFF00"/>
                </a:solidFill>
              </a:rPr>
              <a:t>mid-1980s</a:t>
            </a:r>
            <a:r>
              <a:rPr lang="en-US"/>
              <a:t>: McIDAS installed </a:t>
            </a:r>
            <a:br>
              <a:rPr lang="en-US"/>
            </a:br>
            <a:r>
              <a:rPr lang="en-US"/>
              <a:t>at Cape Canaveral and Johnson Space Center in support of the space shuttle</a:t>
            </a:r>
          </a:p>
          <a:p>
            <a:r>
              <a:rPr lang="en-US">
                <a:solidFill>
                  <a:srgbClr val="FFFF00"/>
                </a:solidFill>
              </a:rPr>
              <a:t>late-1980s</a:t>
            </a:r>
            <a:r>
              <a:rPr lang="en-US"/>
              <a:t>: Installed at NHC</a:t>
            </a:r>
          </a:p>
        </p:txBody>
      </p:sp>
    </p:spTree>
    <p:extLst>
      <p:ext uri="{BB962C8B-B14F-4D97-AF65-F5344CB8AC3E}">
        <p14:creationId xmlns:p14="http://schemas.microsoft.com/office/powerpoint/2010/main" val="29411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869142"/>
            <a:ext cx="7648447" cy="203093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00"/>
                </a:solidFill>
              </a:rPr>
              <a:t>1992</a:t>
            </a:r>
            <a:r>
              <a:rPr lang="en-US"/>
              <a:t>: McIDAS-X, Unix-based system</a:t>
            </a:r>
          </a:p>
          <a:p>
            <a:r>
              <a:rPr lang="en-US">
                <a:solidFill>
                  <a:srgbClr val="FFFF00"/>
                </a:solidFill>
              </a:rPr>
              <a:t>1994</a:t>
            </a:r>
            <a:r>
              <a:rPr lang="en-US"/>
              <a:t>: CIRA RAMSDIS – GOES satellite data into NWS</a:t>
            </a:r>
          </a:p>
          <a:p>
            <a:r>
              <a:rPr lang="en-US">
                <a:solidFill>
                  <a:srgbClr val="FFFF00"/>
                </a:solidFill>
              </a:rPr>
              <a:t>mid-1990s</a:t>
            </a:r>
            <a:r>
              <a:rPr lang="en-US"/>
              <a:t>: Abstract Data Distribution Environment (ADDE)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76" y="3847353"/>
            <a:ext cx="2755158" cy="2755158"/>
          </a:xfrm>
          <a:prstGeom prst="rect">
            <a:avLst/>
          </a:prstGeom>
        </p:spPr>
      </p:pic>
      <p:pic>
        <p:nvPicPr>
          <p:cNvPr id="8" name="Picture 4" descr="P:\MCPROJ\AMS\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7" y="4052893"/>
            <a:ext cx="3304937" cy="24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225535" y="4989685"/>
            <a:ext cx="901812" cy="42081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685800" y="2243667"/>
            <a:ext cx="7772400" cy="1231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McIDAS-X</a:t>
            </a:r>
            <a:br>
              <a:rPr lang="en-US"/>
            </a:br>
            <a:r>
              <a:rPr lang="en-US"/>
              <a:t>Current Chapter</a:t>
            </a:r>
          </a:p>
        </p:txBody>
      </p:sp>
    </p:spTree>
    <p:extLst>
      <p:ext uri="{BB962C8B-B14F-4D97-AF65-F5344CB8AC3E}">
        <p14:creationId xmlns:p14="http://schemas.microsoft.com/office/powerpoint/2010/main" val="68767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McIDAS-X</a:t>
            </a:r>
            <a:br>
              <a:rPr lang="en-US"/>
            </a:br>
            <a:r>
              <a:rPr lang="en-US"/>
              <a:t>Introduction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4364965" cy="4257022"/>
          </a:xfrm>
        </p:spPr>
        <p:txBody>
          <a:bodyPr>
            <a:normAutofit/>
          </a:bodyPr>
          <a:lstStyle/>
          <a:p>
            <a:r>
              <a:rPr lang="en-US"/>
              <a:t>Ported code from mainframe and DOS- and OS/2-based computers to IBM AIX workstations</a:t>
            </a:r>
          </a:p>
          <a:p>
            <a:r>
              <a:rPr lang="en-US"/>
              <a:t>Released April 1992</a:t>
            </a:r>
          </a:p>
          <a:p>
            <a:r>
              <a:rPr lang="en-US"/>
              <a:t>A distributed system as opposed to previous mainframe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65" y="1550894"/>
            <a:ext cx="3794902" cy="50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83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15872</TotalTime>
  <Words>662</Words>
  <Application>Microsoft Macintosh PowerPoint</Application>
  <PresentationFormat>On-screen Show (4:3)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Calisto MT</vt:lpstr>
      <vt:lpstr>Story</vt:lpstr>
      <vt:lpstr>McIDAS History  and Future</vt:lpstr>
      <vt:lpstr>McIDAS Man computer Interactive Data Access System</vt:lpstr>
      <vt:lpstr>McIDAS History</vt:lpstr>
      <vt:lpstr>McIDAS Significant Milestones</vt:lpstr>
      <vt:lpstr>McIDAS Significant Milestones</vt:lpstr>
      <vt:lpstr>McIDAS Significant Milestones</vt:lpstr>
      <vt:lpstr>McIDAS Significant Milestones</vt:lpstr>
      <vt:lpstr>PowerPoint Presentation</vt:lpstr>
      <vt:lpstr>McIDAS-X Introduction</vt:lpstr>
      <vt:lpstr>McIDAS-X Keys to Success</vt:lpstr>
      <vt:lpstr>PowerPoint Presentation</vt:lpstr>
      <vt:lpstr>McIDAS-V Motivation in 2006</vt:lpstr>
      <vt:lpstr>McIDAS-V Goals</vt:lpstr>
      <vt:lpstr>McIDAS-V Innovative</vt:lpstr>
      <vt:lpstr>McIDAS-V Milestones</vt:lpstr>
      <vt:lpstr>McIDAS-X Future</vt:lpstr>
      <vt:lpstr>McIDAS-V Future</vt:lpstr>
    </vt:vector>
  </TitlesOfParts>
  <Company>Space Science and Engineering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Review Part 1: Directors</dc:title>
  <dc:creator>Dave Santek</dc:creator>
  <cp:lastModifiedBy>DAVID A SANTEK</cp:lastModifiedBy>
  <cp:revision>163</cp:revision>
  <dcterms:created xsi:type="dcterms:W3CDTF">2013-03-04T14:18:57Z</dcterms:created>
  <dcterms:modified xsi:type="dcterms:W3CDTF">2019-09-17T19:55:23Z</dcterms:modified>
</cp:coreProperties>
</file>