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0" r:id="rId4"/>
    <p:sldId id="312" r:id="rId5"/>
    <p:sldId id="304" r:id="rId6"/>
    <p:sldId id="303" r:id="rId7"/>
    <p:sldId id="327" r:id="rId8"/>
    <p:sldId id="329" r:id="rId9"/>
    <p:sldId id="322" r:id="rId10"/>
    <p:sldId id="314" r:id="rId11"/>
    <p:sldId id="315" r:id="rId12"/>
    <p:sldId id="295" r:id="rId13"/>
    <p:sldId id="326" r:id="rId14"/>
    <p:sldId id="262" r:id="rId15"/>
    <p:sldId id="316" r:id="rId16"/>
    <p:sldId id="266" r:id="rId17"/>
    <p:sldId id="313" r:id="rId18"/>
    <p:sldId id="323" r:id="rId19"/>
    <p:sldId id="325" r:id="rId20"/>
    <p:sldId id="317" r:id="rId21"/>
    <p:sldId id="272" r:id="rId22"/>
    <p:sldId id="324" r:id="rId23"/>
    <p:sldId id="284" r:id="rId24"/>
    <p:sldId id="318" r:id="rId25"/>
    <p:sldId id="308" r:id="rId26"/>
    <p:sldId id="285" r:id="rId27"/>
    <p:sldId id="310" r:id="rId28"/>
  </p:sldIdLst>
  <p:sldSz cx="9144000" cy="6858000" type="screen4x3"/>
  <p:notesSz cx="9283700" cy="6985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y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DBB"/>
    <a:srgbClr val="00243A"/>
    <a:srgbClr val="002942"/>
    <a:srgbClr val="990033"/>
    <a:srgbClr val="FFFF00"/>
    <a:srgbClr val="D6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1" autoAdjust="0"/>
    <p:restoredTop sz="86446" autoAdjust="0"/>
  </p:normalViewPr>
  <p:slideViewPr>
    <p:cSldViewPr>
      <p:cViewPr varScale="1">
        <p:scale>
          <a:sx n="104" d="100"/>
          <a:sy n="104" d="100"/>
        </p:scale>
        <p:origin x="-3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9516" y="0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4509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9516" y="6634509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BADF4EBC-B365-4A4E-B61A-ECC26E81F8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516" y="0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059" y="3317255"/>
            <a:ext cx="7427584" cy="314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34509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516" y="6634509"/>
            <a:ext cx="4022625" cy="34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58F1DCAB-D674-467F-A87C-B4FD3978D0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75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AB920-C45B-4D1B-B310-67481D68E8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6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DCAB-D674-467F-A87C-B4FD3978D0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DCAB-D674-467F-A87C-B4FD3978D00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A43B1-4767-4DFA-B329-C75C67B7764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7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DCAB-D674-467F-A87C-B4FD3978D00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8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0BDD-E3D8-4DB0-94B3-ED6776D882B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DCAB-D674-467F-A87C-B4FD3978D00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8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A924AC4-52EF-4E9B-889A-4246EBE379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/>
      <p:bldP spid="17448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74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6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17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9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16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74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6428" name="Group 44"/>
          <p:cNvGrpSpPr>
            <a:grpSpLocks/>
          </p:cNvGrpSpPr>
          <p:nvPr userDrawn="1"/>
        </p:nvGrpSpPr>
        <p:grpSpPr bwMode="auto">
          <a:xfrm>
            <a:off x="762000" y="6248404"/>
            <a:ext cx="7239000" cy="722313"/>
            <a:chOff x="480" y="3936"/>
            <a:chExt cx="4560" cy="455"/>
          </a:xfrm>
        </p:grpSpPr>
        <p:pic>
          <p:nvPicPr>
            <p:cNvPr id="16429" name="Picture 4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936"/>
              <a:ext cx="43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30" name="Picture 46" descr="mcidas_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936"/>
              <a:ext cx="62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1056" y="3984"/>
              <a:ext cx="36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 smtClean="0">
                  <a:solidFill>
                    <a:schemeClr val="tx1"/>
                  </a:solidFill>
                  <a:effectLst/>
                  <a:latin typeface="Verdana" pitchFamily="34" charset="0"/>
                </a:rPr>
                <a:t>2019 MUG Meeting – Madison,</a:t>
              </a:r>
              <a:r>
                <a:rPr lang="en-US" sz="1800" baseline="0" dirty="0" smtClean="0">
                  <a:solidFill>
                    <a:schemeClr val="tx1"/>
                  </a:solidFill>
                  <a:effectLst/>
                  <a:latin typeface="Verdana" pitchFamily="34" charset="0"/>
                </a:rPr>
                <a:t> Wisconsin</a:t>
              </a:r>
              <a:endParaRPr lang="en-US" sz="1800" dirty="0" smtClean="0">
                <a:solidFill>
                  <a:schemeClr val="tx1"/>
                </a:solidFill>
                <a:effectLst/>
                <a:latin typeface="Verdana" pitchFamily="34" charset="0"/>
              </a:endParaRPr>
            </a:p>
            <a:p>
              <a:pPr eaLnBrk="0" hangingPunct="0"/>
              <a:endParaRPr lang="en-US" sz="1800" dirty="0"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3" grpId="0"/>
      <p:bldP spid="164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4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4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4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4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4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McIDAS Users’ Group</a:t>
            </a:r>
            <a:br>
              <a:rPr lang="en-US" dirty="0"/>
            </a:br>
            <a:r>
              <a:rPr lang="en-US" dirty="0"/>
              <a:t>MUG Update</a:t>
            </a: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Becky Schaffer</a:t>
            </a:r>
          </a:p>
          <a:p>
            <a:r>
              <a:rPr lang="en-US" sz="2400" dirty="0"/>
              <a:t>Program Manager</a:t>
            </a:r>
          </a:p>
          <a:p>
            <a:r>
              <a:rPr lang="en-US" sz="2400" dirty="0"/>
              <a:t>McIDAS User Services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76400" y="6324600"/>
            <a:ext cx="571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effectLst/>
                <a:latin typeface="Verdana" pitchFamily="34" charset="0"/>
              </a:rPr>
              <a:t>2019 MUG Meeting – Madison, Wisconsin</a:t>
            </a:r>
            <a:endParaRPr lang="en-US" sz="1800" dirty="0"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48400"/>
            <a:ext cx="685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 descr="mcidas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/>
      <p:bldP spid="207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</a:t>
            </a:r>
            <a:r>
              <a:rPr lang="en-US" sz="4000" dirty="0" smtClean="0"/>
              <a:t>2019 </a:t>
            </a:r>
            <a:r>
              <a:rPr lang="en-US" sz="4000" dirty="0"/>
              <a:t>–</a:t>
            </a:r>
            <a:br>
              <a:rPr lang="en-US" sz="4000" dirty="0"/>
            </a:br>
            <a:r>
              <a:rPr lang="en-US" sz="4000" dirty="0" smtClean="0"/>
              <a:t>McIDAS–X Releases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2019.1 </a:t>
            </a:r>
            <a:r>
              <a:rPr lang="en-US" sz="2800" dirty="0" smtClean="0"/>
              <a:t>– </a:t>
            </a:r>
            <a:r>
              <a:rPr lang="en-US" sz="2400" dirty="0" smtClean="0"/>
              <a:t>September 2019</a:t>
            </a:r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GOES 16/17 ABI Updates</a:t>
            </a:r>
          </a:p>
          <a:p>
            <a:pPr lvl="2"/>
            <a:r>
              <a:rPr lang="en-US" sz="2000" dirty="0" smtClean="0"/>
              <a:t>TDQF – Temperature Data Quality Flags</a:t>
            </a:r>
          </a:p>
          <a:p>
            <a:pPr lvl="2"/>
            <a:r>
              <a:rPr lang="en-US" sz="2000" dirty="0" smtClean="0"/>
              <a:t>Server updates for NOAAPort distributed image tiles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and to better handle corrupt files from GRB</a:t>
            </a:r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VIIRS server improvements</a:t>
            </a:r>
          </a:p>
          <a:p>
            <a:pPr lvl="2"/>
            <a:r>
              <a:rPr lang="en-US" sz="2000" dirty="0" smtClean="0"/>
              <a:t>Better performance</a:t>
            </a:r>
          </a:p>
          <a:p>
            <a:pPr lvl="2"/>
            <a:r>
              <a:rPr lang="en-US" sz="2000" dirty="0" smtClean="0"/>
              <a:t>Allow </a:t>
            </a:r>
            <a:r>
              <a:rPr lang="en-US" sz="2000" dirty="0" smtClean="0"/>
              <a:t>for larger </a:t>
            </a:r>
            <a:r>
              <a:rPr lang="en-US" sz="2000" dirty="0" smtClean="0"/>
              <a:t>datasets – up to 20,000 files</a:t>
            </a:r>
            <a:endParaRPr lang="en-US" sz="2000" dirty="0" smtClean="0"/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added DAY= and TIME= to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IMGPROBE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alt-D</a:t>
            </a:r>
            <a:endParaRPr lang="en-US" sz="2000" dirty="0" smtClean="0"/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updated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FRMLABEL</a:t>
            </a:r>
            <a:r>
              <a:rPr lang="en-US" sz="2000" dirty="0" smtClean="0"/>
              <a:t>,</a:t>
            </a:r>
            <a:r>
              <a:rPr lang="en-US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RGBDISP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ZA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(DAYJ) placeholder = 16 SEP 2019259</a:t>
            </a:r>
          </a:p>
          <a:p>
            <a:pPr marL="463550" indent="-463550">
              <a:buNone/>
            </a:pPr>
            <a:r>
              <a:rPr lang="en-US" sz="2000" dirty="0" smtClean="0"/>
              <a:t>	- updated GOES descriptions:  GOES-16 instead of G-16 IMG</a:t>
            </a:r>
          </a:p>
        </p:txBody>
      </p:sp>
    </p:spTree>
    <p:extLst>
      <p:ext uri="{BB962C8B-B14F-4D97-AF65-F5344CB8AC3E}">
        <p14:creationId xmlns:p14="http://schemas.microsoft.com/office/powerpoint/2010/main" val="346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</a:t>
            </a:r>
            <a:r>
              <a:rPr lang="en-US" sz="4000" dirty="0" smtClean="0"/>
              <a:t>2019 </a:t>
            </a:r>
            <a:r>
              <a:rPr lang="en-US" sz="4000" dirty="0"/>
              <a:t>– </a:t>
            </a:r>
            <a:br>
              <a:rPr lang="en-US" sz="4000" dirty="0"/>
            </a:br>
            <a:r>
              <a:rPr lang="en-US" sz="4000" dirty="0"/>
              <a:t>OS Support for </a:t>
            </a:r>
            <a:r>
              <a:rPr lang="en-US" sz="4000" dirty="0" smtClean="0"/>
              <a:t>–X</a:t>
            </a:r>
            <a:endParaRPr lang="en-US" sz="4000" dirty="0"/>
          </a:p>
        </p:txBody>
      </p:sp>
      <p:graphicFrame>
        <p:nvGraphicFramePr>
          <p:cNvPr id="25886" name="Group 2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07294799"/>
              </p:ext>
            </p:extLst>
          </p:nvPr>
        </p:nvGraphicFramePr>
        <p:xfrm>
          <a:off x="457200" y="1600200"/>
          <a:ext cx="8382000" cy="3231833"/>
        </p:xfrm>
        <a:graphic>
          <a:graphicData uri="http://schemas.openxmlformats.org/drawingml/2006/table">
            <a:tbl>
              <a:tblPr/>
              <a:tblGrid>
                <a:gridCol w="2819400"/>
                <a:gridCol w="1981200"/>
                <a:gridCol w="3581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Compilers Supported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Apple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macOS 10.13.6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gfortran/gcc 7.3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macOS 10.14.6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gfortran/gcc 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3599"/>
              </p:ext>
            </p:extLst>
          </p:nvPr>
        </p:nvGraphicFramePr>
        <p:xfrm>
          <a:off x="457200" y="4800600"/>
          <a:ext cx="8382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We’ll evaluate 10.15 (release date - Oct 2019) when it's supported at the University of Wisconsin SSEC, and then support only 10.14 and 10.15.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</a:t>
            </a:r>
            <a:r>
              <a:rPr lang="en-US" sz="4000" dirty="0" smtClean="0"/>
              <a:t>in 2019 –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OS Support for -X</a:t>
            </a:r>
          </a:p>
        </p:txBody>
      </p:sp>
      <p:graphicFrame>
        <p:nvGraphicFramePr>
          <p:cNvPr id="106549" name="Group 5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9051496"/>
              </p:ext>
            </p:extLst>
          </p:nvPr>
        </p:nvGraphicFramePr>
        <p:xfrm>
          <a:off x="457200" y="1600200"/>
          <a:ext cx="8229600" cy="2157984"/>
        </p:xfrm>
        <a:graphic>
          <a:graphicData uri="http://schemas.openxmlformats.org/drawingml/2006/table">
            <a:tbl>
              <a:tblPr/>
              <a:tblGrid>
                <a:gridCol w="1600200"/>
                <a:gridCol w="2438400"/>
                <a:gridCol w="419100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Vendor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Operating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Compilers Supported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Microsoft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Windows 7 Enterprise with SUA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g77 3.3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gcc 3.3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(packaged with SUA)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038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Windows 7 End of Life is January 14, 2020</a:t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What’s next for McIDAS users on Windows?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</a:t>
            </a:r>
            <a:r>
              <a:rPr lang="en-US" sz="4000" dirty="0" smtClean="0"/>
              <a:t>in 2019 –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OS Support for -X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344" y="1676400"/>
            <a:ext cx="82296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Windows 7 End Of Life is January 14, 2020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McIDAS Support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Windows 7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- Support will end with last 2019 release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Windows 8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- No plans to support Windows 8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Windows 10 support options:</a:t>
            </a:r>
          </a:p>
          <a:p>
            <a:pPr marL="800100" lvl="1" indent="-3429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Windows Subsystem for Linux (WSL)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257300" lvl="2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New Windows 10 feature that enables </a:t>
            </a:r>
            <a:r>
              <a:rPr lang="en-US" sz="2200" dirty="0">
                <a:solidFill>
                  <a:schemeClr val="tx1"/>
                </a:solidFill>
              </a:rPr>
              <a:t>you to run native </a:t>
            </a:r>
            <a:r>
              <a:rPr lang="en-US" sz="2200" dirty="0" smtClean="0">
                <a:solidFill>
                  <a:schemeClr val="tx1"/>
                </a:solidFill>
              </a:rPr>
              <a:t>Linux command-line tools </a:t>
            </a:r>
            <a:r>
              <a:rPr lang="en-US" sz="2200" dirty="0">
                <a:solidFill>
                  <a:schemeClr val="tx1"/>
                </a:solidFill>
              </a:rPr>
              <a:t>directly on </a:t>
            </a:r>
            <a:r>
              <a:rPr lang="en-US" sz="2200" dirty="0" smtClean="0">
                <a:solidFill>
                  <a:schemeClr val="tx1"/>
                </a:solidFill>
              </a:rPr>
              <a:t>Windows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1257300" lvl="2" indent="-34290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Preliminary test results are encouraging!</a:t>
            </a:r>
          </a:p>
          <a:p>
            <a:pPr marL="800100" lvl="1" indent="-342900" algn="l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Linux Virtual Machine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</a:t>
            </a:r>
            <a:r>
              <a:rPr lang="en-US" sz="4000" dirty="0" smtClean="0"/>
              <a:t>2019 </a:t>
            </a:r>
            <a:r>
              <a:rPr lang="en-US" sz="4000" dirty="0"/>
              <a:t>– </a:t>
            </a:r>
            <a:br>
              <a:rPr lang="en-US" sz="4000" dirty="0"/>
            </a:br>
            <a:r>
              <a:rPr lang="en-US" sz="4000" dirty="0"/>
              <a:t>OS Support for -X</a:t>
            </a:r>
          </a:p>
        </p:txBody>
      </p:sp>
      <p:graphicFrame>
        <p:nvGraphicFramePr>
          <p:cNvPr id="31960" name="Group 2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19161"/>
              </p:ext>
            </p:extLst>
          </p:nvPr>
        </p:nvGraphicFramePr>
        <p:xfrm>
          <a:off x="304800" y="1600200"/>
          <a:ext cx="8534400" cy="3049588"/>
        </p:xfrm>
        <a:graphic>
          <a:graphicData uri="http://schemas.openxmlformats.org/drawingml/2006/table">
            <a:tbl>
              <a:tblPr/>
              <a:tblGrid>
                <a:gridCol w="1752600"/>
                <a:gridCol w="2438400"/>
                <a:gridCol w="4343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Vendor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Operating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Compilers Supported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Red 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Enterprise Linux 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6.10 Intel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gfortran 4.4.7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gcc 4.4.7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7.7 Intel</a:t>
                      </a: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gfortran 4.8.5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gcc 4.8.5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62" name="Rectangle 218"/>
          <p:cNvSpPr>
            <a:spLocks noChangeArrowheads="1"/>
          </p:cNvSpPr>
          <p:nvPr/>
        </p:nvSpPr>
        <p:spPr bwMode="auto">
          <a:xfrm>
            <a:off x="381000" y="4724400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We will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begin evaluating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8.0 (released in May 2019)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soon and then support only RHEL 7 &amp; 8 in 2020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 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9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981536"/>
              </p:ext>
            </p:extLst>
          </p:nvPr>
        </p:nvGraphicFramePr>
        <p:xfrm>
          <a:off x="549000" y="3429000"/>
          <a:ext cx="7924800" cy="2609850"/>
        </p:xfrm>
        <a:graphic>
          <a:graphicData uri="http://schemas.openxmlformats.org/drawingml/2006/table">
            <a:tbl>
              <a:tblPr/>
              <a:tblGrid>
                <a:gridCol w="2743199"/>
                <a:gridCol w="838200"/>
                <a:gridCol w="4343401"/>
              </a:tblGrid>
              <a:tr h="507266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Operating System</a:t>
                      </a:r>
                      <a:endParaRPr 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of Sites</a:t>
                      </a:r>
                      <a:endParaRPr 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Version(s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In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 in 2017</a:t>
                      </a:r>
                      <a:endParaRPr 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Apple </a:t>
                      </a:r>
                      <a:r>
                        <a:rPr lang="en-US" sz="2000" dirty="0" smtClean="0"/>
                        <a:t>macOS</a:t>
                      </a:r>
                      <a:endParaRPr lang="en-US" sz="20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10.10 and higher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(up from 10.4)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Linux</a:t>
                      </a:r>
                      <a:endParaRPr lang="en-US" sz="20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188" indent="-230188"/>
                      <a:r>
                        <a:rPr lang="en-US" sz="2000" dirty="0" smtClean="0"/>
                        <a:t>4.</a:t>
                      </a:r>
                      <a:r>
                        <a:rPr lang="en-US" sz="2000" i="1" dirty="0" smtClean="0"/>
                        <a:t>x</a:t>
                      </a:r>
                      <a:r>
                        <a:rPr lang="en-US" sz="2000" dirty="0" smtClean="0"/>
                        <a:t>–7.</a:t>
                      </a:r>
                      <a:r>
                        <a:rPr lang="en-US" sz="2000" i="1" dirty="0" smtClean="0"/>
                        <a:t>x</a:t>
                      </a:r>
                      <a:r>
                        <a:rPr lang="en-US" sz="2000" i="0" baseline="0" dirty="0" smtClean="0"/>
                        <a:t>  </a:t>
                      </a:r>
                      <a:r>
                        <a:rPr lang="en-US" sz="2000" dirty="0" smtClean="0"/>
                        <a:t>RHEL(20), CentOS(17), Ubuntu(6)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(none on SUSE)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Microsoft Windows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Win7 </a:t>
                      </a:r>
                      <a:r>
                        <a:rPr lang="en-US" sz="2000" dirty="0"/>
                        <a:t>and </a:t>
                      </a:r>
                      <a:r>
                        <a:rPr lang="en-US" sz="2000" dirty="0" smtClean="0"/>
                        <a:t>Win10</a:t>
                      </a:r>
                      <a:endParaRPr lang="en-US" sz="20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Sun/Oracle Solaris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and 11.3 OS SPARC</a:t>
                      </a:r>
                      <a:endParaRPr lang="en-US" sz="20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</a:t>
            </a:r>
            <a:r>
              <a:rPr lang="en-US" sz="4000" dirty="0" smtClean="0"/>
              <a:t>2019 </a:t>
            </a:r>
            <a:r>
              <a:rPr lang="en-US" sz="4000" dirty="0"/>
              <a:t>– </a:t>
            </a:r>
            <a:br>
              <a:rPr lang="en-US" sz="4000" dirty="0"/>
            </a:br>
            <a:r>
              <a:rPr lang="en-US" sz="4000" dirty="0"/>
              <a:t>OS </a:t>
            </a:r>
            <a:r>
              <a:rPr lang="en-US" sz="4000" dirty="0" smtClean="0"/>
              <a:t>Usage </a:t>
            </a:r>
            <a:r>
              <a:rPr lang="en-US" sz="4000" dirty="0"/>
              <a:t>for -X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000" y="1524000"/>
            <a:ext cx="79248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/>
              </a:rPr>
              <a:t>A survey was conducted in September 2015 and again in October 2017 with </a:t>
            </a:r>
            <a:r>
              <a:rPr lang="en-US" sz="2000" b="1" dirty="0" smtClean="0">
                <a:solidFill>
                  <a:srgbClr val="FFFFFF"/>
                </a:solidFill>
                <a:latin typeface="Verdana"/>
              </a:rPr>
              <a:t>100%</a:t>
            </a:r>
            <a:r>
              <a:rPr lang="en-US" sz="2000" dirty="0" smtClean="0">
                <a:solidFill>
                  <a:srgbClr val="FFFFFF"/>
                </a:solidFill>
                <a:latin typeface="Verdana"/>
              </a:rPr>
              <a:t> McIDAS sites reporting.  </a:t>
            </a:r>
            <a:r>
              <a:rPr lang="en-US" sz="2000" b="1" dirty="0" smtClean="0">
                <a:solidFill>
                  <a:srgbClr val="FFFFFF"/>
                </a:solidFill>
                <a:latin typeface="Verdana"/>
              </a:rPr>
              <a:t>	</a:t>
            </a:r>
            <a:br>
              <a:rPr lang="en-US" sz="2000" b="1" dirty="0" smtClean="0">
                <a:solidFill>
                  <a:srgbClr val="FFFFFF"/>
                </a:solidFill>
                <a:latin typeface="Verdana"/>
              </a:rPr>
            </a:br>
            <a:r>
              <a:rPr lang="en-US" sz="2000" b="1" dirty="0" smtClean="0">
                <a:solidFill>
                  <a:srgbClr val="FFFFFF"/>
                </a:solidFill>
                <a:latin typeface="Verdana"/>
              </a:rPr>
              <a:t>	A new survey will be coming this fall…</a:t>
            </a:r>
            <a:br>
              <a:rPr lang="en-US" sz="2000" b="1" dirty="0" smtClean="0">
                <a:solidFill>
                  <a:srgbClr val="FFFFFF"/>
                </a:solidFill>
                <a:latin typeface="Verdana"/>
              </a:rPr>
            </a:br>
            <a:r>
              <a:rPr lang="en-US" sz="900" b="1" dirty="0" smtClean="0">
                <a:solidFill>
                  <a:srgbClr val="FFFFFF"/>
                </a:solidFill>
                <a:latin typeface="Verdana"/>
              </a:rPr>
              <a:t>  </a:t>
            </a:r>
            <a:endParaRPr lang="en-US" sz="900" b="1" dirty="0" smtClean="0">
              <a:solidFill>
                <a:srgbClr val="FFFFFF"/>
              </a:solidFill>
              <a:latin typeface="Verdana"/>
            </a:endParaRPr>
          </a:p>
          <a:p>
            <a:pPr marL="342900" lvl="0" indent="-342900" algn="l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Verdana"/>
              </a:rPr>
              <a:t>Only </a:t>
            </a:r>
            <a:r>
              <a:rPr lang="en-US" sz="2000" dirty="0" smtClean="0">
                <a:solidFill>
                  <a:srgbClr val="FFFFFF"/>
                </a:solidFill>
                <a:latin typeface="Verdana"/>
              </a:rPr>
              <a:t>one question -- </a:t>
            </a:r>
            <a:r>
              <a:rPr lang="en-US" sz="2000" b="1" i="1" dirty="0"/>
              <a:t>What operating system(s) are you using on your machines running McIDAS-X?</a:t>
            </a:r>
            <a:endParaRPr lang="en-US" sz="2000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609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</a:t>
            </a:r>
            <a:r>
              <a:rPr lang="en-US" sz="4000" dirty="0" smtClean="0"/>
              <a:t>2019 </a:t>
            </a:r>
            <a:r>
              <a:rPr lang="en-US" sz="4000" dirty="0"/>
              <a:t>– </a:t>
            </a:r>
            <a:br>
              <a:rPr lang="en-US" sz="4000" dirty="0"/>
            </a:br>
            <a:r>
              <a:rPr lang="en-US" sz="4000" dirty="0" smtClean="0"/>
              <a:t>2019 </a:t>
            </a:r>
            <a:r>
              <a:rPr lang="en-US" sz="4000" dirty="0"/>
              <a:t>MUG Fees Announced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530725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2020 </a:t>
            </a:r>
            <a:r>
              <a:rPr lang="en-US" sz="2400" b="1" dirty="0">
                <a:effectLst/>
              </a:rPr>
              <a:t>MUG </a:t>
            </a:r>
            <a:r>
              <a:rPr lang="en-US" sz="2400" b="1" dirty="0" smtClean="0">
                <a:effectLst/>
              </a:rPr>
              <a:t>Fees</a:t>
            </a:r>
            <a:endParaRPr lang="en-US" sz="2400" b="1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ffectLst/>
              </a:rPr>
              <a:t>McIDAS (increased 5% over </a:t>
            </a:r>
            <a:r>
              <a:rPr lang="en-US" sz="2400" dirty="0" smtClean="0">
                <a:effectLst/>
              </a:rPr>
              <a:t>2019)</a:t>
            </a:r>
            <a:endParaRPr lang="en-US" sz="2400" dirty="0">
              <a:effectLst/>
            </a:endParaRPr>
          </a:p>
          <a:p>
            <a:pPr marL="914400" indent="-914400">
              <a:buFont typeface="Wingdings" pitchFamily="2" charset="2"/>
              <a:buNone/>
              <a:tabLst>
                <a:tab pos="6400800" algn="l"/>
                <a:tab pos="7315200" algn="dec"/>
                <a:tab pos="7826375" algn="r"/>
              </a:tabLst>
            </a:pPr>
            <a:r>
              <a:rPr lang="en-US" sz="2400" dirty="0">
                <a:effectLst/>
              </a:rPr>
              <a:t>	</a:t>
            </a:r>
            <a:r>
              <a:rPr lang="en-US" sz="2400" dirty="0" smtClean="0">
                <a:effectLst/>
              </a:rPr>
              <a:t>SX </a:t>
            </a:r>
            <a:r>
              <a:rPr lang="en-US" sz="2400" dirty="0">
                <a:effectLst/>
              </a:rPr>
              <a:t>(1-2 workstations</a:t>
            </a:r>
            <a:r>
              <a:rPr lang="en-US" sz="2400" dirty="0" smtClean="0">
                <a:effectLst/>
              </a:rPr>
              <a:t>)		$11,400</a:t>
            </a:r>
            <a:endParaRPr lang="en-US" sz="2400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ffectLst/>
              </a:rPr>
              <a:t>		DX (3-5 workstations)		</a:t>
            </a:r>
            <a:r>
              <a:rPr lang="en-US" sz="2400" dirty="0" smtClean="0">
                <a:effectLst/>
              </a:rPr>
              <a:t>	$22,800</a:t>
            </a:r>
            <a:endParaRPr lang="en-US" sz="2400" dirty="0">
              <a:effectLst/>
            </a:endParaRP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sz="2400" dirty="0">
                <a:effectLst/>
              </a:rPr>
              <a:t>		MX (6+ workstations)	</a:t>
            </a:r>
            <a:r>
              <a:rPr lang="en-US" sz="2400" dirty="0" smtClean="0">
                <a:effectLst/>
              </a:rPr>
              <a:t>	</a:t>
            </a:r>
            <a:r>
              <a:rPr lang="en-US" sz="2400" dirty="0">
                <a:effectLst/>
              </a:rPr>
              <a:t>	</a:t>
            </a:r>
            <a:r>
              <a:rPr lang="en-US" sz="2400" dirty="0" smtClean="0">
                <a:effectLst/>
              </a:rPr>
              <a:t>$45,600</a:t>
            </a:r>
            <a:endParaRPr lang="en-US" sz="2400" dirty="0">
              <a:effectLst/>
            </a:endParaRP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sz="2400" dirty="0">
                <a:effectLst/>
              </a:rPr>
              <a:t>XCD (increased 5% over </a:t>
            </a:r>
            <a:r>
              <a:rPr lang="en-US" sz="2400" dirty="0" smtClean="0">
                <a:effectLst/>
              </a:rPr>
              <a:t>2019) </a:t>
            </a:r>
            <a:r>
              <a:rPr lang="en-US" sz="2400" dirty="0">
                <a:effectLst/>
              </a:rPr>
              <a:t>	</a:t>
            </a:r>
            <a:r>
              <a:rPr lang="en-US" sz="2400" dirty="0" smtClean="0">
                <a:effectLst/>
              </a:rPr>
              <a:t>	$16,560</a:t>
            </a:r>
            <a:endParaRPr lang="en-US" sz="2400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ffectLst/>
              </a:rPr>
              <a:t>SDI </a:t>
            </a:r>
            <a:r>
              <a:rPr lang="en-US" sz="2400" dirty="0" smtClean="0">
                <a:effectLst/>
              </a:rPr>
              <a:t>(decreased from $8,340 in 2016 to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better match actual support costs) 	$  5,100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</a:t>
            </a:r>
            <a:r>
              <a:rPr lang="en-US" sz="4000" dirty="0" smtClean="0"/>
              <a:t>2019 </a:t>
            </a:r>
            <a:r>
              <a:rPr lang="en-US" sz="4000" dirty="0"/>
              <a:t>–</a:t>
            </a:r>
            <a:br>
              <a:rPr lang="en-US" sz="4000" dirty="0"/>
            </a:br>
            <a:r>
              <a:rPr lang="en-US" sz="4000" dirty="0"/>
              <a:t>New MUG Members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3581400"/>
          </a:xfrm>
        </p:spPr>
        <p:txBody>
          <a:bodyPr/>
          <a:lstStyle/>
          <a:p>
            <a:pPr marL="838200" lvl="1" indent="-381000"/>
            <a:r>
              <a:rPr lang="en-US" sz="2400" dirty="0" smtClean="0"/>
              <a:t>SEMAR (</a:t>
            </a:r>
            <a:r>
              <a:rPr lang="en-US" sz="2400" i="1" dirty="0" smtClean="0"/>
              <a:t>Secretaria de Marina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– Mexican Naval Secretariat (1 year)</a:t>
            </a:r>
            <a:br>
              <a:rPr lang="en-US" sz="2400" dirty="0" smtClean="0"/>
            </a:br>
            <a:endParaRPr lang="en-US" sz="2400" dirty="0" smtClean="0"/>
          </a:p>
          <a:p>
            <a:pPr marL="838200" lvl="1" indent="-381000"/>
            <a:r>
              <a:rPr lang="en-US" sz="2400" dirty="0" smtClean="0"/>
              <a:t>IMAA/CNR </a:t>
            </a:r>
            <a:br>
              <a:rPr lang="en-US" sz="2400" dirty="0" smtClean="0"/>
            </a:br>
            <a:r>
              <a:rPr lang="en-US" sz="2400" dirty="0" smtClean="0"/>
              <a:t>– National Research Council of Italy, </a:t>
            </a:r>
            <a:br>
              <a:rPr lang="en-US" sz="2400" dirty="0" smtClean="0"/>
            </a:br>
            <a:r>
              <a:rPr lang="en-US" sz="2400" dirty="0" smtClean="0"/>
              <a:t>Institute of Methodologies for Environmental Analysis</a:t>
            </a:r>
            <a:br>
              <a:rPr lang="en-US" sz="2400" dirty="0" smtClean="0"/>
            </a:br>
            <a:endParaRPr lang="en-US" sz="2400" dirty="0" smtClean="0"/>
          </a:p>
          <a:p>
            <a:pPr marL="838200" lvl="1" indent="-381000"/>
            <a:r>
              <a:rPr lang="en-US" sz="2400" dirty="0" smtClean="0"/>
              <a:t>No sites dropped MUG Membership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7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59488"/>
              </p:ext>
            </p:extLst>
          </p:nvPr>
        </p:nvGraphicFramePr>
        <p:xfrm>
          <a:off x="533400" y="1600200"/>
          <a:ext cx="8077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895600"/>
              </a:tblGrid>
              <a:tr h="4648200"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Non-USA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(6)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AEMET, 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Australia BoM,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EUMETSAT, 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Green Power Labs, HKO, 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IMAA/CNR</a:t>
                      </a: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15329"/>
              </p:ext>
            </p:extLst>
          </p:nvPr>
        </p:nvGraphicFramePr>
        <p:xfrm>
          <a:off x="533399" y="1600198"/>
          <a:ext cx="2590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49805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NOAA (10)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AWC, CLASS,   ESPC, NCO, NHC, NSSL, NWS-JSC, NWS-PACIFIC REGION, SPC, STAR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NOAA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CI (2)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CIMSS/SSEC,CIRA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NASA</a:t>
                      </a:r>
                      <a:r>
                        <a:rPr lang="en-US" sz="2000" b="1" baseline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(3)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CSBF, Langley, MSFC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 Gov’t (2)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NTSB,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Patrick AFB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58547"/>
              </p:ext>
            </p:extLst>
          </p:nvPr>
        </p:nvGraphicFramePr>
        <p:xfrm>
          <a:off x="3124200" y="1600200"/>
          <a:ext cx="2590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46482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D6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PRIVATE</a:t>
                      </a:r>
                      <a:r>
                        <a:rPr lang="en-US" sz="2000" b="1" baseline="0" dirty="0" smtClean="0">
                          <a:solidFill>
                            <a:srgbClr val="D6A44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(9)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AccuWeather, AST,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Boeing, ClearAg, DTN, ENSCO, 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IBM the Weather Co,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StormGeo, Telvent</a:t>
                      </a:r>
                      <a:b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EDUCATION (1)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Unidata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uses McIDAS-X?</a:t>
            </a:r>
            <a:br>
              <a:rPr lang="en-US" sz="4000" dirty="0" smtClean="0"/>
            </a:br>
            <a:r>
              <a:rPr lang="en-US" sz="4000" dirty="0" smtClean="0"/>
              <a:t>33 Current MUG Members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67" y="3817925"/>
            <a:ext cx="4037896" cy="24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uses McIDAS-V?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59325"/>
          </a:xfrm>
        </p:spPr>
        <p:txBody>
          <a:bodyPr/>
          <a:lstStyle/>
          <a:p>
            <a:pPr marL="57150" lvl="0" indent="0" fontAlgn="auto">
              <a:spcAft>
                <a:spcPts val="0"/>
              </a:spcAft>
              <a:buClr>
                <a:prstClr val="white"/>
              </a:buClr>
              <a:buSzTx/>
              <a:buNone/>
              <a:tabLst>
                <a:tab pos="288925" algn="l"/>
              </a:tabLst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McIDAS-V is now used in…</a:t>
            </a: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tabLst>
                <a:tab pos="288925" algn="l"/>
              </a:tabLs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research projects &amp; publications</a:t>
            </a: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tabLst>
                <a:tab pos="288925" algn="l"/>
              </a:tabLs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satellite blogs</a:t>
            </a: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tabLst>
                <a:tab pos="288925" algn="l"/>
              </a:tabLst>
            </a:pPr>
            <a:r>
              <a:rPr lang="en-US" sz="2400" kern="1200" dirty="0">
                <a:solidFill>
                  <a:prstClr val="white"/>
                </a:solidFill>
                <a:effectLst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atellite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prstClr val="white"/>
                </a:solidFill>
                <a:effectLst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eteorology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classes </a:t>
            </a:r>
            <a:endParaRPr lang="en-US" sz="2400" kern="1200" dirty="0">
              <a:solidFill>
                <a:prstClr val="white"/>
              </a:solidFill>
              <a:effectLst/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ClrTx/>
              <a:buFont typeface="Arial" pitchFamily="34" charset="0"/>
              <a:buChar char="–"/>
              <a:tabLst>
                <a:tab pos="288925" algn="l"/>
              </a:tabLst>
            </a:pPr>
            <a:r>
              <a:rPr lang="en-US" sz="2400" kern="1200" dirty="0">
                <a:solidFill>
                  <a:prstClr val="white"/>
                </a:solidFill>
                <a:effectLst/>
                <a:ea typeface="+mn-ea"/>
                <a:cs typeface="+mn-cs"/>
              </a:rPr>
              <a:t>v</a:t>
            </a:r>
            <a:r>
              <a:rPr lang="en-US" sz="2400" kern="1200" noProof="0" dirty="0" err="1" smtClean="0">
                <a:solidFill>
                  <a:prstClr val="white"/>
                </a:solidFill>
                <a:effectLst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sualization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of EUMETCast and GEONETCast</a:t>
            </a:r>
          </a:p>
          <a:p>
            <a:pPr lvl="1" fontAlgn="auto">
              <a:spcAft>
                <a:spcPts val="0"/>
              </a:spcAft>
              <a:buClrTx/>
              <a:buFontTx/>
              <a:buChar char="-"/>
              <a:tabLst>
                <a:tab pos="288925" algn="l"/>
              </a:tabLst>
            </a:pP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international training courses: 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EUMETSAT, CIRA</a:t>
            </a:r>
            <a:endParaRPr kumimoji="0" lang="en-US" sz="2400" b="0" i="0" u="none" strike="noStrike" kern="1200" cap="none" spc="0" normalizeH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ClrTx/>
              <a:buFontTx/>
              <a:buChar char="-"/>
              <a:tabLst>
                <a:tab pos="288925" algn="l"/>
              </a:tabLst>
            </a:pPr>
            <a:r>
              <a:rPr lang="en-US" sz="2400" kern="1200" dirty="0">
                <a:solidFill>
                  <a:prstClr val="white"/>
                </a:solidFill>
                <a:effectLst/>
                <a:ea typeface="+mn-ea"/>
                <a:cs typeface="+mn-cs"/>
              </a:rPr>
              <a:t>p</a:t>
            </a:r>
            <a:r>
              <a:rPr lang="en-US" sz="2400" kern="1200" dirty="0" smtClean="0">
                <a:solidFill>
                  <a:prstClr val="white"/>
                </a:solidFill>
                <a:effectLst/>
                <a:ea typeface="+mn-ea"/>
                <a:cs typeface="+mn-cs"/>
              </a:rPr>
              <a:t>rivate </a:t>
            </a:r>
            <a:r>
              <a:rPr lang="en-US" sz="2400" kern="1200" dirty="0" err="1" smtClean="0">
                <a:solidFill>
                  <a:prstClr val="white"/>
                </a:solidFill>
                <a:effectLst/>
                <a:ea typeface="+mn-ea"/>
                <a:cs typeface="+mn-cs"/>
              </a:rPr>
              <a:t>i</a:t>
            </a:r>
            <a:r>
              <a:rPr lang="en-US" sz="2400" kern="1200" noProof="0" dirty="0" err="1" smtClean="0">
                <a:solidFill>
                  <a:prstClr val="white"/>
                </a:solidFill>
                <a:effectLst/>
                <a:ea typeface="+mn-ea"/>
                <a:cs typeface="+mn-cs"/>
              </a:rPr>
              <a:t>ndustry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MUG Update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MUG </a:t>
            </a:r>
            <a:r>
              <a:rPr lang="en-US" dirty="0" smtClean="0"/>
              <a:t>Personnel</a:t>
            </a:r>
          </a:p>
          <a:p>
            <a:r>
              <a:rPr lang="en-US" dirty="0" smtClean="0"/>
              <a:t>What’s </a:t>
            </a:r>
            <a:r>
              <a:rPr lang="en-US" dirty="0"/>
              <a:t>New in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Who uses McIDAS-X and McIDAS-V?</a:t>
            </a:r>
            <a:endParaRPr lang="en-US" dirty="0"/>
          </a:p>
          <a:p>
            <a:r>
              <a:rPr lang="en-US" dirty="0" smtClean="0"/>
              <a:t>McIDAS Support Requests</a:t>
            </a:r>
          </a:p>
          <a:p>
            <a:r>
              <a:rPr lang="en-US" dirty="0" smtClean="0"/>
              <a:t>How long will McIDAS-X be supported?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uses McIDAS-V?</a:t>
            </a:r>
            <a:br>
              <a:rPr lang="en-US" sz="4000" dirty="0" smtClean="0"/>
            </a:br>
            <a:r>
              <a:rPr lang="en-US" sz="2800" dirty="0" smtClean="0"/>
              <a:t>from the usage statistics</a:t>
            </a:r>
            <a:endParaRPr lang="en-US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35174"/>
              </p:ext>
            </p:extLst>
          </p:nvPr>
        </p:nvGraphicFramePr>
        <p:xfrm>
          <a:off x="1790700" y="1676400"/>
          <a:ext cx="3271207" cy="143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946"/>
                <a:gridCol w="1363261"/>
              </a:tblGrid>
              <a:tr h="403013">
                <a:tc>
                  <a:txBody>
                    <a:bodyPr/>
                    <a:lstStyle/>
                    <a:p>
                      <a:pPr algn="ctr"/>
                      <a:endParaRPr lang="en-US" sz="1400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 Uses*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370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61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Forum Posts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692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73846"/>
              </p:ext>
            </p:extLst>
          </p:nvPr>
        </p:nvGraphicFramePr>
        <p:xfrm>
          <a:off x="5067300" y="1676400"/>
          <a:ext cx="1066800" cy="143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402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9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6382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1.31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904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63801"/>
              </p:ext>
            </p:extLst>
          </p:nvPr>
        </p:nvGraphicFramePr>
        <p:xfrm>
          <a:off x="6134100" y="1676400"/>
          <a:ext cx="1257300" cy="143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</a:tblGrid>
              <a:tr h="398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sz="900" b="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6432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</a:rPr>
                        <a:t>2.43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</a:rPr>
                        <a:t>million!!</a:t>
                      </a:r>
                      <a:endParaRPr lang="en-US" sz="1200" b="1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44143"/>
              </p:ext>
            </p:extLst>
          </p:nvPr>
        </p:nvGraphicFramePr>
        <p:xfrm>
          <a:off x="838200" y="3962400"/>
          <a:ext cx="7772400" cy="1844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0"/>
                <a:gridCol w="4038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Interpret the Statistics…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2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-V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Forums have ~1100 users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 pace to hit </a:t>
                      </a:r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10,000,000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	 Total Uses in 2019!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Usage Statistics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show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~40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00 unique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IPs in 2018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Uses Up, but Forum Posts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Down?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18697"/>
              </p:ext>
            </p:extLst>
          </p:nvPr>
        </p:nvGraphicFramePr>
        <p:xfrm>
          <a:off x="1828800" y="3200400"/>
          <a:ext cx="64770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77000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*each time a script is run or McIDAS-V is started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5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McIDAS Support –</a:t>
            </a:r>
            <a:br>
              <a:rPr lang="en-US" sz="4000" dirty="0"/>
            </a:br>
            <a:r>
              <a:rPr lang="en-US" sz="4000" dirty="0"/>
              <a:t>User Support Requests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800" dirty="0"/>
              <a:t>With so many new non-paying users, how do we prioritize our support</a:t>
            </a:r>
            <a:r>
              <a:rPr lang="en-US" sz="2800" dirty="0" smtClean="0"/>
              <a:t>?</a:t>
            </a:r>
            <a:endParaRPr lang="en-US" sz="2800" dirty="0"/>
          </a:p>
          <a:p>
            <a:pPr marL="609600" indent="-609600">
              <a:lnSpc>
                <a:spcPct val="80000"/>
              </a:lnSpc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2800" dirty="0"/>
              <a:t>McIDAS-X, –XCD and SDI questions </a:t>
            </a:r>
            <a:r>
              <a:rPr lang="en-US" sz="2800" dirty="0" smtClean="0"/>
              <a:t>from</a:t>
            </a:r>
            <a:br>
              <a:rPr lang="en-US" sz="2800" dirty="0" smtClean="0"/>
            </a:br>
            <a:r>
              <a:rPr lang="en-US" sz="2800" dirty="0" smtClean="0"/>
              <a:t>MUG members to the </a:t>
            </a:r>
            <a:r>
              <a:rPr lang="en-US" sz="2800" i="1" dirty="0" smtClean="0">
                <a:solidFill>
                  <a:schemeClr val="tx1">
                    <a:lumMod val="65000"/>
                  </a:schemeClr>
                </a:solidFill>
              </a:rPr>
              <a:t>McIDAS Help Desk</a:t>
            </a:r>
            <a:endParaRPr lang="en-US" sz="2800" i="1" dirty="0">
              <a:solidFill>
                <a:schemeClr val="tx1">
                  <a:lumMod val="65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2800" dirty="0"/>
              <a:t>McIDAS-V questions from MUG </a:t>
            </a:r>
            <a:r>
              <a:rPr lang="en-US" sz="2800" dirty="0" smtClean="0"/>
              <a:t>members</a:t>
            </a:r>
            <a:br>
              <a:rPr lang="en-US" sz="2800" dirty="0" smtClean="0"/>
            </a:br>
            <a:r>
              <a:rPr lang="en-US" sz="2800" dirty="0" smtClean="0"/>
              <a:t>to the </a:t>
            </a:r>
            <a:r>
              <a:rPr lang="en-US" sz="2800" i="1" dirty="0" smtClean="0">
                <a:solidFill>
                  <a:schemeClr val="tx1">
                    <a:lumMod val="65000"/>
                  </a:schemeClr>
                </a:solidFill>
              </a:rPr>
              <a:t>Help Desk and Support Forums</a:t>
            </a:r>
            <a:endParaRPr lang="en-US" sz="2800" i="1" dirty="0">
              <a:solidFill>
                <a:schemeClr val="tx1">
                  <a:lumMod val="65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2800" dirty="0"/>
              <a:t>McIDAS-V questions from non-MUG </a:t>
            </a:r>
            <a:r>
              <a:rPr lang="en-US" sz="2800" dirty="0" smtClean="0"/>
              <a:t>users</a:t>
            </a:r>
            <a:br>
              <a:rPr lang="en-US" sz="2800" dirty="0" smtClean="0"/>
            </a:br>
            <a:r>
              <a:rPr lang="en-US" sz="2800" dirty="0" smtClean="0"/>
              <a:t>to the </a:t>
            </a:r>
            <a:r>
              <a:rPr lang="en-US" sz="2800" i="1" dirty="0" smtClean="0">
                <a:solidFill>
                  <a:schemeClr val="tx1">
                    <a:lumMod val="65000"/>
                  </a:schemeClr>
                </a:solidFill>
              </a:rPr>
              <a:t>Support Forums</a:t>
            </a: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800" dirty="0"/>
              <a:t>ALL bug reports are put into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McIDAS </a:t>
            </a:r>
            <a:r>
              <a:rPr lang="en-US" sz="2800" dirty="0"/>
              <a:t>Inquiry System</a:t>
            </a:r>
          </a:p>
          <a:p>
            <a:pPr marL="609600" indent="-609600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McIDAS Support – </a:t>
            </a:r>
            <a:br>
              <a:rPr lang="en-US" sz="4000" dirty="0"/>
            </a:br>
            <a:r>
              <a:rPr lang="en-US" sz="4000" dirty="0" smtClean="0"/>
              <a:t>User Support Requests</a:t>
            </a: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X/XCD/SDI </a:t>
            </a:r>
            <a:r>
              <a:rPr lang="en-US" sz="2000" dirty="0" smtClean="0"/>
              <a:t>- answers </a:t>
            </a:r>
            <a:r>
              <a:rPr lang="en-US" sz="2000" dirty="0" smtClean="0"/>
              <a:t>from the Help Desk</a:t>
            </a:r>
            <a:endParaRPr lang="en-US" sz="2000" dirty="0"/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 marL="0" lvl="1" indent="0" eaLnBrk="0" hangingPunct="0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en-US" sz="2000" dirty="0" smtClean="0"/>
              <a:t>McIDAS-V </a:t>
            </a:r>
            <a:r>
              <a:rPr lang="en-US" sz="2000" dirty="0" smtClean="0"/>
              <a:t>- answers </a:t>
            </a:r>
            <a:r>
              <a:rPr lang="en-US" sz="2000" dirty="0" smtClean="0"/>
              <a:t>from </a:t>
            </a:r>
            <a:r>
              <a:rPr lang="en-US" sz="2000" dirty="0" smtClean="0"/>
              <a:t>Help </a:t>
            </a:r>
            <a:r>
              <a:rPr lang="en-US" sz="2000" dirty="0" smtClean="0"/>
              <a:t>Desk or </a:t>
            </a:r>
            <a:r>
              <a:rPr lang="en-US" sz="2000" dirty="0" smtClean="0"/>
              <a:t>other </a:t>
            </a:r>
            <a:r>
              <a:rPr lang="en-US" sz="2000" dirty="0" smtClean="0"/>
              <a:t>forum </a:t>
            </a:r>
            <a:r>
              <a:rPr lang="en-US" sz="2000" dirty="0" smtClean="0"/>
              <a:t>users</a:t>
            </a:r>
            <a:r>
              <a:rPr lang="en-US" sz="2000" dirty="0" smtClean="0"/>
              <a:t>.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100" dirty="0" smtClean="0"/>
              <a:t>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Users </a:t>
            </a:r>
            <a:r>
              <a:rPr lang="en-US" sz="2000" dirty="0"/>
              <a:t>of McIDAS-V are encouraged to answer </a:t>
            </a:r>
            <a:r>
              <a:rPr lang="en-US" sz="2000" dirty="0" smtClean="0"/>
              <a:t>forum </a:t>
            </a:r>
            <a:r>
              <a:rPr lang="en-US" sz="2000" dirty="0"/>
              <a:t>questions of other users and </a:t>
            </a:r>
            <a:r>
              <a:rPr lang="en-US" sz="2000" dirty="0" smtClean="0"/>
              <a:t>share </a:t>
            </a:r>
            <a:r>
              <a:rPr lang="en-US" sz="2000" dirty="0"/>
              <a:t>their knowledge </a:t>
            </a:r>
            <a:r>
              <a:rPr lang="en-US" sz="2000" dirty="0" smtClean="0"/>
              <a:t>&amp; </a:t>
            </a:r>
            <a:r>
              <a:rPr lang="en-US" sz="2000" dirty="0" smtClean="0"/>
              <a:t>expertise</a:t>
            </a:r>
            <a:r>
              <a:rPr lang="en-US" sz="2000" dirty="0"/>
              <a:t>.</a:t>
            </a:r>
            <a:endParaRPr lang="en-US" sz="2000" dirty="0">
              <a:effectLst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effectLst/>
            </a:endParaRPr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9892"/>
              </p:ext>
            </p:extLst>
          </p:nvPr>
        </p:nvGraphicFramePr>
        <p:xfrm>
          <a:off x="304800" y="3276600"/>
          <a:ext cx="8382000" cy="2834759"/>
        </p:xfrm>
        <a:graphic>
          <a:graphicData uri="http://schemas.openxmlformats.org/drawingml/2006/table">
            <a:tbl>
              <a:tblPr/>
              <a:tblGrid>
                <a:gridCol w="3888228"/>
                <a:gridCol w="1497924"/>
                <a:gridCol w="1497924"/>
                <a:gridCol w="1497924"/>
              </a:tblGrid>
              <a:tr h="43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McIDAS-X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total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Inquiries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     non-SSEC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248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247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217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141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McIDAS-V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total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Inquiries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     non-SSEC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McIDAS-V Forum Topics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  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</a:t>
            </a:r>
            <a:r>
              <a:rPr lang="en-US" sz="4000" dirty="0"/>
              <a:t>long will –X be supported?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SSEC plans </a:t>
            </a:r>
            <a:r>
              <a:rPr lang="en-US" dirty="0">
                <a:solidFill>
                  <a:schemeClr val="accent6"/>
                </a:solidFill>
                <a:effectLst/>
              </a:rPr>
              <a:t>to support 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McIDAS–X </a:t>
            </a:r>
            <a:r>
              <a:rPr lang="en-US" dirty="0">
                <a:solidFill>
                  <a:schemeClr val="accent6"/>
                </a:solidFill>
                <a:effectLst/>
              </a:rPr>
              <a:t>through </a:t>
            </a:r>
            <a:r>
              <a:rPr lang="en-US" dirty="0" smtClean="0">
                <a:solidFill>
                  <a:schemeClr val="accent6"/>
                </a:solidFill>
                <a:effectLst/>
              </a:rPr>
              <a:t>the current GOES-R Satellite Series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>
                <a:effectLst/>
              </a:rPr>
              <a:t>which </a:t>
            </a:r>
            <a:r>
              <a:rPr lang="en-US" sz="2800" dirty="0" smtClean="0">
                <a:effectLst/>
              </a:rPr>
              <a:t>is currently listed as 2036 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	</a:t>
            </a:r>
            <a:r>
              <a:rPr lang="en-US" sz="2800" dirty="0" smtClean="0">
                <a:effectLst/>
                <a:sym typeface="Wingdings" panose="05000000000000000000" pitchFamily="2" charset="2"/>
              </a:rPr>
              <a:t>  </a:t>
            </a:r>
            <a:r>
              <a:rPr lang="en-US" sz="2800" dirty="0" smtClean="0">
                <a:effectLst/>
              </a:rPr>
              <a:t>NO END DATE IN SIGHT!!!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No </a:t>
            </a:r>
            <a:r>
              <a:rPr lang="en-US" sz="2800" dirty="0" smtClean="0">
                <a:effectLst/>
              </a:rPr>
              <a:t>plans </a:t>
            </a:r>
            <a:r>
              <a:rPr lang="en-US" sz="2800" dirty="0">
                <a:effectLst/>
              </a:rPr>
              <a:t>for support fee structure changes</a:t>
            </a:r>
          </a:p>
          <a:p>
            <a:pPr lvl="1"/>
            <a:r>
              <a:rPr lang="en-US" dirty="0">
                <a:effectLst/>
              </a:rPr>
              <a:t>MUG members will continue to receive priority support </a:t>
            </a:r>
            <a:r>
              <a:rPr lang="en-US" dirty="0" smtClean="0">
                <a:effectLst/>
              </a:rPr>
              <a:t>for </a:t>
            </a:r>
            <a:r>
              <a:rPr lang="en-US" dirty="0">
                <a:effectLst/>
              </a:rPr>
              <a:t>–X and –V </a:t>
            </a:r>
          </a:p>
          <a:p>
            <a:r>
              <a:rPr lang="en-US" sz="2800" dirty="0">
                <a:effectLst/>
              </a:rPr>
              <a:t>C</a:t>
            </a:r>
            <a:r>
              <a:rPr lang="en-US" sz="2800" dirty="0" smtClean="0">
                <a:effectLst/>
              </a:rPr>
              <a:t>ontinue </a:t>
            </a:r>
            <a:r>
              <a:rPr lang="en-US" sz="2800" dirty="0">
                <a:effectLst/>
              </a:rPr>
              <a:t>to release –X as needed for </a:t>
            </a:r>
            <a:r>
              <a:rPr lang="en-US" sz="2800" dirty="0" smtClean="0">
                <a:effectLst/>
              </a:rPr>
              <a:t>bugs, updates, improvements, and new OS </a:t>
            </a:r>
            <a:r>
              <a:rPr lang="en-US" sz="2800" dirty="0">
                <a:effectLst/>
              </a:rPr>
              <a:t>&amp; data/satellite changes </a:t>
            </a:r>
            <a:r>
              <a:rPr lang="en-US" sz="2800" dirty="0" smtClean="0">
                <a:effectLst/>
              </a:rPr>
              <a:t>(~2 </a:t>
            </a:r>
            <a:r>
              <a:rPr lang="en-US" sz="2800" dirty="0">
                <a:effectLst/>
              </a:rPr>
              <a:t>times per year</a:t>
            </a:r>
            <a:r>
              <a:rPr lang="en-US" sz="2800" dirty="0" smtClean="0">
                <a:effectLst/>
              </a:rPr>
              <a:t>)</a:t>
            </a:r>
            <a:endParaRPr lang="en-US" sz="2800" dirty="0">
              <a:effectLst/>
            </a:endParaRPr>
          </a:p>
          <a:p>
            <a:pPr lvl="1"/>
            <a:endParaRPr lang="en-US" sz="2000" dirty="0">
              <a:effectLst/>
            </a:endParaRPr>
          </a:p>
          <a:p>
            <a:endParaRPr lang="en-US" sz="2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</a:t>
            </a:r>
            <a:r>
              <a:rPr lang="en-US" sz="4000" dirty="0"/>
              <a:t>long will –X be supported?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80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SSEC plans </a:t>
            </a:r>
            <a:r>
              <a:rPr lang="en-US" dirty="0">
                <a:solidFill>
                  <a:srgbClr val="FFFF00"/>
                </a:solidFill>
                <a:effectLst/>
              </a:rPr>
              <a:t>to support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McIDAS–X </a:t>
            </a:r>
            <a:r>
              <a:rPr lang="en-US" dirty="0">
                <a:solidFill>
                  <a:srgbClr val="FFFF00"/>
                </a:solidFill>
                <a:effectLst/>
              </a:rPr>
              <a:t>through the current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GOES-R Satellite Series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>
                <a:effectLst/>
              </a:rPr>
              <a:t>which </a:t>
            </a:r>
            <a:r>
              <a:rPr lang="en-US" sz="2800" dirty="0" smtClean="0">
                <a:effectLst/>
              </a:rPr>
              <a:t>is currently listed as 2036 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	</a:t>
            </a:r>
            <a:r>
              <a:rPr lang="en-US" sz="2800" dirty="0" smtClean="0">
                <a:effectLst/>
                <a:sym typeface="Wingdings" panose="05000000000000000000" pitchFamily="2" charset="2"/>
              </a:rPr>
              <a:t>  </a:t>
            </a:r>
            <a:r>
              <a:rPr lang="en-US" sz="2800" dirty="0" smtClean="0">
                <a:effectLst/>
              </a:rPr>
              <a:t>NO END DATE IN SIGHT!!!</a:t>
            </a:r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Important </a:t>
            </a:r>
            <a:r>
              <a:rPr lang="en-US" sz="2800" dirty="0" smtClean="0">
                <a:effectLst/>
              </a:rPr>
              <a:t>Issues</a:t>
            </a:r>
            <a:endParaRPr lang="en-US" sz="28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ADDE written in Fortran and C </a:t>
            </a:r>
            <a:r>
              <a:rPr lang="en-US" sz="2400" dirty="0" smtClean="0">
                <a:effectLst/>
                <a:sym typeface="Wingdings" panose="05000000000000000000" pitchFamily="2" charset="2"/>
              </a:rPr>
              <a:t> Python?</a:t>
            </a:r>
          </a:p>
          <a:p>
            <a:pPr lvl="1"/>
            <a:r>
              <a:rPr lang="en-US" sz="2400" dirty="0" smtClean="0">
                <a:effectLst/>
                <a:sym typeface="Wingdings" panose="05000000000000000000" pitchFamily="2" charset="2"/>
              </a:rPr>
              <a:t>XCD becoming brittle  beta coming in 2019</a:t>
            </a:r>
          </a:p>
          <a:p>
            <a:pPr lvl="1"/>
            <a:r>
              <a:rPr lang="en-US" sz="2400" dirty="0" smtClean="0">
                <a:effectLst/>
                <a:sym typeface="Wingdings" panose="05000000000000000000" pitchFamily="2" charset="2"/>
              </a:rPr>
              <a:t>Larger datasets mean larger images, maps, </a:t>
            </a:r>
            <a:br>
              <a:rPr lang="en-US" sz="2400" dirty="0" smtClean="0">
                <a:effectLst/>
                <a:sym typeface="Wingdings" panose="05000000000000000000" pitchFamily="2" charset="2"/>
              </a:rPr>
            </a:br>
            <a:r>
              <a:rPr lang="en-US" sz="2400" dirty="0" smtClean="0">
                <a:effectLst/>
                <a:sym typeface="Wingdings" panose="05000000000000000000" pitchFamily="2" charset="2"/>
              </a:rPr>
              <a:t>and grids </a:t>
            </a:r>
            <a:r>
              <a:rPr lang="en-US" sz="2400" dirty="0">
                <a:effectLst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effectLst/>
                <a:sym typeface="Wingdings" panose="05000000000000000000" pitchFamily="2" charset="2"/>
              </a:rPr>
              <a:t>improvements have been made</a:t>
            </a:r>
            <a:endParaRPr lang="en-US" sz="2400" dirty="0" smtClean="0">
              <a:effectLst/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effectLst/>
                <a:sym typeface="Wingdings" panose="05000000000000000000" pitchFamily="2" charset="2"/>
              </a:rPr>
              <a:t>-X tcl/tk GUI more </a:t>
            </a:r>
            <a:r>
              <a:rPr lang="en-US" sz="2400" dirty="0" smtClean="0">
                <a:effectLst/>
                <a:sym typeface="Wingdings" panose="05000000000000000000" pitchFamily="2" charset="2"/>
              </a:rPr>
              <a:t>fragile with each OS </a:t>
            </a:r>
            <a:r>
              <a:rPr lang="en-US" sz="2400" dirty="0" smtClean="0">
                <a:effectLst/>
                <a:sym typeface="Wingdings" panose="05000000000000000000" pitchFamily="2" charset="2"/>
              </a:rPr>
              <a:t>upgrade</a:t>
            </a:r>
          </a:p>
          <a:p>
            <a:pPr lvl="1"/>
            <a:r>
              <a:rPr lang="en-US" sz="2400" dirty="0" smtClean="0">
                <a:effectLst/>
                <a:sym typeface="Wingdings" panose="05000000000000000000" pitchFamily="2" charset="2"/>
              </a:rPr>
              <a:t>Display Quality Issues with fonts and labels</a:t>
            </a:r>
            <a:endParaRPr lang="en-US" sz="2400" dirty="0" smtClean="0">
              <a:effectLst/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effectLst/>
            </a:endParaRPr>
          </a:p>
          <a:p>
            <a:endParaRPr lang="en-US" sz="2400" dirty="0">
              <a:effectLst/>
            </a:endParaRPr>
          </a:p>
          <a:p>
            <a:pPr lvl="1"/>
            <a:endParaRPr lang="en-US" sz="2000" dirty="0">
              <a:effectLst/>
            </a:endParaRPr>
          </a:p>
          <a:p>
            <a:pPr lvl="1"/>
            <a:endParaRPr lang="en-US" sz="2000" dirty="0">
              <a:effectLst/>
            </a:endParaRP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40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Looking </a:t>
            </a:r>
            <a:r>
              <a:rPr lang="en-US" sz="4000" dirty="0"/>
              <a:t>for more user input!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0375" indent="-460375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400" dirty="0"/>
              <a:t>Use the McIDAS-V Support </a:t>
            </a:r>
            <a:r>
              <a:rPr lang="en-US" sz="2400" dirty="0" smtClean="0"/>
              <a:t>Forums or contact the McIDAS Help Desk</a:t>
            </a:r>
            <a:endParaRPr lang="en-US" sz="2400" dirty="0"/>
          </a:p>
          <a:p>
            <a:pPr marL="460375" indent="-460375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400" dirty="0" smtClean="0"/>
              <a:t>Fill </a:t>
            </a:r>
            <a:r>
              <a:rPr lang="en-US" sz="2400" dirty="0"/>
              <a:t>out the </a:t>
            </a:r>
            <a:r>
              <a:rPr lang="en-US" sz="2400" dirty="0" smtClean="0"/>
              <a:t>MUG Meeting </a:t>
            </a:r>
            <a:r>
              <a:rPr lang="en-US" sz="2400" dirty="0"/>
              <a:t>Survey at the end of the meeting on </a:t>
            </a:r>
            <a:r>
              <a:rPr lang="en-US" sz="2400" dirty="0" smtClean="0"/>
              <a:t>Tuesday</a:t>
            </a:r>
            <a:endParaRPr lang="en-US" sz="2400" dirty="0"/>
          </a:p>
          <a:p>
            <a:pPr marL="568325" lvl="2" indent="-168275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Do you have suggestions for improving the MUG Meeting?</a:t>
            </a:r>
          </a:p>
          <a:p>
            <a:pPr marL="568325" lvl="2" indent="-168275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What data types do you need to read/write with McIDAS?</a:t>
            </a:r>
            <a:endParaRPr lang="en-US" sz="2000" dirty="0"/>
          </a:p>
          <a:p>
            <a:pPr marL="568325" lvl="2" indent="-168275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On what platform(s) do you currently run McIDAS?   </a:t>
            </a:r>
          </a:p>
          <a:p>
            <a:pPr marL="568325" lvl="2" indent="-168275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Do you use the McIDAS-X GUI?</a:t>
            </a:r>
          </a:p>
          <a:p>
            <a:pPr marL="568325" lvl="2" indent="-168275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Add your comments on the back of the survey!</a:t>
            </a:r>
            <a:endParaRPr lang="en-US" sz="2000" dirty="0"/>
          </a:p>
          <a:p>
            <a:pPr marL="460375" indent="-460375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400" dirty="0"/>
              <a:t>If you have specific development needs, contact </a:t>
            </a:r>
            <a:r>
              <a:rPr lang="en-US" sz="2400" dirty="0" smtClean="0"/>
              <a:t>the Help Desk or contact me </a:t>
            </a:r>
            <a:r>
              <a:rPr lang="en-US" sz="2400" dirty="0"/>
              <a:t>about helping to fund </a:t>
            </a:r>
            <a:r>
              <a:rPr lang="en-US" sz="2400" dirty="0" smtClean="0"/>
              <a:t>site-specific development</a:t>
            </a:r>
            <a:r>
              <a:rPr lang="en-US" sz="2400" dirty="0" smtClean="0"/>
              <a:t>.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McIDAS Users’ Group is still going strong!</a:t>
            </a:r>
          </a:p>
          <a:p>
            <a:pPr lvl="1"/>
            <a:r>
              <a:rPr lang="en-US" sz="2400" dirty="0"/>
              <a:t>MUG Membership staying steady 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–</a:t>
            </a:r>
            <a:r>
              <a:rPr lang="en-US" sz="2400" dirty="0"/>
              <a:t>X, -XCD, and </a:t>
            </a:r>
            <a:r>
              <a:rPr lang="en-US" sz="2400" dirty="0" smtClean="0"/>
              <a:t>SDI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still </a:t>
            </a:r>
            <a:r>
              <a:rPr lang="en-US" sz="2400" dirty="0"/>
              <a:t>our #1 </a:t>
            </a:r>
            <a:r>
              <a:rPr lang="en-US" sz="2400" dirty="0" smtClean="0"/>
              <a:t>Priority</a:t>
            </a:r>
          </a:p>
          <a:p>
            <a:pPr lvl="1"/>
            <a:r>
              <a:rPr lang="en-US" sz="2400" dirty="0" smtClean="0"/>
              <a:t>McIDAS-X will be fully supported, updated &amp; maintained through the GOES-R </a:t>
            </a:r>
            <a:r>
              <a:rPr lang="en-US" sz="2400" dirty="0" smtClean="0"/>
              <a:t>Series</a:t>
            </a:r>
            <a:endParaRPr lang="en-US" sz="2400" dirty="0" smtClean="0"/>
          </a:p>
          <a:p>
            <a:pPr lvl="1"/>
            <a:r>
              <a:rPr lang="en-US" sz="2400" dirty="0"/>
              <a:t>McIDAS-V </a:t>
            </a:r>
            <a:r>
              <a:rPr lang="en-US" sz="2400" dirty="0" smtClean="0"/>
              <a:t>usage growing </a:t>
            </a:r>
            <a:r>
              <a:rPr lang="en-US" sz="2400" dirty="0"/>
              <a:t>every day</a:t>
            </a:r>
            <a:endParaRPr lang="en-US" sz="2400" dirty="0" smtClean="0"/>
          </a:p>
          <a:p>
            <a:pPr lvl="1"/>
            <a:r>
              <a:rPr lang="en-US" sz="2400" dirty="0"/>
              <a:t>If –X works for you, then stay with –X.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It’s not going away!  </a:t>
            </a:r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new features or data types </a:t>
            </a:r>
            <a:r>
              <a:rPr lang="en-US" sz="2400" dirty="0" smtClean="0"/>
              <a:t>are added in –V</a:t>
            </a:r>
            <a:r>
              <a:rPr lang="en-US" sz="2400" dirty="0"/>
              <a:t>, then do your new development in –V</a:t>
            </a:r>
            <a:r>
              <a:rPr lang="en-US" sz="24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90800"/>
            <a:ext cx="8229600" cy="873125"/>
          </a:xfrm>
        </p:spPr>
        <p:txBody>
          <a:bodyPr/>
          <a:lstStyle/>
          <a:p>
            <a:pPr marL="0" lvl="1" indent="0" algn="ctr">
              <a:buFontTx/>
              <a:buNone/>
            </a:pPr>
            <a:r>
              <a:rPr lang="en-US" sz="4000" dirty="0" smtClean="0"/>
              <a:t>THANK </a:t>
            </a:r>
            <a:r>
              <a:rPr lang="en-US" sz="4000" dirty="0"/>
              <a:t>YOU!!!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9800" y="609600"/>
            <a:ext cx="480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</a:t>
            </a:r>
            <a:r>
              <a:rPr lang="en-US" sz="2800" dirty="0" smtClean="0"/>
              <a:t>need input </a:t>
            </a:r>
            <a:r>
              <a:rPr lang="en-US" sz="2800" dirty="0"/>
              <a:t>from you to make all of McIDAS better for everyone!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MUG Personnel </a:t>
            </a:r>
            <a:r>
              <a:rPr lang="en-US" sz="4000" dirty="0" smtClean="0"/>
              <a:t>– </a:t>
            </a:r>
            <a:br>
              <a:rPr lang="en-US" sz="4000" dirty="0" smtClean="0"/>
            </a:br>
            <a:r>
              <a:rPr lang="en-US" sz="4000" dirty="0" smtClean="0"/>
              <a:t>Current </a:t>
            </a:r>
            <a:r>
              <a:rPr lang="en-US" sz="4000" dirty="0"/>
              <a:t>MUG Staff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800600"/>
          </a:xfrm>
        </p:spPr>
        <p:txBody>
          <a:bodyPr/>
          <a:lstStyle/>
          <a:p>
            <a:pPr lvl="1" defTabSz="460375">
              <a:lnSpc>
                <a:spcPct val="120000"/>
              </a:lnSpc>
              <a:buFontTx/>
              <a:buNone/>
            </a:pPr>
            <a:r>
              <a:rPr lang="en-US" sz="2400" dirty="0"/>
              <a:t>Kevin Baggett: </a:t>
            </a:r>
            <a:r>
              <a:rPr lang="en-US" sz="2400" dirty="0" smtClean="0"/>
              <a:t>	-</a:t>
            </a:r>
            <a:r>
              <a:rPr lang="en-US" sz="2400" dirty="0"/>
              <a:t>XCD programming</a:t>
            </a:r>
          </a:p>
          <a:p>
            <a:pPr lvl="1" defTabSz="460375">
              <a:lnSpc>
                <a:spcPct val="120000"/>
              </a:lnSpc>
              <a:buFontTx/>
              <a:buNone/>
            </a:pPr>
            <a:r>
              <a:rPr lang="en-US" sz="2400" dirty="0"/>
              <a:t>Jon Beavers:  </a:t>
            </a:r>
            <a:r>
              <a:rPr lang="en-US" sz="2400" dirty="0" smtClean="0"/>
              <a:t>		-</a:t>
            </a:r>
            <a:r>
              <a:rPr lang="en-US" sz="2400" dirty="0"/>
              <a:t>V programming</a:t>
            </a:r>
          </a:p>
          <a:p>
            <a:pPr lvl="1" defTabSz="460375">
              <a:lnSpc>
                <a:spcPct val="120000"/>
              </a:lnSpc>
              <a:buFontTx/>
              <a:buNone/>
            </a:pPr>
            <a:r>
              <a:rPr lang="en-US" sz="2400" dirty="0"/>
              <a:t>Bob Carp: </a:t>
            </a:r>
            <a:r>
              <a:rPr lang="en-US" sz="2400" dirty="0" smtClean="0"/>
              <a:t>			Help Desk &amp; testing </a:t>
            </a:r>
            <a:br>
              <a:rPr lang="en-US" sz="2400" dirty="0" smtClean="0"/>
            </a:br>
            <a:r>
              <a:rPr lang="en-US" sz="2400" dirty="0" smtClean="0"/>
              <a:t>							-V doc &amp; programming</a:t>
            </a:r>
            <a:endParaRPr lang="en-US" sz="2400" dirty="0"/>
          </a:p>
          <a:p>
            <a:pPr lvl="1" defTabSz="460375">
              <a:lnSpc>
                <a:spcPct val="120000"/>
              </a:lnSpc>
              <a:buFontTx/>
              <a:buNone/>
            </a:pPr>
            <a:r>
              <a:rPr lang="en-US" sz="2400" dirty="0"/>
              <a:t>Jay Heinzelman: </a:t>
            </a:r>
            <a:r>
              <a:rPr lang="en-US" sz="2400" dirty="0" smtClean="0"/>
              <a:t>	Help </a:t>
            </a:r>
            <a:r>
              <a:rPr lang="en-US" sz="2400" dirty="0"/>
              <a:t>Desk </a:t>
            </a:r>
            <a:r>
              <a:rPr lang="en-US" sz="2400" dirty="0" smtClean="0"/>
              <a:t>&amp; testing</a:t>
            </a:r>
          </a:p>
          <a:p>
            <a:pPr lvl="1" defTabSz="460375">
              <a:lnSpc>
                <a:spcPct val="120000"/>
              </a:lnSpc>
              <a:buFontTx/>
              <a:buNone/>
            </a:pPr>
            <a:r>
              <a:rPr lang="en-US" sz="2400" dirty="0" smtClean="0"/>
              <a:t>Dave </a:t>
            </a:r>
            <a:r>
              <a:rPr lang="en-US" sz="2400" dirty="0"/>
              <a:t>Parker:  </a:t>
            </a:r>
            <a:r>
              <a:rPr lang="en-US" sz="2400" dirty="0" smtClean="0"/>
              <a:t>		Systems </a:t>
            </a:r>
            <a:r>
              <a:rPr lang="en-US" sz="2400" dirty="0"/>
              <a:t>programming</a:t>
            </a:r>
          </a:p>
          <a:p>
            <a:pPr lvl="1" defTabSz="460375">
              <a:lnSpc>
                <a:spcPct val="120000"/>
              </a:lnSpc>
              <a:buFontTx/>
              <a:buNone/>
            </a:pPr>
            <a:r>
              <a:rPr lang="en-US" sz="2400" dirty="0"/>
              <a:t>Barry Roth: </a:t>
            </a:r>
            <a:r>
              <a:rPr lang="en-US" sz="2400" dirty="0" smtClean="0"/>
              <a:t>		Help Desk &amp;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MUG Personnel </a:t>
            </a:r>
            <a:r>
              <a:rPr lang="en-US" sz="4000" dirty="0" smtClean="0"/>
              <a:t>–</a:t>
            </a:r>
            <a:br>
              <a:rPr lang="en-US" sz="4000" dirty="0" smtClean="0"/>
            </a:br>
            <a:r>
              <a:rPr lang="en-US" sz="4000" dirty="0" smtClean="0"/>
              <a:t>Programmers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74888"/>
              </p:ext>
            </p:extLst>
          </p:nvPr>
        </p:nvGraphicFramePr>
        <p:xfrm>
          <a:off x="457200" y="1600200"/>
          <a:ext cx="8229600" cy="460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1910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2800" b="0" dirty="0" smtClean="0"/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2800" b="0" dirty="0" smtClean="0"/>
                        <a:t>McIDAS-X</a:t>
                      </a:r>
                      <a:br>
                        <a:rPr lang="en-US" sz="2800" b="0" dirty="0" smtClean="0"/>
                      </a:br>
                      <a:r>
                        <a:rPr lang="en-US" sz="2800" b="0" dirty="0" smtClean="0"/>
                        <a:t/>
                      </a:r>
                      <a:br>
                        <a:rPr lang="en-US" sz="2800" b="0" dirty="0" smtClean="0"/>
                      </a:br>
                      <a:r>
                        <a:rPr lang="en-US" sz="2400" b="0" dirty="0" smtClean="0"/>
                        <a:t>SSEC: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Russ Dengel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Rick</a:t>
                      </a:r>
                      <a:r>
                        <a:rPr lang="en-US" sz="2400" b="0" baseline="0" dirty="0" smtClean="0"/>
                        <a:t> Kohrs</a:t>
                      </a:r>
                      <a:endParaRPr lang="en-US" sz="2400" b="0" dirty="0" smtClean="0"/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Scott Lindstrom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Dave Santek</a:t>
                      </a:r>
                      <a:br>
                        <a:rPr lang="en-US" sz="2400" b="0" dirty="0" smtClean="0"/>
                      </a:br>
                      <a:r>
                        <a:rPr lang="en-US" sz="2400" b="0" dirty="0" smtClean="0"/>
                        <a:t>William Straka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/>
                      </a:r>
                      <a:br>
                        <a:rPr lang="en-US" sz="2400" b="0" dirty="0" smtClean="0"/>
                      </a:br>
                      <a:r>
                        <a:rPr lang="en-US" sz="2400" b="0" dirty="0" smtClean="0"/>
                        <a:t>Unidata: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Tom Yoksas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2800" b="0" dirty="0" smtClean="0"/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2800" b="0" dirty="0" smtClean="0"/>
                        <a:t>McIDAS-V and VisAD</a:t>
                      </a:r>
                      <a:br>
                        <a:rPr lang="en-US" sz="2800" b="0" dirty="0" smtClean="0"/>
                      </a:br>
                      <a:r>
                        <a:rPr lang="en-US" sz="2800" b="0" dirty="0" smtClean="0"/>
                        <a:t/>
                      </a:r>
                      <a:br>
                        <a:rPr lang="en-US" sz="2800" b="0" dirty="0" smtClean="0"/>
                      </a:br>
                      <a:r>
                        <a:rPr lang="en-US" sz="2400" b="0" dirty="0" smtClean="0"/>
                        <a:t>SSEC:</a:t>
                      </a:r>
                      <a:endParaRPr lang="en-US" sz="2800" b="0" dirty="0" smtClean="0"/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Tommy Jasmin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Tom Rink</a:t>
                      </a:r>
                    </a:p>
                    <a:p>
                      <a:pPr lvl="0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/>
                      </a:r>
                      <a:br>
                        <a:rPr lang="en-US" sz="2400" b="0" dirty="0" smtClean="0"/>
                      </a:br>
                      <a:r>
                        <a:rPr lang="en-US" sz="2400" b="0" dirty="0" smtClean="0"/>
                        <a:t>Unidata: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Julien </a:t>
                      </a:r>
                      <a:r>
                        <a:rPr lang="en-US" sz="2400" b="0" dirty="0" err="1" smtClean="0"/>
                        <a:t>Chastang</a:t>
                      </a:r>
                      <a:r>
                        <a:rPr lang="en-US" sz="2400" b="0" dirty="0" smtClean="0"/>
                        <a:t/>
                      </a:r>
                      <a:br>
                        <a:rPr lang="en-US" sz="2400" b="0" dirty="0" smtClean="0"/>
                      </a:br>
                      <a:r>
                        <a:rPr lang="en-US" sz="2400" b="0" dirty="0" smtClean="0"/>
                        <a:t>Yuan Ho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endParaRPr lang="en-US" sz="2400" b="0" dirty="0" smtClean="0"/>
                    </a:p>
                    <a:p>
                      <a:pPr lvl="0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Wisconsin: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r>
                        <a:rPr lang="en-US" sz="2400" b="0" dirty="0" smtClean="0"/>
                        <a:t>Curtis Rueden</a:t>
                      </a:r>
                    </a:p>
                    <a:p>
                      <a:pPr lvl="1">
                        <a:lnSpc>
                          <a:spcPct val="80000"/>
                        </a:lnSpc>
                      </a:pPr>
                      <a:endParaRPr lang="en-US" sz="2400" b="0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MUG Personnel –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Unidata Collaboration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Working Together on V</a:t>
            </a:r>
            <a:r>
              <a:rPr lang="en-US" dirty="0" smtClean="0"/>
              <a:t>isAD</a:t>
            </a:r>
            <a:r>
              <a:rPr lang="en-US" dirty="0"/>
              <a:t>, IDV, -</a:t>
            </a:r>
            <a:r>
              <a:rPr lang="en-US" dirty="0" smtClean="0"/>
              <a:t>V</a:t>
            </a:r>
            <a:endParaRPr lang="en-US" dirty="0"/>
          </a:p>
          <a:p>
            <a:r>
              <a:rPr lang="en-US" sz="2800" dirty="0" smtClean="0"/>
              <a:t>Monthly </a:t>
            </a:r>
            <a:r>
              <a:rPr lang="en-US" sz="2800" dirty="0"/>
              <a:t>Teleconferences</a:t>
            </a:r>
          </a:p>
          <a:p>
            <a:r>
              <a:rPr lang="en-US" sz="2800" dirty="0" smtClean="0"/>
              <a:t>Merged </a:t>
            </a:r>
            <a:r>
              <a:rPr lang="en-US" sz="2800" dirty="0"/>
              <a:t>our developer tools (git, redmine)</a:t>
            </a:r>
          </a:p>
          <a:p>
            <a:r>
              <a:rPr lang="en-US" sz="2800" dirty="0"/>
              <a:t>MUG testers helping to test new functionality coming from IDV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MUG Personnel –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Training and Outreach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Demonstrations &amp; Talks</a:t>
            </a:r>
            <a:endParaRPr lang="en-US" sz="2800" dirty="0"/>
          </a:p>
          <a:p>
            <a:pPr lvl="1">
              <a:lnSpc>
                <a:spcPct val="150000"/>
              </a:lnSpc>
              <a:tabLst>
                <a:tab pos="288925" algn="l"/>
              </a:tabLst>
            </a:pPr>
            <a:r>
              <a:rPr lang="en-US" sz="2200" dirty="0" smtClean="0"/>
              <a:t>EUMETSAT Meteorological Satellite Conference</a:t>
            </a:r>
            <a:br>
              <a:rPr lang="en-US" sz="2200" dirty="0" smtClean="0"/>
            </a:br>
            <a:r>
              <a:rPr lang="en-US" sz="2200" dirty="0" smtClean="0"/>
              <a:t>	</a:t>
            </a:r>
            <a:r>
              <a:rPr lang="en-US" sz="2200" dirty="0"/>
              <a:t>Tallinn, </a:t>
            </a:r>
            <a:r>
              <a:rPr lang="en-US" sz="2200" dirty="0" smtClean="0"/>
              <a:t>Estonia (2018)</a:t>
            </a:r>
          </a:p>
          <a:p>
            <a:pPr lvl="1">
              <a:lnSpc>
                <a:spcPct val="150000"/>
              </a:lnSpc>
              <a:tabLst>
                <a:tab pos="288925" algn="l"/>
              </a:tabLst>
            </a:pPr>
            <a:r>
              <a:rPr lang="en-US" sz="2200" dirty="0" smtClean="0"/>
              <a:t>STAR JPSS Science Week – College Park MD (2018)</a:t>
            </a:r>
          </a:p>
          <a:p>
            <a:pPr lvl="1">
              <a:lnSpc>
                <a:spcPct val="150000"/>
              </a:lnSpc>
              <a:tabLst>
                <a:tab pos="288925" algn="l"/>
              </a:tabLst>
            </a:pPr>
            <a:r>
              <a:rPr lang="en-US" sz="2200" dirty="0"/>
              <a:t>AGU Conference – Washington DC (2018</a:t>
            </a:r>
            <a:r>
              <a:rPr lang="en-US" sz="2200" dirty="0" smtClean="0"/>
              <a:t>)</a:t>
            </a:r>
          </a:p>
          <a:p>
            <a:pPr lvl="1">
              <a:lnSpc>
                <a:spcPct val="150000"/>
              </a:lnSpc>
              <a:tabLst>
                <a:tab pos="288925" algn="l"/>
              </a:tabLst>
            </a:pPr>
            <a:r>
              <a:rPr lang="en-US" sz="2200" dirty="0"/>
              <a:t>AMS Annual Meeting – Phoenix AZ (2019)</a:t>
            </a:r>
          </a:p>
          <a:p>
            <a:pPr marL="457200" lvl="1" indent="0">
              <a:buNone/>
              <a:tabLst>
                <a:tab pos="288925" algn="l"/>
              </a:tabLst>
            </a:pP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2019 –</a:t>
            </a:r>
            <a:br>
              <a:rPr lang="en-US" sz="4000" dirty="0"/>
            </a:br>
            <a:r>
              <a:rPr lang="en-US" sz="4000" dirty="0" smtClean="0"/>
              <a:t>New McIDAS Website</a:t>
            </a:r>
            <a:endParaRPr lang="en-US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77445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1447800"/>
            <a:ext cx="1219200" cy="15240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63061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400800" y="3352800"/>
            <a:ext cx="10550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53552" y="3352799"/>
            <a:ext cx="109728" cy="3394075"/>
          </a:xfrm>
          <a:prstGeom prst="rect">
            <a:avLst/>
          </a:prstGeom>
          <a:solidFill>
            <a:srgbClr val="00243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43800" y="3352800"/>
            <a:ext cx="182880" cy="3394075"/>
          </a:xfrm>
          <a:prstGeom prst="rect">
            <a:avLst/>
          </a:prstGeom>
          <a:solidFill>
            <a:srgbClr val="00243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2019 –</a:t>
            </a:r>
            <a:br>
              <a:rPr lang="en-US" sz="4000" dirty="0"/>
            </a:br>
            <a:r>
              <a:rPr lang="en-US" sz="4000" dirty="0" smtClean="0"/>
              <a:t>New McIDAS Website</a:t>
            </a:r>
            <a:endParaRPr lang="en-US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/>
        </p:blipFill>
        <p:spPr bwMode="auto">
          <a:xfrm>
            <a:off x="381000" y="1428293"/>
            <a:ext cx="480060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1000" y="1428293"/>
            <a:ext cx="4800600" cy="4421956"/>
            <a:chOff x="381000" y="1428293"/>
            <a:chExt cx="4800600" cy="442195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91056"/>
              <a:ext cx="4800600" cy="106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81000" y="1428293"/>
              <a:ext cx="4800600" cy="4421956"/>
              <a:chOff x="3855903" y="1447800"/>
              <a:chExt cx="4800600" cy="4421956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4160703" y="1447800"/>
                <a:ext cx="1219200" cy="152400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903" y="2673467"/>
                <a:ext cx="4800600" cy="3196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4968606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51962"/>
            <a:ext cx="4968606" cy="63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New in </a:t>
            </a:r>
            <a:r>
              <a:rPr lang="en-US" sz="4000" dirty="0" smtClean="0"/>
              <a:t>2018 </a:t>
            </a:r>
            <a:r>
              <a:rPr lang="en-US" sz="4000" dirty="0"/>
              <a:t>–</a:t>
            </a:r>
            <a:br>
              <a:rPr lang="en-US" sz="4000" dirty="0"/>
            </a:br>
            <a:r>
              <a:rPr lang="en-US" sz="4000" dirty="0" smtClean="0"/>
              <a:t>McIDAS–X Releases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None/>
            </a:pPr>
            <a:r>
              <a:rPr lang="en-US" sz="2400" dirty="0" smtClean="0"/>
              <a:t>2018.1 – May 2018</a:t>
            </a:r>
          </a:p>
          <a:p>
            <a:pPr marL="463550" indent="-463550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RGBDISP</a:t>
            </a:r>
            <a:r>
              <a:rPr lang="en-US" sz="2000" dirty="0" smtClean="0"/>
              <a:t> displays RGB </a:t>
            </a:r>
            <a:r>
              <a:rPr lang="en-US" sz="2000" dirty="0"/>
              <a:t>images in McIDAS image </a:t>
            </a:r>
            <a:r>
              <a:rPr lang="en-US" sz="2000" dirty="0" smtClean="0"/>
              <a:t>frames</a:t>
            </a:r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GLMDISP/GLMLIST</a:t>
            </a:r>
            <a:r>
              <a:rPr lang="en-US" sz="2000" dirty="0" smtClean="0"/>
              <a:t> for lightning </a:t>
            </a:r>
            <a:r>
              <a:rPr lang="en-US" sz="2000" dirty="0"/>
              <a:t>data from </a:t>
            </a:r>
            <a:r>
              <a:rPr lang="en-US" sz="2000" dirty="0" smtClean="0"/>
              <a:t>GOES-16 GLM</a:t>
            </a:r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GLMIMG</a:t>
            </a:r>
            <a:r>
              <a:rPr lang="en-US" sz="2000" dirty="0" smtClean="0"/>
              <a:t> creates a density image from GOES-16 GLM</a:t>
            </a:r>
            <a:endParaRPr lang="en-US" sz="2000" dirty="0"/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Added future support for GOES-17,18,19</a:t>
            </a:r>
            <a:endParaRPr lang="en-US" sz="2000" dirty="0"/>
          </a:p>
          <a:p>
            <a:pPr marL="463550" indent="-463550">
              <a:buNone/>
            </a:pPr>
            <a:r>
              <a:rPr lang="en-US" sz="2000" dirty="0" smtClean="0"/>
              <a:t>	- Updated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WWDISP</a:t>
            </a:r>
            <a:r>
              <a:rPr lang="en-US" sz="2000" dirty="0" smtClean="0"/>
              <a:t> to plot flood watches &amp; warnings, severe storm &amp; tornado warnings as polygons</a:t>
            </a:r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WXTLIST</a:t>
            </a:r>
            <a:r>
              <a:rPr lang="en-US" sz="2000" dirty="0" smtClean="0"/>
              <a:t> search case-insensitive:  NO MORE ALL CAPS!!!</a:t>
            </a:r>
          </a:p>
          <a:p>
            <a:pPr marL="463550" indent="-463550">
              <a:buNone/>
            </a:pPr>
            <a:r>
              <a:rPr lang="en-US" sz="2400" dirty="0" smtClean="0"/>
              <a:t>2018.2 </a:t>
            </a:r>
            <a:r>
              <a:rPr lang="en-US" sz="2400" dirty="0"/>
              <a:t>– </a:t>
            </a:r>
            <a:r>
              <a:rPr lang="en-US" sz="2400" dirty="0" smtClean="0"/>
              <a:t>December </a:t>
            </a:r>
            <a:r>
              <a:rPr lang="en-US" sz="2400" dirty="0"/>
              <a:t>2018</a:t>
            </a:r>
          </a:p>
          <a:p>
            <a:pPr marL="463550" indent="-463550">
              <a:buNone/>
            </a:pPr>
            <a:r>
              <a:rPr lang="en-US" sz="2400" dirty="0"/>
              <a:t>	</a:t>
            </a:r>
            <a:r>
              <a:rPr lang="en-US" sz="2000" dirty="0" smtClean="0"/>
              <a:t>- Promoted Suomi-NPP (–XRD to –X) for NOAA-20 VIIRS</a:t>
            </a:r>
          </a:p>
          <a:p>
            <a:pPr marL="463550" indent="-463550">
              <a:buNone/>
            </a:pPr>
            <a:r>
              <a:rPr lang="en-US" sz="2000" dirty="0"/>
              <a:t>	</a:t>
            </a:r>
            <a:r>
              <a:rPr lang="en-US" sz="2000" dirty="0" smtClean="0"/>
              <a:t>- Improvements for </a:t>
            </a:r>
            <a:r>
              <a:rPr lang="en-US" sz="2000" dirty="0" smtClean="0"/>
              <a:t>GOES-17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54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809</Words>
  <Application>Microsoft Office PowerPoint</Application>
  <PresentationFormat>On-screen Show (4:3)</PresentationFormat>
  <Paragraphs>259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Globe</vt:lpstr>
      <vt:lpstr>McIDAS Users’ Group MUG Update</vt:lpstr>
      <vt:lpstr>MUG Update</vt:lpstr>
      <vt:lpstr>MUG Personnel –  Current MUG Staff</vt:lpstr>
      <vt:lpstr>MUG Personnel – Programmers</vt:lpstr>
      <vt:lpstr>MUG Personnel – Unidata Collaboration</vt:lpstr>
      <vt:lpstr>MUG Personnel –  Training and Outreach</vt:lpstr>
      <vt:lpstr>What’s New in 2019 – New McIDAS Website</vt:lpstr>
      <vt:lpstr>What’s New in 2019 – New McIDAS Website</vt:lpstr>
      <vt:lpstr>What’s New in 2018 – McIDAS–X Releases</vt:lpstr>
      <vt:lpstr>What’s New in 2019 – McIDAS–X Releases</vt:lpstr>
      <vt:lpstr>What’s New in 2019 –  OS Support for –X</vt:lpstr>
      <vt:lpstr>What’s New in 2019 –  OS Support for -X</vt:lpstr>
      <vt:lpstr>What’s New in 2019 –  OS Support for -X</vt:lpstr>
      <vt:lpstr>What’s New in 2019 –  OS Support for -X</vt:lpstr>
      <vt:lpstr>What’s New in 2019 –  OS Usage for -X</vt:lpstr>
      <vt:lpstr>What’s New in 2019 –  2019 MUG Fees Announced</vt:lpstr>
      <vt:lpstr>What’s New in 2019 – New MUG Members</vt:lpstr>
      <vt:lpstr>Who uses McIDAS-X? 33 Current MUG Members</vt:lpstr>
      <vt:lpstr>Who uses McIDAS-V?</vt:lpstr>
      <vt:lpstr>Who uses McIDAS-V? from the usage statistics</vt:lpstr>
      <vt:lpstr>McIDAS Support – User Support Requests</vt:lpstr>
      <vt:lpstr>McIDAS Support –  User Support Requests</vt:lpstr>
      <vt:lpstr>How long will –X be supported?</vt:lpstr>
      <vt:lpstr>How long will –X be supported?</vt:lpstr>
      <vt:lpstr>Looking for more user input!</vt:lpstr>
      <vt:lpstr>In Summary…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McIDAS-V  McIDAS-X + VisAD + IDV</dc:title>
  <dc:creator>beckys</dc:creator>
  <cp:lastModifiedBy>RLS</cp:lastModifiedBy>
  <cp:revision>272</cp:revision>
  <cp:lastPrinted>2019-09-13T21:32:15Z</cp:lastPrinted>
  <dcterms:created xsi:type="dcterms:W3CDTF">2009-01-12T17:36:37Z</dcterms:created>
  <dcterms:modified xsi:type="dcterms:W3CDTF">2019-09-14T00:24:46Z</dcterms:modified>
</cp:coreProperties>
</file>