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56" r:id="rId5"/>
  </p:sldMasterIdLst>
  <p:notesMasterIdLst>
    <p:notesMasterId r:id="rId21"/>
  </p:notesMasterIdLst>
  <p:sldIdLst>
    <p:sldId id="256" r:id="rId6"/>
    <p:sldId id="279" r:id="rId7"/>
    <p:sldId id="370" r:id="rId8"/>
    <p:sldId id="385" r:id="rId9"/>
    <p:sldId id="386" r:id="rId10"/>
    <p:sldId id="387" r:id="rId11"/>
    <p:sldId id="389" r:id="rId12"/>
    <p:sldId id="388" r:id="rId13"/>
    <p:sldId id="373" r:id="rId14"/>
    <p:sldId id="335" r:id="rId15"/>
    <p:sldId id="336" r:id="rId16"/>
    <p:sldId id="343" r:id="rId17"/>
    <p:sldId id="347" r:id="rId18"/>
    <p:sldId id="348" r:id="rId19"/>
    <p:sldId id="3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8043" autoAdjust="0"/>
  </p:normalViewPr>
  <p:slideViewPr>
    <p:cSldViewPr>
      <p:cViewPr varScale="1">
        <p:scale>
          <a:sx n="79" d="100"/>
          <a:sy n="79" d="100"/>
        </p:scale>
        <p:origin x="102" y="42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FDCF82-D977-4683-977E-9009620F8320}" type="datetimeFigureOut">
              <a:rPr lang="en-US" smtClean="0"/>
              <a:pPr/>
              <a:t>9/16/2019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E60B-2034-4F45-B93D-D74A897D1188}" type="slidenum">
              <a:rPr lang="en-US" smtClean="0"/>
              <a:pPr/>
              <a:t>‹#›</a:t>
            </a:fld>
            <a:endParaRPr lang="en-US"/>
          </a:p>
        </p:txBody>
      </p:sp>
    </p:spTree>
    <p:extLst>
      <p:ext uri="{BB962C8B-B14F-4D97-AF65-F5344CB8AC3E}">
        <p14:creationId xmlns:p14="http://schemas.microsoft.com/office/powerpoint/2010/main" val="3646728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E60B-2034-4F45-B93D-D74A897D1188}" type="slidenum">
              <a:rPr lang="en-US" smtClean="0"/>
              <a:pPr/>
              <a:t>1</a:t>
            </a:fld>
            <a:endParaRPr lang="en-US"/>
          </a:p>
        </p:txBody>
      </p:sp>
    </p:spTree>
    <p:extLst>
      <p:ext uri="{BB962C8B-B14F-4D97-AF65-F5344CB8AC3E}">
        <p14:creationId xmlns:p14="http://schemas.microsoft.com/office/powerpoint/2010/main" val="136029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CF33E2A-FD67-497A-AFDC-5982B85849B2}" type="slidenum">
              <a:rPr lang="en-US" smtClean="0"/>
              <a:pPr>
                <a:defRPr/>
              </a:pPr>
              <a:t>7</a:t>
            </a:fld>
            <a:endParaRPr lang="en-US"/>
          </a:p>
        </p:txBody>
      </p:sp>
    </p:spTree>
    <p:extLst>
      <p:ext uri="{BB962C8B-B14F-4D97-AF65-F5344CB8AC3E}">
        <p14:creationId xmlns:p14="http://schemas.microsoft.com/office/powerpoint/2010/main" val="1741309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CF33E2A-FD67-497A-AFDC-5982B85849B2}" type="slidenum">
              <a:rPr lang="en-US" smtClean="0"/>
              <a:pPr>
                <a:defRPr/>
              </a:pPr>
              <a:t>8</a:t>
            </a:fld>
            <a:endParaRPr lang="en-US"/>
          </a:p>
        </p:txBody>
      </p:sp>
    </p:spTree>
    <p:extLst>
      <p:ext uri="{BB962C8B-B14F-4D97-AF65-F5344CB8AC3E}">
        <p14:creationId xmlns:p14="http://schemas.microsoft.com/office/powerpoint/2010/main" val="310586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E60B-2034-4F45-B93D-D74A897D1188}" type="slidenum">
              <a:rPr lang="en-US" smtClean="0"/>
              <a:pPr/>
              <a:t>12</a:t>
            </a:fld>
            <a:endParaRPr lang="en-US"/>
          </a:p>
        </p:txBody>
      </p:sp>
    </p:spTree>
    <p:extLst>
      <p:ext uri="{BB962C8B-B14F-4D97-AF65-F5344CB8AC3E}">
        <p14:creationId xmlns:p14="http://schemas.microsoft.com/office/powerpoint/2010/main" val="3354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4 April, an apparent transformer spark near a resort in the mountainous region along the north east coast of the Republic of Korea (</a:t>
            </a:r>
            <a:r>
              <a:rPr lang="ko-KR" altLang="en-US" dirty="0" smtClean="0"/>
              <a:t>대한민국 大韓民國</a:t>
            </a:r>
            <a:r>
              <a:rPr lang="en-US" altLang="ko-KR" dirty="0" smtClean="0"/>
              <a:t>), </a:t>
            </a:r>
            <a:r>
              <a:rPr lang="en-US" dirty="0" smtClean="0"/>
              <a:t>along with strong winds (20m/s or ~45mph, according to KMA), caused a wind driven fire to engulf the border town of </a:t>
            </a:r>
            <a:r>
              <a:rPr lang="en-US" dirty="0" err="1" smtClean="0"/>
              <a:t>Sokcho</a:t>
            </a:r>
            <a:r>
              <a:rPr lang="en-US" dirty="0" smtClean="0"/>
              <a:t> (</a:t>
            </a:r>
            <a:r>
              <a:rPr lang="ko-KR" altLang="en-US" dirty="0" smtClean="0"/>
              <a:t>속초시</a:t>
            </a:r>
            <a:r>
              <a:rPr lang="en-US" altLang="ko-KR" dirty="0" smtClean="0"/>
              <a:t>), </a:t>
            </a:r>
            <a:r>
              <a:rPr lang="en-US" dirty="0" smtClean="0"/>
              <a:t>In addition, there is a major fire further south along the coast near </a:t>
            </a:r>
            <a:r>
              <a:rPr lang="en-US" dirty="0" err="1" smtClean="0"/>
              <a:t>Donghae</a:t>
            </a:r>
            <a:r>
              <a:rPr lang="en-US" dirty="0" smtClean="0"/>
              <a:t> (</a:t>
            </a:r>
            <a:r>
              <a:rPr lang="ko-KR" altLang="en-US" dirty="0" smtClean="0"/>
              <a:t>동해시</a:t>
            </a:r>
            <a:r>
              <a:rPr lang="en-US" altLang="ko-KR" dirty="0" smtClean="0"/>
              <a:t>), </a:t>
            </a:r>
            <a:r>
              <a:rPr lang="en-US" dirty="0" smtClean="0"/>
              <a:t>which is also in the </a:t>
            </a:r>
            <a:r>
              <a:rPr lang="en-US" dirty="0" err="1" smtClean="0"/>
              <a:t>Gangwon</a:t>
            </a:r>
            <a:r>
              <a:rPr lang="en-US" dirty="0" smtClean="0"/>
              <a:t> (</a:t>
            </a:r>
            <a:r>
              <a:rPr lang="ko-KR" altLang="en-US" dirty="0" smtClean="0"/>
              <a:t>강원도</a:t>
            </a:r>
            <a:r>
              <a:rPr lang="en-US" altLang="ko-KR" dirty="0" smtClean="0"/>
              <a:t>) </a:t>
            </a:r>
            <a:r>
              <a:rPr lang="en-US" dirty="0" smtClean="0"/>
              <a:t>province, which resulted in the shutdown of the highways and train services in that region. Roughly 4000 people have fled the various fires going on, which have been impacting various cities in South Korea. By the morning of 5 April 2019, the fires in </a:t>
            </a:r>
            <a:r>
              <a:rPr lang="en-US" dirty="0" err="1" smtClean="0"/>
              <a:t>Sokcho</a:t>
            </a:r>
            <a:r>
              <a:rPr lang="en-US" dirty="0" smtClean="0"/>
              <a:t> (</a:t>
            </a:r>
            <a:r>
              <a:rPr lang="ko-KR" altLang="en-US" dirty="0" smtClean="0"/>
              <a:t>속초시</a:t>
            </a:r>
            <a:r>
              <a:rPr lang="en-US" altLang="ko-KR" dirty="0" smtClean="0"/>
              <a:t>) </a:t>
            </a:r>
            <a:r>
              <a:rPr lang="en-US" dirty="0" smtClean="0"/>
              <a:t>had been contained (per media reports) and South Korean President Moon Jae-in visited the region and called for all available resources to be deployed. No Olympic facilities have been reported damaged by the fire.</a:t>
            </a:r>
          </a:p>
          <a:p>
            <a:endParaRPr lang="en-US" dirty="0" smtClean="0"/>
          </a:p>
          <a:p>
            <a:r>
              <a:rPr lang="en-US" dirty="0" smtClean="0"/>
              <a:t>The focus of this discussion is on what can be seen from polar orbiters. Both fires could easily be seen in the VIIRS instrument from yesterday (4 April) in both NOAA-20 (~1649 UTC) and 50 minutes later from S-NPP (~1739UTC). As can often be seen, each of the fire channels as well as the DNB. In the case of the DNB, one can see the scattering of the light to the east of the fires, likely caused by the smoke as well as clouds (in the case of the NOAA-20 pass) off the coast.</a:t>
            </a:r>
          </a:p>
          <a:p>
            <a:endParaRPr lang="en-US" dirty="0"/>
          </a:p>
        </p:txBody>
      </p:sp>
      <p:sp>
        <p:nvSpPr>
          <p:cNvPr id="4" name="Slide Number Placeholder 3"/>
          <p:cNvSpPr>
            <a:spLocks noGrp="1"/>
          </p:cNvSpPr>
          <p:nvPr>
            <p:ph type="sldNum" sz="quarter" idx="10"/>
          </p:nvPr>
        </p:nvSpPr>
        <p:spPr/>
        <p:txBody>
          <a:bodyPr/>
          <a:lstStyle/>
          <a:p>
            <a:fld id="{7822E60B-2034-4F45-B93D-D74A897D1188}" type="slidenum">
              <a:rPr lang="en-US" smtClean="0"/>
              <a:pPr/>
              <a:t>13</a:t>
            </a:fld>
            <a:endParaRPr lang="en-US"/>
          </a:p>
        </p:txBody>
      </p:sp>
    </p:spTree>
    <p:extLst>
      <p:ext uri="{BB962C8B-B14F-4D97-AF65-F5344CB8AC3E}">
        <p14:creationId xmlns:p14="http://schemas.microsoft.com/office/powerpoint/2010/main" val="307460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E60B-2034-4F45-B93D-D74A897D1188}" type="slidenum">
              <a:rPr lang="en-US" smtClean="0"/>
              <a:pPr/>
              <a:t>14</a:t>
            </a:fld>
            <a:endParaRPr lang="en-US"/>
          </a:p>
        </p:txBody>
      </p:sp>
    </p:spTree>
    <p:extLst>
      <p:ext uri="{BB962C8B-B14F-4D97-AF65-F5344CB8AC3E}">
        <p14:creationId xmlns:p14="http://schemas.microsoft.com/office/powerpoint/2010/main" val="208361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61742E-AFAF-40C0-8D93-007BB721EC63}"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1742E-AFAF-40C0-8D93-007BB721EC63}"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1742E-AFAF-40C0-8D93-007BB721EC63}"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66CED12E-B6B6-44EE-AD35-D2FB3DDF825B}"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29" name="Slide Number Placeholder 28"/>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193328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AA907A-9E40-4CD3-A71B-A6BE1C99C012}"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763917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74CA5A4-BC9C-4DFD-BF3B-CC85FE7EF990}"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a:xfrm>
            <a:off x="10566400" y="6416676"/>
            <a:ext cx="1016000" cy="365125"/>
          </a:xfrm>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598317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B51DBEF-F42F-4B78-B1DD-550BADA1EE02}"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291153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BBCAD5-C175-4395-8D49-25F294C87666}"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9" name="Slide Number Placeholder 8"/>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4270716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430A754-0B83-42D1-AA0C-B2A289CA3946}"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5" name="Slide Number Placeholder 4"/>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552153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D4476-67C7-40E7-9902-6B054A5DC962}"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4" name="Slide Number Placeholder 3"/>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737658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C57D4B4-8498-4757-A485-BF3DDE486ADD}"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957438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1742E-AFAF-40C0-8D93-007BB721EC63}"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68B2D1C-D862-4D2F-876C-372CF754B019}"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016682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E913AB-7DEF-4186-AD10-CE70664FF8B6}"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980216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E48B52-26B9-4384-93A6-F4C881867198}" type="datetime1">
              <a:rPr lang="en-US" smtClean="0">
                <a:solidFill>
                  <a:prstClr val="white">
                    <a:shade val="50000"/>
                  </a:prstClr>
                </a:solidFill>
                <a:latin typeface="Book Antiqua"/>
              </a:rPr>
              <a:pPr/>
              <a:t>9/16/2019</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659056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9347200" y="6492876"/>
            <a:ext cx="2844800" cy="365125"/>
          </a:xfrm>
          <a:noFill/>
        </p:spPr>
        <p:txBody>
          <a:bodyPr/>
          <a:lstStyle>
            <a:lvl1pPr>
              <a:defRPr/>
            </a:lvl1pPr>
          </a:lstStyle>
          <a:p>
            <a:pPr algn="r"/>
            <a:r>
              <a:rPr lang="en-US" dirty="0" smtClean="0"/>
              <a:t>7/23/2013</a:t>
            </a:r>
            <a:endParaRPr lang="en-US" dirty="0"/>
          </a:p>
        </p:txBody>
      </p:sp>
      <p:sp>
        <p:nvSpPr>
          <p:cNvPr id="8" name="Slide Number Placeholder 7"/>
          <p:cNvSpPr>
            <a:spLocks noGrp="1"/>
          </p:cNvSpPr>
          <p:nvPr>
            <p:ph type="sldNum" sz="quarter" idx="11"/>
          </p:nvPr>
        </p:nvSpPr>
        <p:spPr>
          <a:xfrm>
            <a:off x="0" y="6492876"/>
            <a:ext cx="2844800" cy="365125"/>
          </a:xfrm>
          <a:noFill/>
        </p:spPr>
        <p:txBody>
          <a:bodyPr/>
          <a:lstStyle>
            <a:lvl1pPr algn="l">
              <a:defRPr/>
            </a:lvl1pPr>
          </a:lstStyle>
          <a:p>
            <a:fld id="{FD7AC6C7-5A52-4467-8C73-656E4702084B}" type="slidenum">
              <a:rPr lang="en-US" smtClean="0"/>
              <a:pPr/>
              <a:t>‹#›</a:t>
            </a:fld>
            <a:endParaRPr lang="en-US" dirty="0"/>
          </a:p>
        </p:txBody>
      </p:sp>
      <p:sp>
        <p:nvSpPr>
          <p:cNvPr id="9" name="Footer Placeholder 8"/>
          <p:cNvSpPr>
            <a:spLocks noGrp="1"/>
          </p:cNvSpPr>
          <p:nvPr>
            <p:ph type="ftr" sz="quarter" idx="12"/>
          </p:nvPr>
        </p:nvSpPr>
        <p:spPr>
          <a:xfrm>
            <a:off x="4165600" y="6492876"/>
            <a:ext cx="3860800" cy="365125"/>
          </a:xfrm>
          <a:noFill/>
        </p:spPr>
        <p:txBody>
          <a:bodyPr/>
          <a:lstStyle/>
          <a:p>
            <a:r>
              <a:rPr lang="en-US" dirty="0" err="1" smtClean="0"/>
              <a:t>CoRP</a:t>
            </a:r>
            <a:r>
              <a:rPr lang="en-US" dirty="0" smtClean="0"/>
              <a:t> Symposium, Madison, WI</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378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B9736-DD0A-4F47-AE84-52FD5EA4FDD5}"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2839236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B9736-DD0A-4F47-AE84-52FD5EA4FDD5}"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4026234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B9736-DD0A-4F47-AE84-52FD5EA4FDD5}"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4062820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B9736-DD0A-4F47-AE84-52FD5EA4FDD5}" type="datetimeFigureOut">
              <a:rPr lang="en-US" smtClean="0"/>
              <a:pPr/>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3825597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B9736-DD0A-4F47-AE84-52FD5EA4FDD5}" type="datetimeFigureOut">
              <a:rPr lang="en-US" smtClean="0"/>
              <a:pPr/>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3416393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B9736-DD0A-4F47-AE84-52FD5EA4FDD5}" type="datetimeFigureOut">
              <a:rPr lang="en-US" smtClean="0"/>
              <a:pPr/>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1084596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61742E-AFAF-40C0-8D93-007BB721EC63}"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B9736-DD0A-4F47-AE84-52FD5EA4FDD5}"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1036803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B9736-DD0A-4F47-AE84-52FD5EA4FDD5}"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768855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B9736-DD0A-4F47-AE84-52FD5EA4FDD5}"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2880245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B9736-DD0A-4F47-AE84-52FD5EA4FDD5}" type="datetimeFigureOut">
              <a:rPr lang="en-US" smtClean="0"/>
              <a:pPr/>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C6C7-5A52-4467-8C73-656E4702084B}" type="slidenum">
              <a:rPr lang="en-US" smtClean="0"/>
              <a:pPr/>
              <a:t>‹#›</a:t>
            </a:fld>
            <a:endParaRPr lang="en-US"/>
          </a:p>
        </p:txBody>
      </p:sp>
    </p:spTree>
    <p:extLst>
      <p:ext uri="{BB962C8B-B14F-4D97-AF65-F5344CB8AC3E}">
        <p14:creationId xmlns:p14="http://schemas.microsoft.com/office/powerpoint/2010/main" val="247215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320441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36167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343331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88526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417664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9758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61742E-AFAF-40C0-8D93-007BB721EC63}"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88410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29888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99033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61061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9/16/2019</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80947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F326E3-3366-EF44-A79F-33ECE2B6FA47}" type="datetime1">
              <a:rPr lang="en-US" smtClean="0">
                <a:solidFill>
                  <a:prstClr val="white">
                    <a:tint val="75000"/>
                  </a:prstClr>
                </a:solidFill>
              </a:rPr>
              <a:pPr/>
              <a:t>9/16/2019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1522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07B08-F0B9-414A-B90E-84AF071D0052}" type="datetime1">
              <a:rPr lang="en-US" smtClean="0">
                <a:solidFill>
                  <a:prstClr val="white">
                    <a:tint val="75000"/>
                  </a:prstClr>
                </a:solidFill>
              </a:rPr>
              <a:pPr/>
              <a:t>9/16/2019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59087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F5DD49-8A89-0A42-8E7F-0D0A2B0737EC}" type="datetime1">
              <a:rPr lang="en-US" smtClean="0">
                <a:solidFill>
                  <a:prstClr val="white">
                    <a:tint val="75000"/>
                  </a:prstClr>
                </a:solidFill>
              </a:rPr>
              <a:pPr/>
              <a:t>9/16/2019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80277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2DAD1A-A351-004A-A953-1FD820213902}" type="datetime1">
              <a:rPr lang="en-US" smtClean="0">
                <a:solidFill>
                  <a:prstClr val="white">
                    <a:tint val="75000"/>
                  </a:prstClr>
                </a:solidFill>
              </a:rPr>
              <a:pPr/>
              <a:t>9/16/2019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8653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0BBFEB-A182-1845-AA65-E23AF28F6719}" type="datetime1">
              <a:rPr lang="en-US" smtClean="0">
                <a:solidFill>
                  <a:prstClr val="white">
                    <a:tint val="75000"/>
                  </a:prstClr>
                </a:solidFill>
              </a:rPr>
              <a:pPr/>
              <a:t>9/16/2019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2967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61742E-AFAF-40C0-8D93-007BB721EC63}" type="datetimeFigureOut">
              <a:rPr lang="en-US" smtClean="0"/>
              <a:pPr/>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B954187-CCA2-7042-BED8-8E33B1E60122}" type="datetime1">
              <a:rPr lang="en-US" smtClean="0">
                <a:solidFill>
                  <a:prstClr val="white">
                    <a:tint val="75000"/>
                  </a:prstClr>
                </a:solidFill>
              </a:rPr>
              <a:pPr/>
              <a:t>9/16/2019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71245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DB3E42-6566-D14E-87EA-B965B21B04EA}" type="datetime1">
              <a:rPr lang="en-US" smtClean="0">
                <a:solidFill>
                  <a:prstClr val="white">
                    <a:tint val="75000"/>
                  </a:prstClr>
                </a:solidFill>
              </a:rPr>
              <a:pPr/>
              <a:t>9/16/2019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5467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61A959-6999-1947-8BBC-5A097D52EE37}" type="datetime1">
              <a:rPr lang="en-US" smtClean="0">
                <a:solidFill>
                  <a:prstClr val="white">
                    <a:tint val="75000"/>
                  </a:prstClr>
                </a:solidFill>
              </a:rPr>
              <a:pPr/>
              <a:t>9/16/2019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08517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EBC8B8-0D99-D44B-A2FF-2603C3A8CFF0}" type="datetime1">
              <a:rPr lang="en-US" smtClean="0">
                <a:solidFill>
                  <a:prstClr val="white">
                    <a:tint val="75000"/>
                  </a:prstClr>
                </a:solidFill>
              </a:rPr>
              <a:pPr/>
              <a:t>9/16/2019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98635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48F72D-60DF-6C41-870A-5B25A641A58A}" type="datetime1">
              <a:rPr lang="en-US" smtClean="0">
                <a:solidFill>
                  <a:prstClr val="white">
                    <a:tint val="75000"/>
                  </a:prstClr>
                </a:solidFill>
              </a:rPr>
              <a:pPr/>
              <a:t>9/16/2019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60691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6621FC-0633-C945-B935-909124D25B1B}" type="datetime1">
              <a:rPr lang="en-US" smtClean="0">
                <a:solidFill>
                  <a:prstClr val="white">
                    <a:tint val="75000"/>
                  </a:prstClr>
                </a:solidFill>
              </a:rPr>
              <a:pPr/>
              <a:t>9/16/2019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34B13B1-0D60-2444-BFA2-91960B0304B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402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61742E-AFAF-40C0-8D93-007BB721EC63}" type="datetimeFigureOut">
              <a:rPr lang="en-US" smtClean="0"/>
              <a:pPr/>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3">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1742E-AFAF-40C0-8D93-007BB721EC63}" type="datetimeFigureOut">
              <a:rPr lang="en-US" smtClean="0"/>
              <a:pPr/>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21399E-C415-4867-AD29-874D99EE265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C61742E-AFAF-40C0-8D93-007BB721EC63}"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1742E-AFAF-40C0-8D93-007BB721EC63}" type="datetimeFigureOut">
              <a:rPr lang="en-US" smtClean="0"/>
              <a:pPr/>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1399E-C415-4867-AD29-874D99EE265C}"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1742E-AFAF-40C0-8D93-007BB721EC63}" type="datetimeFigureOut">
              <a:rPr lang="en-US" smtClean="0"/>
              <a:pPr/>
              <a:t>9/16/2019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1399E-C415-4867-AD29-874D99EE265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9E59797-2D80-4629-9450-9BDF13EA5DE4}" type="datetime1">
              <a:rPr lang="en-US" smtClean="0">
                <a:solidFill>
                  <a:prstClr val="white">
                    <a:shade val="50000"/>
                  </a:prstClr>
                </a:solidFill>
              </a:rPr>
              <a:pPr/>
              <a:t>9/16/2019</a:t>
            </a:fld>
            <a:endParaRPr lang="en-US">
              <a:solidFill>
                <a:prstClr val="white">
                  <a:shade val="50000"/>
                </a:prst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88542A7-E194-41BE-82C8-2F00E215C8E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5143215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347200" y="6492876"/>
            <a:ext cx="2844800" cy="365125"/>
          </a:xfrm>
          <a:prstGeom prst="rect">
            <a:avLst/>
          </a:prstGeom>
          <a:noFill/>
        </p:spPr>
        <p:txBody>
          <a:bodyPr vert="horz" lIns="91440" tIns="45720" rIns="91440" bIns="45720" rtlCol="0" anchor="ctr"/>
          <a:lstStyle>
            <a:lvl1pPr algn="l">
              <a:defRPr sz="1200">
                <a:solidFill>
                  <a:schemeClr val="tx1">
                    <a:tint val="75000"/>
                  </a:schemeClr>
                </a:solidFill>
              </a:defRPr>
            </a:lvl1pPr>
          </a:lstStyle>
          <a:p>
            <a:pPr algn="r"/>
            <a:r>
              <a:rPr lang="en-US" dirty="0" smtClean="0"/>
              <a:t>7/23/2013</a:t>
            </a:r>
            <a:endParaRPr lang="en-US" dirty="0"/>
          </a:p>
        </p:txBody>
      </p:sp>
      <p:sp>
        <p:nvSpPr>
          <p:cNvPr id="5" name="Footer Placeholder 4"/>
          <p:cNvSpPr>
            <a:spLocks noGrp="1"/>
          </p:cNvSpPr>
          <p:nvPr>
            <p:ph type="ftr" sz="quarter" idx="3"/>
          </p:nvPr>
        </p:nvSpPr>
        <p:spPr>
          <a:xfrm>
            <a:off x="4165600" y="6492876"/>
            <a:ext cx="3860800" cy="365125"/>
          </a:xfrm>
          <a:prstGeom prst="rect">
            <a:avLst/>
          </a:prstGeom>
          <a:noFill/>
        </p:spPr>
        <p:txBody>
          <a:bodyPr vert="horz" lIns="91440" tIns="45720" rIns="91440" bIns="45720" rtlCol="0" anchor="ctr"/>
          <a:lstStyle>
            <a:lvl1pPr algn="ctr">
              <a:defRPr sz="1200">
                <a:solidFill>
                  <a:schemeClr val="tx1">
                    <a:tint val="75000"/>
                  </a:schemeClr>
                </a:solidFill>
              </a:defRPr>
            </a:lvl1pPr>
          </a:lstStyle>
          <a:p>
            <a:r>
              <a:rPr lang="en-US" dirty="0" err="1" smtClean="0"/>
              <a:t>CoRP</a:t>
            </a:r>
            <a:r>
              <a:rPr lang="en-US" dirty="0" smtClean="0"/>
              <a:t> Symposium, Madison, WI</a:t>
            </a:r>
            <a:endParaRPr lang="en-US" dirty="0"/>
          </a:p>
        </p:txBody>
      </p:sp>
      <p:sp>
        <p:nvSpPr>
          <p:cNvPr id="6" name="Slide Number Placeholder 5"/>
          <p:cNvSpPr>
            <a:spLocks noGrp="1"/>
          </p:cNvSpPr>
          <p:nvPr>
            <p:ph type="sldNum" sz="quarter" idx="4"/>
          </p:nvPr>
        </p:nvSpPr>
        <p:spPr>
          <a:xfrm>
            <a:off x="0" y="6492876"/>
            <a:ext cx="2844800" cy="365125"/>
          </a:xfrm>
          <a:prstGeom prst="rect">
            <a:avLst/>
          </a:prstGeom>
          <a:noFill/>
        </p:spPr>
        <p:txBody>
          <a:bodyPr vert="horz" lIns="91440" tIns="45720" rIns="91440" bIns="45720" rtlCol="0" anchor="ctr"/>
          <a:lstStyle>
            <a:lvl1pPr algn="r">
              <a:defRPr sz="1200">
                <a:solidFill>
                  <a:schemeClr val="tx1">
                    <a:tint val="75000"/>
                  </a:schemeClr>
                </a:solidFill>
              </a:defRPr>
            </a:lvl1pPr>
          </a:lstStyle>
          <a:p>
            <a:pPr algn="l"/>
            <a:fld id="{FD7AC6C7-5A52-4467-8C73-656E4702084B}" type="slidenum">
              <a:rPr lang="en-US" smtClean="0"/>
              <a:pPr algn="l"/>
              <a:t>‹#›</a:t>
            </a:fld>
            <a:endParaRPr lang="en-US" dirty="0"/>
          </a:p>
        </p:txBody>
      </p:sp>
    </p:spTree>
    <p:extLst>
      <p:ext uri="{BB962C8B-B14F-4D97-AF65-F5344CB8AC3E}">
        <p14:creationId xmlns:p14="http://schemas.microsoft.com/office/powerpoint/2010/main" val="15709792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9/16/2019</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6317243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1742E-AFAF-40C0-8D93-007BB721EC63}" type="datetimeFigureOut">
              <a:rPr lang="en-US" smtClean="0"/>
              <a:pPr/>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1399E-C415-4867-AD29-874D99EE265C}" type="slidenum">
              <a:rPr lang="en-US" smtClean="0"/>
              <a:pPr/>
              <a:t>‹#›</a:t>
            </a:fld>
            <a:endParaRPr lang="en-US"/>
          </a:p>
        </p:txBody>
      </p:sp>
    </p:spTree>
    <p:extLst>
      <p:ext uri="{BB962C8B-B14F-4D97-AF65-F5344CB8AC3E}">
        <p14:creationId xmlns:p14="http://schemas.microsoft.com/office/powerpoint/2010/main" val="1539193753"/>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4807" y="0"/>
            <a:ext cx="8153400" cy="1194707"/>
          </a:xfrm>
          <a:prstGeom prst="rect">
            <a:avLst/>
          </a:prstGeom>
        </p:spPr>
        <p:txBody>
          <a:bodyPr vert="horz" anchor="ctr">
            <a:normAutofit fontScale="750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000" i="1" dirty="0" smtClean="0">
                <a:solidFill>
                  <a:srgbClr val="FFCC00"/>
                </a:solidFill>
              </a:rPr>
              <a:t>How </a:t>
            </a:r>
            <a:r>
              <a:rPr lang="en-US" sz="6000" i="1" dirty="0" err="1" smtClean="0">
                <a:solidFill>
                  <a:srgbClr val="FFCC00"/>
                </a:solidFill>
              </a:rPr>
              <a:t>McIDAS</a:t>
            </a:r>
            <a:r>
              <a:rPr lang="en-US" sz="6000" i="1" dirty="0" smtClean="0">
                <a:solidFill>
                  <a:srgbClr val="FFCC00"/>
                </a:solidFill>
              </a:rPr>
              <a:t>-V can support JPSS activities</a:t>
            </a:r>
            <a:endParaRPr lang="en-US" sz="2800" dirty="0">
              <a:solidFill>
                <a:srgbClr val="FFCC00"/>
              </a:solidFill>
            </a:endParaRPr>
          </a:p>
        </p:txBody>
      </p:sp>
      <p:sp>
        <p:nvSpPr>
          <p:cNvPr id="8" name="Rectangle 7"/>
          <p:cNvSpPr/>
          <p:nvPr/>
        </p:nvSpPr>
        <p:spPr>
          <a:xfrm>
            <a:off x="2362200" y="4953000"/>
            <a:ext cx="8077200" cy="646331"/>
          </a:xfrm>
          <a:prstGeom prst="rect">
            <a:avLst/>
          </a:prstGeom>
          <a:effectLst/>
        </p:spPr>
        <p:txBody>
          <a:bodyPr wrap="square">
            <a:spAutoFit/>
          </a:bodyPr>
          <a:lstStyle/>
          <a:p>
            <a:pPr algn="ctr"/>
            <a:r>
              <a:rPr lang="en-US" b="1" dirty="0">
                <a:latin typeface="Arial" pitchFamily="34" charset="0"/>
                <a:cs typeface="Arial" pitchFamily="34" charset="0"/>
              </a:rPr>
              <a:t>William Straka </a:t>
            </a:r>
            <a:r>
              <a:rPr lang="en-US" b="1" dirty="0" smtClean="0">
                <a:latin typeface="Arial" pitchFamily="34" charset="0"/>
                <a:cs typeface="Arial" pitchFamily="34" charset="0"/>
              </a:rPr>
              <a:t>III</a:t>
            </a:r>
            <a:r>
              <a:rPr lang="en-US" b="1" baseline="30000" dirty="0" smtClean="0">
                <a:latin typeface="Arial" pitchFamily="34" charset="0"/>
                <a:cs typeface="Arial" pitchFamily="34" charset="0"/>
              </a:rPr>
              <a:t>1</a:t>
            </a:r>
            <a:endParaRPr lang="en-US" b="1" baseline="30000" dirty="0">
              <a:latin typeface="Arial" pitchFamily="34" charset="0"/>
              <a:cs typeface="Arial" pitchFamily="34" charset="0"/>
            </a:endParaRPr>
          </a:p>
          <a:p>
            <a:pPr algn="ctr"/>
            <a:r>
              <a:rPr lang="en-US" b="1" dirty="0">
                <a:latin typeface="Arial" pitchFamily="34" charset="0"/>
                <a:cs typeface="Arial" pitchFamily="34" charset="0"/>
              </a:rPr>
              <a:t>Tommy </a:t>
            </a:r>
            <a:r>
              <a:rPr lang="en-US" b="1" dirty="0" smtClean="0">
                <a:latin typeface="Arial" pitchFamily="34" charset="0"/>
                <a:cs typeface="Arial" pitchFamily="34" charset="0"/>
              </a:rPr>
              <a:t>Jasmin</a:t>
            </a:r>
            <a:r>
              <a:rPr lang="en-US" b="1" baseline="30000" dirty="0">
                <a:latin typeface="Arial" pitchFamily="34" charset="0"/>
                <a:cs typeface="Arial" pitchFamily="34" charset="0"/>
              </a:rPr>
              <a:t>1</a:t>
            </a:r>
            <a:r>
              <a:rPr lang="en-US" b="1" dirty="0" smtClean="0">
                <a:latin typeface="Arial" pitchFamily="34" charset="0"/>
                <a:cs typeface="Arial" pitchFamily="34" charset="0"/>
              </a:rPr>
              <a:t>, </a:t>
            </a:r>
            <a:r>
              <a:rPr lang="en-US" b="1" dirty="0">
                <a:latin typeface="Arial" pitchFamily="34" charset="0"/>
                <a:cs typeface="Arial" pitchFamily="34" charset="0"/>
              </a:rPr>
              <a:t>Bob </a:t>
            </a:r>
            <a:r>
              <a:rPr lang="en-US" b="1" dirty="0" smtClean="0">
                <a:latin typeface="Arial" pitchFamily="34" charset="0"/>
                <a:cs typeface="Arial" pitchFamily="34" charset="0"/>
              </a:rPr>
              <a:t>Carp</a:t>
            </a:r>
            <a:r>
              <a:rPr lang="en-US" b="1" baseline="30000" dirty="0">
                <a:latin typeface="Arial" pitchFamily="34" charset="0"/>
                <a:cs typeface="Arial" pitchFamily="34" charset="0"/>
              </a:rPr>
              <a:t>1</a:t>
            </a:r>
            <a:r>
              <a:rPr lang="en-US" b="1" dirty="0" smtClean="0">
                <a:latin typeface="Arial" pitchFamily="34" charset="0"/>
                <a:cs typeface="Arial" pitchFamily="34" charset="0"/>
              </a:rPr>
              <a:t>, Steve Miller</a:t>
            </a:r>
            <a:r>
              <a:rPr lang="en-US" b="1" baseline="30000" dirty="0" smtClean="0">
                <a:latin typeface="Arial" pitchFamily="34" charset="0"/>
                <a:cs typeface="Arial" pitchFamily="34" charset="0"/>
              </a:rPr>
              <a:t>2</a:t>
            </a:r>
            <a:r>
              <a:rPr lang="en-US" b="1" dirty="0" smtClean="0">
                <a:latin typeface="Arial" pitchFamily="34" charset="0"/>
                <a:cs typeface="Arial" pitchFamily="34" charset="0"/>
              </a:rPr>
              <a:t>, Mitch Goldberg</a:t>
            </a:r>
            <a:r>
              <a:rPr lang="en-US" b="1" baseline="30000" dirty="0" smtClean="0">
                <a:latin typeface="Arial" pitchFamily="34" charset="0"/>
                <a:cs typeface="Arial" pitchFamily="34" charset="0"/>
              </a:rPr>
              <a:t>3</a:t>
            </a:r>
            <a:r>
              <a:rPr lang="en-US" b="1" dirty="0" smtClean="0">
                <a:latin typeface="Arial" pitchFamily="34" charset="0"/>
                <a:cs typeface="Arial" pitchFamily="34" charset="0"/>
              </a:rPr>
              <a:t>, Don Hillger</a:t>
            </a:r>
            <a:r>
              <a:rPr lang="en-US" b="1" baseline="30000" dirty="0" smtClean="0">
                <a:latin typeface="Arial" pitchFamily="34" charset="0"/>
                <a:cs typeface="Arial" pitchFamily="34" charset="0"/>
              </a:rPr>
              <a:t>4</a:t>
            </a:r>
            <a:endParaRPr lang="en-US" b="1" dirty="0">
              <a:latin typeface="Arial" pitchFamily="34" charset="0"/>
              <a:cs typeface="Arial" pitchFamily="34" charset="0"/>
            </a:endParaRPr>
          </a:p>
        </p:txBody>
      </p:sp>
      <p:grpSp>
        <p:nvGrpSpPr>
          <p:cNvPr id="9" name="Group 9"/>
          <p:cNvGrpSpPr>
            <a:grpSpLocks/>
          </p:cNvGrpSpPr>
          <p:nvPr/>
        </p:nvGrpSpPr>
        <p:grpSpPr bwMode="auto">
          <a:xfrm>
            <a:off x="11201399" y="5958173"/>
            <a:ext cx="838201" cy="863159"/>
            <a:chOff x="3211" y="144"/>
            <a:chExt cx="768" cy="768"/>
          </a:xfrm>
        </p:grpSpPr>
        <p:sp>
          <p:nvSpPr>
            <p:cNvPr id="10" name="Oval 10"/>
            <p:cNvSpPr>
              <a:spLocks noChangeArrowheads="1"/>
            </p:cNvSpPr>
            <p:nvPr/>
          </p:nvSpPr>
          <p:spPr bwMode="auto">
            <a:xfrm>
              <a:off x="3221" y="154"/>
              <a:ext cx="748" cy="748"/>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1" name="Picture 11" descr="noaalog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 y="144"/>
              <a:ext cx="768" cy="76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249" y="6096020"/>
            <a:ext cx="1416800" cy="685781"/>
          </a:xfrm>
          <a:prstGeom prst="rect">
            <a:avLst/>
          </a:prstGeom>
        </p:spPr>
      </p:pic>
      <p:pic>
        <p:nvPicPr>
          <p:cNvPr id="16" name="Picture 15" descr="\\beans\users$\wstraka\Data\Desktop\EUMETSAT 2016 presentations\CIMSS_logo_print_multicolor_glow_PNG_3x2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991" y="5969412"/>
            <a:ext cx="1046058" cy="7471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24300" y="5638800"/>
            <a:ext cx="4648200" cy="954107"/>
          </a:xfrm>
          <a:prstGeom prst="rect">
            <a:avLst/>
          </a:prstGeom>
          <a:noFill/>
        </p:spPr>
        <p:txBody>
          <a:bodyPr wrap="square" rtlCol="0">
            <a:spAutoFit/>
          </a:bodyPr>
          <a:lstStyle/>
          <a:p>
            <a:pPr algn="ctr"/>
            <a:endParaRPr lang="en-US" sz="1200" b="1" baseline="30000" dirty="0">
              <a:effectLst>
                <a:outerShdw blurRad="38100" dist="38100" dir="2700000" algn="tl">
                  <a:srgbClr val="000000">
                    <a:alpha val="43137"/>
                  </a:srgbClr>
                </a:outerShdw>
              </a:effectLst>
              <a:latin typeface="Arial" pitchFamily="34" charset="0"/>
              <a:cs typeface="Arial" pitchFamily="34" charset="0"/>
            </a:endParaRPr>
          </a:p>
          <a:p>
            <a:pPr algn="ctr"/>
            <a:r>
              <a:rPr lang="en-US" sz="1200" b="1" baseline="30000" dirty="0">
                <a:effectLst>
                  <a:outerShdw blurRad="38100" dist="38100" dir="2700000" algn="tl">
                    <a:srgbClr val="000000">
                      <a:alpha val="43137"/>
                    </a:srgbClr>
                  </a:outerShdw>
                </a:effectLst>
                <a:latin typeface="Arial" pitchFamily="34" charset="0"/>
                <a:cs typeface="Arial" pitchFamily="34" charset="0"/>
              </a:rPr>
              <a:t>1</a:t>
            </a:r>
            <a:r>
              <a:rPr lang="en-US" sz="1200" b="1" dirty="0" smtClean="0">
                <a:effectLst>
                  <a:outerShdw blurRad="38100" dist="38100" dir="2700000" algn="tl">
                    <a:srgbClr val="000000">
                      <a:alpha val="43137"/>
                    </a:srgbClr>
                  </a:outerShdw>
                </a:effectLst>
                <a:latin typeface="Arial" pitchFamily="34" charset="0"/>
                <a:cs typeface="Arial" pitchFamily="34" charset="0"/>
              </a:rPr>
              <a:t>CIMSS/University </a:t>
            </a:r>
            <a:r>
              <a:rPr lang="en-US" sz="1200" b="1" dirty="0">
                <a:effectLst>
                  <a:outerShdw blurRad="38100" dist="38100" dir="2700000" algn="tl">
                    <a:srgbClr val="000000">
                      <a:alpha val="43137"/>
                    </a:srgbClr>
                  </a:outerShdw>
                </a:effectLst>
                <a:latin typeface="Arial" pitchFamily="34" charset="0"/>
                <a:cs typeface="Arial" pitchFamily="34" charset="0"/>
              </a:rPr>
              <a:t>of </a:t>
            </a:r>
            <a:r>
              <a:rPr lang="en-US" sz="1200" b="1" dirty="0" smtClean="0">
                <a:effectLst>
                  <a:outerShdw blurRad="38100" dist="38100" dir="2700000" algn="tl">
                    <a:srgbClr val="000000">
                      <a:alpha val="43137"/>
                    </a:srgbClr>
                  </a:outerShdw>
                </a:effectLst>
                <a:latin typeface="Arial" pitchFamily="34" charset="0"/>
                <a:cs typeface="Arial" pitchFamily="34" charset="0"/>
              </a:rPr>
              <a:t>Wisconsin-Madison</a:t>
            </a:r>
            <a:endParaRPr lang="en-US" sz="1200" b="1" baseline="30000" dirty="0" smtClean="0">
              <a:effectLst>
                <a:outerShdw blurRad="38100" dist="38100" dir="2700000" algn="tl">
                  <a:srgbClr val="000000">
                    <a:alpha val="43137"/>
                  </a:srgbClr>
                </a:outerShdw>
              </a:effectLst>
              <a:latin typeface="Arial" pitchFamily="34" charset="0"/>
              <a:cs typeface="Arial" pitchFamily="34" charset="0"/>
            </a:endParaRPr>
          </a:p>
          <a:p>
            <a:pPr algn="ctr"/>
            <a:r>
              <a:rPr lang="en-US" sz="1200" b="1" baseline="30000" dirty="0" smtClean="0">
                <a:effectLst>
                  <a:outerShdw blurRad="38100" dist="38100" dir="2700000" algn="tl">
                    <a:srgbClr val="000000">
                      <a:alpha val="43137"/>
                    </a:srgbClr>
                  </a:outerShdw>
                </a:effectLst>
                <a:latin typeface="Arial" pitchFamily="34" charset="0"/>
                <a:cs typeface="Arial" pitchFamily="34" charset="0"/>
              </a:rPr>
              <a:t>2</a:t>
            </a:r>
            <a:r>
              <a:rPr lang="en-US" sz="1200" b="1" dirty="0" smtClean="0">
                <a:effectLst>
                  <a:outerShdw blurRad="38100" dist="38100" dir="2700000" algn="tl">
                    <a:srgbClr val="000000">
                      <a:alpha val="43137"/>
                    </a:srgbClr>
                  </a:outerShdw>
                </a:effectLst>
                <a:latin typeface="Arial" pitchFamily="34" charset="0"/>
                <a:cs typeface="Arial" pitchFamily="34" charset="0"/>
              </a:rPr>
              <a:t>CIRA/Colorado </a:t>
            </a:r>
            <a:r>
              <a:rPr lang="en-US" sz="1200" b="1" dirty="0">
                <a:effectLst>
                  <a:outerShdw blurRad="38100" dist="38100" dir="2700000" algn="tl">
                    <a:srgbClr val="000000">
                      <a:alpha val="43137"/>
                    </a:srgbClr>
                  </a:outerShdw>
                </a:effectLst>
                <a:latin typeface="Arial" pitchFamily="34" charset="0"/>
                <a:cs typeface="Arial" pitchFamily="34" charset="0"/>
              </a:rPr>
              <a:t>State </a:t>
            </a:r>
            <a:r>
              <a:rPr lang="en-US" sz="1200" b="1" dirty="0" smtClean="0">
                <a:effectLst>
                  <a:outerShdw blurRad="38100" dist="38100" dir="2700000" algn="tl">
                    <a:srgbClr val="000000">
                      <a:alpha val="43137"/>
                    </a:srgbClr>
                  </a:outerShdw>
                </a:effectLst>
                <a:latin typeface="Arial" pitchFamily="34" charset="0"/>
                <a:cs typeface="Arial" pitchFamily="34" charset="0"/>
              </a:rPr>
              <a:t>University</a:t>
            </a:r>
          </a:p>
          <a:p>
            <a:pPr algn="ctr"/>
            <a:r>
              <a:rPr lang="en-US" sz="1200" b="1" baseline="30000" dirty="0" smtClean="0">
                <a:effectLst>
                  <a:outerShdw blurRad="38100" dist="38100" dir="2700000" algn="tl">
                    <a:srgbClr val="000000">
                      <a:alpha val="43137"/>
                    </a:srgbClr>
                  </a:outerShdw>
                </a:effectLst>
                <a:latin typeface="Arial" pitchFamily="34" charset="0"/>
                <a:cs typeface="Arial" pitchFamily="34" charset="0"/>
              </a:rPr>
              <a:t>3</a:t>
            </a:r>
            <a:r>
              <a:rPr lang="en-US" sz="1200" b="1" dirty="0" smtClean="0">
                <a:latin typeface="Arial" pitchFamily="34" charset="0"/>
                <a:cs typeface="Arial" pitchFamily="34" charset="0"/>
              </a:rPr>
              <a:t>NOAA</a:t>
            </a:r>
            <a:r>
              <a:rPr lang="en-US" sz="1200" b="1" dirty="0">
                <a:latin typeface="Arial" pitchFamily="34" charset="0"/>
                <a:cs typeface="Arial" pitchFamily="34" charset="0"/>
              </a:rPr>
              <a:t>, </a:t>
            </a:r>
            <a:r>
              <a:rPr lang="en-US" sz="1200" b="1" dirty="0" smtClean="0">
                <a:latin typeface="Arial" pitchFamily="34" charset="0"/>
                <a:cs typeface="Arial" pitchFamily="34" charset="0"/>
              </a:rPr>
              <a:t>JPSS</a:t>
            </a:r>
            <a:endParaRPr lang="en-US" sz="1200" b="1" dirty="0">
              <a:latin typeface="Arial" pitchFamily="34" charset="0"/>
              <a:cs typeface="Arial" pitchFamily="34" charset="0"/>
            </a:endParaRPr>
          </a:p>
          <a:p>
            <a:pPr algn="ctr"/>
            <a:r>
              <a:rPr lang="en-US" sz="1200" b="1" baseline="30000" dirty="0" smtClean="0">
                <a:latin typeface="Arial" pitchFamily="34" charset="0"/>
                <a:cs typeface="Arial" pitchFamily="34" charset="0"/>
              </a:rPr>
              <a:t>4</a:t>
            </a:r>
            <a:r>
              <a:rPr lang="en-US" sz="1200" b="1" dirty="0" smtClean="0">
                <a:latin typeface="Arial" pitchFamily="34" charset="0"/>
                <a:cs typeface="Arial" pitchFamily="34" charset="0"/>
              </a:rPr>
              <a:t>NOAA</a:t>
            </a:r>
            <a:r>
              <a:rPr lang="en-US" sz="1200" b="1" dirty="0">
                <a:latin typeface="Arial" pitchFamily="34" charset="0"/>
                <a:cs typeface="Arial" pitchFamily="34" charset="0"/>
              </a:rPr>
              <a:t>, </a:t>
            </a:r>
            <a:r>
              <a:rPr lang="en-US" sz="1200" b="1" dirty="0" smtClean="0">
                <a:latin typeface="Arial" pitchFamily="34" charset="0"/>
                <a:cs typeface="Arial" pitchFamily="34" charset="0"/>
              </a:rPr>
              <a:t>RAMMB</a:t>
            </a:r>
            <a:endParaRPr lang="en-US" sz="1200" b="1" dirty="0">
              <a:latin typeface="Arial" pitchFamily="34" charset="0"/>
              <a:cs typeface="Arial"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8077" y="5985627"/>
            <a:ext cx="815821" cy="81582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1836" y="1206909"/>
            <a:ext cx="5177928" cy="364210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801" y="-182563"/>
            <a:ext cx="7886700" cy="1325563"/>
          </a:xfrm>
        </p:spPr>
        <p:txBody>
          <a:bodyPr>
            <a:normAutofit/>
          </a:bodyPr>
          <a:lstStyle/>
          <a:p>
            <a:r>
              <a:rPr lang="en-US" sz="3500" dirty="0"/>
              <a:t>Pre-storm examples</a:t>
            </a:r>
            <a:br>
              <a:rPr lang="en-US" sz="3500" dirty="0"/>
            </a:br>
            <a:r>
              <a:rPr lang="en-US" sz="3500" dirty="0"/>
              <a:t>Hurricane Florence</a:t>
            </a:r>
          </a:p>
        </p:txBody>
      </p:sp>
      <p:sp>
        <p:nvSpPr>
          <p:cNvPr id="3" name="Slide Number Placeholder 2"/>
          <p:cNvSpPr>
            <a:spLocks noGrp="1"/>
          </p:cNvSpPr>
          <p:nvPr>
            <p:ph type="sldNum" sz="quarter" idx="12"/>
          </p:nvPr>
        </p:nvSpPr>
        <p:spPr/>
        <p:txBody>
          <a:bodyPr/>
          <a:lstStyle/>
          <a:p>
            <a:fld id="{A34B13B1-0D60-2444-BFA2-91960B0304B3}" type="slidenum">
              <a:rPr lang="en-US" smtClean="0"/>
              <a:t>10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90600"/>
            <a:ext cx="6229348" cy="43816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902" y="1062926"/>
            <a:ext cx="5638798" cy="39662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2" y="2897537"/>
            <a:ext cx="5638798" cy="3966274"/>
          </a:xfrm>
          <a:prstGeom prst="rect">
            <a:avLst/>
          </a:prstGeom>
        </p:spPr>
      </p:pic>
    </p:spTree>
    <p:extLst>
      <p:ext uri="{BB962C8B-B14F-4D97-AF65-F5344CB8AC3E}">
        <p14:creationId xmlns:p14="http://schemas.microsoft.com/office/powerpoint/2010/main" val="425759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B13B1-0D60-2444-BFA2-91960B0304B3}" type="slidenum">
              <a:rPr lang="en-US" smtClean="0"/>
              <a:t>11</a:t>
            </a:fld>
            <a:endParaRPr lang="en-US"/>
          </a:p>
        </p:txBody>
      </p:sp>
      <p:sp>
        <p:nvSpPr>
          <p:cNvPr id="9" name="Title 1">
            <a:extLst>
              <a:ext uri="{FF2B5EF4-FFF2-40B4-BE49-F238E27FC236}">
                <a16:creationId xmlns:a16="http://schemas.microsoft.com/office/drawing/2014/main" id="{EBC97067-99C9-48DB-8350-E34C401AD79D}"/>
              </a:ext>
            </a:extLst>
          </p:cNvPr>
          <p:cNvSpPr>
            <a:spLocks noGrp="1"/>
          </p:cNvSpPr>
          <p:nvPr>
            <p:ph type="title"/>
          </p:nvPr>
        </p:nvSpPr>
        <p:spPr>
          <a:xfrm>
            <a:off x="2163801" y="-182563"/>
            <a:ext cx="7886700" cy="1325563"/>
          </a:xfrm>
        </p:spPr>
        <p:txBody>
          <a:bodyPr>
            <a:normAutofit/>
          </a:bodyPr>
          <a:lstStyle/>
          <a:p>
            <a:r>
              <a:rPr lang="en-US" sz="3500" dirty="0" smtClean="0"/>
              <a:t>Hurricane Dorian</a:t>
            </a:r>
            <a:endParaRPr lang="en-US" sz="35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914400"/>
            <a:ext cx="5791200" cy="403133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815" y="914400"/>
            <a:ext cx="5791200" cy="40313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555264"/>
            <a:ext cx="5809366" cy="40439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87" y="909440"/>
            <a:ext cx="6133846" cy="42698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4841" y="909440"/>
            <a:ext cx="6133846" cy="4269850"/>
          </a:xfrm>
          <a:prstGeom prst="rect">
            <a:avLst/>
          </a:prstGeom>
        </p:spPr>
      </p:pic>
      <p:sp>
        <p:nvSpPr>
          <p:cNvPr id="10" name="Rectangle 9"/>
          <p:cNvSpPr/>
          <p:nvPr/>
        </p:nvSpPr>
        <p:spPr>
          <a:xfrm>
            <a:off x="381000" y="5691105"/>
            <a:ext cx="10896600" cy="461665"/>
          </a:xfrm>
          <a:prstGeom prst="rect">
            <a:avLst/>
          </a:prstGeom>
        </p:spPr>
        <p:txBody>
          <a:bodyPr wrap="square">
            <a:spAutoFit/>
          </a:bodyPr>
          <a:lstStyle/>
          <a:p>
            <a:r>
              <a:rPr lang="en-US" sz="1200" b="1" dirty="0"/>
              <a:t>Sentinel-1A/B acquired by ESA/Copernicus, provided by Christopher Jackson, </a:t>
            </a:r>
            <a:r>
              <a:rPr lang="en-US" sz="1200" b="1" dirty="0" smtClean="0"/>
              <a:t>NOAA/STAR/SOCD</a:t>
            </a:r>
          </a:p>
          <a:p>
            <a:r>
              <a:rPr lang="en-US" sz="1200" b="1" dirty="0"/>
              <a:t>Contains modified Copernicus Sentinel data 2019</a:t>
            </a:r>
          </a:p>
        </p:txBody>
      </p:sp>
    </p:spTree>
    <p:extLst>
      <p:ext uri="{BB962C8B-B14F-4D97-AF65-F5344CB8AC3E}">
        <p14:creationId xmlns:p14="http://schemas.microsoft.com/office/powerpoint/2010/main" val="381714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Support of FEMA’s National Level Exercised 2018 (“Hurricane Cora”)</a:t>
            </a:r>
            <a:endParaRPr lang="en-US" dirty="0"/>
          </a:p>
        </p:txBody>
      </p:sp>
      <p:sp>
        <p:nvSpPr>
          <p:cNvPr id="2" name="Slide Number Placeholder 1"/>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12</a:t>
            </a:fld>
            <a:endParaRPr lang="en-US">
              <a:solidFill>
                <a:prstClr val="white">
                  <a:shade val="50000"/>
                </a:prstClr>
              </a:solidFill>
              <a:latin typeface="Book Antiqua"/>
            </a:endParaRPr>
          </a:p>
        </p:txBody>
      </p:sp>
      <p:pic>
        <p:nvPicPr>
          <p:cNvPr id="6" name="Picture 5" descr="Screen Shot 2018-05-07 at 5.23.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629" y="1667882"/>
            <a:ext cx="8364742" cy="4748794"/>
          </a:xfrm>
          <a:prstGeom prst="rect">
            <a:avLst/>
          </a:prstGeom>
        </p:spPr>
      </p:pic>
    </p:spTree>
    <p:custDataLst>
      <p:tags r:id="rId1"/>
    </p:custDataLst>
    <p:extLst>
      <p:ext uri="{BB962C8B-B14F-4D97-AF65-F5344CB8AC3E}">
        <p14:creationId xmlns:p14="http://schemas.microsoft.com/office/powerpoint/2010/main" val="3653312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47334" y="-76200"/>
            <a:ext cx="8229600" cy="961161"/>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dirty="0" smtClean="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rPr>
              <a:t>South Korean Wildfires</a:t>
            </a:r>
            <a:endParaRPr lang="en-US"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6012" y="45776"/>
            <a:ext cx="613588" cy="6135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762000"/>
            <a:ext cx="5638800" cy="39252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62000"/>
            <a:ext cx="5638800" cy="39252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2590800"/>
            <a:ext cx="7772400" cy="3873424"/>
          </a:xfrm>
          <a:prstGeom prst="rect">
            <a:avLst/>
          </a:prstGeom>
        </p:spPr>
      </p:pic>
    </p:spTree>
    <p:extLst>
      <p:ext uri="{BB962C8B-B14F-4D97-AF65-F5344CB8AC3E}">
        <p14:creationId xmlns:p14="http://schemas.microsoft.com/office/powerpoint/2010/main" val="186902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sec.wisc.edu/jpss-sdoc/wp-content/uploads/sites/29/2019/07/Quake_6July-300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37160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947334" y="105639"/>
            <a:ext cx="8229600" cy="961161"/>
          </a:xfrm>
          <a:prstGeom prst="rect">
            <a:avLst/>
          </a:prstGeom>
        </p:spPr>
        <p:txBody>
          <a:bodyPr vert="horz" anchor="ctr">
            <a:normAutofit fontScale="825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dirty="0" smtClean="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rPr>
              <a:t>7.1M Ridgecrest Earthquake response</a:t>
            </a:r>
            <a:endParaRPr lang="en-US"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057400"/>
            <a:ext cx="5254318" cy="3657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2057400"/>
            <a:ext cx="5254318" cy="3657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800" y="2057400"/>
            <a:ext cx="5254318" cy="3657600"/>
          </a:xfrm>
          <a:prstGeom prst="rect">
            <a:avLst/>
          </a:prstGeom>
        </p:spPr>
      </p:pic>
      <p:sp>
        <p:nvSpPr>
          <p:cNvPr id="11" name="Content Placeholder 3"/>
          <p:cNvSpPr txBox="1">
            <a:spLocks/>
          </p:cNvSpPr>
          <p:nvPr/>
        </p:nvSpPr>
        <p:spPr>
          <a:xfrm>
            <a:off x="26525" y="1066800"/>
            <a:ext cx="6263457" cy="5707062"/>
          </a:xfrm>
          <a:prstGeom prst="rect">
            <a:avLst/>
          </a:prstGeom>
        </p:spPr>
        <p:txBody>
          <a:bodyPr vert="horz">
            <a:normAutofit fontScale="775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dirty="0"/>
              <a:t>At 10:33am PDT on 4 July, a </a:t>
            </a:r>
            <a:r>
              <a:rPr lang="en-US" dirty="0" smtClean="0"/>
              <a:t>6.4M earthquake </a:t>
            </a:r>
            <a:r>
              <a:rPr lang="en-US" dirty="0"/>
              <a:t>centered in the </a:t>
            </a:r>
            <a:r>
              <a:rPr lang="en-US" dirty="0" err="1"/>
              <a:t>Searles</a:t>
            </a:r>
            <a:r>
              <a:rPr lang="en-US" dirty="0"/>
              <a:t> Valley, a remote area of Kern County about 100 miles north of Los Angeles, occurred. </a:t>
            </a:r>
            <a:r>
              <a:rPr lang="en-US" dirty="0" smtClean="0"/>
              <a:t>The next day, a 7.1M </a:t>
            </a:r>
            <a:r>
              <a:rPr lang="en-US" dirty="0" err="1" smtClean="0"/>
              <a:t>occured</a:t>
            </a:r>
            <a:r>
              <a:rPr lang="en-US" dirty="0" smtClean="0"/>
              <a:t> </a:t>
            </a:r>
            <a:r>
              <a:rPr lang="en-US" dirty="0"/>
              <a:t>at 8:20 pm PDT on 5 July (03:20 UTC, 6 July) </a:t>
            </a:r>
            <a:r>
              <a:rPr lang="en-US" dirty="0" smtClean="0"/>
              <a:t/>
            </a:r>
            <a:br>
              <a:rPr lang="en-US" dirty="0" smtClean="0"/>
            </a:br>
            <a:r>
              <a:rPr lang="en-US" dirty="0" smtClean="0"/>
              <a:t/>
            </a:r>
            <a:br>
              <a:rPr lang="en-US" dirty="0" smtClean="0"/>
            </a:br>
            <a:r>
              <a:rPr lang="en-US" sz="2100" dirty="0" smtClean="0"/>
              <a:t>https</a:t>
            </a:r>
            <a:r>
              <a:rPr lang="en-US" sz="2100" dirty="0"/>
              <a:t>://</a:t>
            </a:r>
            <a:r>
              <a:rPr lang="en-US" sz="2100" dirty="0" smtClean="0"/>
              <a:t>www.usgs.gov/news/update-magnitude-71-earthquake-southern-california</a:t>
            </a:r>
          </a:p>
          <a:p>
            <a:pPr marL="137160" indent="0">
              <a:buNone/>
            </a:pPr>
            <a:endParaRPr lang="en-US" dirty="0" smtClean="0"/>
          </a:p>
          <a:p>
            <a:r>
              <a:rPr lang="en-US" dirty="0" smtClean="0"/>
              <a:t>The difference between reference Day Night Band imagery from 3 July and imagery on the morning of 6 July 2019 (2:18am PDT) showed large areas of power areas. These area were consistent with information from the public utilities</a:t>
            </a:r>
          </a:p>
          <a:p>
            <a:r>
              <a:rPr lang="en-US" dirty="0" smtClean="0"/>
              <a:t>This imagery was provided to FEMA</a:t>
            </a:r>
            <a:r>
              <a:rPr lang="en-US" dirty="0"/>
              <a:t>, </a:t>
            </a:r>
            <a:r>
              <a:rPr lang="en-US" dirty="0" smtClean="0"/>
              <a:t>who provided it to other stakeholders.</a:t>
            </a:r>
            <a:endParaRPr lang="en-US" dirty="0"/>
          </a:p>
        </p:txBody>
      </p:sp>
    </p:spTree>
    <p:extLst>
      <p:ext uri="{BB962C8B-B14F-4D97-AF65-F5344CB8AC3E}">
        <p14:creationId xmlns:p14="http://schemas.microsoft.com/office/powerpoint/2010/main" val="391542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B13B1-0D60-2444-BFA2-91960B0304B3}" type="slidenum">
              <a:rPr lang="en-US" smtClean="0">
                <a:solidFill>
                  <a:prstClr val="white">
                    <a:tint val="75000"/>
                  </a:prstClr>
                </a:solidFill>
              </a:rPr>
              <a:pPr/>
              <a:t>15</a:t>
            </a:fld>
            <a:endParaRPr lang="en-US">
              <a:solidFill>
                <a:prstClr val="white">
                  <a:tint val="75000"/>
                </a:prstClr>
              </a:solidFill>
            </a:endParaRPr>
          </a:p>
        </p:txBody>
      </p:sp>
      <p:sp>
        <p:nvSpPr>
          <p:cNvPr id="13" name="Title 1"/>
          <p:cNvSpPr txBox="1">
            <a:spLocks/>
          </p:cNvSpPr>
          <p:nvPr/>
        </p:nvSpPr>
        <p:spPr>
          <a:xfrm>
            <a:off x="1947334" y="122573"/>
            <a:ext cx="8229600" cy="961161"/>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rPr>
              <a:t>Summary</a:t>
            </a:r>
          </a:p>
        </p:txBody>
      </p:sp>
      <p:sp>
        <p:nvSpPr>
          <p:cNvPr id="11" name="Content Placeholder 2"/>
          <p:cNvSpPr>
            <a:spLocks noGrp="1"/>
          </p:cNvSpPr>
          <p:nvPr>
            <p:ph idx="1"/>
          </p:nvPr>
        </p:nvSpPr>
        <p:spPr>
          <a:xfrm>
            <a:off x="609600" y="990601"/>
            <a:ext cx="10972800" cy="5365750"/>
          </a:xfrm>
        </p:spPr>
        <p:txBody>
          <a:bodyPr>
            <a:normAutofit/>
          </a:bodyPr>
          <a:lstStyle/>
          <a:p>
            <a:pPr>
              <a:buFont typeface="Wingdings" panose="05000000000000000000" pitchFamily="2" charset="2"/>
              <a:buChar char="Ø"/>
            </a:pPr>
            <a:r>
              <a:rPr lang="en-US" sz="3600" dirty="0" smtClean="0"/>
              <a:t> </a:t>
            </a:r>
            <a:r>
              <a:rPr lang="en-US" sz="3600" dirty="0" err="1" smtClean="0"/>
              <a:t>McIDAS</a:t>
            </a:r>
            <a:r>
              <a:rPr lang="en-US" sz="3600" dirty="0" smtClean="0"/>
              <a:t>-V is a very versatile tool, helping to bring in a number of datasets that can be used for a wide variety of purposes (imagery analysis, training, etc.)</a:t>
            </a:r>
            <a:br>
              <a:rPr lang="en-US" sz="3600" dirty="0" smtClean="0"/>
            </a:br>
            <a:endParaRPr lang="en-US" sz="3600" dirty="0" smtClean="0"/>
          </a:p>
          <a:p>
            <a:pPr>
              <a:buFont typeface="Wingdings" panose="05000000000000000000" pitchFamily="2" charset="2"/>
              <a:buChar char="Ø"/>
            </a:pPr>
            <a:r>
              <a:rPr lang="en-US" sz="3600" dirty="0"/>
              <a:t> </a:t>
            </a:r>
            <a:r>
              <a:rPr lang="en-US" sz="3600" dirty="0" smtClean="0"/>
              <a:t>However, there are some improvements to </a:t>
            </a:r>
            <a:r>
              <a:rPr lang="en-US" sz="3600" dirty="0" err="1" smtClean="0"/>
              <a:t>McIDAS</a:t>
            </a:r>
            <a:r>
              <a:rPr lang="en-US" sz="3600" dirty="0" smtClean="0"/>
              <a:t>-V which would allow for more wide-spread usage. These are primarily in the ability to read in Level-2 products from the JPSS Program</a:t>
            </a:r>
          </a:p>
          <a:p>
            <a:pPr>
              <a:buFont typeface="Wingdings" panose="05000000000000000000" pitchFamily="2" charset="2"/>
              <a:buChar char="Ø"/>
            </a:pPr>
            <a:endParaRPr lang="en-US" sz="4000" dirty="0" smtClean="0"/>
          </a:p>
        </p:txBody>
      </p:sp>
    </p:spTree>
    <p:extLst>
      <p:ext uri="{BB962C8B-B14F-4D97-AF65-F5344CB8AC3E}">
        <p14:creationId xmlns:p14="http://schemas.microsoft.com/office/powerpoint/2010/main" val="2829265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91744" y="1083734"/>
            <a:ext cx="10934268" cy="4800600"/>
          </a:xfrm>
        </p:spPr>
        <p:txBody>
          <a:bodyPr>
            <a:normAutofit/>
          </a:bodyPr>
          <a:lstStyle/>
          <a:p>
            <a:r>
              <a:rPr lang="en-US" dirty="0" smtClean="0">
                <a:solidFill>
                  <a:schemeClr val="bg1"/>
                </a:solidFill>
              </a:rPr>
              <a:t>Utilization of </a:t>
            </a:r>
            <a:r>
              <a:rPr lang="en-US" dirty="0" err="1" smtClean="0">
                <a:solidFill>
                  <a:schemeClr val="bg1"/>
                </a:solidFill>
              </a:rPr>
              <a:t>McIDAS</a:t>
            </a:r>
            <a:r>
              <a:rPr lang="en-US" dirty="0" smtClean="0">
                <a:solidFill>
                  <a:schemeClr val="bg1"/>
                </a:solidFill>
              </a:rPr>
              <a:t>-V in JPSS activities</a:t>
            </a:r>
          </a:p>
          <a:p>
            <a:r>
              <a:rPr lang="en-US" dirty="0" smtClean="0">
                <a:solidFill>
                  <a:schemeClr val="bg1"/>
                </a:solidFill>
              </a:rPr>
              <a:t>Overview of instruments supported</a:t>
            </a:r>
            <a:endParaRPr lang="en-US" dirty="0"/>
          </a:p>
          <a:p>
            <a:r>
              <a:rPr lang="en-US" dirty="0" smtClean="0">
                <a:solidFill>
                  <a:schemeClr val="bg1"/>
                </a:solidFill>
              </a:rPr>
              <a:t>Current Capabilities and Gaps of </a:t>
            </a:r>
            <a:r>
              <a:rPr lang="en-US" dirty="0" err="1" smtClean="0">
                <a:solidFill>
                  <a:schemeClr val="bg1"/>
                </a:solidFill>
              </a:rPr>
              <a:t>McIDAS</a:t>
            </a:r>
            <a:r>
              <a:rPr lang="en-US" dirty="0" smtClean="0">
                <a:solidFill>
                  <a:schemeClr val="bg1"/>
                </a:solidFill>
              </a:rPr>
              <a:t>-V</a:t>
            </a:r>
          </a:p>
          <a:p>
            <a:r>
              <a:rPr lang="en-US" dirty="0" smtClean="0">
                <a:solidFill>
                  <a:schemeClr val="bg1"/>
                </a:solidFill>
              </a:rPr>
              <a:t>Examples</a:t>
            </a:r>
          </a:p>
        </p:txBody>
      </p:sp>
      <p:sp>
        <p:nvSpPr>
          <p:cNvPr id="8" name="Slide Number Placeholder 4"/>
          <p:cNvSpPr>
            <a:spLocks noGrp="1"/>
          </p:cNvSpPr>
          <p:nvPr>
            <p:ph type="sldNum" sz="quarter" idx="12"/>
          </p:nvPr>
        </p:nvSpPr>
        <p:spPr>
          <a:xfrm>
            <a:off x="8534400" y="6492876"/>
            <a:ext cx="2133600" cy="365125"/>
          </a:xfrm>
        </p:spPr>
        <p:txBody>
          <a:bodyPr/>
          <a:lstStyle/>
          <a:p>
            <a:pPr algn="r"/>
            <a:fld id="{D6F938D1-0CD6-47C9-93BE-21F33B732DA0}" type="slidenum">
              <a:rPr lang="en-US" smtClean="0"/>
              <a:pPr algn="r"/>
              <a:t>2</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6012" y="45776"/>
            <a:ext cx="613588" cy="613588"/>
          </a:xfrm>
          <a:prstGeom prst="rect">
            <a:avLst/>
          </a:prstGeom>
        </p:spPr>
      </p:pic>
      <p:sp>
        <p:nvSpPr>
          <p:cNvPr id="11" name="Title 1"/>
          <p:cNvSpPr txBox="1">
            <a:spLocks/>
          </p:cNvSpPr>
          <p:nvPr/>
        </p:nvSpPr>
        <p:spPr>
          <a:xfrm>
            <a:off x="1947334" y="122573"/>
            <a:ext cx="8229600" cy="961161"/>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rPr>
              <a:t>Outline</a:t>
            </a:r>
          </a:p>
        </p:txBody>
      </p:sp>
    </p:spTree>
    <p:extLst>
      <p:ext uri="{BB962C8B-B14F-4D97-AF65-F5344CB8AC3E}">
        <p14:creationId xmlns:p14="http://schemas.microsoft.com/office/powerpoint/2010/main" val="163225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B13B1-0D60-2444-BFA2-91960B0304B3}" type="slidenum">
              <a:rPr lang="en-US" smtClean="0">
                <a:solidFill>
                  <a:prstClr val="white">
                    <a:tint val="75000"/>
                  </a:prstClr>
                </a:solidFill>
              </a:rPr>
              <a:pPr/>
              <a:t>3</a:t>
            </a:fld>
            <a:endParaRPr lang="en-US">
              <a:solidFill>
                <a:prstClr val="white">
                  <a:tint val="75000"/>
                </a:prstClr>
              </a:solidFill>
            </a:endParaRPr>
          </a:p>
        </p:txBody>
      </p:sp>
      <p:sp>
        <p:nvSpPr>
          <p:cNvPr id="13" name="Title 1"/>
          <p:cNvSpPr txBox="1">
            <a:spLocks/>
          </p:cNvSpPr>
          <p:nvPr/>
        </p:nvSpPr>
        <p:spPr>
          <a:xfrm>
            <a:off x="1947334" y="122573"/>
            <a:ext cx="8229600" cy="961161"/>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dirty="0" smtClean="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rPr>
              <a:t>Utilization of </a:t>
            </a:r>
            <a:r>
              <a:rPr lang="en-US" dirty="0" err="1" smtClean="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rPr>
              <a:t>McIDAS</a:t>
            </a:r>
            <a:r>
              <a:rPr lang="en-US" dirty="0" smtClean="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rPr>
              <a:t>-V </a:t>
            </a:r>
            <a:endParaRPr lang="en-US"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6012" y="45776"/>
            <a:ext cx="613588" cy="613588"/>
          </a:xfrm>
          <a:prstGeom prst="rect">
            <a:avLst/>
          </a:prstGeom>
        </p:spPr>
      </p:pic>
      <p:sp>
        <p:nvSpPr>
          <p:cNvPr id="11" name="Content Placeholder 2"/>
          <p:cNvSpPr>
            <a:spLocks noGrp="1"/>
          </p:cNvSpPr>
          <p:nvPr>
            <p:ph idx="1"/>
          </p:nvPr>
        </p:nvSpPr>
        <p:spPr>
          <a:xfrm>
            <a:off x="609600" y="990601"/>
            <a:ext cx="10972800" cy="4724400"/>
          </a:xfrm>
        </p:spPr>
        <p:txBody>
          <a:bodyPr>
            <a:normAutofit fontScale="92500" lnSpcReduction="20000"/>
          </a:bodyPr>
          <a:lstStyle/>
          <a:p>
            <a:pPr>
              <a:buFont typeface="Wingdings" panose="05000000000000000000" pitchFamily="2" charset="2"/>
              <a:buChar char="Ø"/>
            </a:pPr>
            <a:r>
              <a:rPr lang="en-US" sz="4000" dirty="0" smtClean="0"/>
              <a:t> </a:t>
            </a:r>
            <a:r>
              <a:rPr lang="en-US" sz="4000" dirty="0" err="1" smtClean="0"/>
              <a:t>McIDAS</a:t>
            </a:r>
            <a:r>
              <a:rPr lang="en-US" sz="4000" dirty="0" smtClean="0"/>
              <a:t>-V has proven useful in the creation of imagery used in both social media as well as in the analysis of imagery </a:t>
            </a:r>
            <a:br>
              <a:rPr lang="en-US" sz="4000" dirty="0" smtClean="0"/>
            </a:br>
            <a:endParaRPr lang="en-US" sz="4000" dirty="0" smtClean="0"/>
          </a:p>
          <a:p>
            <a:pPr>
              <a:buFont typeface="Wingdings" panose="05000000000000000000" pitchFamily="2" charset="2"/>
              <a:buChar char="Ø"/>
            </a:pPr>
            <a:r>
              <a:rPr lang="en-US" sz="4000" dirty="0" smtClean="0"/>
              <a:t>Multiple products, including Level 2 products, from the JPSS program can be displayed</a:t>
            </a:r>
            <a:br>
              <a:rPr lang="en-US" sz="4000" dirty="0" smtClean="0"/>
            </a:br>
            <a:endParaRPr lang="en-US" sz="4000" dirty="0" smtClean="0"/>
          </a:p>
          <a:p>
            <a:pPr>
              <a:buFont typeface="Wingdings" panose="05000000000000000000" pitchFamily="2" charset="2"/>
              <a:buChar char="Ø"/>
            </a:pPr>
            <a:r>
              <a:rPr lang="en-US" sz="4000" dirty="0" smtClean="0"/>
              <a:t>However, there are some critical gaps in </a:t>
            </a:r>
            <a:r>
              <a:rPr lang="en-US" sz="4000" dirty="0" err="1" smtClean="0"/>
              <a:t>McIDAS</a:t>
            </a:r>
            <a:r>
              <a:rPr lang="en-US" sz="4000" dirty="0" smtClean="0"/>
              <a:t>-V that if addressed, could make it a more powerful tool. </a:t>
            </a:r>
          </a:p>
        </p:txBody>
      </p:sp>
    </p:spTree>
    <p:extLst>
      <p:ext uri="{BB962C8B-B14F-4D97-AF65-F5344CB8AC3E}">
        <p14:creationId xmlns:p14="http://schemas.microsoft.com/office/powerpoint/2010/main" val="78619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2770" name="Rectangle 2"/>
          <p:cNvSpPr>
            <a:spLocks noGrp="1" noChangeArrowheads="1"/>
          </p:cNvSpPr>
          <p:nvPr>
            <p:ph type="title"/>
          </p:nvPr>
        </p:nvSpPr>
        <p:spPr/>
        <p:txBody>
          <a:bodyPr/>
          <a:lstStyle/>
          <a:p>
            <a:pPr>
              <a:defRPr/>
            </a:pPr>
            <a:r>
              <a:rPr lang="en-US" dirty="0" smtClean="0"/>
              <a:t>Suomi NPP/NOAA-20</a:t>
            </a:r>
            <a:endParaRPr lang="en-US" dirty="0"/>
          </a:p>
        </p:txBody>
      </p:sp>
      <p:sp>
        <p:nvSpPr>
          <p:cNvPr id="4512771" name="Rectangle 3"/>
          <p:cNvSpPr>
            <a:spLocks noGrp="1" noChangeArrowheads="1"/>
          </p:cNvSpPr>
          <p:nvPr>
            <p:ph idx="1"/>
          </p:nvPr>
        </p:nvSpPr>
        <p:spPr/>
        <p:txBody>
          <a:bodyPr>
            <a:normAutofit/>
          </a:bodyPr>
          <a:lstStyle/>
          <a:p>
            <a:r>
              <a:rPr lang="en-US" dirty="0" smtClean="0"/>
              <a:t>It has 5 instruments which retrieve data regarding the atmosphere, land and ocean. 3 of these instruments can be displayed in </a:t>
            </a:r>
            <a:r>
              <a:rPr lang="en-US" dirty="0" err="1" smtClean="0"/>
              <a:t>McIDAS</a:t>
            </a:r>
            <a:r>
              <a:rPr lang="en-US" dirty="0" smtClean="0"/>
              <a:t>-V</a:t>
            </a:r>
          </a:p>
          <a:p>
            <a:pPr marL="0" indent="0">
              <a:buNone/>
            </a:pPr>
            <a:endParaRPr lang="en-US" dirty="0" smtClean="0"/>
          </a:p>
          <a:p>
            <a:pPr lvl="1"/>
            <a:r>
              <a:rPr lang="en-US" dirty="0" smtClean="0">
                <a:solidFill>
                  <a:srgbClr val="FF0000"/>
                </a:solidFill>
              </a:rPr>
              <a:t>VIIRS</a:t>
            </a:r>
          </a:p>
          <a:p>
            <a:pPr lvl="1"/>
            <a:r>
              <a:rPr lang="en-US" dirty="0" smtClean="0"/>
              <a:t>CERES</a:t>
            </a:r>
          </a:p>
          <a:p>
            <a:pPr lvl="1"/>
            <a:r>
              <a:rPr lang="en-US" dirty="0" err="1" smtClean="0">
                <a:solidFill>
                  <a:srgbClr val="FF0000"/>
                </a:solidFill>
              </a:rPr>
              <a:t>CrIS</a:t>
            </a:r>
            <a:endParaRPr lang="en-US" dirty="0" smtClean="0">
              <a:solidFill>
                <a:srgbClr val="FF0000"/>
              </a:solidFill>
            </a:endParaRPr>
          </a:p>
          <a:p>
            <a:pPr lvl="1"/>
            <a:r>
              <a:rPr lang="en-US" dirty="0" smtClean="0">
                <a:solidFill>
                  <a:srgbClr val="FF0000"/>
                </a:solidFill>
              </a:rPr>
              <a:t>ATMS</a:t>
            </a:r>
          </a:p>
          <a:p>
            <a:pPr lvl="1"/>
            <a:r>
              <a:rPr lang="en-US" dirty="0" smtClean="0"/>
              <a:t>OMPS</a:t>
            </a:r>
            <a:endParaRPr lang="en-US" dirty="0"/>
          </a:p>
        </p:txBody>
      </p:sp>
      <p:sp>
        <p:nvSpPr>
          <p:cNvPr id="12290" name="Slide Number Placeholder 5"/>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8DC1F5F-2EA8-47D3-B295-CAC444BEC76E}" type="slidenum">
              <a:rPr lang="en-US" smtClean="0">
                <a:solidFill>
                  <a:srgbClr val="FFFF00"/>
                </a:solidFill>
                <a:latin typeface="Times New Roman" pitchFamily="18" charset="0"/>
              </a:rPr>
              <a:pPr/>
              <a:t>4</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3029184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2770" name="Rectangle 2"/>
          <p:cNvSpPr>
            <a:spLocks noGrp="1" noChangeArrowheads="1"/>
          </p:cNvSpPr>
          <p:nvPr>
            <p:ph type="title"/>
          </p:nvPr>
        </p:nvSpPr>
        <p:spPr/>
        <p:txBody>
          <a:bodyPr>
            <a:normAutofit fontScale="90000"/>
          </a:bodyPr>
          <a:lstStyle/>
          <a:p>
            <a:pPr>
              <a:defRPr/>
            </a:pPr>
            <a:r>
              <a:rPr lang="en-US" dirty="0"/>
              <a:t>Advanced Technology Microwave Sounder</a:t>
            </a:r>
            <a:br>
              <a:rPr lang="en-US" dirty="0"/>
            </a:br>
            <a:r>
              <a:rPr lang="en-US" dirty="0" smtClean="0"/>
              <a:t>(ATMS)</a:t>
            </a:r>
            <a:endParaRPr lang="en-US" dirty="0"/>
          </a:p>
        </p:txBody>
      </p:sp>
      <p:sp>
        <p:nvSpPr>
          <p:cNvPr id="4512771" name="Rectangle 3"/>
          <p:cNvSpPr>
            <a:spLocks noGrp="1" noChangeArrowheads="1"/>
          </p:cNvSpPr>
          <p:nvPr>
            <p:ph idx="1"/>
          </p:nvPr>
        </p:nvSpPr>
        <p:spPr/>
        <p:txBody>
          <a:bodyPr>
            <a:normAutofit/>
          </a:bodyPr>
          <a:lstStyle/>
          <a:p>
            <a:r>
              <a:rPr lang="en-US" sz="2000" dirty="0"/>
              <a:t>22 microwave channels, combining all the channels of the preceding AMSU-A1, AMSU-A2, and AMSU-B sensors into a single package</a:t>
            </a:r>
          </a:p>
          <a:p>
            <a:r>
              <a:rPr lang="en-US" sz="2000" dirty="0"/>
              <a:t>Provides sounding observations needed to retrieve profiles of atmospheric temperature and moisture for forecasting models and continuity for climate monitoring purposes</a:t>
            </a:r>
            <a:r>
              <a:rPr lang="en-US" sz="1800" dirty="0"/>
              <a:t>.</a:t>
            </a:r>
          </a:p>
        </p:txBody>
      </p:sp>
      <p:sp>
        <p:nvSpPr>
          <p:cNvPr id="12290" name="Slide Number Placeholder 5"/>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8DC1F5F-2EA8-47D3-B295-CAC444BEC76E}" type="slidenum">
              <a:rPr lang="en-US" smtClean="0">
                <a:solidFill>
                  <a:srgbClr val="FFFF00"/>
                </a:solidFill>
                <a:latin typeface="Times New Roman" pitchFamily="18" charset="0"/>
              </a:rPr>
              <a:pPr/>
              <a:t>5</a:t>
            </a:fld>
            <a:endParaRPr lang="en-US" smtClean="0">
              <a:solidFill>
                <a:srgbClr val="FFFF00"/>
              </a:solidFill>
              <a:latin typeface="Times New Roman" pitchFamily="18" charset="0"/>
            </a:endParaRPr>
          </a:p>
        </p:txBody>
      </p:sp>
      <p:pic>
        <p:nvPicPr>
          <p:cNvPr id="2" name="Picture 2" descr="\\beans\users$\wstraka\Data\Desktop\Conferences\EUMETSAT2013\William_ATMS_EUMETSA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03948" y="2895600"/>
            <a:ext cx="5784104" cy="422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005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2770" name="Rectangle 2"/>
          <p:cNvSpPr>
            <a:spLocks noGrp="1" noChangeArrowheads="1"/>
          </p:cNvSpPr>
          <p:nvPr>
            <p:ph type="title"/>
          </p:nvPr>
        </p:nvSpPr>
        <p:spPr/>
        <p:txBody>
          <a:bodyPr>
            <a:normAutofit fontScale="90000"/>
          </a:bodyPr>
          <a:lstStyle/>
          <a:p>
            <a:pPr>
              <a:defRPr/>
            </a:pPr>
            <a:r>
              <a:rPr lang="en-US" dirty="0"/>
              <a:t>Cross-track Infrared Sounder</a:t>
            </a:r>
            <a:br>
              <a:rPr lang="en-US" dirty="0"/>
            </a:br>
            <a:r>
              <a:rPr lang="en-US" dirty="0" smtClean="0"/>
              <a:t>(</a:t>
            </a:r>
            <a:r>
              <a:rPr lang="en-US" dirty="0" err="1" smtClean="0"/>
              <a:t>CrIS</a:t>
            </a:r>
            <a:r>
              <a:rPr lang="en-US" dirty="0" smtClean="0"/>
              <a:t>)</a:t>
            </a:r>
            <a:endParaRPr lang="en-US" dirty="0"/>
          </a:p>
        </p:txBody>
      </p:sp>
      <p:sp>
        <p:nvSpPr>
          <p:cNvPr id="4512771" name="Rectangle 3"/>
          <p:cNvSpPr>
            <a:spLocks noGrp="1" noChangeArrowheads="1"/>
          </p:cNvSpPr>
          <p:nvPr>
            <p:ph idx="1"/>
          </p:nvPr>
        </p:nvSpPr>
        <p:spPr/>
        <p:txBody>
          <a:bodyPr>
            <a:normAutofit/>
          </a:bodyPr>
          <a:lstStyle/>
          <a:p>
            <a:r>
              <a:rPr lang="en-US" sz="2400" dirty="0"/>
              <a:t>1,305 infrared spectral channels</a:t>
            </a:r>
          </a:p>
          <a:p>
            <a:r>
              <a:rPr lang="en-US" sz="2400" dirty="0"/>
              <a:t>Designed to provide high vertical resolution information on the atmosphere's structure of temperature and water vapor</a:t>
            </a:r>
            <a:r>
              <a:rPr lang="en-US" dirty="0" smtClean="0"/>
              <a:t>.</a:t>
            </a:r>
            <a:endParaRPr lang="en-US" dirty="0"/>
          </a:p>
        </p:txBody>
      </p:sp>
      <p:sp>
        <p:nvSpPr>
          <p:cNvPr id="12290" name="Slide Number Placeholder 5"/>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8DC1F5F-2EA8-47D3-B295-CAC444BEC76E}" type="slidenum">
              <a:rPr lang="en-US" smtClean="0">
                <a:solidFill>
                  <a:srgbClr val="FFFF00"/>
                </a:solidFill>
                <a:latin typeface="Times New Roman" pitchFamily="18" charset="0"/>
              </a:rPr>
              <a:pPr/>
              <a:t>6</a:t>
            </a:fld>
            <a:endParaRPr lang="en-US" smtClean="0">
              <a:solidFill>
                <a:srgbClr val="FFFF00"/>
              </a:solidFill>
              <a:latin typeface="Times New Roman" pitchFamily="18" charset="0"/>
            </a:endParaRPr>
          </a:p>
        </p:txBody>
      </p:sp>
      <p:pic>
        <p:nvPicPr>
          <p:cNvPr id="8" name="Picture 2" descr="\\beans\users$\wstraka\Data\Desktop\STAR JPSS annual meeting\cr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429000"/>
            <a:ext cx="3524292" cy="2711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ans\users$\wstraka\Data\Desktop\STAR JPSS annual meeting\cris_spec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0"/>
            <a:ext cx="5121302" cy="194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510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2770" name="Rectangle 2"/>
          <p:cNvSpPr>
            <a:spLocks noGrp="1" noChangeArrowheads="1"/>
          </p:cNvSpPr>
          <p:nvPr>
            <p:ph type="title"/>
          </p:nvPr>
        </p:nvSpPr>
        <p:spPr/>
        <p:txBody>
          <a:bodyPr>
            <a:normAutofit/>
          </a:bodyPr>
          <a:lstStyle/>
          <a:p>
            <a:pPr>
              <a:defRPr/>
            </a:pPr>
            <a:r>
              <a:rPr lang="en-US" dirty="0" smtClean="0"/>
              <a:t>S-NPP/NOAA-20 Capabilities</a:t>
            </a:r>
            <a:endParaRPr lang="en-US" dirty="0"/>
          </a:p>
        </p:txBody>
      </p:sp>
      <p:sp>
        <p:nvSpPr>
          <p:cNvPr id="4512771" name="Rectangle 3"/>
          <p:cNvSpPr>
            <a:spLocks noGrp="1" noChangeArrowheads="1"/>
          </p:cNvSpPr>
          <p:nvPr>
            <p:ph idx="1"/>
          </p:nvPr>
        </p:nvSpPr>
        <p:spPr>
          <a:xfrm>
            <a:off x="762000" y="1600201"/>
            <a:ext cx="10668000" cy="5121274"/>
          </a:xfrm>
        </p:spPr>
        <p:txBody>
          <a:bodyPr>
            <a:normAutofit fontScale="85000" lnSpcReduction="20000"/>
          </a:bodyPr>
          <a:lstStyle/>
          <a:p>
            <a:r>
              <a:rPr lang="en-US" dirty="0" smtClean="0"/>
              <a:t>Support for </a:t>
            </a:r>
            <a:r>
              <a:rPr lang="en-US" dirty="0" err="1"/>
              <a:t>CrIS</a:t>
            </a:r>
            <a:r>
              <a:rPr lang="en-US" dirty="0"/>
              <a:t> Full Spectrum </a:t>
            </a:r>
            <a:r>
              <a:rPr lang="en-US" dirty="0" smtClean="0"/>
              <a:t>data.</a:t>
            </a:r>
          </a:p>
          <a:p>
            <a:endParaRPr lang="en-US" dirty="0"/>
          </a:p>
          <a:p>
            <a:r>
              <a:rPr lang="en-US" dirty="0" smtClean="0"/>
              <a:t>Chooser </a:t>
            </a:r>
            <a:r>
              <a:rPr lang="en-US" dirty="0"/>
              <a:t>rename to JPSS </a:t>
            </a:r>
            <a:r>
              <a:rPr lang="en-US" dirty="0" smtClean="0"/>
              <a:t>(But still under development?)</a:t>
            </a:r>
          </a:p>
          <a:p>
            <a:endParaRPr lang="en-US" dirty="0"/>
          </a:p>
          <a:p>
            <a:r>
              <a:rPr lang="en-US" dirty="0" smtClean="0"/>
              <a:t>Reordering </a:t>
            </a:r>
            <a:r>
              <a:rPr lang="en-US" dirty="0"/>
              <a:t>of fields provided now (e.g. </a:t>
            </a:r>
            <a:r>
              <a:rPr lang="en-US" dirty="0" smtClean="0"/>
              <a:t>M bands used to be listed </a:t>
            </a:r>
            <a:r>
              <a:rPr lang="en-US" dirty="0"/>
              <a:t>out of </a:t>
            </a:r>
            <a:r>
              <a:rPr lang="en-US" dirty="0" smtClean="0"/>
              <a:t>order in </a:t>
            </a:r>
            <a:r>
              <a:rPr lang="en-US" dirty="0" err="1" smtClean="0"/>
              <a:t>multibanded</a:t>
            </a:r>
            <a:r>
              <a:rPr lang="en-US" dirty="0" smtClean="0"/>
              <a:t> VIIRS files)</a:t>
            </a:r>
          </a:p>
          <a:p>
            <a:endParaRPr lang="en-US" dirty="0"/>
          </a:p>
          <a:p>
            <a:r>
              <a:rPr lang="en-US" dirty="0" smtClean="0"/>
              <a:t>Better </a:t>
            </a:r>
            <a:r>
              <a:rPr lang="en-US" dirty="0"/>
              <a:t>time formatting in scripting </a:t>
            </a:r>
            <a:r>
              <a:rPr lang="en-US" dirty="0" smtClean="0"/>
              <a:t>functions</a:t>
            </a:r>
          </a:p>
          <a:p>
            <a:endParaRPr lang="en-US" dirty="0"/>
          </a:p>
          <a:p>
            <a:r>
              <a:rPr lang="en-US" dirty="0" smtClean="0"/>
              <a:t>Generalization </a:t>
            </a:r>
            <a:r>
              <a:rPr lang="en-US" dirty="0"/>
              <a:t>and renaming of scripting functions, with </a:t>
            </a:r>
            <a:r>
              <a:rPr lang="en-US" dirty="0" smtClean="0"/>
              <a:t>deprecation warnings provided</a:t>
            </a:r>
            <a:br>
              <a:rPr lang="en-US" dirty="0" smtClean="0"/>
            </a:br>
            <a:endParaRPr lang="en-US" dirty="0" smtClean="0"/>
          </a:p>
          <a:p>
            <a:r>
              <a:rPr lang="en-US" dirty="0"/>
              <a:t>Support for visualizing granules which straddle the dateline (note, this issue occurs with other polar and geo data)</a:t>
            </a:r>
          </a:p>
          <a:p>
            <a:endParaRPr lang="en-US" dirty="0" smtClean="0"/>
          </a:p>
          <a:p>
            <a:endParaRPr lang="en-US" dirty="0"/>
          </a:p>
          <a:p>
            <a:endParaRPr lang="en-US" dirty="0" smtClean="0"/>
          </a:p>
        </p:txBody>
      </p:sp>
      <p:sp>
        <p:nvSpPr>
          <p:cNvPr id="12290" name="Slide Number Placeholder 5"/>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8DC1F5F-2EA8-47D3-B295-CAC444BEC76E}" type="slidenum">
              <a:rPr lang="en-US" smtClean="0">
                <a:solidFill>
                  <a:srgbClr val="FFFF00"/>
                </a:solidFill>
                <a:latin typeface="Times New Roman" pitchFamily="18" charset="0"/>
              </a:rPr>
              <a:pPr/>
              <a:t>7</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3866546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2770" name="Rectangle 2"/>
          <p:cNvSpPr>
            <a:spLocks noGrp="1" noChangeArrowheads="1"/>
          </p:cNvSpPr>
          <p:nvPr>
            <p:ph type="title"/>
          </p:nvPr>
        </p:nvSpPr>
        <p:spPr>
          <a:xfrm>
            <a:off x="457200" y="-152400"/>
            <a:ext cx="10972800" cy="1143000"/>
          </a:xfrm>
        </p:spPr>
        <p:txBody>
          <a:bodyPr>
            <a:normAutofit/>
          </a:bodyPr>
          <a:lstStyle/>
          <a:p>
            <a:pPr>
              <a:defRPr/>
            </a:pPr>
            <a:r>
              <a:rPr lang="en-US" sz="3600" dirty="0" err="1" smtClean="0"/>
              <a:t>McIDAS</a:t>
            </a:r>
            <a:r>
              <a:rPr lang="en-US" sz="3600" dirty="0" smtClean="0"/>
              <a:t>-V Gaps for JPSS</a:t>
            </a:r>
            <a:endParaRPr lang="en-US" sz="3600" dirty="0"/>
          </a:p>
        </p:txBody>
      </p:sp>
      <p:sp>
        <p:nvSpPr>
          <p:cNvPr id="4512771" name="Rectangle 3"/>
          <p:cNvSpPr>
            <a:spLocks noGrp="1" noChangeArrowheads="1"/>
          </p:cNvSpPr>
          <p:nvPr>
            <p:ph idx="1"/>
          </p:nvPr>
        </p:nvSpPr>
        <p:spPr>
          <a:xfrm>
            <a:off x="304800" y="685801"/>
            <a:ext cx="11582400" cy="6188076"/>
          </a:xfrm>
        </p:spPr>
        <p:txBody>
          <a:bodyPr>
            <a:normAutofit fontScale="62500" lnSpcReduction="20000"/>
          </a:bodyPr>
          <a:lstStyle/>
          <a:p>
            <a:r>
              <a:rPr lang="en-US" dirty="0"/>
              <a:t>Support for OMPS</a:t>
            </a:r>
          </a:p>
          <a:p>
            <a:pPr lvl="1"/>
            <a:r>
              <a:rPr lang="en-US" dirty="0"/>
              <a:t>Needed for comparisons and visualizations with other instruments</a:t>
            </a:r>
          </a:p>
          <a:p>
            <a:pPr lvl="1"/>
            <a:endParaRPr lang="en-US" dirty="0"/>
          </a:p>
          <a:p>
            <a:r>
              <a:rPr lang="en-US" dirty="0" smtClean="0"/>
              <a:t>Support for Active Fires product</a:t>
            </a:r>
          </a:p>
          <a:p>
            <a:pPr lvl="1"/>
            <a:r>
              <a:rPr lang="en-US" dirty="0" smtClean="0"/>
              <a:t>While there is a work around using data from FIRMS, being able to read in the VAFP would be of great help to users for training</a:t>
            </a:r>
            <a:br>
              <a:rPr lang="en-US" dirty="0" smtClean="0"/>
            </a:br>
            <a:endParaRPr lang="en-US" dirty="0" smtClean="0"/>
          </a:p>
          <a:p>
            <a:r>
              <a:rPr lang="en-US" dirty="0" smtClean="0"/>
              <a:t>Support </a:t>
            </a:r>
            <a:r>
              <a:rPr lang="en-US" dirty="0"/>
              <a:t>for </a:t>
            </a:r>
            <a:r>
              <a:rPr lang="en-US" dirty="0" smtClean="0"/>
              <a:t>NUCAPS</a:t>
            </a:r>
          </a:p>
          <a:p>
            <a:pPr lvl="1"/>
            <a:r>
              <a:rPr lang="en-US" dirty="0" smtClean="0"/>
              <a:t>Currently there is no method to display the profiles as well as other products from NUCAPS outside of IDL/MATLAB and AWIPS2 This means that users outside of the NWS (ex. JMA, EUMETSAT) are not able to realize or display NUCAPS data easily. There is also no training tool for NUCAPS.</a:t>
            </a:r>
          </a:p>
          <a:p>
            <a:pPr lvl="1"/>
            <a:r>
              <a:rPr lang="en-US" dirty="0" err="1" smtClean="0"/>
              <a:t>McIDAS</a:t>
            </a:r>
            <a:r>
              <a:rPr lang="en-US" dirty="0" smtClean="0"/>
              <a:t>-V could fill that gap by allowing NUCAPS soundings and other products to be displayed on top of other products</a:t>
            </a:r>
            <a:endParaRPr lang="en-US" dirty="0"/>
          </a:p>
          <a:p>
            <a:endParaRPr lang="en-US" dirty="0"/>
          </a:p>
          <a:p>
            <a:r>
              <a:rPr lang="en-US" dirty="0"/>
              <a:t>Output in other GIS-type formats (ex. </a:t>
            </a:r>
            <a:r>
              <a:rPr lang="en-US" dirty="0" err="1"/>
              <a:t>geoTIF</a:t>
            </a:r>
            <a:r>
              <a:rPr lang="en-US" dirty="0"/>
              <a:t>)</a:t>
            </a:r>
          </a:p>
          <a:p>
            <a:pPr lvl="1"/>
            <a:r>
              <a:rPr lang="en-US" dirty="0"/>
              <a:t>Google KML/KMZ files often either don’t display properly in other GIS viewers other than Google Earth.</a:t>
            </a:r>
          </a:p>
          <a:p>
            <a:pPr lvl="1"/>
            <a:r>
              <a:rPr lang="en-US" dirty="0"/>
              <a:t>This is needed for comparisons and interactions with other groups, both in </a:t>
            </a:r>
            <a:r>
              <a:rPr lang="en-US" dirty="0" err="1"/>
              <a:t>cal</a:t>
            </a:r>
            <a:r>
              <a:rPr lang="en-US" dirty="0"/>
              <a:t>/</a:t>
            </a:r>
            <a:r>
              <a:rPr lang="en-US" dirty="0" err="1"/>
              <a:t>val</a:t>
            </a:r>
            <a:r>
              <a:rPr lang="en-US" dirty="0"/>
              <a:t> and other activities.</a:t>
            </a:r>
          </a:p>
          <a:p>
            <a:endParaRPr lang="en-US" dirty="0"/>
          </a:p>
          <a:p>
            <a:r>
              <a:rPr lang="en-US" dirty="0"/>
              <a:t>Automatic support for </a:t>
            </a:r>
            <a:r>
              <a:rPr lang="en-US" dirty="0" err="1"/>
              <a:t>MiRS</a:t>
            </a:r>
            <a:r>
              <a:rPr lang="en-US" dirty="0"/>
              <a:t> products</a:t>
            </a:r>
          </a:p>
          <a:p>
            <a:pPr lvl="1"/>
            <a:r>
              <a:rPr lang="en-US" dirty="0"/>
              <a:t>Right now it is either a special plugin for older </a:t>
            </a:r>
            <a:r>
              <a:rPr lang="en-US" dirty="0" err="1"/>
              <a:t>MiRS</a:t>
            </a:r>
            <a:r>
              <a:rPr lang="en-US" dirty="0"/>
              <a:t> data or a “secret” </a:t>
            </a:r>
            <a:r>
              <a:rPr lang="en-US" dirty="0" smtClean="0"/>
              <a:t>plugin </a:t>
            </a:r>
            <a:r>
              <a:rPr lang="en-US" dirty="0"/>
              <a:t>for newer </a:t>
            </a:r>
            <a:r>
              <a:rPr lang="en-US" dirty="0" err="1"/>
              <a:t>MiRS</a:t>
            </a:r>
            <a:r>
              <a:rPr lang="en-US" dirty="0"/>
              <a:t> </a:t>
            </a:r>
            <a:r>
              <a:rPr lang="en-US" dirty="0" smtClean="0"/>
              <a:t>data. Standardizing this as a core part of </a:t>
            </a:r>
            <a:r>
              <a:rPr lang="en-US" dirty="0" err="1" smtClean="0"/>
              <a:t>McV</a:t>
            </a:r>
            <a:r>
              <a:rPr lang="en-US" dirty="0" smtClean="0"/>
              <a:t> would allow it to be used as a training tool and for better usage by non-US users.</a:t>
            </a:r>
            <a:r>
              <a:rPr lang="en-US" dirty="0"/>
              <a:t/>
            </a:r>
            <a:br>
              <a:rPr lang="en-US" dirty="0"/>
            </a:br>
            <a:endParaRPr lang="en-US" dirty="0"/>
          </a:p>
          <a:p>
            <a:r>
              <a:rPr lang="en-US" dirty="0"/>
              <a:t>Default support for JPSS Enterprise EDR products</a:t>
            </a:r>
          </a:p>
          <a:p>
            <a:pPr lvl="1"/>
            <a:r>
              <a:rPr lang="en-US" dirty="0"/>
              <a:t>With the </a:t>
            </a:r>
            <a:r>
              <a:rPr lang="en-US" dirty="0" smtClean="0"/>
              <a:t>transition to enterprise algorithms, the ability to aggregate these products and visualize a swath would be useful to users of the L2 products. Right now, you have to do select each granule individually.</a:t>
            </a:r>
            <a:endParaRPr lang="en-US" dirty="0"/>
          </a:p>
          <a:p>
            <a:endParaRPr lang="en-US" dirty="0" smtClean="0"/>
          </a:p>
        </p:txBody>
      </p:sp>
      <p:sp>
        <p:nvSpPr>
          <p:cNvPr id="12290" name="Slide Number Placeholder 5"/>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8DC1F5F-2EA8-47D3-B295-CAC444BEC76E}" type="slidenum">
              <a:rPr lang="en-US" smtClean="0">
                <a:solidFill>
                  <a:srgbClr val="FFFF00"/>
                </a:solidFill>
                <a:latin typeface="Times New Roman" pitchFamily="18" charset="0"/>
              </a:rPr>
              <a:pPr/>
              <a:t>8</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3104700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Examples</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88542A7-E194-41BE-82C8-2F00E215C8E3}" type="slidenum">
              <a:rPr lang="en-US" smtClean="0">
                <a:solidFill>
                  <a:prstClr val="white">
                    <a:shade val="50000"/>
                  </a:prstClr>
                </a:solidFill>
                <a:latin typeface="Book Antiqua"/>
              </a:rPr>
              <a:pPr/>
              <a:t>9</a:t>
            </a:fld>
            <a:endParaRPr lang="en-US">
              <a:solidFill>
                <a:prstClr val="white">
                  <a:shade val="50000"/>
                </a:prstClr>
              </a:solidFill>
              <a:latin typeface="Book Antiqua"/>
            </a:endParaRPr>
          </a:p>
        </p:txBody>
      </p:sp>
    </p:spTree>
    <p:extLst>
      <p:ext uri="{BB962C8B-B14F-4D97-AF65-F5344CB8AC3E}">
        <p14:creationId xmlns:p14="http://schemas.microsoft.com/office/powerpoint/2010/main" val="4256476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9053</TotalTime>
  <Words>717</Words>
  <Application>Microsoft Office PowerPoint</Application>
  <PresentationFormat>Widescreen</PresentationFormat>
  <Paragraphs>97</Paragraphs>
  <Slides>15</Slides>
  <Notes>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15</vt:i4>
      </vt:variant>
    </vt:vector>
  </HeadingPairs>
  <TitlesOfParts>
    <vt:vector size="30" baseType="lpstr">
      <vt:lpstr>맑은 고딕</vt:lpstr>
      <vt:lpstr>Arial</vt:lpstr>
      <vt:lpstr>Book Antiqua</vt:lpstr>
      <vt:lpstr>Calibri</vt:lpstr>
      <vt:lpstr>Calibri Light</vt:lpstr>
      <vt:lpstr>Lucida Sans</vt:lpstr>
      <vt:lpstr>Times New Roman</vt:lpstr>
      <vt:lpstr>Wingdings</vt:lpstr>
      <vt:lpstr>Wingdings 2</vt:lpstr>
      <vt:lpstr>Wingdings 3</vt:lpstr>
      <vt:lpstr>Office Theme</vt:lpstr>
      <vt:lpstr>1_Apex</vt:lpstr>
      <vt:lpstr>1_Office Theme</vt:lpstr>
      <vt:lpstr>3_ Black </vt:lpstr>
      <vt:lpstr>4_Office Theme</vt:lpstr>
      <vt:lpstr>PowerPoint Presentation</vt:lpstr>
      <vt:lpstr>PowerPoint Presentation</vt:lpstr>
      <vt:lpstr>PowerPoint Presentation</vt:lpstr>
      <vt:lpstr>Suomi NPP/NOAA-20</vt:lpstr>
      <vt:lpstr>Advanced Technology Microwave Sounder (ATMS)</vt:lpstr>
      <vt:lpstr>Cross-track Infrared Sounder (CrIS)</vt:lpstr>
      <vt:lpstr>S-NPP/NOAA-20 Capabilities</vt:lpstr>
      <vt:lpstr>McIDAS-V Gaps for JPSS</vt:lpstr>
      <vt:lpstr>Examples</vt:lpstr>
      <vt:lpstr>Pre-storm examples Hurricane Florence</vt:lpstr>
      <vt:lpstr>Hurricane Dorian</vt:lpstr>
      <vt:lpstr>Support of FEMA’s National Level Exercised 2018 (“Hurricane Cora”)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seaman</dc:creator>
  <cp:lastModifiedBy>William Straka</cp:lastModifiedBy>
  <cp:revision>272</cp:revision>
  <dcterms:created xsi:type="dcterms:W3CDTF">2015-04-27T16:22:15Z</dcterms:created>
  <dcterms:modified xsi:type="dcterms:W3CDTF">2019-09-16T16:07:11Z</dcterms:modified>
</cp:coreProperties>
</file>