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476" r:id="rId4"/>
    <p:sldId id="524" r:id="rId5"/>
    <p:sldId id="434" r:id="rId6"/>
    <p:sldId id="530" r:id="rId7"/>
    <p:sldId id="531" r:id="rId8"/>
    <p:sldId id="519" r:id="rId9"/>
    <p:sldId id="526" r:id="rId10"/>
    <p:sldId id="521" r:id="rId11"/>
    <p:sldId id="520" r:id="rId12"/>
    <p:sldId id="527" r:id="rId13"/>
    <p:sldId id="528" r:id="rId14"/>
    <p:sldId id="529" r:id="rId15"/>
    <p:sldId id="513" r:id="rId16"/>
    <p:sldId id="522" r:id="rId17"/>
    <p:sldId id="525" r:id="rId18"/>
    <p:sldId id="523" r:id="rId19"/>
    <p:sldId id="514" r:id="rId20"/>
    <p:sldId id="515" r:id="rId21"/>
    <p:sldId id="500" r:id="rId22"/>
    <p:sldId id="533" r:id="rId23"/>
    <p:sldId id="534" r:id="rId24"/>
    <p:sldId id="517" r:id="rId2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CC3399"/>
    <a:srgbClr val="333300"/>
    <a:srgbClr val="336600"/>
    <a:srgbClr val="663300"/>
    <a:srgbClr val="FFCCCC"/>
    <a:srgbClr val="6600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9"/>
    <p:restoredTop sz="89948"/>
  </p:normalViewPr>
  <p:slideViewPr>
    <p:cSldViewPr>
      <p:cViewPr varScale="1">
        <p:scale>
          <a:sx n="84" d="100"/>
          <a:sy n="84" d="100"/>
        </p:scale>
        <p:origin x="126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952"/>
    </p:cViewPr>
  </p:sorterViewPr>
  <p:notesViewPr>
    <p:cSldViewPr>
      <p:cViewPr>
        <p:scale>
          <a:sx n="75" d="100"/>
          <a:sy n="75" d="100"/>
        </p:scale>
        <p:origin x="-1542" y="-84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72B6A2-924B-2741-92B1-FDEE333A8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002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51E58B-F6B0-DF4F-B69A-A512AB224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63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4185A32-8702-6640-AF50-21D50164FADC}" type="slidenum">
              <a:rPr lang="en-US" sz="1200">
                <a:solidFill>
                  <a:schemeClr val="bg1"/>
                </a:solidFill>
              </a:rPr>
              <a:pPr/>
              <a:t>1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16575, 16844,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08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16286 (</a:t>
            </a:r>
            <a:r>
              <a:rPr lang="en-US" dirty="0" err="1"/>
              <a:t>Hima</a:t>
            </a:r>
            <a:r>
              <a:rPr lang="en-US" dirty="0"/>
              <a:t>), 16377 (GVAR), 16208 (</a:t>
            </a:r>
            <a:r>
              <a:rPr lang="en-US" dirty="0" err="1"/>
              <a:t>hima</a:t>
            </a:r>
            <a:r>
              <a:rPr lang="en-US" dirty="0"/>
              <a:t>),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43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15596 (</a:t>
            </a:r>
            <a:r>
              <a:rPr lang="en-US" dirty="0" err="1"/>
              <a:t>metop</a:t>
            </a:r>
            <a:r>
              <a:rPr lang="en-US" dirty="0"/>
              <a:t>), 16199 (GINI radar),, 16777 (MODX),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99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16182 (</a:t>
            </a:r>
            <a:r>
              <a:rPr lang="en-US" dirty="0" err="1"/>
              <a:t>imgfilt</a:t>
            </a:r>
            <a:r>
              <a:rPr lang="en-US" dirty="0"/>
              <a:t>), 16758/16638 (</a:t>
            </a:r>
            <a:r>
              <a:rPr lang="en-US" dirty="0" err="1"/>
              <a:t>imgprobe</a:t>
            </a:r>
            <a:r>
              <a:rPr lang="en-US" dirty="0"/>
              <a:t>), 16725 (</a:t>
            </a:r>
            <a:r>
              <a:rPr lang="en-US" dirty="0" err="1"/>
              <a:t>scantime</a:t>
            </a:r>
            <a:r>
              <a:rPr lang="en-US" dirty="0"/>
              <a:t>), 16079 (LALO)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39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16553 (</a:t>
            </a:r>
            <a:r>
              <a:rPr lang="en-US" dirty="0" err="1"/>
              <a:t>geot</a:t>
            </a:r>
            <a:r>
              <a:rPr lang="en-US" dirty="0"/>
              <a:t>), 16470 (1-byte), 15741 (AREA*), 16182 (</a:t>
            </a:r>
            <a:r>
              <a:rPr lang="en-US" dirty="0" err="1"/>
              <a:t>imgfilt</a:t>
            </a:r>
            <a:r>
              <a:rPr lang="en-US" dirty="0"/>
              <a:t>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44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16370 (map), 16686 (</a:t>
            </a:r>
            <a:r>
              <a:rPr lang="en-US" dirty="0" err="1"/>
              <a:t>frmlabel</a:t>
            </a:r>
            <a:r>
              <a:rPr lang="en-US" dirty="0"/>
              <a:t>), 16604 (</a:t>
            </a:r>
            <a:r>
              <a:rPr lang="en-US" dirty="0" err="1"/>
              <a:t>rgbdisp</a:t>
            </a:r>
            <a:r>
              <a:rPr lang="en-US" dirty="0"/>
              <a:t>), 16245 (combine) 16692 (</a:t>
            </a:r>
            <a:r>
              <a:rPr lang="en-US" dirty="0" err="1"/>
              <a:t>satannot</a:t>
            </a:r>
            <a:r>
              <a:rPr lang="en-US" dirty="0"/>
              <a:t>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6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16639 (GLM), 16620 (</a:t>
            </a:r>
            <a:r>
              <a:rPr lang="en-US" dirty="0" err="1"/>
              <a:t>glm</a:t>
            </a:r>
            <a:r>
              <a:rPr lang="en-US" dirty="0"/>
              <a:t> time=), 16448 (GLM switch),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755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16789 (</a:t>
            </a:r>
            <a:r>
              <a:rPr lang="en-US" dirty="0" err="1"/>
              <a:t>ptdisp</a:t>
            </a:r>
            <a:r>
              <a:rPr lang="en-US" dirty="0"/>
              <a:t> </a:t>
            </a:r>
            <a:r>
              <a:rPr lang="en-US" dirty="0" err="1"/>
              <a:t>hdf</a:t>
            </a:r>
            <a:r>
              <a:rPr lang="en-US" dirty="0"/>
              <a:t>), 16596 (10M), 14914 (special),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38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16551 (PETS), 16547 (</a:t>
            </a:r>
            <a:r>
              <a:rPr lang="en-US" dirty="0" err="1"/>
              <a:t>grdlist</a:t>
            </a:r>
            <a:r>
              <a:rPr lang="en-US" dirty="0"/>
              <a:t> time=0), 16126 (NONE), 16846 (</a:t>
            </a:r>
            <a:r>
              <a:rPr lang="en-US" dirty="0" err="1"/>
              <a:t>undecoded</a:t>
            </a:r>
            <a:r>
              <a:rPr lang="en-US" dirty="0"/>
              <a:t>), 16254 (global)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81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15168/16712 (TEMP, SHIP), 16728 (brazil),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90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591BC90B-7D3E-6045-BA72-0ACA7987498B}" type="slidenum">
              <a:rPr lang="en-US" sz="1200">
                <a:solidFill>
                  <a:schemeClr val="bg1"/>
                </a:solidFill>
              </a:rPr>
              <a:pPr/>
              <a:t>2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8434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16804 (NSSX), 16802/16327 (</a:t>
            </a:r>
            <a:r>
              <a:rPr lang="en-US" dirty="0" err="1"/>
              <a:t>mcxpyinstall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53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16645 (timeout), 15822 [</a:t>
            </a:r>
            <a:r>
              <a:rPr lang="en-US" dirty="0" err="1"/>
              <a:t>group.ip</a:t>
            </a:r>
            <a:r>
              <a:rPr lang="en-US" dirty="0"/>
              <a:t>), 16754 (tunnel)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967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16792 (!ls), 16719 (replaceable), 16696 (</a:t>
            </a:r>
            <a:r>
              <a:rPr lang="en-US" dirty="0" err="1"/>
              <a:t>dsserve</a:t>
            </a:r>
            <a:r>
              <a:rPr lang="en-US" dirty="0"/>
              <a:t> ##$$%%),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04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16577/16727(maps), 16773 (</a:t>
            </a:r>
            <a:r>
              <a:rPr lang="en-US" dirty="0" err="1"/>
              <a:t>macos</a:t>
            </a:r>
            <a:r>
              <a:rPr lang="en-US" dirty="0"/>
              <a:t>), 16730 (-50), 16713 (batch 99),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76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3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38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16313 (mode memo field), 16825 (</a:t>
            </a:r>
            <a:r>
              <a:rPr lang="en-US" dirty="0" err="1"/>
              <a:t>yoksas</a:t>
            </a:r>
            <a:r>
              <a:rPr lang="en-US" dirty="0"/>
              <a:t>), 16711 (</a:t>
            </a:r>
            <a:r>
              <a:rPr lang="en-US" dirty="0" err="1"/>
              <a:t>dqf</a:t>
            </a:r>
            <a:r>
              <a:rPr lang="en-US" dirty="0"/>
              <a:t>),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90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16605 (space), 16572 (map cutoff), 16567 (subpoint), 16794/16669 (parsing),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45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16605 (space), 16319/16825, 16540 (CORE.SAT),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59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16527, 16736 (DNB), 16739 (stretch 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93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16721/16592, 16753 (20000 files),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51E58B-F6B0-DF4F-B69A-A512AB2242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3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B3036-B58B-8647-A2EC-628CD5DE8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30882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7933F-2F6F-5B45-A40F-31EB04319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97416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4C531-29C3-324D-BBFB-D0ADE61AD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4393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ADF83-B78B-884B-A0EB-B658BB4E9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8502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BFBCC-C25D-9F47-8434-508147737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76315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E4EF9-07F4-0C47-BDF3-92CE2076C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88188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28F5D-FF08-5B4D-93F3-F2D1304B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053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EB147-884C-9240-9707-EA419A632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42711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D22A7-76FD-BE44-8B3A-36019961B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2273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34EF1-DCA5-9646-9256-112F997BE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8642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6DA7E-2B45-C34F-B9C7-71BFF5044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1185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D25F4CD8-339A-6F4A-9927-336C2128F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solidFill>
                  <a:schemeClr val="bg1"/>
                </a:solidFill>
                <a:ea typeface="ＭＳ Ｐゴシック" charset="0"/>
                <a:cs typeface="+mj-cs"/>
              </a:rPr>
              <a:t>McIDAS-X Software Development and Demonstration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1295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Dave </a:t>
            </a:r>
            <a:r>
              <a:rPr lang="en-US" dirty="0" err="1">
                <a:solidFill>
                  <a:schemeClr val="bg1"/>
                </a:solidFill>
                <a:latin typeface="Times New Roman" charset="0"/>
                <a:ea typeface="MS PGothic" charset="0"/>
              </a:rPr>
              <a:t>Santek</a:t>
            </a:r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 and Jay </a:t>
            </a:r>
            <a:r>
              <a:rPr lang="en-US" dirty="0" err="1">
                <a:solidFill>
                  <a:schemeClr val="bg1"/>
                </a:solidFill>
                <a:latin typeface="Times New Roman" charset="0"/>
                <a:ea typeface="MS PGothic" charset="0"/>
              </a:rPr>
              <a:t>Heinzelman</a:t>
            </a:r>
            <a:endParaRPr lang="en-US" dirty="0">
              <a:solidFill>
                <a:schemeClr val="bg1"/>
              </a:solidFill>
              <a:latin typeface="Times New Roman" charset="0"/>
              <a:ea typeface="MS PGothic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16 September 2019</a:t>
            </a:r>
            <a:endParaRPr lang="en-US" dirty="0">
              <a:solidFill>
                <a:schemeClr val="bg1"/>
              </a:solidFill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 err="1">
                <a:solidFill>
                  <a:schemeClr val="bg1"/>
                </a:solidFill>
              </a:rPr>
              <a:t>Meteosat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Corrected an error in computing satellite zenith angle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Assumed satellite was at zero longitude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Updated the </a:t>
            </a:r>
            <a:r>
              <a:rPr lang="en-US" sz="3200" dirty="0" err="1">
                <a:solidFill>
                  <a:schemeClr val="bg1"/>
                </a:solidFill>
              </a:rPr>
              <a:t>Meteosat</a:t>
            </a:r>
            <a:r>
              <a:rPr lang="en-US" sz="3200" dirty="0">
                <a:solidFill>
                  <a:schemeClr val="bg1"/>
                </a:solidFill>
              </a:rPr>
              <a:t> archive server for Met-11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MSGS server for reading *.</a:t>
            </a:r>
            <a:r>
              <a:rPr lang="en-US" sz="3200" dirty="0" err="1">
                <a:solidFill>
                  <a:schemeClr val="bg1"/>
                </a:solidFill>
              </a:rPr>
              <a:t>nat</a:t>
            </a:r>
            <a:r>
              <a:rPr lang="en-US" sz="3200" dirty="0">
                <a:solidFill>
                  <a:schemeClr val="bg1"/>
                </a:solidFill>
              </a:rPr>
              <a:t> files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595020-FB57-2A4C-8D6B-4398083EE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2403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Other Geo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 err="1">
                <a:solidFill>
                  <a:schemeClr val="bg1"/>
                </a:solidFill>
              </a:rPr>
              <a:t>Himawari</a:t>
            </a: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 </a:t>
            </a:r>
            <a:r>
              <a:rPr lang="en-US" sz="3200" dirty="0" err="1">
                <a:solidFill>
                  <a:schemeClr val="bg1"/>
                </a:solidFill>
              </a:rPr>
              <a:t>HimawariCast</a:t>
            </a:r>
            <a:r>
              <a:rPr lang="en-US" sz="3200" dirty="0">
                <a:solidFill>
                  <a:schemeClr val="bg1"/>
                </a:solidFill>
              </a:rPr>
              <a:t> server for H-9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 calibration module coefficients with more precision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GVAR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Increased to 2 digits of precision for brightness temperature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62B990-9AD6-8347-99CD-23F5525E6B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65455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Other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Polar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Added satellite ID in server for </a:t>
            </a:r>
            <a:r>
              <a:rPr lang="en-US" sz="3200" dirty="0" err="1">
                <a:solidFill>
                  <a:schemeClr val="bg1"/>
                </a:solidFill>
              </a:rPr>
              <a:t>Metop</a:t>
            </a:r>
            <a:r>
              <a:rPr lang="en-US" sz="3200" dirty="0">
                <a:solidFill>
                  <a:schemeClr val="bg1"/>
                </a:solidFill>
              </a:rPr>
              <a:t>-C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Improved contrast for MODIS product band 49: </a:t>
            </a:r>
            <a:r>
              <a:rPr lang="en-US" sz="3200" dirty="0"/>
              <a:t>Cloud Effective Radius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GINI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Updates to GINI server for radar to enable calibration for Area file copies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E6839C-29CE-9A41-BCE8-7856EBA9C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18825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other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IMGPROBE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Added ability to work directly with archive servers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Retain scanline times for ABI and </a:t>
            </a:r>
            <a:r>
              <a:rPr lang="en-US" sz="3200" dirty="0" err="1">
                <a:solidFill>
                  <a:schemeClr val="bg1"/>
                </a:solidFill>
              </a:rPr>
              <a:t>Himawari</a:t>
            </a:r>
            <a:endParaRPr lang="en-US" sz="320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Increased block size for </a:t>
            </a:r>
            <a:r>
              <a:rPr lang="en-US" sz="3200" dirty="0" err="1">
                <a:solidFill>
                  <a:schemeClr val="bg1"/>
                </a:solidFill>
              </a:rPr>
              <a:t>lat</a:t>
            </a:r>
            <a:r>
              <a:rPr lang="en-US" sz="3200" dirty="0">
                <a:solidFill>
                  <a:schemeClr val="bg1"/>
                </a:solidFill>
              </a:rPr>
              <a:t>/</a:t>
            </a:r>
            <a:r>
              <a:rPr lang="en-US" sz="3200" dirty="0" err="1">
                <a:solidFill>
                  <a:schemeClr val="bg1"/>
                </a:solidFill>
              </a:rPr>
              <a:t>lon</a:t>
            </a:r>
            <a:r>
              <a:rPr lang="en-US" sz="3200" dirty="0">
                <a:solidFill>
                  <a:schemeClr val="bg1"/>
                </a:solidFill>
              </a:rPr>
              <a:t> by pixel navigation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7A1805-49BE-C745-9C0A-586607D7D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95386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other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Added ability to write </a:t>
            </a:r>
            <a:r>
              <a:rPr lang="en-US" sz="3200" dirty="0" err="1">
                <a:solidFill>
                  <a:schemeClr val="bg1"/>
                </a:solidFill>
              </a:rPr>
              <a:t>GeoTIFF</a:t>
            </a:r>
            <a:r>
              <a:rPr lang="en-US" sz="3200" dirty="0">
                <a:solidFill>
                  <a:schemeClr val="bg1"/>
                </a:solidFill>
              </a:rPr>
              <a:t> files with floating point numbers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Better error handling in IMGREMAP with PRO=DEST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Filter out non-Area files when using wildcards (e.g., /data/A* 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Enable radar data to work with IMGFILT, IMGOPER, etc.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4039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Display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924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MAP: Correct labeling of </a:t>
            </a:r>
            <a:r>
              <a:rPr lang="en-US" sz="3200" dirty="0" err="1">
                <a:solidFill>
                  <a:schemeClr val="bg1"/>
                </a:solidFill>
              </a:rPr>
              <a:t>lat</a:t>
            </a:r>
            <a:r>
              <a:rPr lang="en-US" sz="3200" dirty="0">
                <a:solidFill>
                  <a:schemeClr val="bg1"/>
                </a:solidFill>
              </a:rPr>
              <a:t>/</a:t>
            </a:r>
            <a:r>
              <a:rPr lang="en-US" sz="3200" dirty="0" err="1">
                <a:solidFill>
                  <a:schemeClr val="bg1"/>
                </a:solidFill>
              </a:rPr>
              <a:t>lon</a:t>
            </a:r>
            <a:r>
              <a:rPr lang="en-US" sz="3200" dirty="0">
                <a:solidFill>
                  <a:schemeClr val="bg1"/>
                </a:solidFill>
              </a:rPr>
              <a:t> lines with small INT= values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FRMLABEL: Correct labeling of RGB frames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RGBDISP: Ensure memory is freed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COMBINE: Fix for graphics colors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IMGDISP: Better labeling for GOES-16, etc.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80CB5FAE-2FC5-9D49-8869-D00E3E91AE5A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3E4C6352-FB35-DD49-9CAD-25A311CDE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7" descr="slide">
              <a:extLst>
                <a:ext uri="{FF2B5EF4-FFF2-40B4-BE49-F238E27FC236}">
                  <a16:creationId xmlns:a16="http://schemas.microsoft.com/office/drawing/2014/main" id="{1FB95106-7D56-4A4B-AB16-E7C4C2BAD3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301917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Point</a:t>
            </a:r>
          </a:p>
          <a:p>
            <a:pPr algn="ctr" eaLnBrk="0" hangingPunct="0"/>
            <a:r>
              <a:rPr lang="en-US" sz="2400" dirty="0">
                <a:solidFill>
                  <a:schemeClr val="bg1"/>
                </a:solidFill>
              </a:rPr>
              <a:t>Geostationary Lightning Mapper (GLM)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Added LOC= keyword to GLMDISP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Specify symbol to plot and size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Corrected inconsistencies in the use of TIME= and NAV= keywords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Added ability to work with archive data and span days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 switching/combining data from GOES-East and -West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80CB5FAE-2FC5-9D49-8869-D00E3E91AE5A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3E4C6352-FB35-DD49-9CAD-25A311CDE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7" descr="slide">
              <a:extLst>
                <a:ext uri="{FF2B5EF4-FFF2-40B4-BE49-F238E27FC236}">
                  <a16:creationId xmlns:a16="http://schemas.microsoft.com/office/drawing/2014/main" id="{1FB95106-7D56-4A4B-AB16-E7C4C2BAD3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1436754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Point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PTDISP (HDF reader server):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Plot across dateline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Increase max points to 10 million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SFCLIST: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List specials near day boundary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80CB5FAE-2FC5-9D49-8869-D00E3E91AE5A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3E4C6352-FB35-DD49-9CAD-25A311CDE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7" descr="slide">
              <a:extLst>
                <a:ext uri="{FF2B5EF4-FFF2-40B4-BE49-F238E27FC236}">
                  <a16:creationId xmlns:a16="http://schemas.microsoft.com/office/drawing/2014/main" id="{1FB95106-7D56-4A4B-AB16-E7C4C2BAD3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995616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Grid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Correctly list Probabilistic Extratropical Storm Surge (PETS) grids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Correct listings with FTIME=0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Allow for units of NONE:  LEV[NONE]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Number of </a:t>
            </a:r>
            <a:r>
              <a:rPr lang="en-US" sz="3200" dirty="0" err="1">
                <a:solidFill>
                  <a:schemeClr val="bg1"/>
                </a:solidFill>
              </a:rPr>
              <a:t>undecoded</a:t>
            </a:r>
            <a:r>
              <a:rPr lang="en-US" sz="3200" dirty="0">
                <a:solidFill>
                  <a:schemeClr val="bg1"/>
                </a:solidFill>
              </a:rPr>
              <a:t> grids listed was incorrect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Ensure that global grids completely wrap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80CB5FAE-2FC5-9D49-8869-D00E3E91AE5A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3E4C6352-FB35-DD49-9CAD-25A311CDE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7" descr="slide">
              <a:extLst>
                <a:ext uri="{FF2B5EF4-FFF2-40B4-BE49-F238E27FC236}">
                  <a16:creationId xmlns:a16="http://schemas.microsoft.com/office/drawing/2014/main" id="{1FB95106-7D56-4A4B-AB16-E7C4C2BAD3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8603581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 err="1">
                <a:solidFill>
                  <a:schemeClr val="bg1"/>
                </a:solidFill>
              </a:rPr>
              <a:t>McIDAS</a:t>
            </a:r>
            <a:r>
              <a:rPr lang="en-US" dirty="0">
                <a:solidFill>
                  <a:schemeClr val="bg1"/>
                </a:solidFill>
              </a:rPr>
              <a:t>-XCD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 to decode </a:t>
            </a:r>
            <a:r>
              <a:rPr lang="en-US" sz="3200">
                <a:solidFill>
                  <a:schemeClr val="bg1"/>
                </a:solidFill>
              </a:rPr>
              <a:t>TEMP SHIP </a:t>
            </a:r>
            <a:r>
              <a:rPr lang="en-US" sz="3200" dirty="0">
                <a:solidFill>
                  <a:schemeClr val="bg1"/>
                </a:solidFill>
              </a:rPr>
              <a:t>reports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Added over 500 Brazil synoptic stations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80CB5FAE-2FC5-9D49-8869-D00E3E91AE5A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3E4C6352-FB35-DD49-9CAD-25A311CDE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7" descr="slide">
              <a:extLst>
                <a:ext uri="{FF2B5EF4-FFF2-40B4-BE49-F238E27FC236}">
                  <a16:creationId xmlns:a16="http://schemas.microsoft.com/office/drawing/2014/main" id="{1FB95106-7D56-4A4B-AB16-E7C4C2BAD3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1661969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  <a:ea typeface="ＭＳ Ｐゴシック" charset="0"/>
                <a:cs typeface="+mj-cs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  <a:latin typeface="Times New Roman" charset="0"/>
                <a:ea typeface="MS PGothic" charset="0"/>
              </a:rPr>
              <a:t>McIDAS</a:t>
            </a:r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-X 2018.2, 2019.1</a:t>
            </a:r>
          </a:p>
          <a:p>
            <a:pPr>
              <a:buFontTx/>
              <a:buNone/>
            </a:pPr>
            <a:endParaRPr lang="en-US" dirty="0">
              <a:solidFill>
                <a:schemeClr val="bg1"/>
              </a:solidFill>
              <a:latin typeface="Times New Roman" charset="0"/>
              <a:ea typeface="MS PGothic" charset="0"/>
            </a:endParaRPr>
          </a:p>
          <a:p>
            <a:r>
              <a:rPr lang="en-US" dirty="0" err="1">
                <a:solidFill>
                  <a:schemeClr val="bg1"/>
                </a:solidFill>
                <a:latin typeface="Times New Roman" charset="0"/>
                <a:ea typeface="MS PGothic" charset="0"/>
              </a:rPr>
              <a:t>McIDAS</a:t>
            </a:r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-XCD 2018.2, 2019.1</a:t>
            </a:r>
          </a:p>
          <a:p>
            <a:pPr>
              <a:buFontTx/>
              <a:buNone/>
            </a:pPr>
            <a:endParaRPr lang="en-US" dirty="0">
              <a:solidFill>
                <a:schemeClr val="bg1"/>
              </a:solidFill>
              <a:latin typeface="Times New Roman" charset="0"/>
              <a:ea typeface="MS PGothic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Software development and plans for 2020 and beyond…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ADF83-B78B-884B-A0EB-B658BB4E96A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 err="1">
                <a:solidFill>
                  <a:schemeClr val="bg1"/>
                </a:solidFill>
              </a:rPr>
              <a:t>McIDAS</a:t>
            </a:r>
            <a:r>
              <a:rPr lang="en-US" dirty="0">
                <a:solidFill>
                  <a:schemeClr val="bg1"/>
                </a:solidFill>
              </a:rPr>
              <a:t>-XRD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ABITRUCOL.MCB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SANDWICH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County Warning Areas (CWA)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VIRN servers (NASA VIIRS)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Python scripts: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Make compatible with Python 2 and 3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Necessary changes for macOS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6E80403E-B8E1-D749-87F0-9A9C7FC422AF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6E0ABB8-D1E8-434A-A434-0252C8207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7" descr="slide">
              <a:extLst>
                <a:ext uri="{FF2B5EF4-FFF2-40B4-BE49-F238E27FC236}">
                  <a16:creationId xmlns:a16="http://schemas.microsoft.com/office/drawing/2014/main" id="{C1F68911-7295-9742-BA17-8D2AC9534F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25407328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Miscellaneous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ADDE: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Improve network connections and timeouts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Updates for access restrictions (SERVER.IP, etc.)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Improve port allocation for SSH tunneling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36867" name="Group 9"/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36868" name="Oval 6"/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6869" name="Picture 7" descr="sli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0999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Miscellaneous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DSSERVE: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Check added for missing INFO= file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Add new options for </a:t>
            </a:r>
            <a:r>
              <a:rPr lang="en-US" sz="3200" dirty="0" err="1">
                <a:solidFill>
                  <a:schemeClr val="bg1"/>
                </a:solidFill>
              </a:rPr>
              <a:t>replaceables</a:t>
            </a: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Improve handling of special characters in DIRFILE=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36867" name="Group 9"/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36868" name="Oval 6"/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6869" name="Picture 7" descr="sli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0614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Miscellaneous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685800" y="1981200"/>
            <a:ext cx="800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Correct return code for errors accessing an archive server</a:t>
            </a:r>
          </a:p>
          <a:p>
            <a:pPr marL="457200" indent="-4572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Update to maps and station database (NOAA sources)</a:t>
            </a:r>
          </a:p>
          <a:p>
            <a:pPr marL="457200" indent="-4572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Correct Fortran coding errors (detected on macOS)</a:t>
            </a:r>
          </a:p>
          <a:p>
            <a:pPr marL="457200" indent="-4572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Allow up to 99 input parameters for BATCH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36867" name="Group 9"/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36868" name="Oval 6"/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6869" name="Picture 7" descr="sli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9047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Plans for 2020 and beyond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/>
              <a:t>Investigate replacement environment for </a:t>
            </a:r>
            <a:r>
              <a:rPr lang="en-US" sz="3200" dirty="0" err="1"/>
              <a:t>McIDAS</a:t>
            </a:r>
            <a:r>
              <a:rPr lang="en-US" sz="3200" dirty="0"/>
              <a:t>-X for Windows 10: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/>
              <a:t>Windows Subsystem for Linux (WSL)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/>
              <a:t>Linux Virtual Machine</a:t>
            </a:r>
            <a:endParaRPr lang="en-US" sz="3200" dirty="0">
              <a:solidFill>
                <a:schemeClr val="bg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Support for VIIRS EDR data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Support Python ADDE servers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Promote from -XRD: GLMIMG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1235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3600" dirty="0">
                <a:solidFill>
                  <a:srgbClr val="FFFF00"/>
                </a:solidFill>
              </a:rPr>
              <a:t>Plans from last MUG meeting</a:t>
            </a:r>
          </a:p>
          <a:p>
            <a:pPr algn="ctr" eaLnBrk="0" hangingPunct="0"/>
            <a:r>
              <a:rPr lang="en-US" sz="3600" dirty="0">
                <a:solidFill>
                  <a:srgbClr val="FFFF00"/>
                </a:solidFill>
              </a:rPr>
              <a:t>May 2018</a:t>
            </a: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685800" y="2057400"/>
            <a:ext cx="7772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Refine major recent changes: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Number of frames and large frames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MCSTRETCH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RGB display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3600" dirty="0">
                <a:solidFill>
                  <a:srgbClr val="FFFF00"/>
                </a:solidFill>
              </a:rPr>
              <a:t>Plans from last MUG meeting</a:t>
            </a:r>
          </a:p>
          <a:p>
            <a:pPr algn="ctr" eaLnBrk="0" hangingPunct="0"/>
            <a:r>
              <a:rPr lang="en-US" sz="3600" dirty="0">
                <a:solidFill>
                  <a:srgbClr val="FFFF00"/>
                </a:solidFill>
              </a:rPr>
              <a:t>May 2018</a:t>
            </a: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685800" y="2057400"/>
            <a:ext cx="7772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Promote from –XRD to core: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VIIRS server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SCMI server</a:t>
            </a:r>
          </a:p>
          <a:p>
            <a:pPr marL="1371600" lvl="2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rgbClr val="00B0F0"/>
                </a:solidFill>
              </a:rPr>
              <a:t>Most functionality included in ABI server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strike="sngStrike" dirty="0">
                <a:solidFill>
                  <a:srgbClr val="00B0F0"/>
                </a:solidFill>
              </a:rPr>
              <a:t>GLMIMG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375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GOES-R Series ABI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Updates to ABI server for NOAAPORT Level 2 image products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/>
              <a:t>Temperature Data Quality Flag (TDQF) information listed: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/>
              <a:t>IMGLIST FORM=AUX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ABI mode noted in memo field: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IMGLIST FORM=MEMO (or ALL)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7E7A3D-8C3C-434D-89D3-054511944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GOES-R Series ABI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In addition to the ‘projected’ </a:t>
            </a:r>
            <a:r>
              <a:rPr lang="en-US" sz="3200" dirty="0" err="1">
                <a:solidFill>
                  <a:schemeClr val="bg1"/>
                </a:solidFill>
              </a:rPr>
              <a:t>lat</a:t>
            </a:r>
            <a:r>
              <a:rPr lang="en-US" sz="3200" dirty="0">
                <a:solidFill>
                  <a:schemeClr val="bg1"/>
                </a:solidFill>
              </a:rPr>
              <a:t>/</a:t>
            </a:r>
            <a:r>
              <a:rPr lang="en-US" sz="3200" dirty="0" err="1">
                <a:solidFill>
                  <a:schemeClr val="bg1"/>
                </a:solidFill>
              </a:rPr>
              <a:t>lon</a:t>
            </a:r>
            <a:r>
              <a:rPr lang="en-US" sz="3200" dirty="0">
                <a:solidFill>
                  <a:schemeClr val="bg1"/>
                </a:solidFill>
              </a:rPr>
              <a:t> of the data, add the ‘actual’ subpoint of satellite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Allow the map to be drawn beyond limits of image: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Useful for getting context for Meso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Allow more special characters in directory pointing to ABI </a:t>
            </a:r>
            <a:r>
              <a:rPr lang="en-US" sz="3200" dirty="0" err="1">
                <a:solidFill>
                  <a:schemeClr val="bg1"/>
                </a:solidFill>
              </a:rPr>
              <a:t>netCDF</a:t>
            </a:r>
            <a:r>
              <a:rPr lang="en-US" sz="3200" dirty="0">
                <a:solidFill>
                  <a:schemeClr val="bg1"/>
                </a:solidFill>
              </a:rPr>
              <a:t> files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B8195A-D394-054B-8EA0-AC9171B8D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9741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GOES-R Series ABI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Distinguish between ‘space’ pixels and ‘no data’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Improve detection of corrupt files and ignore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 satellite definition file (CORE.SAT) to include satellites out to GOES-19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2C729D-EDB4-7B48-8385-C4957B532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5647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VIIRS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Significant updates: Move from –XRD to core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Auto-stretch of Day/Night band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Radiance ranges from 10</a:t>
            </a:r>
            <a:r>
              <a:rPr lang="en-US" sz="3200" baseline="30000" dirty="0">
                <a:solidFill>
                  <a:schemeClr val="bg1"/>
                </a:solidFill>
              </a:rPr>
              <a:t>-9</a:t>
            </a:r>
            <a:r>
              <a:rPr lang="en-US" sz="3200" dirty="0">
                <a:solidFill>
                  <a:schemeClr val="bg1"/>
                </a:solidFill>
              </a:rPr>
              <a:t> to 10</a:t>
            </a:r>
            <a:r>
              <a:rPr lang="en-US" sz="3200" baseline="30000" dirty="0">
                <a:solidFill>
                  <a:schemeClr val="bg1"/>
                </a:solidFill>
              </a:rPr>
              <a:t>-2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Scaled log10(1/radiance)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Shortwave IR (band 18) uses enhanced stretch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B2BCA-979F-B349-9DF1-9A4051F86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359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VIIRS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Plot VIIRS swath coverage with NAVDISP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Increased the maximum number of files in a collection to 20,000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F6193C-0F28-9243-9A2C-124BDAFF1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6477000"/>
            <a:ext cx="101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48409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">
      <a:dk1>
        <a:srgbClr val="FFFFFF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18234</TotalTime>
  <Words>1061</Words>
  <Application>Microsoft Macintosh PowerPoint</Application>
  <PresentationFormat>On-screen Show (4:3)</PresentationFormat>
  <Paragraphs>208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Wingdings</vt:lpstr>
      <vt:lpstr>Blank Presentation</vt:lpstr>
      <vt:lpstr>McIDAS-X Software Development and Demonstration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SSEC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and McIDAS 7.8 Upgrade</dc:title>
  <dc:creator>Dave Santek</dc:creator>
  <cp:lastModifiedBy>DAVID A SANTEK</cp:lastModifiedBy>
  <cp:revision>530</cp:revision>
  <cp:lastPrinted>2019-09-12T21:09:11Z</cp:lastPrinted>
  <dcterms:created xsi:type="dcterms:W3CDTF">2013-09-06T01:47:04Z</dcterms:created>
  <dcterms:modified xsi:type="dcterms:W3CDTF">2019-09-16T00:31:05Z</dcterms:modified>
</cp:coreProperties>
</file>