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10" r:id="rId23"/>
    <p:sldId id="306" r:id="rId24"/>
    <p:sldId id="311" r:id="rId25"/>
    <p:sldId id="307" r:id="rId26"/>
    <p:sldId id="308" r:id="rId27"/>
    <p:sldId id="309" r:id="rId28"/>
    <p:sldId id="31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53" d="100"/>
          <a:sy n="53" d="100"/>
        </p:scale>
        <p:origin x="749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9/24/2023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7" y="1320799"/>
            <a:ext cx="8705765" cy="1752455"/>
          </a:xfrm>
        </p:spPr>
        <p:txBody>
          <a:bodyPr/>
          <a:lstStyle/>
          <a:p>
            <a:r>
              <a:rPr lang="en-US" dirty="0" smtClean="0"/>
              <a:t>MUG Status Update</a:t>
            </a:r>
            <a:br>
              <a:rPr lang="en-US" dirty="0" smtClean="0"/>
            </a:br>
            <a:r>
              <a:rPr lang="en-US" sz="3200" dirty="0" smtClean="0"/>
              <a:t>Becky Schaffer – McIDAS Program Manager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61487" y="3721607"/>
            <a:ext cx="8705765" cy="2665645"/>
          </a:xfrm>
        </p:spPr>
        <p:txBody>
          <a:bodyPr>
            <a:normAutofit/>
          </a:bodyPr>
          <a:lstStyle/>
          <a:p>
            <a:r>
              <a:rPr lang="en-US" sz="2000" b="1" dirty="0"/>
              <a:t>2023 McIDAS Users' Group Meeting</a:t>
            </a:r>
            <a:endParaRPr lang="en-US" sz="2000" dirty="0"/>
          </a:p>
          <a:p>
            <a:r>
              <a:rPr lang="en-US" sz="2000" b="1" dirty="0"/>
              <a:t> </a:t>
            </a:r>
            <a:r>
              <a:rPr lang="en-US" sz="2000" b="1" dirty="0" smtClean="0"/>
              <a:t>    Pyle </a:t>
            </a:r>
            <a:r>
              <a:rPr lang="en-US" sz="2000" b="1" dirty="0"/>
              <a:t>Center - Room 332</a:t>
            </a:r>
            <a:endParaRPr lang="en-US" sz="2000" dirty="0"/>
          </a:p>
          <a:p>
            <a:r>
              <a:rPr lang="en-US" sz="2000" b="1" dirty="0" smtClean="0"/>
              <a:t>     University </a:t>
            </a:r>
            <a:r>
              <a:rPr lang="en-US" sz="2000" b="1" dirty="0"/>
              <a:t>of Wisconsin</a:t>
            </a:r>
            <a:endParaRPr lang="en-US" sz="2000" dirty="0"/>
          </a:p>
          <a:p>
            <a:r>
              <a:rPr lang="en-US" sz="2000" b="1" dirty="0" smtClean="0"/>
              <a:t>     Madison</a:t>
            </a:r>
            <a:r>
              <a:rPr lang="en-US" sz="2000" b="1" dirty="0"/>
              <a:t>, Wisconsin</a:t>
            </a:r>
            <a:endParaRPr lang="en-US" sz="2000" dirty="0"/>
          </a:p>
          <a:p>
            <a:r>
              <a:rPr lang="en-US" sz="2000" b="1" dirty="0"/>
              <a:t>September 25 - 28, 2023</a:t>
            </a:r>
            <a:br>
              <a:rPr lang="en-US" sz="2000" b="1" dirty="0"/>
            </a:br>
            <a:endParaRPr lang="en-US" sz="2000" b="1" dirty="0" smtClean="0"/>
          </a:p>
          <a:p>
            <a:r>
              <a:rPr lang="en-US" sz="2000" b="1" dirty="0" smtClean="0"/>
              <a:t>https</a:t>
            </a:r>
            <a:r>
              <a:rPr lang="en-US" sz="2000" b="1" dirty="0"/>
              <a:t>://www.ssec.wisc.edu/mcidas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2023?</a:t>
            </a:r>
            <a:br>
              <a:rPr lang="en-US" dirty="0" smtClean="0"/>
            </a:br>
            <a:r>
              <a:rPr lang="en-US" dirty="0" smtClean="0"/>
              <a:t>	McIDAS-X OS Support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16846"/>
              </p:ext>
            </p:extLst>
          </p:nvPr>
        </p:nvGraphicFramePr>
        <p:xfrm>
          <a:off x="1087967" y="1681163"/>
          <a:ext cx="9302327" cy="3984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03">
                  <a:extLst>
                    <a:ext uri="{9D8B030D-6E8A-4147-A177-3AD203B41FA5}">
                      <a16:colId xmlns:a16="http://schemas.microsoft.com/office/drawing/2014/main" val="2594640850"/>
                    </a:ext>
                  </a:extLst>
                </a:gridCol>
                <a:gridCol w="3782946">
                  <a:extLst>
                    <a:ext uri="{9D8B030D-6E8A-4147-A177-3AD203B41FA5}">
                      <a16:colId xmlns:a16="http://schemas.microsoft.com/office/drawing/2014/main" val="3516898449"/>
                    </a:ext>
                  </a:extLst>
                </a:gridCol>
                <a:gridCol w="3810078">
                  <a:extLst>
                    <a:ext uri="{9D8B030D-6E8A-4147-A177-3AD203B41FA5}">
                      <a16:colId xmlns:a16="http://schemas.microsoft.com/office/drawing/2014/main" val="504077893"/>
                    </a:ext>
                  </a:extLst>
                </a:gridCol>
              </a:tblGrid>
              <a:tr h="102940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Vendor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Operating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Compilers Supported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8659"/>
                  </a:ext>
                </a:extLst>
              </a:tr>
              <a:tr h="130734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Microsoft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Windows</a:t>
                      </a:r>
                      <a:r>
                        <a:rPr lang="en-US" sz="2800" baseline="0" dirty="0" smtClean="0"/>
                        <a:t> 10 with WSL (Windows Subsystem for Linux)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 /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gfortran</a:t>
                      </a:r>
                      <a:r>
                        <a:rPr lang="en-US" sz="2800" baseline="0" dirty="0" smtClean="0"/>
                        <a:t> 9.30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4277"/>
                  </a:ext>
                </a:extLst>
              </a:tr>
              <a:tr h="55423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Ubuntu 20.04.2 LTS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92820"/>
                  </a:ext>
                </a:extLst>
              </a:tr>
              <a:tr h="10294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** will likely support Windows</a:t>
                      </a:r>
                      <a:r>
                        <a:rPr lang="en-US" sz="2000" baseline="0" dirty="0" smtClean="0"/>
                        <a:t> 11 in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McIDAS-X v. 2023.1 (December 2023)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5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7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2023?</a:t>
            </a:r>
            <a:br>
              <a:rPr lang="en-US" dirty="0" smtClean="0"/>
            </a:br>
            <a:r>
              <a:rPr lang="en-US" dirty="0" smtClean="0"/>
              <a:t>	McIDAS-X OS Support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90974"/>
              </p:ext>
            </p:extLst>
          </p:nvPr>
        </p:nvGraphicFramePr>
        <p:xfrm>
          <a:off x="1087967" y="1681164"/>
          <a:ext cx="9302327" cy="3667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03">
                  <a:extLst>
                    <a:ext uri="{9D8B030D-6E8A-4147-A177-3AD203B41FA5}">
                      <a16:colId xmlns:a16="http://schemas.microsoft.com/office/drawing/2014/main" val="2594640850"/>
                    </a:ext>
                  </a:extLst>
                </a:gridCol>
                <a:gridCol w="3782946">
                  <a:extLst>
                    <a:ext uri="{9D8B030D-6E8A-4147-A177-3AD203B41FA5}">
                      <a16:colId xmlns:a16="http://schemas.microsoft.com/office/drawing/2014/main" val="3516898449"/>
                    </a:ext>
                  </a:extLst>
                </a:gridCol>
                <a:gridCol w="3810078">
                  <a:extLst>
                    <a:ext uri="{9D8B030D-6E8A-4147-A177-3AD203B41FA5}">
                      <a16:colId xmlns:a16="http://schemas.microsoft.com/office/drawing/2014/main" val="504077893"/>
                    </a:ext>
                  </a:extLst>
                </a:gridCol>
              </a:tblGrid>
              <a:tr h="8429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Vendor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Operating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Compilers Supported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8659"/>
                  </a:ext>
                </a:extLst>
              </a:tr>
              <a:tr h="8459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Red</a:t>
                      </a:r>
                      <a:r>
                        <a:rPr lang="en-US" sz="2800" baseline="0" dirty="0" smtClean="0"/>
                        <a:t> Hat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Red Hat Enterprise Linux (RHEL)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 /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gfortran</a:t>
                      </a:r>
                      <a:r>
                        <a:rPr lang="en-US" sz="2800" baseline="0" dirty="0" smtClean="0"/>
                        <a:t> 9.30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4277"/>
                  </a:ext>
                </a:extLst>
              </a:tr>
              <a:tr h="46392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RHEL</a:t>
                      </a:r>
                      <a:r>
                        <a:rPr lang="en-US" sz="2800" baseline="0" dirty="0" smtClean="0"/>
                        <a:t> 9.2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11.3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92820"/>
                  </a:ext>
                </a:extLst>
              </a:tr>
              <a:tr h="46392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RHEL 8.5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8.5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84563"/>
                  </a:ext>
                </a:extLst>
              </a:tr>
              <a:tr h="84298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RHEL 7.9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4.8.5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05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0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2023?</a:t>
            </a:r>
            <a:br>
              <a:rPr lang="en-US" dirty="0" smtClean="0"/>
            </a:br>
            <a:r>
              <a:rPr lang="en-US" dirty="0" smtClean="0"/>
              <a:t>	New MUG Members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New MUG Members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Mexican Air Force –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McIDAS-X and SDI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Hidromet –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McIDAS-X and SDI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 preparation for a new site in the Navy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uses McIDAS-X?</a:t>
            </a:r>
            <a:br>
              <a:rPr lang="en-US" dirty="0" smtClean="0"/>
            </a:br>
            <a:r>
              <a:rPr lang="en-US" dirty="0" smtClean="0"/>
              <a:t>	Current MUG Members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66998"/>
              </p:ext>
            </p:extLst>
          </p:nvPr>
        </p:nvGraphicFramePr>
        <p:xfrm>
          <a:off x="502557" y="978729"/>
          <a:ext cx="1114467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119">
                  <a:extLst>
                    <a:ext uri="{9D8B030D-6E8A-4147-A177-3AD203B41FA5}">
                      <a16:colId xmlns:a16="http://schemas.microsoft.com/office/drawing/2014/main" val="2683145500"/>
                    </a:ext>
                  </a:extLst>
                </a:gridCol>
                <a:gridCol w="3687030">
                  <a:extLst>
                    <a:ext uri="{9D8B030D-6E8A-4147-A177-3AD203B41FA5}">
                      <a16:colId xmlns:a16="http://schemas.microsoft.com/office/drawing/2014/main" val="2214563649"/>
                    </a:ext>
                  </a:extLst>
                </a:gridCol>
                <a:gridCol w="3553525">
                  <a:extLst>
                    <a:ext uri="{9D8B030D-6E8A-4147-A177-3AD203B41FA5}">
                      <a16:colId xmlns:a16="http://schemas.microsoft.com/office/drawing/2014/main" val="2069017717"/>
                    </a:ext>
                  </a:extLst>
                </a:gridCol>
              </a:tblGrid>
              <a:tr h="3099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28738"/>
                  </a:ext>
                </a:extLst>
              </a:tr>
              <a:tr h="44164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NOAA</a:t>
                      </a:r>
                    </a:p>
                    <a:p>
                      <a:pPr algn="l"/>
                      <a:r>
                        <a:rPr lang="en-US" sz="2400" dirty="0" smtClean="0"/>
                        <a:t>CLASS</a:t>
                      </a:r>
                    </a:p>
                    <a:p>
                      <a:r>
                        <a:rPr lang="en-US" sz="2400" dirty="0" smtClean="0"/>
                        <a:t>ESPC</a:t>
                      </a:r>
                    </a:p>
                    <a:p>
                      <a:r>
                        <a:rPr lang="en-US" sz="2400" dirty="0" smtClean="0"/>
                        <a:t>NCEP</a:t>
                      </a:r>
                      <a:r>
                        <a:rPr lang="en-US" sz="2400" baseline="0" dirty="0" smtClean="0"/>
                        <a:t> CENTRAL 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     OPERATIONS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NWS – JOHNSON</a:t>
                      </a:r>
                      <a:r>
                        <a:rPr lang="en-US" sz="2400" baseline="0" dirty="0" smtClean="0"/>
                        <a:t> SPACE 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     CENTER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NWS - PACIFIC</a:t>
                      </a:r>
                      <a:r>
                        <a:rPr lang="en-US" sz="2400" baseline="0" dirty="0" smtClean="0"/>
                        <a:t> REGION</a:t>
                      </a:r>
                    </a:p>
                    <a:p>
                      <a:r>
                        <a:rPr lang="en-US" sz="2400" baseline="0" dirty="0" smtClean="0"/>
                        <a:t>STAR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NOAA – CI</a:t>
                      </a:r>
                    </a:p>
                    <a:p>
                      <a:r>
                        <a:rPr lang="en-US" sz="2400" baseline="0" dirty="0" smtClean="0"/>
                        <a:t>CIMSS/SSEC</a:t>
                      </a:r>
                    </a:p>
                    <a:p>
                      <a:r>
                        <a:rPr lang="en-US" sz="2400" baseline="0" dirty="0" smtClean="0"/>
                        <a:t>CIRA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NASA</a:t>
                      </a:r>
                    </a:p>
                    <a:p>
                      <a:r>
                        <a:rPr lang="en-US" sz="2400" baseline="0" dirty="0" smtClean="0"/>
                        <a:t>COLUMBIA SCIENTIFIC  </a:t>
                      </a:r>
                    </a:p>
                    <a:p>
                      <a:r>
                        <a:rPr lang="en-US" sz="2400" baseline="0" dirty="0" smtClean="0"/>
                        <a:t>     BALLOON FACILITY</a:t>
                      </a:r>
                    </a:p>
                    <a:p>
                      <a:r>
                        <a:rPr lang="en-US" sz="2400" baseline="0" dirty="0" smtClean="0"/>
                        <a:t>LANGLEY RESEARCH 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     CENTER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GOVERNMENT / MILITARY</a:t>
                      </a:r>
                    </a:p>
                    <a:p>
                      <a:r>
                        <a:rPr lang="en-US" sz="2400" baseline="0" dirty="0" smtClean="0"/>
                        <a:t>CAPE CANAVERAL SFS</a:t>
                      </a:r>
                    </a:p>
                    <a:p>
                      <a:r>
                        <a:rPr lang="en-US" sz="2400" baseline="0" dirty="0" smtClean="0"/>
                        <a:t>NTSB</a:t>
                      </a:r>
                    </a:p>
                    <a:p>
                      <a:r>
                        <a:rPr lang="en-US" sz="2400" baseline="0" dirty="0" smtClean="0"/>
                        <a:t>PATRICK AFB CDD</a:t>
                      </a:r>
                    </a:p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EDUCATION</a:t>
                      </a:r>
                    </a:p>
                    <a:p>
                      <a:r>
                        <a:rPr lang="en-US" sz="2400" dirty="0" smtClean="0"/>
                        <a:t>UNIDATA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PRIVATE</a:t>
                      </a:r>
                    </a:p>
                    <a:p>
                      <a:r>
                        <a:rPr lang="en-US" sz="2400" dirty="0" smtClean="0"/>
                        <a:t>ACCUWEATHER</a:t>
                      </a:r>
                    </a:p>
                    <a:p>
                      <a:r>
                        <a:rPr lang="en-US" sz="2400" dirty="0" smtClean="0"/>
                        <a:t>AST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    – KWAJALEIN ATOLL</a:t>
                      </a:r>
                    </a:p>
                    <a:p>
                      <a:r>
                        <a:rPr lang="en-US" sz="2400" dirty="0" smtClean="0"/>
                        <a:t>BOEING</a:t>
                      </a:r>
                    </a:p>
                    <a:p>
                      <a:r>
                        <a:rPr lang="en-US" sz="2400" dirty="0" smtClean="0"/>
                        <a:t>ENSCO</a:t>
                      </a:r>
                    </a:p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NON-USA</a:t>
                      </a:r>
                    </a:p>
                    <a:p>
                      <a:r>
                        <a:rPr lang="en-US" sz="2400" dirty="0" smtClean="0"/>
                        <a:t>AUSTRALIA – BoM</a:t>
                      </a:r>
                    </a:p>
                    <a:p>
                      <a:r>
                        <a:rPr lang="en-US" sz="2400" dirty="0" smtClean="0"/>
                        <a:t>MEXICO – AIR</a:t>
                      </a:r>
                      <a:r>
                        <a:rPr lang="en-US" sz="2400" baseline="0" dirty="0" smtClean="0"/>
                        <a:t> FORCE</a:t>
                      </a:r>
                    </a:p>
                    <a:p>
                      <a:r>
                        <a:rPr lang="en-US" sz="2400" dirty="0" smtClean="0"/>
                        <a:t>MEXICO</a:t>
                      </a:r>
                      <a:r>
                        <a:rPr lang="en-US" sz="2400" baseline="0" dirty="0" smtClean="0"/>
                        <a:t> – HIDROMET</a:t>
                      </a:r>
                    </a:p>
                    <a:p>
                      <a:r>
                        <a:rPr lang="en-US" sz="2400" dirty="0" smtClean="0"/>
                        <a:t>SPAIN </a:t>
                      </a:r>
                      <a:r>
                        <a:rPr lang="en-US" sz="2400" baseline="0" dirty="0" smtClean="0"/>
                        <a:t>–</a:t>
                      </a:r>
                      <a:r>
                        <a:rPr lang="en-US" sz="2400" dirty="0" smtClean="0"/>
                        <a:t> AEMET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2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34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uses McIDAS-V?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marL="57150" lvl="0" algn="l">
              <a:buClr>
                <a:prstClr val="white"/>
              </a:buClr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McIDAS-V is now used in…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research projects &amp; publications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satellite blogs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satellite meteorology classes 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visualization of </a:t>
            </a:r>
            <a:r>
              <a:rPr lang="en-US" sz="2800" dirty="0" err="1">
                <a:solidFill>
                  <a:prstClr val="white"/>
                </a:solidFill>
              </a:rPr>
              <a:t>EUMETCast</a:t>
            </a:r>
            <a:r>
              <a:rPr lang="en-US" sz="2800" dirty="0">
                <a:solidFill>
                  <a:prstClr val="white"/>
                </a:solidFill>
              </a:rPr>
              <a:t> and GEONETCast</a:t>
            </a:r>
          </a:p>
          <a:p>
            <a:pPr marL="914400" lvl="1" indent="-4572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international training courses: EUMETSAT, CIRA</a:t>
            </a:r>
          </a:p>
          <a:p>
            <a:pPr marL="914400" lvl="1" indent="-4572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private industry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uses McIDAS-V?</a:t>
            </a:r>
            <a:br>
              <a:rPr lang="en-US" dirty="0" smtClean="0"/>
            </a:br>
            <a:r>
              <a:rPr lang="en-US" dirty="0" smtClean="0"/>
              <a:t>	From the Usage Statistics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7" y="1943947"/>
            <a:ext cx="9390380" cy="4301067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1.62 MILLION Uses in 2022 !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- each time a script is run or McIDAS-V is started</a:t>
            </a:r>
          </a:p>
          <a:p>
            <a:pPr lvl="1"/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16 MILLION Total Uses !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1450 Members of the McIDAS-V Forums !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Next Release in October 2023 !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1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User Support Requests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609600" indent="-609600" algn="l">
              <a:lnSpc>
                <a:spcPct val="80000"/>
              </a:lnSpc>
              <a:spcAft>
                <a:spcPts val="1200"/>
              </a:spcAft>
            </a:pPr>
            <a:r>
              <a:rPr lang="en-US" sz="2800" dirty="0"/>
              <a:t>With so many new non-paying users,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how </a:t>
            </a:r>
            <a:r>
              <a:rPr lang="en-US" sz="2800" dirty="0"/>
              <a:t>do we prioritize our support?</a:t>
            </a:r>
          </a:p>
          <a:p>
            <a:pPr marL="1066800" lvl="1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McIDAS-X, –XCD and SDI questions from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MUG members to the </a:t>
            </a:r>
            <a:r>
              <a:rPr lang="en-US" sz="2800" i="1" dirty="0">
                <a:solidFill>
                  <a:srgbClr val="00B0F0"/>
                </a:solidFill>
              </a:rPr>
              <a:t>McIDAS Help Desk</a:t>
            </a:r>
          </a:p>
          <a:p>
            <a:pPr marL="1066800" lvl="1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McIDAS-V questions from MUG members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to the </a:t>
            </a:r>
            <a:r>
              <a:rPr lang="en-US" sz="2800" i="1" dirty="0">
                <a:solidFill>
                  <a:srgbClr val="00B0F0"/>
                </a:solidFill>
              </a:rPr>
              <a:t>Help Desk and Support Forums</a:t>
            </a:r>
          </a:p>
          <a:p>
            <a:pPr marL="1066800" lvl="1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McIDAS-V questions from non-MUG users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to the </a:t>
            </a:r>
            <a:r>
              <a:rPr lang="en-US" sz="2800" i="1" dirty="0">
                <a:solidFill>
                  <a:srgbClr val="00B0F0"/>
                </a:solidFill>
              </a:rPr>
              <a:t>Support Forums</a:t>
            </a:r>
            <a:endParaRPr lang="en-US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ALL bug reports are put into the </a:t>
            </a:r>
            <a:br>
              <a:rPr lang="en-US" sz="2800" dirty="0"/>
            </a:br>
            <a:r>
              <a:rPr lang="en-US" sz="2800" dirty="0"/>
              <a:t>McIDAS Inquiry System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User Support Requests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832515" y="4500416"/>
            <a:ext cx="10982113" cy="1070186"/>
          </a:xfrm>
        </p:spPr>
        <p:txBody>
          <a:bodyPr>
            <a:noAutofit/>
          </a:bodyPr>
          <a:lstStyle/>
          <a:p>
            <a:pPr marL="609600" indent="-609600" algn="l">
              <a:lnSpc>
                <a:spcPct val="80000"/>
              </a:lnSpc>
              <a:spcAft>
                <a:spcPts val="1200"/>
              </a:spcAft>
            </a:pPr>
            <a:r>
              <a:rPr lang="en-US" sz="2800" dirty="0" smtClean="0"/>
              <a:t>McIDAS-X Inquiries are mostly from emails to the Help Desk.</a:t>
            </a:r>
            <a:br>
              <a:rPr lang="en-US" sz="2800" dirty="0" smtClean="0"/>
            </a:br>
            <a:endParaRPr lang="en-US" sz="2800" dirty="0" smtClean="0"/>
          </a:p>
          <a:p>
            <a:pPr marL="609600" indent="-609600" algn="l">
              <a:lnSpc>
                <a:spcPct val="80000"/>
              </a:lnSpc>
              <a:spcAft>
                <a:spcPts val="1200"/>
              </a:spcAft>
            </a:pPr>
            <a:r>
              <a:rPr lang="en-US" sz="2800" dirty="0" smtClean="0"/>
              <a:t>Users </a:t>
            </a:r>
            <a:r>
              <a:rPr lang="en-US" sz="2800" dirty="0"/>
              <a:t>of McIDAS-V are encouraged to answer forum </a:t>
            </a:r>
            <a:r>
              <a:rPr lang="en-US" sz="2800" dirty="0" smtClean="0"/>
              <a:t>questions of </a:t>
            </a:r>
            <a:r>
              <a:rPr lang="en-US" sz="2800" dirty="0"/>
              <a:t>other users and share their knowledge &amp; </a:t>
            </a:r>
            <a:r>
              <a:rPr lang="en-US" sz="2800" dirty="0" smtClean="0"/>
              <a:t>expertise.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29166"/>
              </p:ext>
            </p:extLst>
          </p:nvPr>
        </p:nvGraphicFramePr>
        <p:xfrm>
          <a:off x="2681273" y="2092719"/>
          <a:ext cx="585893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920">
                  <a:extLst>
                    <a:ext uri="{9D8B030D-6E8A-4147-A177-3AD203B41FA5}">
                      <a16:colId xmlns:a16="http://schemas.microsoft.com/office/drawing/2014/main" val="320226194"/>
                    </a:ext>
                  </a:extLst>
                </a:gridCol>
                <a:gridCol w="2181014">
                  <a:extLst>
                    <a:ext uri="{9D8B030D-6E8A-4147-A177-3AD203B41FA5}">
                      <a16:colId xmlns:a16="http://schemas.microsoft.com/office/drawing/2014/main" val="2414629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2022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08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McIDAS-X</a:t>
                      </a:r>
                      <a:r>
                        <a:rPr lang="en-US" sz="2400" baseline="0" dirty="0" smtClean="0"/>
                        <a:t> Inquiries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2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McIDAS-V Inquiries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25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McIDAS-V</a:t>
                      </a:r>
                      <a:r>
                        <a:rPr lang="en-US" sz="2400" baseline="0" dirty="0" smtClean="0"/>
                        <a:t> Forum Posts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6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83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How long will –X be supported?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SSEC plans to support </a:t>
            </a:r>
            <a:r>
              <a:rPr lang="en-US" sz="2800" dirty="0" smtClean="0">
                <a:solidFill>
                  <a:schemeClr val="bg1"/>
                </a:solidFill>
              </a:rPr>
              <a:t>McIDAS-X </a:t>
            </a:r>
            <a:r>
              <a:rPr lang="en-US" sz="2800" dirty="0">
                <a:solidFill>
                  <a:schemeClr val="bg1"/>
                </a:solidFill>
              </a:rPr>
              <a:t>through the current GOES-R Satellite Series, which is currently listed as </a:t>
            </a:r>
            <a:r>
              <a:rPr lang="en-US" sz="2800" dirty="0" smtClean="0">
                <a:solidFill>
                  <a:schemeClr val="bg1"/>
                </a:solidFill>
              </a:rPr>
              <a:t>2039  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rgbClr val="00B0F0"/>
                </a:solidFill>
              </a:rPr>
              <a:t>NO END DATE IN SIGHT</a:t>
            </a:r>
            <a:r>
              <a:rPr lang="en-US" sz="2800" dirty="0" smtClean="0">
                <a:solidFill>
                  <a:srgbClr val="00B0F0"/>
                </a:solidFill>
              </a:rPr>
              <a:t>!!!</a:t>
            </a:r>
            <a:br>
              <a:rPr lang="en-US" sz="2800" dirty="0" smtClean="0">
                <a:solidFill>
                  <a:srgbClr val="00B0F0"/>
                </a:solidFill>
              </a:rPr>
            </a:br>
            <a:endParaRPr lang="en-US" sz="2800" dirty="0">
              <a:solidFill>
                <a:srgbClr val="00B0F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MUG </a:t>
            </a:r>
            <a:r>
              <a:rPr lang="en-US" sz="2800" dirty="0">
                <a:solidFill>
                  <a:schemeClr val="bg1"/>
                </a:solidFill>
              </a:rPr>
              <a:t>members will continue to receive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priority </a:t>
            </a:r>
            <a:r>
              <a:rPr lang="en-US" sz="2800" dirty="0">
                <a:solidFill>
                  <a:schemeClr val="bg1"/>
                </a:solidFill>
              </a:rPr>
              <a:t>support for –X and –V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Continue to release –X as needed for bugs, updates, improvements, and new OS &amp; data/satellite changes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(1-2 </a:t>
            </a:r>
            <a:r>
              <a:rPr lang="en-US" sz="2800" dirty="0">
                <a:solidFill>
                  <a:schemeClr val="bg1"/>
                </a:solidFill>
              </a:rPr>
              <a:t>times per year)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3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How long will –X be supported?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SSEC plans to support </a:t>
            </a:r>
            <a:r>
              <a:rPr lang="en-US" sz="2800" dirty="0" smtClean="0">
                <a:solidFill>
                  <a:schemeClr val="bg1"/>
                </a:solidFill>
              </a:rPr>
              <a:t>McIDAS-X </a:t>
            </a:r>
            <a:r>
              <a:rPr lang="en-US" sz="2800" dirty="0">
                <a:solidFill>
                  <a:schemeClr val="bg1"/>
                </a:solidFill>
              </a:rPr>
              <a:t>through the current GOES-R Satellite Series, which is currently listed as </a:t>
            </a:r>
            <a:r>
              <a:rPr lang="en-US" sz="2800" dirty="0" smtClean="0">
                <a:solidFill>
                  <a:schemeClr val="bg1"/>
                </a:solidFill>
              </a:rPr>
              <a:t>2039 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rgbClr val="00B0F0"/>
                </a:solidFill>
              </a:rPr>
              <a:t>NO END DATE IN SIGHT</a:t>
            </a:r>
            <a:r>
              <a:rPr lang="en-US" sz="2800" dirty="0" smtClean="0">
                <a:solidFill>
                  <a:srgbClr val="00B0F0"/>
                </a:solidFill>
              </a:rPr>
              <a:t>!!!</a:t>
            </a:r>
            <a:br>
              <a:rPr lang="en-US" sz="2800" dirty="0" smtClean="0">
                <a:solidFill>
                  <a:srgbClr val="00B0F0"/>
                </a:solidFill>
              </a:rPr>
            </a:br>
            <a:endParaRPr lang="en-US" sz="2800" dirty="0">
              <a:solidFill>
                <a:srgbClr val="00B0F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No plans for support fee structure </a:t>
            </a:r>
            <a:r>
              <a:rPr lang="en-US" sz="2800" dirty="0" smtClean="0">
                <a:solidFill>
                  <a:schemeClr val="bg1"/>
                </a:solidFill>
              </a:rPr>
              <a:t>changes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Always looking for new funding sources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SSEC Funds </a:t>
            </a:r>
            <a:r>
              <a:rPr lang="en-US" sz="2600" dirty="0">
                <a:solidFill>
                  <a:schemeClr val="bg1"/>
                </a:solidFill>
              </a:rPr>
              <a:t>–</a:t>
            </a:r>
            <a:r>
              <a:rPr lang="en-US" sz="2600" dirty="0" smtClean="0">
                <a:solidFill>
                  <a:schemeClr val="bg1"/>
                </a:solidFill>
              </a:rPr>
              <a:t> ABI python servers &amp; database work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NOAA / AMRDC </a:t>
            </a:r>
            <a:r>
              <a:rPr lang="en-US" sz="2600" dirty="0">
                <a:solidFill>
                  <a:schemeClr val="bg1"/>
                </a:solidFill>
              </a:rPr>
              <a:t>–</a:t>
            </a:r>
            <a:r>
              <a:rPr lang="en-US" sz="2600" dirty="0" smtClean="0">
                <a:solidFill>
                  <a:schemeClr val="bg1"/>
                </a:solidFill>
              </a:rPr>
              <a:t> MTG python servers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CIRA – VIIRS development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MUG Status Update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MUG Personnel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What’s New in </a:t>
            </a:r>
            <a:r>
              <a:rPr lang="en-US" sz="2800" dirty="0" smtClean="0"/>
              <a:t>2020, 2021, 2022, 2023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Who uses McIDAS-X and McIDAS-V?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McIDAS </a:t>
            </a:r>
            <a:r>
              <a:rPr lang="en-US" sz="2800" dirty="0" smtClean="0"/>
              <a:t>User Support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How long will McIDAS-X be supported?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796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How long will –X be supported?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SSEC plans to support </a:t>
            </a:r>
            <a:r>
              <a:rPr lang="en-US" sz="2800" dirty="0" smtClean="0">
                <a:solidFill>
                  <a:schemeClr val="bg1"/>
                </a:solidFill>
              </a:rPr>
              <a:t>McIDAS-X </a:t>
            </a:r>
            <a:r>
              <a:rPr lang="en-US" sz="2800" dirty="0">
                <a:solidFill>
                  <a:schemeClr val="bg1"/>
                </a:solidFill>
              </a:rPr>
              <a:t>through the current GOES-R Satellite Series, which is currently listed as </a:t>
            </a:r>
            <a:r>
              <a:rPr lang="en-US" sz="2800" dirty="0" smtClean="0">
                <a:solidFill>
                  <a:schemeClr val="bg1"/>
                </a:solidFill>
              </a:rPr>
              <a:t>2039  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rgbClr val="00B0F0"/>
                </a:solidFill>
              </a:rPr>
              <a:t>NO END DATE IN SIGHT</a:t>
            </a:r>
            <a:r>
              <a:rPr lang="en-US" sz="2800" dirty="0" smtClean="0">
                <a:solidFill>
                  <a:srgbClr val="00B0F0"/>
                </a:solidFill>
              </a:rPr>
              <a:t>!!!</a:t>
            </a:r>
            <a:br>
              <a:rPr lang="en-US" sz="2800" dirty="0" smtClean="0">
                <a:solidFill>
                  <a:srgbClr val="00B0F0"/>
                </a:solidFill>
              </a:rPr>
            </a:br>
            <a:endParaRPr lang="en-US" sz="2800" dirty="0">
              <a:solidFill>
                <a:srgbClr val="00B0F0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Important </a:t>
            </a:r>
            <a:r>
              <a:rPr lang="en-US" sz="2800" dirty="0" smtClean="0">
                <a:solidFill>
                  <a:schemeClr val="bg1"/>
                </a:solidFill>
              </a:rPr>
              <a:t>Programming &amp; User Issues</a:t>
            </a: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ADDE written in Fortran and C </a:t>
            </a:r>
            <a:r>
              <a:rPr lang="en-US" sz="2800" dirty="0" smtClean="0">
                <a:solidFill>
                  <a:schemeClr val="bg1"/>
                </a:solidFill>
              </a:rPr>
              <a:t>– Python!</a:t>
            </a: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XCD becoming brittle –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beta coming </a:t>
            </a:r>
            <a:r>
              <a:rPr lang="en-US" sz="2800" dirty="0" smtClean="0">
                <a:solidFill>
                  <a:schemeClr val="bg1"/>
                </a:solidFill>
              </a:rPr>
              <a:t>soon!</a:t>
            </a: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Larger datasets mean larger images, maps,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and grids –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improvements have been made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-X </a:t>
            </a:r>
            <a:r>
              <a:rPr lang="en-US" sz="2800" dirty="0" smtClean="0">
                <a:solidFill>
                  <a:schemeClr val="bg1"/>
                </a:solidFill>
              </a:rPr>
              <a:t>tcl / tk </a:t>
            </a:r>
            <a:r>
              <a:rPr lang="en-US" sz="2800" dirty="0">
                <a:solidFill>
                  <a:schemeClr val="bg1"/>
                </a:solidFill>
              </a:rPr>
              <a:t>GUI more fragile with each OS upgrade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Display Quality Issues with fonts and labels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2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How long will –X be supported?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1257885" cy="4673601"/>
          </a:xfrm>
        </p:spPr>
        <p:txBody>
          <a:bodyPr>
            <a:noAutofit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SSEC plans to support </a:t>
            </a:r>
            <a:r>
              <a:rPr lang="en-US" sz="2800" dirty="0" smtClean="0">
                <a:solidFill>
                  <a:schemeClr val="bg1"/>
                </a:solidFill>
              </a:rPr>
              <a:t>McIDAS-X </a:t>
            </a:r>
            <a:r>
              <a:rPr lang="en-US" sz="2800" dirty="0">
                <a:solidFill>
                  <a:schemeClr val="bg1"/>
                </a:solidFill>
              </a:rPr>
              <a:t>through the current GOES-R Satellite Series, which is currently listed as </a:t>
            </a:r>
            <a:r>
              <a:rPr lang="en-US" sz="2800" dirty="0" smtClean="0">
                <a:solidFill>
                  <a:schemeClr val="bg1"/>
                </a:solidFill>
              </a:rPr>
              <a:t>2039  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rgbClr val="00B0F0"/>
                </a:solidFill>
              </a:rPr>
              <a:t>NO END DATE IN SIGHT</a:t>
            </a:r>
            <a:r>
              <a:rPr lang="en-US" sz="2800" dirty="0" smtClean="0">
                <a:solidFill>
                  <a:srgbClr val="00B0F0"/>
                </a:solidFill>
              </a:rPr>
              <a:t>!!!</a:t>
            </a:r>
            <a:br>
              <a:rPr lang="en-US" sz="2800" dirty="0" smtClean="0">
                <a:solidFill>
                  <a:srgbClr val="00B0F0"/>
                </a:solidFill>
              </a:rPr>
            </a:br>
            <a:endParaRPr lang="en-US" sz="2800" dirty="0">
              <a:solidFill>
                <a:srgbClr val="00B0F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Especially with the availability of free GOES ABI </a:t>
            </a:r>
            <a:r>
              <a:rPr lang="en-US" sz="2800" dirty="0">
                <a:solidFill>
                  <a:schemeClr val="bg1"/>
                </a:solidFill>
              </a:rPr>
              <a:t>v</a:t>
            </a:r>
            <a:r>
              <a:rPr lang="en-US" sz="2800" dirty="0" smtClean="0">
                <a:solidFill>
                  <a:schemeClr val="bg1"/>
                </a:solidFill>
              </a:rPr>
              <a:t>iewers:  We’ve had 3 large sites tell us that they’ve done studies to look for other options other than McIDAS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Their findings:  McIDAS is the best!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Gave us a punch list on things to improve, sometimes with funding, sometimes with no funding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If you’re looking for options, let us know.  We can help! 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Looking for more user input!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Use the McIDAS-V Support Forums or contact the McIDAS Help Desk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Fill out the MUG Meeting Survey at the end of the meeting on Tuesday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Do you have suggestions for improving the MUG Meeting?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What data types do you need to read/write with McIDAS?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On what platform(s) do you currently run McIDAS?  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Do </a:t>
            </a:r>
            <a:r>
              <a:rPr lang="en-US" sz="2600" dirty="0">
                <a:solidFill>
                  <a:schemeClr val="bg1"/>
                </a:solidFill>
              </a:rPr>
              <a:t>you use the McIDAS-X GUI?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Add your comments on the back of the survey!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If you have specific development needs, contact the Help Desk or contact me about helping to fund site-specific development.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7" y="1571413"/>
            <a:ext cx="10125770" cy="4673601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solidFill>
                  <a:srgbClr val="00B0F0"/>
                </a:solidFill>
              </a:rPr>
              <a:t>McIDAS Users’ Group is still going strong!</a:t>
            </a:r>
          </a:p>
          <a:p>
            <a:pPr marL="914400" lvl="1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MUG Membership staying steady for </a:t>
            </a:r>
            <a:r>
              <a:rPr lang="en-US" sz="2800" dirty="0" smtClean="0">
                <a:solidFill>
                  <a:schemeClr val="bg1"/>
                </a:solidFill>
              </a:rPr>
              <a:t>large sites using -X</a:t>
            </a:r>
            <a:r>
              <a:rPr lang="en-US" sz="2800" dirty="0">
                <a:solidFill>
                  <a:schemeClr val="bg1"/>
                </a:solidFill>
              </a:rPr>
              <a:t>, -</a:t>
            </a:r>
            <a:r>
              <a:rPr lang="en-US" sz="2800" dirty="0" smtClean="0">
                <a:solidFill>
                  <a:schemeClr val="bg1"/>
                </a:solidFill>
              </a:rPr>
              <a:t>XCD </a:t>
            </a:r>
            <a:r>
              <a:rPr lang="en-US" sz="2800" dirty="0">
                <a:solidFill>
                  <a:schemeClr val="bg1"/>
                </a:solidFill>
              </a:rPr>
              <a:t>and SDI </a:t>
            </a:r>
            <a:r>
              <a:rPr lang="en-US" sz="2800" dirty="0" smtClean="0">
                <a:solidFill>
                  <a:schemeClr val="bg1"/>
                </a:solidFill>
              </a:rPr>
              <a:t>-- still </a:t>
            </a:r>
            <a:r>
              <a:rPr lang="en-US" sz="2800" dirty="0">
                <a:solidFill>
                  <a:schemeClr val="bg1"/>
                </a:solidFill>
              </a:rPr>
              <a:t>our #1 Priority</a:t>
            </a:r>
          </a:p>
          <a:p>
            <a:pPr marL="914400" lvl="1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McIDAS-X will be fully supported, updated &amp; maintained </a:t>
            </a:r>
            <a:r>
              <a:rPr lang="en-US" sz="2800" dirty="0" smtClean="0">
                <a:solidFill>
                  <a:schemeClr val="bg1"/>
                </a:solidFill>
              </a:rPr>
              <a:t>at least through </a:t>
            </a:r>
            <a:r>
              <a:rPr lang="en-US" sz="2800" dirty="0">
                <a:solidFill>
                  <a:schemeClr val="bg1"/>
                </a:solidFill>
              </a:rPr>
              <a:t>the GOES-R </a:t>
            </a:r>
            <a:r>
              <a:rPr lang="en-US" sz="2800" dirty="0" smtClean="0">
                <a:solidFill>
                  <a:schemeClr val="bg1"/>
                </a:solidFill>
              </a:rPr>
              <a:t>Series (2039)</a:t>
            </a:r>
          </a:p>
          <a:p>
            <a:pPr marL="914400" lvl="1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McIDAS-V </a:t>
            </a:r>
            <a:r>
              <a:rPr lang="en-US" sz="2800" dirty="0">
                <a:solidFill>
                  <a:schemeClr val="bg1"/>
                </a:solidFill>
              </a:rPr>
              <a:t>usage </a:t>
            </a:r>
            <a:r>
              <a:rPr lang="en-US" sz="2800" dirty="0" smtClean="0">
                <a:solidFill>
                  <a:schemeClr val="bg1"/>
                </a:solidFill>
              </a:rPr>
              <a:t>still growing and user forums have been a success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We’re always looking for new funding sources, large or small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0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lvl="1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r>
              <a:rPr lang="en-US" sz="2800" dirty="0" smtClean="0">
                <a:solidFill>
                  <a:srgbClr val="00B0F0"/>
                </a:solidFill>
              </a:rPr>
              <a:t>We need input from you </a:t>
            </a:r>
          </a:p>
          <a:p>
            <a:pPr lvl="1" algn="ctr"/>
            <a:r>
              <a:rPr lang="en-US" sz="2800" dirty="0" smtClean="0">
                <a:solidFill>
                  <a:srgbClr val="00B0F0"/>
                </a:solidFill>
              </a:rPr>
              <a:t>to make all of McIDAS better </a:t>
            </a:r>
          </a:p>
          <a:p>
            <a:pPr lvl="1" algn="ctr"/>
            <a:r>
              <a:rPr lang="en-US" sz="2800" dirty="0" smtClean="0">
                <a:solidFill>
                  <a:srgbClr val="00B0F0"/>
                </a:solidFill>
              </a:rPr>
              <a:t>for everyone!</a:t>
            </a:r>
          </a:p>
          <a:p>
            <a:pPr lvl="1" algn="ctr"/>
            <a:endParaRPr lang="en-US" sz="2800" dirty="0">
              <a:solidFill>
                <a:srgbClr val="00B0F0"/>
              </a:solidFill>
            </a:endParaRPr>
          </a:p>
          <a:p>
            <a:pPr lvl="1" algn="ctr"/>
            <a:r>
              <a:rPr lang="en-US" sz="3600" dirty="0" smtClean="0">
                <a:solidFill>
                  <a:schemeClr val="bg1"/>
                </a:solidFill>
              </a:rPr>
              <a:t>THANK YOU!!!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8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lvl="1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r>
              <a:rPr lang="en-US" sz="3600" dirty="0" smtClean="0">
                <a:solidFill>
                  <a:schemeClr val="bg1"/>
                </a:solidFill>
              </a:rPr>
              <a:t>Questions?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Current MUG Staff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Kevin Baggett: 	</a:t>
            </a:r>
            <a:r>
              <a:rPr lang="en-US" sz="28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XCD programming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Jon Beavers:  		-V programming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Bob Carp: 			Help Desk &amp; testing </a:t>
            </a:r>
            <a:b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	-V </a:t>
            </a:r>
            <a:r>
              <a:rPr lang="en-US" sz="28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documentation </a:t>
            </a: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programming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Jay Heinzelman: 	Help Desk &amp; </a:t>
            </a:r>
            <a:r>
              <a:rPr lang="en-US" sz="28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	-X documentation &amp; programming</a:t>
            </a:r>
            <a:endParaRPr lang="en-US" sz="28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Dave Parker:  		Systems programming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8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Barry Roth: 		</a:t>
            </a:r>
            <a:r>
              <a:rPr lang="en-US" sz="28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Retired in 2021</a:t>
            </a:r>
            <a:endParaRPr lang="en-US" sz="28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12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Programmers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64820" y="1369589"/>
            <a:ext cx="4608407" cy="45299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McIDAS-X</a:t>
            </a:r>
          </a:p>
          <a:p>
            <a:pPr algn="l"/>
            <a:r>
              <a:rPr lang="en-US" sz="2800" dirty="0" smtClean="0"/>
              <a:t>SSEC: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Russ Dengel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Rick Kohrs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Scott Lindstrom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Tim Olander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Sophia Reiner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Dave Santek</a:t>
            </a:r>
          </a:p>
          <a:p>
            <a:pPr algn="l"/>
            <a:r>
              <a:rPr lang="en-US" sz="2800" dirty="0" smtClean="0"/>
              <a:t>Unidata: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Tom Yoksas</a:t>
            </a:r>
            <a:endParaRPr lang="en-US" sz="2800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idx="1"/>
          </p:nvPr>
        </p:nvSpPr>
        <p:spPr>
          <a:xfrm>
            <a:off x="6002020" y="1369589"/>
            <a:ext cx="4608407" cy="45299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McIDAS-V</a:t>
            </a:r>
          </a:p>
          <a:p>
            <a:pPr algn="l"/>
            <a:r>
              <a:rPr lang="en-US" sz="2800" dirty="0" smtClean="0"/>
              <a:t>SSEC: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Tommy Jasmin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Pragati Maheshwary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Tom Rink</a:t>
            </a:r>
          </a:p>
          <a:p>
            <a:pPr algn="l"/>
            <a:r>
              <a:rPr lang="en-US" sz="2800" dirty="0" smtClean="0"/>
              <a:t>Unidata: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Julien Chastang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Yuan Ho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42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Unidata Collaboration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10325100" cy="52500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Working Together on VisAD, IDV, McIDAS-V and McIDAS-X</a:t>
            </a:r>
            <a:endParaRPr lang="en-US" sz="2800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idx="1"/>
          </p:nvPr>
        </p:nvSpPr>
        <p:spPr>
          <a:xfrm>
            <a:off x="444500" y="2241525"/>
            <a:ext cx="10325100" cy="48716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Monthly –V / IDV Teleconferences</a:t>
            </a:r>
            <a:endParaRPr lang="en-US" sz="2800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idx="1"/>
          </p:nvPr>
        </p:nvSpPr>
        <p:spPr>
          <a:xfrm>
            <a:off x="444500" y="2914353"/>
            <a:ext cx="10325100" cy="56030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MUG Testers helping to test new functionality in IDV</a:t>
            </a:r>
            <a:endParaRPr lang="en-US" sz="2800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idx="1"/>
          </p:nvPr>
        </p:nvSpPr>
        <p:spPr>
          <a:xfrm>
            <a:off x="444500" y="3615444"/>
            <a:ext cx="10325100" cy="58762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Code exchanges between McIDAS-V and IDV</a:t>
            </a:r>
            <a:endParaRPr lang="en-US" sz="280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idx="1"/>
          </p:nvPr>
        </p:nvSpPr>
        <p:spPr>
          <a:xfrm>
            <a:off x="444500" y="4361420"/>
            <a:ext cx="10325100" cy="188838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McIDAS-X programming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187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2020?</a:t>
            </a:r>
            <a:br>
              <a:rPr lang="en-US" dirty="0" smtClean="0"/>
            </a:br>
            <a:r>
              <a:rPr lang="en-US" dirty="0" smtClean="0"/>
              <a:t>	McIDAS-X v. 2020.1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499" y="1681163"/>
            <a:ext cx="11573329" cy="18883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Significant Changes in 2020.1</a:t>
            </a:r>
            <a:endParaRPr lang="en-US" sz="2800" dirty="0"/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Everyone transitioned from working at SSEC to working at home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Added preliminary support for McIDAS-X on Windows 10 w/ WSL</a:t>
            </a:r>
            <a:endParaRPr lang="en-US" sz="2800" dirty="0"/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Added support for RHEL 8</a:t>
            </a:r>
            <a:endParaRPr lang="en-US" sz="2800" dirty="0"/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Updates to the GOES-R Series ABI Servers (16 &amp; 17)</a:t>
            </a:r>
            <a:endParaRPr lang="en-US" sz="2800" dirty="0"/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Improvements to the archive servers allowing for data requests across multiple dates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822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2021?</a:t>
            </a:r>
            <a:br>
              <a:rPr lang="en-US" dirty="0" smtClean="0"/>
            </a:br>
            <a:r>
              <a:rPr lang="en-US" dirty="0" smtClean="0"/>
              <a:t>	McIDAS-X v. 2021.1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499" y="1681163"/>
            <a:ext cx="11573329" cy="18883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Significant Changes in 2021.1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Full support for McIDAS-X on Windows 10 with WSL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Update the GOES-R Series ABI Servers (preparing for 18 &amp; 19)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Add RGB command &amp; pre-defined equations for ABI, AHI, MSG</a:t>
            </a:r>
            <a:r>
              <a:rPr lang="en-US" sz="2800" dirty="0" smtClean="0"/>
              <a:t>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Add support of database search capabilities for improved performance in the SDS for ABI archive and real-time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IMGLIST of one hour of ABI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      FD:   	netCDF 68s 	using SQL &lt;1s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MESO:	netCDF 589s	using SQL   1s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Funded by separate SSEC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1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2022?</a:t>
            </a:r>
            <a:br>
              <a:rPr lang="en-US" dirty="0" smtClean="0"/>
            </a:br>
            <a:r>
              <a:rPr lang="en-US" dirty="0" smtClean="0"/>
              <a:t>	McIDAS-X v. 2022.1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10310586" cy="18883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Significant Changes in 2022.1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Full support for McIDAS-X on macOS systems with Apple silicon m1 /</a:t>
            </a:r>
            <a:r>
              <a:rPr lang="en-US" sz="2800" dirty="0"/>
              <a:t> </a:t>
            </a:r>
            <a:r>
              <a:rPr lang="en-US" sz="2800" dirty="0" smtClean="0"/>
              <a:t>m2 processors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Updates to the GOES-R Series ABI Servers and added the enhancements used in the GOES Image Viewer (STAR)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Add the new Meteosat Third Generation (MTG) pyADDE servers as the first operational servers written in Python – preliminary release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Funded as part of the NOAA / AMRDC Arctic Composites 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3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2023?</a:t>
            </a:r>
            <a:br>
              <a:rPr lang="en-US" dirty="0" smtClean="0"/>
            </a:br>
            <a:r>
              <a:rPr lang="en-US" dirty="0" smtClean="0"/>
              <a:t>	McIDAS-X OS Support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38011"/>
              </p:ext>
            </p:extLst>
          </p:nvPr>
        </p:nvGraphicFramePr>
        <p:xfrm>
          <a:off x="1087967" y="1681163"/>
          <a:ext cx="9302327" cy="432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03">
                  <a:extLst>
                    <a:ext uri="{9D8B030D-6E8A-4147-A177-3AD203B41FA5}">
                      <a16:colId xmlns:a16="http://schemas.microsoft.com/office/drawing/2014/main" val="2594640850"/>
                    </a:ext>
                  </a:extLst>
                </a:gridCol>
                <a:gridCol w="3782946">
                  <a:extLst>
                    <a:ext uri="{9D8B030D-6E8A-4147-A177-3AD203B41FA5}">
                      <a16:colId xmlns:a16="http://schemas.microsoft.com/office/drawing/2014/main" val="3516898449"/>
                    </a:ext>
                  </a:extLst>
                </a:gridCol>
                <a:gridCol w="3810078">
                  <a:extLst>
                    <a:ext uri="{9D8B030D-6E8A-4147-A177-3AD203B41FA5}">
                      <a16:colId xmlns:a16="http://schemas.microsoft.com/office/drawing/2014/main" val="504077893"/>
                    </a:ext>
                  </a:extLst>
                </a:gridCol>
              </a:tblGrid>
              <a:tr h="10800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Vendor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Operating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Compilers Supported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8659"/>
                  </a:ext>
                </a:extLst>
              </a:tr>
              <a:tr h="10800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Apple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macOS 12.3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Apple processor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 /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gfortran 12.2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4277"/>
                  </a:ext>
                </a:extLst>
              </a:tr>
              <a:tr h="108000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macOS 12.2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Intel processor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</a:t>
                      </a:r>
                      <a:r>
                        <a:rPr lang="en-US" sz="2800" baseline="0" dirty="0" smtClean="0"/>
                        <a:t> / gfortran 11.2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92820"/>
                  </a:ext>
                </a:extLst>
              </a:tr>
              <a:tr h="1080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** will support macOS 13 Ventura</a:t>
                      </a:r>
                      <a:r>
                        <a:rPr lang="en-US" sz="2000" baseline="0" dirty="0" smtClean="0"/>
                        <a:t> in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McIDAS-X v. 2023.1 (December 2023)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5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88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1512</Words>
  <Application>Microsoft Office PowerPoint</Application>
  <PresentationFormat>Widescreen</PresentationFormat>
  <Paragraphs>233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Tahoma</vt:lpstr>
      <vt:lpstr>Trade Gothic LT Pro</vt:lpstr>
      <vt:lpstr>Trebuchet MS</vt:lpstr>
      <vt:lpstr>Wingdings</vt:lpstr>
      <vt:lpstr>Office Theme</vt:lpstr>
      <vt:lpstr>MUG Status Update Becky Schaffer – McIDAS Program Manager</vt:lpstr>
      <vt:lpstr>MUG Status Update</vt:lpstr>
      <vt:lpstr>MUG Personnel  Current MUG Staff</vt:lpstr>
      <vt:lpstr>MUG Personnel  Programmers</vt:lpstr>
      <vt:lpstr>MUG Personnel  Unidata Collaboration</vt:lpstr>
      <vt:lpstr>What’s New in 2020?  McIDAS-X v. 2020.1</vt:lpstr>
      <vt:lpstr>What’s New in 2021?  McIDAS-X v. 2021.1</vt:lpstr>
      <vt:lpstr>What’s New in 2022?  McIDAS-X v. 2022.1</vt:lpstr>
      <vt:lpstr>What’s New in 2023?  McIDAS-X OS Support</vt:lpstr>
      <vt:lpstr>What’s New in 2023?  McIDAS-X OS Support</vt:lpstr>
      <vt:lpstr>What’s New in 2023?  McIDAS-X OS Support</vt:lpstr>
      <vt:lpstr>What’s New in 2023?  New MUG Members</vt:lpstr>
      <vt:lpstr>Who uses McIDAS-X?  Current MUG Members</vt:lpstr>
      <vt:lpstr>Who uses McIDAS-V?  </vt:lpstr>
      <vt:lpstr>Who uses McIDAS-V?  From the Usage Statistics</vt:lpstr>
      <vt:lpstr>McIDAS Support  User Support Requests</vt:lpstr>
      <vt:lpstr>McIDAS Support  User Support Requests</vt:lpstr>
      <vt:lpstr>McIDAS Support  How long will –X be supported?</vt:lpstr>
      <vt:lpstr>McIDAS Support  How long will –X be supported?</vt:lpstr>
      <vt:lpstr>McIDAS Support  How long will –X be supported?</vt:lpstr>
      <vt:lpstr>McIDAS Support  How long will –X be supported?</vt:lpstr>
      <vt:lpstr>McIDAS Support  Looking for more user input!</vt:lpstr>
      <vt:lpstr>In Summary…</vt:lpstr>
      <vt:lpstr>In Summary…</vt:lpstr>
      <vt:lpstr>In Summary…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2023-09-24T05:37:30Z</dcterms:created>
  <dcterms:modified xsi:type="dcterms:W3CDTF">2023-09-25T05:56:12Z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