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50"/>
  </p:notesMasterIdLst>
  <p:handoutMasterIdLst>
    <p:handoutMasterId r:id="rId51"/>
  </p:handoutMasterIdLst>
  <p:sldIdLst>
    <p:sldId id="256" r:id="rId2"/>
    <p:sldId id="548" r:id="rId3"/>
    <p:sldId id="597" r:id="rId4"/>
    <p:sldId id="594" r:id="rId5"/>
    <p:sldId id="571" r:id="rId6"/>
    <p:sldId id="598" r:id="rId7"/>
    <p:sldId id="593" r:id="rId8"/>
    <p:sldId id="595" r:id="rId9"/>
    <p:sldId id="600" r:id="rId10"/>
    <p:sldId id="553" r:id="rId11"/>
    <p:sldId id="465" r:id="rId12"/>
    <p:sldId id="321" r:id="rId13"/>
    <p:sldId id="322" r:id="rId14"/>
    <p:sldId id="478" r:id="rId15"/>
    <p:sldId id="270" r:id="rId16"/>
    <p:sldId id="673" r:id="rId17"/>
    <p:sldId id="271" r:id="rId18"/>
    <p:sldId id="272" r:id="rId19"/>
    <p:sldId id="656" r:id="rId20"/>
    <p:sldId id="619" r:id="rId21"/>
    <p:sldId id="489" r:id="rId22"/>
    <p:sldId id="293" r:id="rId23"/>
    <p:sldId id="294" r:id="rId24"/>
    <p:sldId id="295" r:id="rId25"/>
    <p:sldId id="331" r:id="rId26"/>
    <p:sldId id="333" r:id="rId27"/>
    <p:sldId id="324" r:id="rId28"/>
    <p:sldId id="334" r:id="rId29"/>
    <p:sldId id="704" r:id="rId30"/>
    <p:sldId id="540" r:id="rId31"/>
    <p:sldId id="350" r:id="rId32"/>
    <p:sldId id="351" r:id="rId33"/>
    <p:sldId id="343" r:id="rId34"/>
    <p:sldId id="345" r:id="rId35"/>
    <p:sldId id="674" r:id="rId36"/>
    <p:sldId id="707" r:id="rId37"/>
    <p:sldId id="686" r:id="rId38"/>
    <p:sldId id="374" r:id="rId39"/>
    <p:sldId id="711" r:id="rId40"/>
    <p:sldId id="708" r:id="rId41"/>
    <p:sldId id="709" r:id="rId42"/>
    <p:sldId id="676" r:id="rId43"/>
    <p:sldId id="677" r:id="rId44"/>
    <p:sldId id="678" r:id="rId45"/>
    <p:sldId id="681" r:id="rId46"/>
    <p:sldId id="710" r:id="rId47"/>
    <p:sldId id="381" r:id="rId48"/>
    <p:sldId id="458"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91EED9-12AC-4390-8070-D3AB417706D6}">
          <p14:sldIdLst>
            <p14:sldId id="256"/>
            <p14:sldId id="548"/>
            <p14:sldId id="597"/>
            <p14:sldId id="594"/>
            <p14:sldId id="571"/>
            <p14:sldId id="598"/>
            <p14:sldId id="593"/>
            <p14:sldId id="595"/>
            <p14:sldId id="600"/>
            <p14:sldId id="553"/>
            <p14:sldId id="465"/>
            <p14:sldId id="321"/>
            <p14:sldId id="322"/>
            <p14:sldId id="478"/>
            <p14:sldId id="270"/>
            <p14:sldId id="673"/>
            <p14:sldId id="271"/>
            <p14:sldId id="272"/>
            <p14:sldId id="656"/>
            <p14:sldId id="619"/>
            <p14:sldId id="489"/>
            <p14:sldId id="293"/>
            <p14:sldId id="294"/>
            <p14:sldId id="295"/>
            <p14:sldId id="331"/>
            <p14:sldId id="333"/>
            <p14:sldId id="324"/>
            <p14:sldId id="334"/>
            <p14:sldId id="704"/>
            <p14:sldId id="540"/>
            <p14:sldId id="350"/>
            <p14:sldId id="351"/>
            <p14:sldId id="343"/>
            <p14:sldId id="345"/>
            <p14:sldId id="674"/>
          </p14:sldIdLst>
        </p14:section>
        <p14:section name="Untitled Section" id="{EEE01A24-4684-44E2-95EA-AD6BA3B4990A}">
          <p14:sldIdLst>
            <p14:sldId id="707"/>
            <p14:sldId id="686"/>
            <p14:sldId id="374"/>
            <p14:sldId id="711"/>
            <p14:sldId id="708"/>
            <p14:sldId id="709"/>
            <p14:sldId id="676"/>
            <p14:sldId id="677"/>
            <p14:sldId id="678"/>
            <p14:sldId id="681"/>
            <p14:sldId id="710"/>
            <p14:sldId id="381"/>
            <p14:sldId id="4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Donahue" initials="D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A037"/>
    <a:srgbClr val="008000"/>
    <a:srgbClr val="66FF33"/>
    <a:srgbClr val="CCFF99"/>
    <a:srgbClr val="E2E2E2"/>
    <a:srgbClr val="2168A0"/>
    <a:srgbClr val="216DA0"/>
    <a:srgbClr val="3399FF"/>
    <a:srgbClr val="DAE5FE"/>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5" autoAdjust="0"/>
    <p:restoredTop sz="89683" autoAdjust="0"/>
  </p:normalViewPr>
  <p:slideViewPr>
    <p:cSldViewPr>
      <p:cViewPr>
        <p:scale>
          <a:sx n="100" d="100"/>
          <a:sy n="100" d="100"/>
        </p:scale>
        <p:origin x="852"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5526"/>
    </p:cViewPr>
  </p:sorterViewPr>
  <p:notesViewPr>
    <p:cSldViewPr>
      <p:cViewPr varScale="1">
        <p:scale>
          <a:sx n="81" d="100"/>
          <a:sy n="81" d="100"/>
        </p:scale>
        <p:origin x="128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A83BC30-1F69-4946-BBAC-4AA479495E61}" type="datetimeFigureOut">
              <a:rPr lang="en-US" smtClean="0"/>
              <a:pPr/>
              <a:t>9/22/2023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13B6E2A-B48F-4EDA-B4DB-54954093E731}" type="slidenum">
              <a:rPr lang="en-US" smtClean="0"/>
              <a:pPr/>
              <a:t>‹#›</a:t>
            </a:fld>
            <a:endParaRPr lang="en-US" dirty="0"/>
          </a:p>
        </p:txBody>
      </p:sp>
    </p:spTree>
    <p:extLst>
      <p:ext uri="{BB962C8B-B14F-4D97-AF65-F5344CB8AC3E}">
        <p14:creationId xmlns:p14="http://schemas.microsoft.com/office/powerpoint/2010/main" val="102070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946CF8-0CF1-420D-AA2F-5587892411BB}" type="datetimeFigureOut">
              <a:rPr lang="en-US" smtClean="0"/>
              <a:pPr/>
              <a:t>9/22/2023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388DBB-B7EC-4EA0-8A0F-916237568FD6}" type="slidenum">
              <a:rPr lang="en-US" smtClean="0"/>
              <a:pPr/>
              <a:t>‹#›</a:t>
            </a:fld>
            <a:endParaRPr lang="en-US" dirty="0"/>
          </a:p>
        </p:txBody>
      </p:sp>
    </p:spTree>
    <p:extLst>
      <p:ext uri="{BB962C8B-B14F-4D97-AF65-F5344CB8AC3E}">
        <p14:creationId xmlns:p14="http://schemas.microsoft.com/office/powerpoint/2010/main" val="370240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8182" y="4415790"/>
            <a:ext cx="550545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t>Images</a:t>
            </a:r>
            <a:endParaRPr/>
          </a:p>
          <a:p>
            <a:pPr marL="0" lvl="0" indent="0" algn="l" rtl="0">
              <a:lnSpc>
                <a:spcPct val="100000"/>
              </a:lnSpc>
              <a:spcBef>
                <a:spcPts val="0"/>
              </a:spcBef>
              <a:spcAft>
                <a:spcPts val="0"/>
              </a:spcAft>
              <a:buSzPts val="1400"/>
              <a:buNone/>
            </a:pPr>
            <a:r>
              <a:rPr lang="en-US"/>
              <a:t>Satellite Image - GOES-13/14/15 (GOES-N/O/P)</a:t>
            </a:r>
            <a:endParaRPr/>
          </a:p>
          <a:p>
            <a:pPr marL="0" lvl="0" indent="0" algn="l" rtl="0">
              <a:lnSpc>
                <a:spcPct val="100000"/>
              </a:lnSpc>
              <a:spcBef>
                <a:spcPts val="0"/>
              </a:spcBef>
              <a:spcAft>
                <a:spcPts val="0"/>
              </a:spcAft>
              <a:buSzPts val="1400"/>
              <a:buNone/>
            </a:pPr>
            <a:r>
              <a:rPr lang="en-US"/>
              <a:t>Derived and Interpretive Products Image - Infrared Imagery with overlay of Heavy Precipitation (Rain &amp; Snow) Interpretive Analysis from SAB (Satellite Analysis Branch)</a:t>
            </a:r>
            <a:endParaRPr/>
          </a:p>
          <a:p>
            <a:pPr marL="0" lvl="0" indent="0" algn="l" rtl="0">
              <a:lnSpc>
                <a:spcPct val="100000"/>
              </a:lnSpc>
              <a:spcBef>
                <a:spcPts val="0"/>
              </a:spcBef>
              <a:spcAft>
                <a:spcPts val="0"/>
              </a:spcAft>
              <a:buSzPts val="1400"/>
              <a:buNone/>
            </a:pPr>
            <a:r>
              <a:rPr lang="en-US"/>
              <a:t>Antennas at OSPO Wallops CDA (Command and Data Acquisition Station), symbolic of Direct Broadcast Services.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Title Slide Background and Banner were designed by TeddyPavlis@gmail.com</a:t>
            </a:r>
            <a:endParaRPr/>
          </a:p>
        </p:txBody>
      </p:sp>
      <p:sp>
        <p:nvSpPr>
          <p:cNvPr id="139" name="Google Shape;139;p1:notes"/>
          <p:cNvSpPr txBox="1">
            <a:spLocks noGrp="1"/>
          </p:cNvSpPr>
          <p:nvPr>
            <p:ph type="sldNum" idx="12"/>
          </p:nvPr>
        </p:nvSpPr>
        <p:spPr>
          <a:xfrm>
            <a:off x="3898103" y="8829968"/>
            <a:ext cx="2982119"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OSPO </a:t>
            </a:r>
            <a:r>
              <a:rPr lang="en-US" sz="1200" baseline="0" dirty="0"/>
              <a:t>partners with NWS to provide data and products through the Emergency Managers’ Weather Information Network (EMWIN).</a:t>
            </a:r>
          </a:p>
          <a:p>
            <a:pPr marL="171450" indent="-171450">
              <a:buFont typeface="Arial" panose="020B0604020202020204" pitchFamily="34" charset="0"/>
              <a:buChar char="•"/>
            </a:pPr>
            <a:r>
              <a:rPr lang="en-US" sz="1200" dirty="0"/>
              <a:t>OSPO also manages GOES Data Collection</a:t>
            </a:r>
            <a:r>
              <a:rPr lang="en-US" sz="1200" baseline="0" dirty="0"/>
              <a:t> Services (*</a:t>
            </a:r>
            <a:r>
              <a:rPr lang="en-US" sz="1200" b="0" i="0" kern="1200" dirty="0">
                <a:solidFill>
                  <a:schemeClr val="tx1"/>
                </a:solidFill>
                <a:effectLst/>
                <a:latin typeface="+mn-lt"/>
                <a:ea typeface="+mn-ea"/>
                <a:cs typeface="+mn-cs"/>
              </a:rPr>
              <a:t>more than 21,000 active Argos platforms collecting data for over 1,900 distinct projects in 100+ countries).</a:t>
            </a:r>
            <a:endParaRPr lang="en-US" sz="1200" baseline="0" dirty="0"/>
          </a:p>
          <a:p>
            <a:pPr marL="171450" indent="-171450">
              <a:buFont typeface="Arial" panose="020B0604020202020204" pitchFamily="34" charset="0"/>
              <a:buChar char="•"/>
            </a:pPr>
            <a:r>
              <a:rPr lang="en-US" sz="1200" dirty="0"/>
              <a:t>Though</a:t>
            </a:r>
            <a:r>
              <a:rPr lang="en-US" sz="1200" baseline="0" dirty="0"/>
              <a:t> the assistance of </a:t>
            </a:r>
            <a:r>
              <a:rPr lang="en-US" sz="1200" dirty="0"/>
              <a:t>OPSO’s Search and Rescue Satellite Aid Tracking (SARSAT) program – (*</a:t>
            </a:r>
            <a:r>
              <a:rPr lang="en-US" sz="1200" dirty="0">
                <a:solidFill>
                  <a:srgbClr val="FF0000"/>
                </a:solidFill>
              </a:rPr>
              <a:t>250 individuals were rescued in calendar year of 2015 alone</a:t>
            </a:r>
            <a:r>
              <a:rPr lang="en-US" sz="1200" dirty="0"/>
              <a:t>). </a:t>
            </a:r>
          </a:p>
          <a:p>
            <a:pPr marL="171450" indent="-171450">
              <a:buFont typeface="Arial" panose="020B0604020202020204" pitchFamily="34" charset="0"/>
              <a:buChar char="•"/>
            </a:pPr>
            <a:r>
              <a:rPr lang="en-US" sz="1200" dirty="0"/>
              <a:t>Since 1982, there have been a total of 7,740 SARSAT saves in the US, and more than 39,000 worldwide</a:t>
            </a:r>
            <a:r>
              <a:rPr lang="en-US" sz="1200" baseline="0" dirty="0"/>
              <a:t> (a</a:t>
            </a:r>
            <a:r>
              <a:rPr lang="en-US" sz="1200" dirty="0"/>
              <a:t>s of December 31st, 2015) </a:t>
            </a:r>
          </a:p>
        </p:txBody>
      </p:sp>
      <p:sp>
        <p:nvSpPr>
          <p:cNvPr id="4" name="Slide Number Placeholder 3"/>
          <p:cNvSpPr>
            <a:spLocks noGrp="1"/>
          </p:cNvSpPr>
          <p:nvPr>
            <p:ph type="sldNum" sz="quarter" idx="10"/>
          </p:nvPr>
        </p:nvSpPr>
        <p:spPr/>
        <p:txBody>
          <a:bodyPr/>
          <a:lstStyle/>
          <a:p>
            <a:fld id="{D0BE6A15-CAE1-47B9-ADB1-33F17F522B9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p66:notes"/>
          <p:cNvSpPr txBox="1">
            <a:spLocks noGrp="1"/>
          </p:cNvSpPr>
          <p:nvPr>
            <p:ph type="sldNum" idx="12"/>
          </p:nvPr>
        </p:nvSpPr>
        <p:spPr>
          <a:xfrm>
            <a:off x="3970951" y="8829982"/>
            <a:ext cx="3037800" cy="466500"/>
          </a:xfrm>
          <a:prstGeom prst="rect">
            <a:avLst/>
          </a:prstGeom>
          <a:noFill/>
          <a:ln>
            <a:noFill/>
          </a:ln>
        </p:spPr>
        <p:txBody>
          <a:bodyPr spcFirstLastPara="1" wrap="square" lIns="93000" tIns="46475" rIns="9300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Arial"/>
                <a:ea typeface="Arial"/>
                <a:cs typeface="Arial"/>
                <a:sym typeface="Arial"/>
              </a:rPr>
              <a:t>12</a:t>
            </a:fld>
            <a:endParaRPr>
              <a:solidFill>
                <a:srgbClr val="000000"/>
              </a:solidFill>
              <a:latin typeface="Arial"/>
              <a:ea typeface="Arial"/>
              <a:cs typeface="Arial"/>
              <a:sym typeface="Arial"/>
            </a:endParaRPr>
          </a:p>
        </p:txBody>
      </p:sp>
      <p:sp>
        <p:nvSpPr>
          <p:cNvPr id="2827" name="Google Shape;2827;p66:notes"/>
          <p:cNvSpPr/>
          <p:nvPr/>
        </p:nvSpPr>
        <p:spPr>
          <a:xfrm>
            <a:off x="4135744" y="22"/>
            <a:ext cx="3163200" cy="477600"/>
          </a:xfrm>
          <a:prstGeom prst="rect">
            <a:avLst/>
          </a:prstGeom>
          <a:noFill/>
          <a:ln>
            <a:noFill/>
          </a:ln>
        </p:spPr>
        <p:txBody>
          <a:bodyPr spcFirstLastPara="1" wrap="square" lIns="95325" tIns="47650" rIns="95325" bIns="4765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28" name="Google Shape;2828;p66:notes"/>
          <p:cNvSpPr/>
          <p:nvPr/>
        </p:nvSpPr>
        <p:spPr>
          <a:xfrm>
            <a:off x="4135744" y="9114980"/>
            <a:ext cx="3163200" cy="480900"/>
          </a:xfrm>
          <a:prstGeom prst="rect">
            <a:avLst/>
          </a:prstGeom>
          <a:noFill/>
          <a:ln>
            <a:noFill/>
          </a:ln>
        </p:spPr>
        <p:txBody>
          <a:bodyPr spcFirstLastPara="1" wrap="square" lIns="19950" tIns="0" rIns="19950" bIns="0" anchor="b"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Times New Roman"/>
                <a:ea typeface="Times New Roman"/>
                <a:cs typeface="Times New Roman"/>
                <a:sym typeface="Times New Roman"/>
              </a:rPr>
              <a:t>1</a:t>
            </a:r>
            <a:endParaRPr sz="1800" b="0" i="0" u="none" strike="noStrike" cap="none">
              <a:solidFill>
                <a:schemeClr val="dk1"/>
              </a:solidFill>
              <a:latin typeface="Arial"/>
              <a:ea typeface="Arial"/>
              <a:cs typeface="Arial"/>
              <a:sym typeface="Arial"/>
            </a:endParaRPr>
          </a:p>
        </p:txBody>
      </p:sp>
      <p:sp>
        <p:nvSpPr>
          <p:cNvPr id="2829" name="Google Shape;2829;p66:notes"/>
          <p:cNvSpPr/>
          <p:nvPr/>
        </p:nvSpPr>
        <p:spPr>
          <a:xfrm>
            <a:off x="19" y="9114980"/>
            <a:ext cx="3163200" cy="480900"/>
          </a:xfrm>
          <a:prstGeom prst="rect">
            <a:avLst/>
          </a:prstGeom>
          <a:noFill/>
          <a:ln>
            <a:noFill/>
          </a:ln>
        </p:spPr>
        <p:txBody>
          <a:bodyPr spcFirstLastPara="1" wrap="square" lIns="95325" tIns="47650" rIns="95325" bIns="4765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30" name="Google Shape;2830;p66:notes"/>
          <p:cNvSpPr/>
          <p:nvPr/>
        </p:nvSpPr>
        <p:spPr>
          <a:xfrm>
            <a:off x="19" y="22"/>
            <a:ext cx="3163200" cy="477600"/>
          </a:xfrm>
          <a:prstGeom prst="rect">
            <a:avLst/>
          </a:prstGeom>
          <a:noFill/>
          <a:ln>
            <a:noFill/>
          </a:ln>
        </p:spPr>
        <p:txBody>
          <a:bodyPr spcFirstLastPara="1" wrap="square" lIns="95325" tIns="47650" rIns="95325" bIns="4765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31" name="Google Shape;2831;p66:notes"/>
          <p:cNvSpPr>
            <a:spLocks noGrp="1" noRot="1" noChangeAspect="1"/>
          </p:cNvSpPr>
          <p:nvPr>
            <p:ph type="sldImg" idx="2"/>
          </p:nvPr>
        </p:nvSpPr>
        <p:spPr>
          <a:xfrm>
            <a:off x="1252538" y="723900"/>
            <a:ext cx="4784725" cy="3589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2832" name="Google Shape;2832;p66:notes"/>
          <p:cNvSpPr txBox="1">
            <a:spLocks noGrp="1"/>
          </p:cNvSpPr>
          <p:nvPr>
            <p:ph type="body" idx="1"/>
          </p:nvPr>
        </p:nvSpPr>
        <p:spPr>
          <a:xfrm>
            <a:off x="970862" y="4556675"/>
            <a:ext cx="5355600" cy="4046100"/>
          </a:xfrm>
          <a:prstGeom prst="rect">
            <a:avLst/>
          </a:prstGeom>
          <a:noFill/>
          <a:ln>
            <a:noFill/>
          </a:ln>
        </p:spPr>
        <p:txBody>
          <a:bodyPr spcFirstLastPara="1" wrap="square" lIns="89950" tIns="48300" rIns="89950" bIns="48300" anchor="t" anchorCtr="0">
            <a:noAutofit/>
          </a:bodyPr>
          <a:lstStyle/>
          <a:p>
            <a:pPr marL="0" lvl="0" indent="0" algn="l" rtl="0">
              <a:lnSpc>
                <a:spcPct val="49000"/>
              </a:lnSpc>
              <a:spcBef>
                <a:spcPts val="0"/>
              </a:spcBef>
              <a:spcAft>
                <a:spcPts val="0"/>
              </a:spcAft>
              <a:buSzPts val="1400"/>
              <a:buNone/>
            </a:pPr>
            <a:r>
              <a:rPr lang="en-US" sz="1000" b="1">
                <a:solidFill>
                  <a:srgbClr val="000000"/>
                </a:solidFill>
                <a:latin typeface="Arial"/>
                <a:ea typeface="Arial"/>
                <a:cs typeface="Arial"/>
                <a:sym typeface="Arial"/>
              </a:rPr>
              <a:t>(1) GOES-13 XRS capacitor short </a:t>
            </a:r>
            <a:endParaRPr sz="1000"/>
          </a:p>
          <a:p>
            <a:pPr marL="0" lvl="0" indent="0" algn="l" rtl="0">
              <a:lnSpc>
                <a:spcPct val="49000"/>
              </a:lnSpc>
              <a:spcBef>
                <a:spcPts val="255"/>
              </a:spcBef>
              <a:spcAft>
                <a:spcPts val="0"/>
              </a:spcAft>
              <a:buSzPts val="1400"/>
              <a:buNone/>
            </a:pPr>
            <a:r>
              <a:rPr lang="en-US" sz="1000">
                <a:solidFill>
                  <a:srgbClr val="000000"/>
                </a:solidFill>
                <a:latin typeface="Arial"/>
                <a:ea typeface="Arial"/>
                <a:cs typeface="Arial"/>
                <a:sym typeface="Arial"/>
              </a:rPr>
              <a:t>Action</a:t>
            </a:r>
            <a:endParaRPr sz="1000"/>
          </a:p>
          <a:p>
            <a:pPr marL="178385" lvl="0" indent="-178385" algn="l" rtl="0">
              <a:lnSpc>
                <a:spcPct val="50000"/>
              </a:lnSpc>
              <a:spcBef>
                <a:spcPts val="127"/>
              </a:spcBef>
              <a:spcAft>
                <a:spcPts val="0"/>
              </a:spcAft>
              <a:buClr>
                <a:srgbClr val="000000"/>
              </a:buClr>
              <a:buSzPts val="839"/>
              <a:buFont typeface="Arial"/>
              <a:buChar char="•"/>
            </a:pPr>
            <a:r>
              <a:rPr lang="en-US" sz="1000">
                <a:solidFill>
                  <a:srgbClr val="000000"/>
                </a:solidFill>
                <a:latin typeface="Arial"/>
                <a:ea typeface="Arial"/>
                <a:cs typeface="Arial"/>
                <a:sym typeface="Arial"/>
              </a:rPr>
              <a:t>Performed tests on GOES-14 &amp; 15 sensors to ensure failures will not be repeated</a:t>
            </a:r>
            <a:endParaRPr sz="1000"/>
          </a:p>
          <a:p>
            <a:pPr marL="178385" lvl="0" indent="-178385" algn="l" rtl="0">
              <a:lnSpc>
                <a:spcPct val="50000"/>
              </a:lnSpc>
              <a:spcBef>
                <a:spcPts val="127"/>
              </a:spcBef>
              <a:spcAft>
                <a:spcPts val="0"/>
              </a:spcAft>
              <a:buClr>
                <a:srgbClr val="000000"/>
              </a:buClr>
              <a:buSzPts val="839"/>
              <a:buFont typeface="Arial"/>
              <a:buChar char="•"/>
            </a:pPr>
            <a:r>
              <a:rPr lang="en-US" sz="1000">
                <a:solidFill>
                  <a:srgbClr val="000000"/>
                </a:solidFill>
                <a:latin typeface="Arial"/>
                <a:ea typeface="Arial"/>
                <a:cs typeface="Arial"/>
                <a:sym typeface="Arial"/>
              </a:rPr>
              <a:t>Using GOES-15 spacecraft to receive solar x-ray data</a:t>
            </a:r>
            <a:endParaRPr sz="1000"/>
          </a:p>
          <a:p>
            <a:pPr marL="0" lvl="0" indent="0" algn="l" rtl="0">
              <a:lnSpc>
                <a:spcPct val="50000"/>
              </a:lnSpc>
              <a:spcBef>
                <a:spcPts val="127"/>
              </a:spcBef>
              <a:spcAft>
                <a:spcPts val="0"/>
              </a:spcAft>
              <a:buSzPts val="1400"/>
              <a:buNone/>
            </a:pPr>
            <a:r>
              <a:rPr lang="en-US" sz="1000">
                <a:solidFill>
                  <a:srgbClr val="000000"/>
                </a:solidFill>
                <a:latin typeface="Arial"/>
                <a:ea typeface="Arial"/>
                <a:cs typeface="Arial"/>
                <a:sym typeface="Arial"/>
              </a:rPr>
              <a:t>Impact</a:t>
            </a:r>
            <a:endParaRPr sz="1000"/>
          </a:p>
          <a:p>
            <a:pPr marL="178385" lvl="0" indent="-178385" algn="l" rtl="0">
              <a:lnSpc>
                <a:spcPct val="50000"/>
              </a:lnSpc>
              <a:spcBef>
                <a:spcPts val="127"/>
              </a:spcBef>
              <a:spcAft>
                <a:spcPts val="0"/>
              </a:spcAft>
              <a:buClr>
                <a:srgbClr val="000000"/>
              </a:buClr>
              <a:buSzPts val="839"/>
              <a:buFont typeface="Arial"/>
              <a:buChar char="•"/>
            </a:pPr>
            <a:r>
              <a:rPr lang="en-US" sz="1000">
                <a:solidFill>
                  <a:srgbClr val="000000"/>
                </a:solidFill>
                <a:latin typeface="Arial"/>
                <a:ea typeface="Arial"/>
                <a:cs typeface="Arial"/>
                <a:sym typeface="Arial"/>
              </a:rPr>
              <a:t>GOES-13 XRS X-ray measurements can potentially invert unexpectedly</a:t>
            </a:r>
            <a:endParaRPr sz="1000"/>
          </a:p>
          <a:p>
            <a:pPr marL="178385" lvl="0" indent="-178385" algn="l" rtl="0">
              <a:lnSpc>
                <a:spcPct val="50000"/>
              </a:lnSpc>
              <a:spcBef>
                <a:spcPts val="127"/>
              </a:spcBef>
              <a:spcAft>
                <a:spcPts val="0"/>
              </a:spcAft>
              <a:buClr>
                <a:srgbClr val="000000"/>
              </a:buClr>
              <a:buSzPts val="839"/>
              <a:buFont typeface="Arial"/>
              <a:buChar char="•"/>
            </a:pPr>
            <a:r>
              <a:rPr lang="en-US" sz="1000">
                <a:solidFill>
                  <a:srgbClr val="000000"/>
                </a:solidFill>
                <a:latin typeface="Arial"/>
                <a:ea typeface="Arial"/>
                <a:cs typeface="Arial"/>
                <a:sym typeface="Arial"/>
              </a:rPr>
              <a:t>Nominal XRS data since July 2013</a:t>
            </a:r>
            <a:endParaRPr sz="1000"/>
          </a:p>
          <a:p>
            <a:pPr marL="178385" lvl="0" indent="-178385" algn="l" rtl="0">
              <a:lnSpc>
                <a:spcPct val="50000"/>
              </a:lnSpc>
              <a:spcBef>
                <a:spcPts val="127"/>
              </a:spcBef>
              <a:spcAft>
                <a:spcPts val="0"/>
              </a:spcAft>
              <a:buClr>
                <a:srgbClr val="000000"/>
              </a:buClr>
              <a:buSzPts val="839"/>
              <a:buFont typeface="Arial"/>
              <a:buChar char="•"/>
            </a:pPr>
            <a:r>
              <a:rPr lang="en-US" sz="1000">
                <a:solidFill>
                  <a:srgbClr val="000000"/>
                </a:solidFill>
                <a:latin typeface="Arial"/>
                <a:ea typeface="Arial"/>
                <a:cs typeface="Arial"/>
                <a:sym typeface="Arial"/>
              </a:rPr>
              <a:t>No user impacts</a:t>
            </a:r>
            <a:endParaRPr sz="1000"/>
          </a:p>
          <a:p>
            <a:pPr marL="0" lvl="0" indent="0" algn="l" rtl="0">
              <a:lnSpc>
                <a:spcPct val="49000"/>
              </a:lnSpc>
              <a:spcBef>
                <a:spcPts val="255"/>
              </a:spcBef>
              <a:spcAft>
                <a:spcPts val="0"/>
              </a:spcAft>
              <a:buSzPts val="1400"/>
              <a:buNone/>
            </a:pPr>
            <a:endParaRPr sz="1000" b="1">
              <a:solidFill>
                <a:srgbClr val="000000"/>
              </a:solidFill>
              <a:latin typeface="Arial"/>
              <a:ea typeface="Arial"/>
              <a:cs typeface="Arial"/>
              <a:sym typeface="Arial"/>
            </a:endParaRPr>
          </a:p>
          <a:p>
            <a:pPr marL="0" lvl="0" indent="0" algn="l" rtl="0">
              <a:lnSpc>
                <a:spcPct val="49000"/>
              </a:lnSpc>
              <a:spcBef>
                <a:spcPts val="255"/>
              </a:spcBef>
              <a:spcAft>
                <a:spcPts val="0"/>
              </a:spcAft>
              <a:buSzPts val="1400"/>
              <a:buNone/>
            </a:pPr>
            <a:r>
              <a:rPr lang="en-US" sz="1000" b="1">
                <a:solidFill>
                  <a:srgbClr val="000000"/>
                </a:solidFill>
                <a:latin typeface="Arial"/>
                <a:ea typeface="Arial"/>
                <a:cs typeface="Arial"/>
                <a:sym typeface="Arial"/>
              </a:rPr>
              <a:t>(2) GOES-13 SXI detector damage due to flare, abnormal flare protection in level 5 </a:t>
            </a:r>
            <a:endParaRPr sz="1000"/>
          </a:p>
          <a:p>
            <a:pPr marL="0" lvl="0" indent="0" algn="l" rtl="0">
              <a:lnSpc>
                <a:spcPct val="49000"/>
              </a:lnSpc>
              <a:spcBef>
                <a:spcPts val="255"/>
              </a:spcBef>
              <a:spcAft>
                <a:spcPts val="0"/>
              </a:spcAft>
              <a:buSzPts val="1400"/>
              <a:buNone/>
            </a:pPr>
            <a:r>
              <a:rPr lang="en-US" sz="1000">
                <a:solidFill>
                  <a:srgbClr val="000000"/>
                </a:solidFill>
                <a:latin typeface="Arial"/>
                <a:ea typeface="Arial"/>
                <a:cs typeface="Arial"/>
                <a:sym typeface="Arial"/>
              </a:rPr>
              <a:t>Action</a:t>
            </a:r>
            <a:endParaRPr sz="1000"/>
          </a:p>
          <a:p>
            <a:pPr marL="178385" lvl="0" indent="-178385" algn="l" rtl="0">
              <a:lnSpc>
                <a:spcPct val="49000"/>
              </a:lnSpc>
              <a:spcBef>
                <a:spcPts val="255"/>
              </a:spcBef>
              <a:spcAft>
                <a:spcPts val="0"/>
              </a:spcAft>
              <a:buClr>
                <a:srgbClr val="000000"/>
              </a:buClr>
              <a:buSzPts val="839"/>
              <a:buFont typeface="Arial"/>
              <a:buChar char="•"/>
            </a:pPr>
            <a:r>
              <a:rPr lang="en-US" sz="1000">
                <a:solidFill>
                  <a:srgbClr val="000000"/>
                </a:solidFill>
                <a:latin typeface="Arial"/>
                <a:ea typeface="Arial"/>
                <a:cs typeface="Arial"/>
                <a:sym typeface="Arial"/>
              </a:rPr>
              <a:t>Modified flight software to implement safing of SXI to prevent permanent damage</a:t>
            </a:r>
            <a:endParaRPr sz="1000"/>
          </a:p>
          <a:p>
            <a:pPr marL="178385" lvl="0" indent="-178385" algn="l" rtl="0">
              <a:lnSpc>
                <a:spcPct val="49000"/>
              </a:lnSpc>
              <a:spcBef>
                <a:spcPts val="255"/>
              </a:spcBef>
              <a:spcAft>
                <a:spcPts val="0"/>
              </a:spcAft>
              <a:buClr>
                <a:srgbClr val="000000"/>
              </a:buClr>
              <a:buSzPts val="839"/>
              <a:buFont typeface="Arial"/>
              <a:buChar char="•"/>
            </a:pPr>
            <a:r>
              <a:rPr lang="en-US" sz="1000">
                <a:solidFill>
                  <a:srgbClr val="000000"/>
                </a:solidFill>
                <a:latin typeface="Arial"/>
                <a:ea typeface="Arial"/>
                <a:cs typeface="Arial"/>
                <a:sym typeface="Arial"/>
              </a:rPr>
              <a:t>To modify flare detection algorithm</a:t>
            </a:r>
            <a:endParaRPr sz="1000"/>
          </a:p>
          <a:p>
            <a:pPr marL="0" lvl="0" indent="0" algn="l" rtl="0">
              <a:lnSpc>
                <a:spcPct val="49000"/>
              </a:lnSpc>
              <a:spcBef>
                <a:spcPts val="255"/>
              </a:spcBef>
              <a:spcAft>
                <a:spcPts val="0"/>
              </a:spcAft>
              <a:buSzPts val="1400"/>
              <a:buNone/>
            </a:pPr>
            <a:r>
              <a:rPr lang="en-US" sz="1000">
                <a:solidFill>
                  <a:srgbClr val="000000"/>
                </a:solidFill>
                <a:latin typeface="Arial"/>
                <a:ea typeface="Arial"/>
                <a:cs typeface="Arial"/>
                <a:sym typeface="Arial"/>
              </a:rPr>
              <a:t>Impact</a:t>
            </a:r>
            <a:endParaRPr sz="1000"/>
          </a:p>
          <a:p>
            <a:pPr marL="178385" lvl="0" indent="-178385" algn="l" rtl="0">
              <a:lnSpc>
                <a:spcPct val="49000"/>
              </a:lnSpc>
              <a:spcBef>
                <a:spcPts val="255"/>
              </a:spcBef>
              <a:spcAft>
                <a:spcPts val="0"/>
              </a:spcAft>
              <a:buClr>
                <a:srgbClr val="000000"/>
              </a:buClr>
              <a:buSzPts val="839"/>
              <a:buFont typeface="Arial"/>
              <a:buChar char="•"/>
            </a:pPr>
            <a:r>
              <a:rPr lang="en-US" sz="1000">
                <a:solidFill>
                  <a:srgbClr val="000000"/>
                </a:solidFill>
                <a:latin typeface="Arial"/>
                <a:ea typeface="Arial"/>
                <a:cs typeface="Arial"/>
                <a:sym typeface="Arial"/>
              </a:rPr>
              <a:t>User impacts, 9 rows currently affected out of 512 total</a:t>
            </a:r>
            <a:endParaRPr sz="1000"/>
          </a:p>
          <a:p>
            <a:pPr marL="178385" lvl="0" indent="-178385" algn="l" rtl="0">
              <a:lnSpc>
                <a:spcPct val="49000"/>
              </a:lnSpc>
              <a:spcBef>
                <a:spcPts val="255"/>
              </a:spcBef>
              <a:spcAft>
                <a:spcPts val="0"/>
              </a:spcAft>
              <a:buClr>
                <a:srgbClr val="000000"/>
              </a:buClr>
              <a:buSzPts val="839"/>
              <a:buFont typeface="Arial"/>
              <a:buChar char="•"/>
            </a:pPr>
            <a:r>
              <a:rPr lang="en-US" sz="1000">
                <a:solidFill>
                  <a:srgbClr val="000000"/>
                </a:solidFill>
                <a:latin typeface="Arial"/>
                <a:ea typeface="Arial"/>
                <a:cs typeface="Arial"/>
                <a:sym typeface="Arial"/>
              </a:rPr>
              <a:t>User impacts, flare protection stays in level 5</a:t>
            </a:r>
            <a:endParaRPr sz="1000"/>
          </a:p>
          <a:p>
            <a:pPr marL="0" lvl="0" indent="0" algn="l" rtl="0">
              <a:lnSpc>
                <a:spcPct val="49000"/>
              </a:lnSpc>
              <a:spcBef>
                <a:spcPts val="255"/>
              </a:spcBef>
              <a:spcAft>
                <a:spcPts val="0"/>
              </a:spcAft>
              <a:buSzPts val="1400"/>
              <a:buNone/>
            </a:pPr>
            <a:endParaRPr sz="1000" b="1">
              <a:solidFill>
                <a:srgbClr val="000000"/>
              </a:solidFill>
              <a:latin typeface="Arial"/>
              <a:ea typeface="Arial"/>
              <a:cs typeface="Arial"/>
              <a:sym typeface="Arial"/>
            </a:endParaRPr>
          </a:p>
          <a:p>
            <a:pPr marL="0" lvl="0" indent="0" algn="l" rtl="0">
              <a:lnSpc>
                <a:spcPct val="49000"/>
              </a:lnSpc>
              <a:spcBef>
                <a:spcPts val="255"/>
              </a:spcBef>
              <a:spcAft>
                <a:spcPts val="0"/>
              </a:spcAft>
              <a:buSzPts val="1400"/>
              <a:buNone/>
            </a:pPr>
            <a:r>
              <a:rPr lang="en-US" sz="1000" b="1">
                <a:solidFill>
                  <a:srgbClr val="000000"/>
                </a:solidFill>
                <a:latin typeface="Arial"/>
                <a:ea typeface="Arial"/>
                <a:cs typeface="Arial"/>
                <a:sym typeface="Arial"/>
              </a:rPr>
              <a:t>(3) GOES-15 Sounder roll blanket raised above cooler </a:t>
            </a:r>
            <a:r>
              <a:rPr lang="en-US" sz="1000" b="1">
                <a:solidFill>
                  <a:srgbClr val="FFFFFF"/>
                </a:solidFill>
                <a:latin typeface="Arial"/>
                <a:ea typeface="Arial"/>
                <a:cs typeface="Arial"/>
                <a:sym typeface="Arial"/>
              </a:rPr>
              <a:t> </a:t>
            </a:r>
            <a:endParaRPr sz="1000" b="1">
              <a:solidFill>
                <a:srgbClr val="000000"/>
              </a:solidFill>
              <a:latin typeface="Arial"/>
              <a:ea typeface="Arial"/>
              <a:cs typeface="Arial"/>
              <a:sym typeface="Arial"/>
            </a:endParaRPr>
          </a:p>
          <a:p>
            <a:pPr marL="0" lvl="0" indent="0" algn="l" rtl="0">
              <a:lnSpc>
                <a:spcPct val="50000"/>
              </a:lnSpc>
              <a:spcBef>
                <a:spcPts val="127"/>
              </a:spcBef>
              <a:spcAft>
                <a:spcPts val="0"/>
              </a:spcAft>
              <a:buSzPts val="1400"/>
              <a:buNone/>
            </a:pPr>
            <a:r>
              <a:rPr lang="en-US" sz="1000">
                <a:solidFill>
                  <a:srgbClr val="000000"/>
                </a:solidFill>
                <a:latin typeface="Arial"/>
                <a:ea typeface="Arial"/>
                <a:cs typeface="Arial"/>
                <a:sym typeface="Arial"/>
              </a:rPr>
              <a:t>Action</a:t>
            </a:r>
            <a:endParaRPr sz="1000"/>
          </a:p>
          <a:p>
            <a:pPr marL="66065" lvl="0" indent="-66065" algn="l" rtl="0">
              <a:lnSpc>
                <a:spcPct val="50000"/>
              </a:lnSpc>
              <a:spcBef>
                <a:spcPts val="127"/>
              </a:spcBef>
              <a:spcAft>
                <a:spcPts val="0"/>
              </a:spcAft>
              <a:buClr>
                <a:srgbClr val="000000"/>
              </a:buClr>
              <a:buSzPts val="839"/>
              <a:buFont typeface="Noto Sans"/>
              <a:buChar char="∙"/>
            </a:pPr>
            <a:r>
              <a:rPr lang="en-US" sz="1000">
                <a:solidFill>
                  <a:srgbClr val="000000"/>
                </a:solidFill>
                <a:latin typeface="Arial"/>
                <a:ea typeface="Arial"/>
                <a:cs typeface="Arial"/>
                <a:sym typeface="Arial"/>
              </a:rPr>
              <a:t>User has been notified </a:t>
            </a:r>
            <a:endParaRPr sz="1000"/>
          </a:p>
          <a:p>
            <a:pPr marL="66065" lvl="0" indent="-66065" algn="l" rtl="0">
              <a:lnSpc>
                <a:spcPct val="50000"/>
              </a:lnSpc>
              <a:spcBef>
                <a:spcPts val="127"/>
              </a:spcBef>
              <a:spcAft>
                <a:spcPts val="0"/>
              </a:spcAft>
              <a:buClr>
                <a:srgbClr val="000000"/>
              </a:buClr>
              <a:buSzPts val="839"/>
              <a:buFont typeface="Noto Sans"/>
              <a:buChar char="∙"/>
            </a:pPr>
            <a:r>
              <a:rPr lang="en-US" sz="1000">
                <a:solidFill>
                  <a:srgbClr val="000000"/>
                </a:solidFill>
                <a:latin typeface="Arial"/>
                <a:ea typeface="Arial"/>
                <a:cs typeface="Arial"/>
                <a:sym typeface="Arial"/>
              </a:rPr>
              <a:t>Yaw flip at Equinox to keep Sun angle below cooler plane</a:t>
            </a:r>
            <a:endParaRPr sz="1000"/>
          </a:p>
          <a:p>
            <a:pPr marL="0" lvl="0" indent="0" algn="l" rtl="0">
              <a:lnSpc>
                <a:spcPct val="50000"/>
              </a:lnSpc>
              <a:spcBef>
                <a:spcPts val="127"/>
              </a:spcBef>
              <a:spcAft>
                <a:spcPts val="0"/>
              </a:spcAft>
              <a:buSzPts val="1400"/>
              <a:buNone/>
            </a:pPr>
            <a:r>
              <a:rPr lang="en-US" sz="1000">
                <a:solidFill>
                  <a:srgbClr val="000000"/>
                </a:solidFill>
                <a:latin typeface="Arial"/>
                <a:ea typeface="Arial"/>
                <a:cs typeface="Arial"/>
                <a:sym typeface="Arial"/>
              </a:rPr>
              <a:t>Impacts</a:t>
            </a:r>
            <a:endParaRPr sz="1000"/>
          </a:p>
          <a:p>
            <a:pPr marL="66065" lvl="0" indent="-66065" algn="l" rtl="0">
              <a:lnSpc>
                <a:spcPct val="50000"/>
              </a:lnSpc>
              <a:spcBef>
                <a:spcPts val="127"/>
              </a:spcBef>
              <a:spcAft>
                <a:spcPts val="0"/>
              </a:spcAft>
              <a:buClr>
                <a:srgbClr val="000000"/>
              </a:buClr>
              <a:buSzPts val="839"/>
              <a:buFont typeface="Noto Sans"/>
              <a:buChar char="∙"/>
            </a:pPr>
            <a:r>
              <a:rPr lang="en-US" sz="1000">
                <a:solidFill>
                  <a:srgbClr val="000000"/>
                </a:solidFill>
                <a:latin typeface="Arial"/>
                <a:ea typeface="Arial"/>
                <a:cs typeface="Arial"/>
                <a:sym typeface="Arial"/>
              </a:rPr>
              <a:t>Data outage and degraded products during each yaw flip maneuver and 28 hours of INR recovery period </a:t>
            </a:r>
            <a:endParaRPr sz="1000"/>
          </a:p>
          <a:p>
            <a:pPr marL="0" lvl="0" indent="0" algn="l" rtl="0">
              <a:lnSpc>
                <a:spcPct val="49000"/>
              </a:lnSpc>
              <a:spcBef>
                <a:spcPts val="0"/>
              </a:spcBef>
              <a:spcAft>
                <a:spcPts val="0"/>
              </a:spcAft>
              <a:buSzPts val="1400"/>
              <a:buNone/>
            </a:pPr>
            <a:endParaRPr sz="1000">
              <a:solidFill>
                <a:schemeClr val="dk1"/>
              </a:solidFill>
            </a:endParaRPr>
          </a:p>
          <a:p>
            <a:pPr marL="0" lvl="0" indent="0" algn="l" rtl="0">
              <a:lnSpc>
                <a:spcPct val="49000"/>
              </a:lnSpc>
              <a:spcBef>
                <a:spcPts val="255"/>
              </a:spcBef>
              <a:spcAft>
                <a:spcPts val="0"/>
              </a:spcAft>
              <a:buSzPts val="1400"/>
              <a:buNone/>
            </a:pPr>
            <a:r>
              <a:rPr lang="en-US" sz="1000" b="1">
                <a:solidFill>
                  <a:srgbClr val="000000"/>
                </a:solidFill>
                <a:latin typeface="Arial"/>
                <a:ea typeface="Arial"/>
                <a:cs typeface="Arial"/>
                <a:sym typeface="Arial"/>
              </a:rPr>
              <a:t>(4) GOES-13 Sounder filter wheel stalls</a:t>
            </a:r>
            <a:r>
              <a:rPr lang="en-US" sz="1000" b="1">
                <a:solidFill>
                  <a:srgbClr val="FFFFFF"/>
                </a:solidFill>
                <a:latin typeface="Arial"/>
                <a:ea typeface="Arial"/>
                <a:cs typeface="Arial"/>
                <a:sym typeface="Arial"/>
              </a:rPr>
              <a:t> </a:t>
            </a:r>
            <a:endParaRPr sz="1000" b="1">
              <a:solidFill>
                <a:srgbClr val="000000"/>
              </a:solidFill>
              <a:latin typeface="Arial"/>
              <a:ea typeface="Arial"/>
              <a:cs typeface="Arial"/>
              <a:sym typeface="Arial"/>
            </a:endParaRPr>
          </a:p>
          <a:p>
            <a:pPr marL="0" lvl="0" indent="0" algn="l" rtl="0">
              <a:lnSpc>
                <a:spcPct val="50000"/>
              </a:lnSpc>
              <a:spcBef>
                <a:spcPts val="127"/>
              </a:spcBef>
              <a:spcAft>
                <a:spcPts val="0"/>
              </a:spcAft>
              <a:buSzPts val="1400"/>
              <a:buNone/>
            </a:pPr>
            <a:r>
              <a:rPr lang="en-US" sz="1000">
                <a:solidFill>
                  <a:srgbClr val="000000"/>
                </a:solidFill>
                <a:latin typeface="Arial"/>
                <a:ea typeface="Arial"/>
                <a:cs typeface="Arial"/>
                <a:sym typeface="Arial"/>
              </a:rPr>
              <a:t>Action</a:t>
            </a:r>
            <a:endParaRPr sz="1000"/>
          </a:p>
          <a:p>
            <a:pPr marL="66065" lvl="0" indent="-66065" algn="l" rtl="0">
              <a:lnSpc>
                <a:spcPct val="50000"/>
              </a:lnSpc>
              <a:spcBef>
                <a:spcPts val="127"/>
              </a:spcBef>
              <a:spcAft>
                <a:spcPts val="0"/>
              </a:spcAft>
              <a:buClr>
                <a:srgbClr val="000000"/>
              </a:buClr>
              <a:buSzPts val="839"/>
              <a:buFont typeface="Noto Sans"/>
              <a:buChar char="∙"/>
            </a:pPr>
            <a:r>
              <a:rPr lang="en-US" sz="1000">
                <a:solidFill>
                  <a:srgbClr val="000000"/>
                </a:solidFill>
                <a:latin typeface="Arial"/>
                <a:ea typeface="Arial"/>
                <a:cs typeface="Arial"/>
                <a:sym typeface="Arial"/>
              </a:rPr>
              <a:t>User has been notified </a:t>
            </a:r>
            <a:endParaRPr sz="1000"/>
          </a:p>
          <a:p>
            <a:pPr marL="66065" lvl="0" indent="-66065" algn="l" rtl="0">
              <a:lnSpc>
                <a:spcPct val="50000"/>
              </a:lnSpc>
              <a:spcBef>
                <a:spcPts val="127"/>
              </a:spcBef>
              <a:spcAft>
                <a:spcPts val="0"/>
              </a:spcAft>
              <a:buClr>
                <a:srgbClr val="000000"/>
              </a:buClr>
              <a:buSzPts val="839"/>
              <a:buFont typeface="Noto Sans"/>
              <a:buChar char="∙"/>
            </a:pPr>
            <a:r>
              <a:rPr lang="en-US" sz="1000">
                <a:solidFill>
                  <a:srgbClr val="000000"/>
                </a:solidFill>
                <a:latin typeface="Arial"/>
                <a:ea typeface="Arial"/>
                <a:cs typeface="Arial"/>
                <a:sym typeface="Arial"/>
              </a:rPr>
              <a:t>Power cycled filter wheel windings</a:t>
            </a:r>
            <a:endParaRPr sz="1000"/>
          </a:p>
          <a:p>
            <a:pPr marL="0" lvl="0" indent="0" algn="l" rtl="0">
              <a:lnSpc>
                <a:spcPct val="50000"/>
              </a:lnSpc>
              <a:spcBef>
                <a:spcPts val="127"/>
              </a:spcBef>
              <a:spcAft>
                <a:spcPts val="0"/>
              </a:spcAft>
              <a:buSzPts val="1400"/>
              <a:buNone/>
            </a:pPr>
            <a:r>
              <a:rPr lang="en-US" sz="1000">
                <a:solidFill>
                  <a:srgbClr val="000000"/>
                </a:solidFill>
                <a:latin typeface="Arial"/>
                <a:ea typeface="Arial"/>
                <a:cs typeface="Arial"/>
                <a:sym typeface="Arial"/>
              </a:rPr>
              <a:t>Impacts</a:t>
            </a:r>
            <a:endParaRPr sz="1000"/>
          </a:p>
          <a:p>
            <a:pPr marL="66065" lvl="0" indent="-66065" algn="l" rtl="0">
              <a:lnSpc>
                <a:spcPct val="50000"/>
              </a:lnSpc>
              <a:spcBef>
                <a:spcPts val="127"/>
              </a:spcBef>
              <a:spcAft>
                <a:spcPts val="0"/>
              </a:spcAft>
              <a:buClr>
                <a:srgbClr val="000000"/>
              </a:buClr>
              <a:buSzPts val="839"/>
              <a:buFont typeface="Noto Sans"/>
              <a:buChar char="∙"/>
            </a:pPr>
            <a:r>
              <a:rPr lang="en-US" sz="1000">
                <a:solidFill>
                  <a:srgbClr val="000000"/>
                </a:solidFill>
                <a:latin typeface="Arial"/>
                <a:ea typeface="Arial"/>
                <a:cs typeface="Arial"/>
                <a:sym typeface="Arial"/>
              </a:rPr>
              <a:t>Sounder IR data are not usable</a:t>
            </a:r>
            <a:endParaRPr sz="1000"/>
          </a:p>
          <a:p>
            <a:pPr marL="66065" lvl="0" indent="-11960" algn="l" rtl="0">
              <a:lnSpc>
                <a:spcPct val="50000"/>
              </a:lnSpc>
              <a:spcBef>
                <a:spcPts val="127"/>
              </a:spcBef>
              <a:spcAft>
                <a:spcPts val="0"/>
              </a:spcAft>
              <a:buSzPts val="1400"/>
              <a:buNone/>
            </a:pPr>
            <a:endParaRPr sz="1000">
              <a:solidFill>
                <a:schemeClr val="dk1"/>
              </a:solidFill>
            </a:endParaRPr>
          </a:p>
          <a:p>
            <a:pPr marL="0" lvl="0" indent="0" algn="l" rtl="0">
              <a:lnSpc>
                <a:spcPct val="49000"/>
              </a:lnSpc>
              <a:spcBef>
                <a:spcPts val="0"/>
              </a:spcBef>
              <a:spcAft>
                <a:spcPts val="0"/>
              </a:spcAft>
              <a:buSzPts val="1400"/>
              <a:buNone/>
            </a:pPr>
            <a:r>
              <a:rPr lang="en-US" sz="1000" b="1">
                <a:solidFill>
                  <a:schemeClr val="dk1"/>
                </a:solidFill>
              </a:rPr>
              <a:t>GOES-15 INR performance using single Star Tracker #3 </a:t>
            </a:r>
            <a:r>
              <a:rPr lang="en-US" sz="1000" b="1"/>
              <a:t>is degraded during high solar activity</a:t>
            </a:r>
            <a:endParaRPr/>
          </a:p>
          <a:p>
            <a:pPr marL="0" lvl="0" indent="0" algn="l" rtl="0">
              <a:lnSpc>
                <a:spcPct val="49000"/>
              </a:lnSpc>
              <a:spcBef>
                <a:spcPts val="0"/>
              </a:spcBef>
              <a:spcAft>
                <a:spcPts val="0"/>
              </a:spcAft>
              <a:buSzPts val="1400"/>
              <a:buNone/>
            </a:pPr>
            <a:endParaRPr sz="1000" b="1">
              <a:solidFill>
                <a:schemeClr val="dk1"/>
              </a:solidFill>
            </a:endParaRPr>
          </a:p>
          <a:p>
            <a:pPr marL="0" lvl="0" indent="0" algn="l" rtl="0">
              <a:lnSpc>
                <a:spcPct val="49000"/>
              </a:lnSpc>
              <a:spcBef>
                <a:spcPts val="0"/>
              </a:spcBef>
              <a:spcAft>
                <a:spcPts val="0"/>
              </a:spcAft>
              <a:buSzPts val="1400"/>
              <a:buNone/>
            </a:pPr>
            <a:r>
              <a:rPr lang="en-US" sz="1000" b="1">
                <a:solidFill>
                  <a:schemeClr val="dk1"/>
                </a:solidFill>
              </a:rPr>
              <a:t>(5) GOES-15 MAGPD/MAGED </a:t>
            </a:r>
            <a:r>
              <a:rPr lang="en-US" sz="1000">
                <a:solidFill>
                  <a:schemeClr val="dk1"/>
                </a:solidFill>
              </a:rPr>
              <a:t>reached thermal high limit</a:t>
            </a:r>
            <a:endParaRPr/>
          </a:p>
          <a:p>
            <a:pPr marL="0" lvl="0" indent="0" algn="l" rtl="0">
              <a:lnSpc>
                <a:spcPct val="49000"/>
              </a:lnSpc>
              <a:spcBef>
                <a:spcPts val="0"/>
              </a:spcBef>
              <a:spcAft>
                <a:spcPts val="0"/>
              </a:spcAft>
              <a:buSzPts val="1400"/>
              <a:buNone/>
            </a:pPr>
            <a:r>
              <a:rPr lang="en-US" sz="1000">
                <a:solidFill>
                  <a:schemeClr val="dk1"/>
                </a:solidFill>
              </a:rPr>
              <a:t>Action</a:t>
            </a:r>
            <a:endParaRPr/>
          </a:p>
          <a:p>
            <a:pPr marL="171226" lvl="0" indent="-171226" algn="l" rtl="0">
              <a:lnSpc>
                <a:spcPct val="49000"/>
              </a:lnSpc>
              <a:spcBef>
                <a:spcPts val="0"/>
              </a:spcBef>
              <a:spcAft>
                <a:spcPts val="0"/>
              </a:spcAft>
              <a:buClr>
                <a:schemeClr val="dk1"/>
              </a:buClr>
              <a:buSzPts val="1020"/>
              <a:buFont typeface="Arial"/>
              <a:buChar char="-"/>
            </a:pPr>
            <a:r>
              <a:rPr lang="en-US" sz="1000">
                <a:solidFill>
                  <a:schemeClr val="dk1"/>
                </a:solidFill>
              </a:rPr>
              <a:t>User has been notified </a:t>
            </a:r>
            <a:endParaRPr/>
          </a:p>
          <a:p>
            <a:pPr marL="171226" lvl="0" indent="-171226" algn="l" rtl="0">
              <a:lnSpc>
                <a:spcPct val="49000"/>
              </a:lnSpc>
              <a:spcBef>
                <a:spcPts val="0"/>
              </a:spcBef>
              <a:spcAft>
                <a:spcPts val="0"/>
              </a:spcAft>
              <a:buClr>
                <a:schemeClr val="dk1"/>
              </a:buClr>
              <a:buSzPts val="1020"/>
              <a:buFont typeface="Arial"/>
              <a:buChar char="-"/>
            </a:pPr>
            <a:r>
              <a:rPr lang="en-US" sz="1000">
                <a:solidFill>
                  <a:schemeClr val="dk1"/>
                </a:solidFill>
              </a:rPr>
              <a:t>Turn off MAGPD and MAGED around winter solstice</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5"/>
        <p:cNvGrpSpPr/>
        <p:nvPr/>
      </p:nvGrpSpPr>
      <p:grpSpPr>
        <a:xfrm>
          <a:off x="0" y="0"/>
          <a:ext cx="0" cy="0"/>
          <a:chOff x="0" y="0"/>
          <a:chExt cx="0" cy="0"/>
        </a:xfrm>
      </p:grpSpPr>
      <p:sp>
        <p:nvSpPr>
          <p:cNvPr id="2846" name="Google Shape;2846;p67:notes"/>
          <p:cNvSpPr txBox="1">
            <a:spLocks noGrp="1"/>
          </p:cNvSpPr>
          <p:nvPr>
            <p:ph type="sldNum" idx="12"/>
          </p:nvPr>
        </p:nvSpPr>
        <p:spPr>
          <a:xfrm>
            <a:off x="4029833" y="8952650"/>
            <a:ext cx="3082800" cy="4713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Arial"/>
                <a:ea typeface="Arial"/>
                <a:cs typeface="Arial"/>
                <a:sym typeface="Arial"/>
              </a:rPr>
              <a:t>13</a:t>
            </a:fld>
            <a:endParaRPr>
              <a:solidFill>
                <a:srgbClr val="000000"/>
              </a:solidFill>
              <a:latin typeface="Arial"/>
              <a:ea typeface="Arial"/>
              <a:cs typeface="Arial"/>
              <a:sym typeface="Arial"/>
            </a:endParaRPr>
          </a:p>
        </p:txBody>
      </p:sp>
      <p:sp>
        <p:nvSpPr>
          <p:cNvPr id="2847" name="Google Shape;2847;p67:notes"/>
          <p:cNvSpPr/>
          <p:nvPr/>
        </p:nvSpPr>
        <p:spPr>
          <a:xfrm>
            <a:off x="4152101" y="7"/>
            <a:ext cx="3175800" cy="472800"/>
          </a:xfrm>
          <a:prstGeom prst="rect">
            <a:avLst/>
          </a:prstGeom>
          <a:noFill/>
          <a:ln>
            <a:noFill/>
          </a:ln>
        </p:spPr>
        <p:txBody>
          <a:bodyPr spcFirstLastPara="1" wrap="square" lIns="94225" tIns="47100" rIns="94225" bIns="471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48" name="Google Shape;2848;p67:notes"/>
          <p:cNvSpPr/>
          <p:nvPr/>
        </p:nvSpPr>
        <p:spPr>
          <a:xfrm>
            <a:off x="4152101" y="9027916"/>
            <a:ext cx="3175800" cy="476100"/>
          </a:xfrm>
          <a:prstGeom prst="rect">
            <a:avLst/>
          </a:prstGeom>
          <a:noFill/>
          <a:ln>
            <a:noFill/>
          </a:ln>
        </p:spPr>
        <p:txBody>
          <a:bodyPr spcFirstLastPara="1" wrap="square" lIns="19725" tIns="0" rIns="19725" bIns="0" anchor="b"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Times New Roman"/>
                <a:ea typeface="Times New Roman"/>
                <a:cs typeface="Times New Roman"/>
                <a:sym typeface="Times New Roman"/>
              </a:rPr>
              <a:t>1</a:t>
            </a:r>
            <a:endParaRPr sz="1800" b="0" i="0" u="none" strike="noStrike" cap="none">
              <a:solidFill>
                <a:schemeClr val="dk1"/>
              </a:solidFill>
              <a:latin typeface="Arial"/>
              <a:ea typeface="Arial"/>
              <a:cs typeface="Arial"/>
              <a:sym typeface="Arial"/>
            </a:endParaRPr>
          </a:p>
        </p:txBody>
      </p:sp>
      <p:sp>
        <p:nvSpPr>
          <p:cNvPr id="2849" name="Google Shape;2849;p67:notes"/>
          <p:cNvSpPr/>
          <p:nvPr/>
        </p:nvSpPr>
        <p:spPr>
          <a:xfrm>
            <a:off x="17" y="9027916"/>
            <a:ext cx="3175800" cy="476100"/>
          </a:xfrm>
          <a:prstGeom prst="rect">
            <a:avLst/>
          </a:prstGeom>
          <a:noFill/>
          <a:ln>
            <a:noFill/>
          </a:ln>
        </p:spPr>
        <p:txBody>
          <a:bodyPr spcFirstLastPara="1" wrap="square" lIns="94225" tIns="47100" rIns="94225" bIns="471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50" name="Google Shape;2850;p67:notes"/>
          <p:cNvSpPr/>
          <p:nvPr/>
        </p:nvSpPr>
        <p:spPr>
          <a:xfrm>
            <a:off x="17" y="7"/>
            <a:ext cx="3175800" cy="472800"/>
          </a:xfrm>
          <a:prstGeom prst="rect">
            <a:avLst/>
          </a:prstGeom>
          <a:noFill/>
          <a:ln>
            <a:noFill/>
          </a:ln>
        </p:spPr>
        <p:txBody>
          <a:bodyPr spcFirstLastPara="1" wrap="square" lIns="94225" tIns="47100" rIns="94225" bIns="471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51" name="Google Shape;2851;p67:notes"/>
          <p:cNvSpPr>
            <a:spLocks noGrp="1" noRot="1" noChangeAspect="1"/>
          </p:cNvSpPr>
          <p:nvPr>
            <p:ph type="sldImg" idx="2"/>
          </p:nvPr>
        </p:nvSpPr>
        <p:spPr>
          <a:xfrm>
            <a:off x="1296988" y="714375"/>
            <a:ext cx="4740275" cy="3554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2852" name="Google Shape;2852;p67:notes"/>
          <p:cNvSpPr txBox="1">
            <a:spLocks noGrp="1"/>
          </p:cNvSpPr>
          <p:nvPr>
            <p:ph type="body" idx="1"/>
          </p:nvPr>
        </p:nvSpPr>
        <p:spPr>
          <a:xfrm>
            <a:off x="974711" y="4513134"/>
            <a:ext cx="5376600" cy="4007400"/>
          </a:xfrm>
          <a:prstGeom prst="rect">
            <a:avLst/>
          </a:prstGeom>
          <a:noFill/>
          <a:ln>
            <a:noFill/>
          </a:ln>
        </p:spPr>
        <p:txBody>
          <a:bodyPr spcFirstLastPara="1" wrap="square" lIns="88900" tIns="47725" rIns="88900" bIns="47725" anchor="t" anchorCtr="0">
            <a:noAutofit/>
          </a:bodyPr>
          <a:lstStyle/>
          <a:p>
            <a:pPr marL="228301" lvl="0" indent="-228301" algn="l" rtl="0">
              <a:lnSpc>
                <a:spcPct val="90000"/>
              </a:lnSpc>
              <a:spcBef>
                <a:spcPts val="0"/>
              </a:spcBef>
              <a:spcAft>
                <a:spcPts val="0"/>
              </a:spcAft>
              <a:buClr>
                <a:schemeClr val="dk1"/>
              </a:buClr>
              <a:buSzPts val="1200"/>
              <a:buFont typeface="Arial"/>
              <a:buAutoNum type="arabicParenBoth"/>
            </a:pPr>
            <a:r>
              <a:rPr lang="en-US" dirty="0">
                <a:solidFill>
                  <a:schemeClr val="dk1"/>
                </a:solidFill>
                <a:latin typeface="Arial"/>
                <a:ea typeface="Arial"/>
                <a:cs typeface="Arial"/>
                <a:sym typeface="Arial"/>
              </a:rPr>
              <a:t>GOES-16 Mag performance impacted by thermoelectric effect, temp compensation error and Arc Jet Thruster firing</a:t>
            </a: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Actions</a:t>
            </a: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Work underway on Mag FSW change</a:t>
            </a: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Work underway on ground algorithm corrections based on orbital trend</a:t>
            </a:r>
            <a:endParaRPr dirty="0">
              <a:solidFill>
                <a:schemeClr val="dk1"/>
              </a:solidFill>
              <a:latin typeface="Arial"/>
              <a:ea typeface="Arial"/>
              <a:cs typeface="Arial"/>
              <a:sym typeface="Aria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dirty="0"/>
              <a:t>(2) GOES-16 </a:t>
            </a:r>
            <a:r>
              <a:rPr lang="en-US" dirty="0" err="1"/>
              <a:t>Repressurization</a:t>
            </a:r>
            <a:r>
              <a:rPr lang="en-US" dirty="0"/>
              <a:t> Anomaly Recovery and 2nd Even 5lbf REA Flush Complete</a:t>
            </a:r>
            <a:endParaRPr dirty="0"/>
          </a:p>
          <a:p>
            <a:pPr marL="0" lvl="0" indent="0" algn="l" rtl="0">
              <a:lnSpc>
                <a:spcPct val="90000"/>
              </a:lnSpc>
              <a:spcBef>
                <a:spcPts val="0"/>
              </a:spcBef>
              <a:spcAft>
                <a:spcPts val="0"/>
              </a:spcAft>
              <a:buSzPts val="1400"/>
              <a:buNone/>
            </a:pPr>
            <a:r>
              <a:rPr lang="en-US" dirty="0"/>
              <a:t>S/C is fully operational under careful selection of thrusters used during Momentum Adjusts (MAs), North-South Station Keeping (NSSK) </a:t>
            </a:r>
            <a:r>
              <a:rPr lang="en-US" dirty="0" err="1"/>
              <a:t>Manuevers</a:t>
            </a:r>
            <a:r>
              <a:rPr lang="en-US" dirty="0"/>
              <a:t>, and East-West Station Keeping (EWSK) Maneuvers</a:t>
            </a:r>
            <a:endParaRPr dirty="0"/>
          </a:p>
          <a:p>
            <a:pPr marL="0" lvl="0" indent="0" algn="l" rtl="0">
              <a:lnSpc>
                <a:spcPct val="90000"/>
              </a:lnSpc>
              <a:spcBef>
                <a:spcPts val="0"/>
              </a:spcBef>
              <a:spcAft>
                <a:spcPts val="0"/>
              </a:spcAft>
              <a:buSzPts val="1400"/>
              <a:buNone/>
            </a:pPr>
            <a:r>
              <a:rPr lang="en-US" dirty="0"/>
              <a:t>Low Thrust Rocket engine assemblies (LTR) #21 and 32 removed from service</a:t>
            </a:r>
            <a:endParaRPr dirty="0"/>
          </a:p>
          <a:p>
            <a:pPr marL="0" lvl="0" indent="0" algn="l" rtl="0">
              <a:lnSpc>
                <a:spcPct val="90000"/>
              </a:lnSpc>
              <a:spcBef>
                <a:spcPts val="0"/>
              </a:spcBef>
              <a:spcAft>
                <a:spcPts val="0"/>
              </a:spcAft>
              <a:buSzPts val="1400"/>
              <a:buNone/>
            </a:pPr>
            <a:r>
              <a:rPr lang="en-US" dirty="0" err="1"/>
              <a:t>Arcjet</a:t>
            </a:r>
            <a:r>
              <a:rPr lang="en-US" dirty="0"/>
              <a:t> 15 (AJ#15) removed from service until after additional testing planned for Dec 2021</a:t>
            </a:r>
            <a:endParaRPr dirty="0"/>
          </a:p>
          <a:p>
            <a:pPr marL="0" lvl="0" indent="0" algn="l" rtl="0">
              <a:lnSpc>
                <a:spcPct val="90000"/>
              </a:lnSpc>
              <a:spcBef>
                <a:spcPts val="0"/>
              </a:spcBef>
              <a:spcAft>
                <a:spcPts val="0"/>
              </a:spcAft>
              <a:buSzPts val="1400"/>
              <a:buNone/>
            </a:pPr>
            <a:r>
              <a:rPr lang="en-US" dirty="0"/>
              <a:t>NSSKs alternate using the AJ14/16 and AJ13/16 pairs</a:t>
            </a:r>
            <a:endParaRPr dirty="0"/>
          </a:p>
          <a:p>
            <a:pPr marL="0" lvl="0" indent="0" algn="l" rtl="0">
              <a:lnSpc>
                <a:spcPct val="90000"/>
              </a:lnSpc>
              <a:spcBef>
                <a:spcPts val="0"/>
              </a:spcBef>
              <a:spcAft>
                <a:spcPts val="0"/>
              </a:spcAft>
              <a:buSzPts val="1400"/>
              <a:buNone/>
            </a:pPr>
            <a:r>
              <a:rPr lang="en-US" dirty="0"/>
              <a:t>AJ15 performance increasing following thruster pulsing on 9/7/22 and 12/7/22, additional pulsing and calibrations to occur in Jan ‘23</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a:t>
            </a:r>
            <a:r>
              <a:rPr lang="en-US" dirty="0"/>
              <a:t>3</a:t>
            </a:r>
            <a:r>
              <a:rPr lang="en-US" dirty="0">
                <a:solidFill>
                  <a:schemeClr val="dk1"/>
                </a:solidFill>
                <a:latin typeface="Arial"/>
                <a:ea typeface="Arial"/>
                <a:cs typeface="Arial"/>
                <a:sym typeface="Arial"/>
              </a:rPr>
              <a:t>) GOES-17 ABI loop heat pipes anomaly</a:t>
            </a: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Actions</a:t>
            </a: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Semi-annual Yaw-flip required </a:t>
            </a: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Cryocooler operations changes</a:t>
            </a: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Focal plane module operations changes</a:t>
            </a:r>
            <a:endParaRPr dirty="0"/>
          </a:p>
          <a:p>
            <a:pPr marL="0" lvl="0" indent="0" algn="l" rtl="0">
              <a:lnSpc>
                <a:spcPct val="90000"/>
              </a:lnSpc>
              <a:spcBef>
                <a:spcPts val="0"/>
              </a:spcBef>
              <a:spcAft>
                <a:spcPts val="0"/>
              </a:spcAft>
              <a:buSzPts val="1400"/>
              <a:buNone/>
            </a:pPr>
            <a:r>
              <a:rPr lang="en-US" dirty="0">
                <a:solidFill>
                  <a:schemeClr val="dk1"/>
                </a:solidFill>
                <a:latin typeface="Arial"/>
                <a:ea typeface="Arial"/>
                <a:cs typeface="Arial"/>
                <a:sym typeface="Arial"/>
              </a:rPr>
              <a:t>Algorithm turning to minimize impact of IR channel loss</a:t>
            </a:r>
            <a:endParaRPr dirty="0">
              <a:solidFill>
                <a:schemeClr val="dk1"/>
              </a:solidFill>
              <a:latin typeface="Arial"/>
              <a:ea typeface="Arial"/>
              <a:cs typeface="Arial"/>
              <a:sym typeface="Arial"/>
            </a:endParaRPr>
          </a:p>
          <a:p>
            <a:pPr marL="0" lvl="0" indent="0" algn="l" rtl="0">
              <a:lnSpc>
                <a:spcPct val="90000"/>
              </a:lnSpc>
              <a:spcBef>
                <a:spcPts val="0"/>
              </a:spcBef>
              <a:spcAft>
                <a:spcPts val="0"/>
              </a:spcAft>
              <a:buSzPts val="1400"/>
              <a:buNone/>
            </a:pPr>
            <a:r>
              <a:rPr lang="en-US" dirty="0"/>
              <a:t>Performance degraded after two ABI </a:t>
            </a:r>
            <a:r>
              <a:rPr lang="en-US" dirty="0" err="1"/>
              <a:t>safing</a:t>
            </a:r>
            <a:r>
              <a:rPr lang="en-US" dirty="0"/>
              <a:t> events in July 2021</a:t>
            </a:r>
            <a:endParaRPr dirty="0"/>
          </a:p>
          <a:p>
            <a:pPr marL="0" lvl="0" indent="0" algn="l" rtl="0">
              <a:lnSpc>
                <a:spcPct val="90000"/>
              </a:lnSpc>
              <a:spcBef>
                <a:spcPts val="0"/>
              </a:spcBef>
              <a:spcAft>
                <a:spcPts val="0"/>
              </a:spcAft>
              <a:buSzPts val="1400"/>
              <a:buNone/>
            </a:pPr>
            <a:r>
              <a:rPr lang="en-US" dirty="0"/>
              <a:t>FPM thermal setpoint increased from 81K to 84K on 10/8</a:t>
            </a:r>
            <a:endParaRPr dirty="0"/>
          </a:p>
          <a:p>
            <a:pPr marL="0" lvl="0" indent="0" algn="l" rtl="0">
              <a:lnSpc>
                <a:spcPct val="90000"/>
              </a:lnSpc>
              <a:spcBef>
                <a:spcPts val="0"/>
              </a:spcBef>
              <a:spcAft>
                <a:spcPts val="0"/>
              </a:spcAft>
              <a:buSzPts val="1400"/>
              <a:buNone/>
            </a:pPr>
            <a:r>
              <a:rPr lang="en-US" dirty="0"/>
              <a:t>FPM thermal setpoint will be set to 87K during hottest parts of year (see slide 8)</a:t>
            </a:r>
            <a:endParaRPr dirty="0"/>
          </a:p>
          <a:p>
            <a:pPr marL="0" lvl="0" indent="0" algn="l" rtl="0">
              <a:lnSpc>
                <a:spcPct val="90000"/>
              </a:lnSpc>
              <a:spcBef>
                <a:spcPts val="0"/>
              </a:spcBef>
              <a:spcAft>
                <a:spcPts val="0"/>
              </a:spcAft>
              <a:buSzPts val="1400"/>
              <a:buNone/>
            </a:pPr>
            <a:r>
              <a:rPr lang="en-US" dirty="0"/>
              <a:t>Mode 3 “Cooling Timeline” used during hottest parts of year pre and post eclipse season (see slide 8)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342900" lvl="0" indent="-342900">
              <a:buFont typeface="Arial" panose="020B0604020202020204" pitchFamily="34" charset="0"/>
              <a:buChar char="•"/>
            </a:pPr>
            <a:r>
              <a:rPr lang="en-US" sz="1600" dirty="0">
                <a:sym typeface="Symbol" pitchFamily="18" charset="2"/>
              </a:rPr>
              <a:t>Here is the </a:t>
            </a:r>
            <a:r>
              <a:rPr lang="en-US" sz="1600" dirty="0" err="1">
                <a:sym typeface="Symbol" pitchFamily="18" charset="2"/>
              </a:rPr>
              <a:t>Flyout</a:t>
            </a:r>
            <a:r>
              <a:rPr lang="en-US" sz="1600" dirty="0">
                <a:sym typeface="Symbol" pitchFamily="18" charset="2"/>
              </a:rPr>
              <a:t> Schedule</a:t>
            </a:r>
            <a:r>
              <a:rPr lang="en-US" sz="1600" baseline="0" dirty="0">
                <a:sym typeface="Symbol" pitchFamily="18" charset="2"/>
              </a:rPr>
              <a:t> showing the continuity of the GOES Mission. </a:t>
            </a:r>
          </a:p>
          <a:p>
            <a:pPr marL="342900" lvl="0" indent="-342900">
              <a:buFont typeface="Arial" panose="020B0604020202020204" pitchFamily="34" charset="0"/>
              <a:buChar char="•"/>
            </a:pPr>
            <a:r>
              <a:rPr lang="en-US" sz="1600" baseline="0" dirty="0">
                <a:sym typeface="Symbol" pitchFamily="18" charset="2"/>
              </a:rPr>
              <a:t>GOES-R is the next generation of GOES satellites that will provide a major improvement in quality, quantity, and timeliness of data collected. </a:t>
            </a:r>
            <a:endParaRPr lang="en-US" sz="1600" dirty="0">
              <a:sym typeface="Symbol" pitchFamily="18" charset="2"/>
            </a:endParaRPr>
          </a:p>
          <a:p>
            <a:pPr>
              <a:defRPr/>
            </a:pPr>
            <a:endParaRPr lang="en-US" sz="900" dirty="0">
              <a:sym typeface="Symbol" pitchFamily="18" charset="2"/>
            </a:endParaRPr>
          </a:p>
          <a:p>
            <a:pPr>
              <a:defRPr/>
            </a:pPr>
            <a:endParaRPr lang="en-US" dirty="0"/>
          </a:p>
        </p:txBody>
      </p:sp>
      <p:sp>
        <p:nvSpPr>
          <p:cNvPr id="101380" name="Slide Number Placeholder 3"/>
          <p:cNvSpPr>
            <a:spLocks noGrp="1"/>
          </p:cNvSpPr>
          <p:nvPr>
            <p:ph type="sldNum" sz="quarter" idx="5"/>
          </p:nvPr>
        </p:nvSpPr>
        <p:spPr>
          <a:noFill/>
        </p:spPr>
        <p:txBody>
          <a:bodyPr/>
          <a:lstStyle/>
          <a:p>
            <a:pPr defTabSz="923697"/>
            <a:fld id="{EA4E29A8-D399-4702-B76A-5A01B395C147}" type="slidenum">
              <a:rPr lang="en-US" smtClean="0">
                <a:latin typeface="Arial" pitchFamily="34" charset="0"/>
                <a:ea typeface="ＭＳ Ｐゴシック"/>
                <a:cs typeface="ＭＳ Ｐゴシック"/>
              </a:rPr>
              <a:pPr defTabSz="923697"/>
              <a:t>14</a:t>
            </a:fld>
            <a:endParaRPr lang="en-US" dirty="0">
              <a:latin typeface="Arial" pitchFamily="34" charset="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8ff1a60233_1_851:notes"/>
          <p:cNvSpPr txBox="1">
            <a:spLocks noGrp="1"/>
          </p:cNvSpPr>
          <p:nvPr>
            <p:ph type="body" idx="1"/>
          </p:nvPr>
        </p:nvSpPr>
        <p:spPr>
          <a:xfrm>
            <a:off x="688182" y="4415790"/>
            <a:ext cx="55056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75" name="Google Shape;275;g18ff1a60233_1_851: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8ff1a60233_1_925:notes"/>
          <p:cNvSpPr txBox="1">
            <a:spLocks noGrp="1"/>
          </p:cNvSpPr>
          <p:nvPr>
            <p:ph type="body" idx="1"/>
          </p:nvPr>
        </p:nvSpPr>
        <p:spPr>
          <a:xfrm>
            <a:off x="688182" y="4415790"/>
            <a:ext cx="55056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97" name="Google Shape;297;g18ff1a60233_1_925: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8ff1a60233_1_933:notes"/>
          <p:cNvSpPr txBox="1">
            <a:spLocks noGrp="1"/>
          </p:cNvSpPr>
          <p:nvPr>
            <p:ph type="body" idx="1"/>
          </p:nvPr>
        </p:nvSpPr>
        <p:spPr>
          <a:xfrm>
            <a:off x="688182" y="4415790"/>
            <a:ext cx="55056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04" name="Google Shape;304;g18ff1a60233_1_933: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Beta</a:t>
            </a:r>
            <a:r>
              <a:rPr lang="en-US" sz="1200" b="0" i="0" kern="1200" dirty="0">
                <a:solidFill>
                  <a:schemeClr val="tx1"/>
                </a:solidFill>
                <a:effectLst/>
                <a:latin typeface="+mn-lt"/>
                <a:ea typeface="+mn-ea"/>
                <a:cs typeface="+mn-cs"/>
              </a:rPr>
              <a:t>: Data are preliminary and non-operational; undergoing testing and initial calibration and validation. Products are made available to users to gain familiarity with data formats and parameters in accordance with the GOES-R Product User Guide (PUG). Beta products have been minimally validated and may still contain significant errors. They are not optimized for operational use.</a:t>
            </a:r>
          </a:p>
          <a:p>
            <a:r>
              <a:rPr lang="en-US" sz="1200" b="1" i="0" kern="1200" dirty="0">
                <a:solidFill>
                  <a:schemeClr val="tx1"/>
                </a:solidFill>
                <a:effectLst/>
                <a:latin typeface="+mn-lt"/>
                <a:ea typeface="+mn-ea"/>
                <a:cs typeface="+mn-cs"/>
              </a:rPr>
              <a:t>Provisional</a:t>
            </a:r>
            <a:r>
              <a:rPr lang="en-US" sz="1200" b="0" i="0" kern="1200" dirty="0">
                <a:solidFill>
                  <a:schemeClr val="tx1"/>
                </a:solidFill>
                <a:effectLst/>
                <a:latin typeface="+mn-lt"/>
                <a:ea typeface="+mn-ea"/>
                <a:cs typeface="+mn-cs"/>
              </a:rPr>
              <a:t>: Data are ready for operations and use in </a:t>
            </a:r>
            <a:r>
              <a:rPr lang="en-US" sz="1200" b="0" i="0" kern="1200" dirty="0" err="1">
                <a:solidFill>
                  <a:schemeClr val="tx1"/>
                </a:solidFill>
                <a:effectLst/>
                <a:latin typeface="+mn-lt"/>
                <a:ea typeface="+mn-ea"/>
                <a:cs typeface="+mn-cs"/>
              </a:rPr>
              <a:t>cal</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val</a:t>
            </a:r>
            <a:r>
              <a:rPr lang="en-US" sz="1200" b="0" i="0" kern="1200" dirty="0">
                <a:solidFill>
                  <a:schemeClr val="tx1"/>
                </a:solidFill>
                <a:effectLst/>
                <a:latin typeface="+mn-lt"/>
                <a:ea typeface="+mn-ea"/>
                <a:cs typeface="+mn-cs"/>
              </a:rPr>
              <a:t> activities. Performance has been tested and documented over a subset of conditions, locations, and periods. Validation is still ongoing, not all anomalies are known but all known are documented and available to the user community.</a:t>
            </a:r>
          </a:p>
          <a:p>
            <a:r>
              <a:rPr lang="en-US" sz="1200" b="1" i="0" kern="1200" dirty="0">
                <a:solidFill>
                  <a:schemeClr val="tx1"/>
                </a:solidFill>
                <a:effectLst/>
                <a:latin typeface="+mn-lt"/>
                <a:ea typeface="+mn-ea"/>
                <a:cs typeface="+mn-cs"/>
              </a:rPr>
              <a:t>Full</a:t>
            </a:r>
            <a:r>
              <a:rPr lang="en-US" sz="1200" b="0" i="0" kern="1200" dirty="0">
                <a:solidFill>
                  <a:schemeClr val="tx1"/>
                </a:solidFill>
                <a:effectLst/>
                <a:latin typeface="+mn-lt"/>
                <a:ea typeface="+mn-ea"/>
                <a:cs typeface="+mn-cs"/>
              </a:rPr>
              <a:t>: Product is operational. All known anomalies are documented and shared with the user community. Performance has been tested and documented over a wide range of conditions. Users are engaged and feedback is assessed</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19</a:t>
            </a:fld>
            <a:endParaRPr lang="en-US" dirty="0"/>
          </a:p>
        </p:txBody>
      </p:sp>
    </p:spTree>
    <p:extLst>
      <p:ext uri="{BB962C8B-B14F-4D97-AF65-F5344CB8AC3E}">
        <p14:creationId xmlns:p14="http://schemas.microsoft.com/office/powerpoint/2010/main" val="146884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Here is a depiction</a:t>
            </a:r>
            <a:r>
              <a:rPr lang="en-US" sz="1600" baseline="0" dirty="0"/>
              <a:t> of the </a:t>
            </a:r>
            <a:r>
              <a:rPr lang="en-US" sz="1600" dirty="0"/>
              <a:t>Low</a:t>
            </a:r>
            <a:r>
              <a:rPr lang="en-US" sz="1600" baseline="0" dirty="0"/>
              <a:t> Earth Orbit </a:t>
            </a:r>
            <a:r>
              <a:rPr lang="en-US" sz="1600" baseline="0" dirty="0" err="1"/>
              <a:t>Flyout</a:t>
            </a:r>
            <a:r>
              <a:rPr lang="en-US" sz="1600" baseline="0" dirty="0"/>
              <a:t> Schedule.</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Times New Roman" panose="02020603050405020304" pitchFamily="18" charset="0"/>
              </a:rPr>
              <a:t>S-NPP is a risk reduction mission for JPSS-1</a:t>
            </a:r>
            <a:r>
              <a:rPr lang="en-US" sz="1600" baseline="0" dirty="0">
                <a:cs typeface="Times New Roman" panose="02020603050405020304" pitchFamily="18" charset="0"/>
              </a:rPr>
              <a:t> and p</a:t>
            </a:r>
            <a:r>
              <a:rPr lang="en-US" sz="1600" dirty="0">
                <a:cs typeface="Times New Roman" panose="02020603050405020304" pitchFamily="18" charset="0"/>
              </a:rPr>
              <a:t>rovides data continuity for NASA EOS 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Highest priority is to launch the follow-on polar satellite</a:t>
            </a:r>
            <a:r>
              <a:rPr lang="en-US" sz="1600" baseline="0" dirty="0"/>
              <a:t> Joint Polar Satellite System </a:t>
            </a:r>
            <a:r>
              <a:rPr lang="en-US" sz="1600" dirty="0"/>
              <a:t>(JPSS-1/NOAA-20) with </a:t>
            </a:r>
            <a:r>
              <a:rPr lang="en-US" sz="1600" baseline="0" dirty="0">
                <a:solidFill>
                  <a:srgbClr val="FF0000"/>
                </a:solidFill>
              </a:rPr>
              <a:t>launch expected Mid-March 2017 while JPSS-2 launch readiness is planned for 4</a:t>
            </a:r>
            <a:r>
              <a:rPr lang="en-US" sz="1600" baseline="30000" dirty="0">
                <a:solidFill>
                  <a:srgbClr val="FF0000"/>
                </a:solidFill>
              </a:rPr>
              <a:t>th</a:t>
            </a:r>
            <a:r>
              <a:rPr lang="en-US" sz="1600" baseline="0" dirty="0">
                <a:solidFill>
                  <a:srgbClr val="FF0000"/>
                </a:solidFill>
              </a:rPr>
              <a:t> quarter FY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effectLst/>
                <a:latin typeface="+mn-lt"/>
                <a:ea typeface="+mn-ea"/>
                <a:cs typeface="+mn-cs"/>
              </a:rPr>
              <a:t>The JPSS will succeed NOAA's POES satellites and ground systems by leveraging investments made in NOAA POES, NASA's Earth Observing System (EOS), and the SNPP to maintain continuity of global, operational, space-based observations.</a:t>
            </a:r>
            <a:endParaRPr lang="en-US" sz="1600" dirty="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21</a:t>
            </a:fld>
            <a:endParaRPr lang="en-US" dirty="0"/>
          </a:p>
        </p:txBody>
      </p:sp>
    </p:spTree>
    <p:extLst>
      <p:ext uri="{BB962C8B-B14F-4D97-AF65-F5344CB8AC3E}">
        <p14:creationId xmlns:p14="http://schemas.microsoft.com/office/powerpoint/2010/main" val="2112326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5525427257_1_16:notes"/>
          <p:cNvSpPr txBox="1">
            <a:spLocks noGrp="1"/>
          </p:cNvSpPr>
          <p:nvPr>
            <p:ph type="body" idx="1"/>
          </p:nvPr>
        </p:nvSpPr>
        <p:spPr>
          <a:xfrm>
            <a:off x="688180" y="4725670"/>
            <a:ext cx="5505440" cy="3873500"/>
          </a:xfrm>
          <a:prstGeom prst="rect">
            <a:avLst/>
          </a:prstGeom>
          <a:noFill/>
          <a:ln>
            <a:noFill/>
          </a:ln>
        </p:spPr>
        <p:txBody>
          <a:bodyPr spcFirstLastPara="1" wrap="square" lIns="92050" tIns="46000" rIns="92050" bIns="46000" anchor="t" anchorCtr="0">
            <a:noAutofit/>
          </a:bodyPr>
          <a:lstStyle/>
          <a:p>
            <a:pPr marL="0" lvl="0" indent="0" algn="l" rtl="0">
              <a:lnSpc>
                <a:spcPct val="100000"/>
              </a:lnSpc>
              <a:spcBef>
                <a:spcPts val="0"/>
              </a:spcBef>
              <a:spcAft>
                <a:spcPts val="0"/>
              </a:spcAft>
              <a:buSzPts val="1800"/>
              <a:buNone/>
            </a:pPr>
            <a:endParaRPr sz="1400"/>
          </a:p>
        </p:txBody>
      </p:sp>
      <p:sp>
        <p:nvSpPr>
          <p:cNvPr id="537" name="Google Shape;537;g25525427257_1_16:notes"/>
          <p:cNvSpPr>
            <a:spLocks noGrp="1" noRot="1" noChangeAspect="1"/>
          </p:cNvSpPr>
          <p:nvPr>
            <p:ph type="sldImg" idx="2"/>
          </p:nvPr>
        </p:nvSpPr>
        <p:spPr>
          <a:xfrm>
            <a:off x="-229393" y="387350"/>
            <a:ext cx="7340587" cy="418338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525427257_1_37:notes"/>
          <p:cNvSpPr txBox="1">
            <a:spLocks noGrp="1"/>
          </p:cNvSpPr>
          <p:nvPr>
            <p:ph type="body" idx="1"/>
          </p:nvPr>
        </p:nvSpPr>
        <p:spPr>
          <a:xfrm>
            <a:off x="688180" y="4725670"/>
            <a:ext cx="5505440" cy="3873500"/>
          </a:xfrm>
          <a:prstGeom prst="rect">
            <a:avLst/>
          </a:prstGeom>
          <a:noFill/>
          <a:ln>
            <a:noFill/>
          </a:ln>
        </p:spPr>
        <p:txBody>
          <a:bodyPr spcFirstLastPara="1" wrap="square" lIns="92050" tIns="46000" rIns="92050" bIns="46000" anchor="t" anchorCtr="0">
            <a:noAutofit/>
          </a:bodyPr>
          <a:lstStyle/>
          <a:p>
            <a:pPr marL="0" lvl="0" indent="0" algn="l" rtl="0">
              <a:lnSpc>
                <a:spcPct val="100000"/>
              </a:lnSpc>
              <a:spcBef>
                <a:spcPts val="0"/>
              </a:spcBef>
              <a:spcAft>
                <a:spcPts val="0"/>
              </a:spcAft>
              <a:buSzPts val="1800"/>
              <a:buNone/>
            </a:pPr>
            <a:endParaRPr sz="1400"/>
          </a:p>
        </p:txBody>
      </p:sp>
      <p:sp>
        <p:nvSpPr>
          <p:cNvPr id="559" name="Google Shape;559;g25525427257_1_37:notes"/>
          <p:cNvSpPr>
            <a:spLocks noGrp="1" noRot="1" noChangeAspect="1"/>
          </p:cNvSpPr>
          <p:nvPr>
            <p:ph type="sldImg" idx="2"/>
          </p:nvPr>
        </p:nvSpPr>
        <p:spPr>
          <a:xfrm>
            <a:off x="-229393" y="387350"/>
            <a:ext cx="7340587" cy="418338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5525427257_1_58:notes"/>
          <p:cNvSpPr txBox="1">
            <a:spLocks noGrp="1"/>
          </p:cNvSpPr>
          <p:nvPr>
            <p:ph type="body" idx="1"/>
          </p:nvPr>
        </p:nvSpPr>
        <p:spPr>
          <a:xfrm>
            <a:off x="688180" y="4725670"/>
            <a:ext cx="5505300" cy="3873600"/>
          </a:xfrm>
          <a:prstGeom prst="rect">
            <a:avLst/>
          </a:prstGeom>
          <a:noFill/>
          <a:ln>
            <a:noFill/>
          </a:ln>
        </p:spPr>
        <p:txBody>
          <a:bodyPr spcFirstLastPara="1" wrap="square" lIns="92050" tIns="46000" rIns="92050" bIns="46000" anchor="t" anchorCtr="0">
            <a:noAutofit/>
          </a:bodyPr>
          <a:lstStyle/>
          <a:p>
            <a:pPr marL="0" lvl="0" indent="0" algn="l" rtl="0">
              <a:lnSpc>
                <a:spcPct val="100000"/>
              </a:lnSpc>
              <a:spcBef>
                <a:spcPts val="0"/>
              </a:spcBef>
              <a:spcAft>
                <a:spcPts val="0"/>
              </a:spcAft>
              <a:buSzPts val="1800"/>
              <a:buNone/>
            </a:pPr>
            <a:endParaRPr/>
          </a:p>
        </p:txBody>
      </p:sp>
      <p:sp>
        <p:nvSpPr>
          <p:cNvPr id="581" name="Google Shape;581;g25525427257_1_58:notes"/>
          <p:cNvSpPr>
            <a:spLocks noGrp="1" noRot="1" noChangeAspect="1"/>
          </p:cNvSpPr>
          <p:nvPr>
            <p:ph type="sldImg" idx="2"/>
          </p:nvPr>
        </p:nvSpPr>
        <p:spPr>
          <a:xfrm>
            <a:off x="652463" y="387350"/>
            <a:ext cx="5578475" cy="4183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a04654bf82_1_12:notes"/>
          <p:cNvSpPr txBox="1">
            <a:spLocks noGrp="1"/>
          </p:cNvSpPr>
          <p:nvPr>
            <p:ph type="body" idx="1"/>
          </p:nvPr>
        </p:nvSpPr>
        <p:spPr>
          <a:xfrm>
            <a:off x="688182" y="4415790"/>
            <a:ext cx="55056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94" name="Google Shape;894;g1a04654bf82_1_12: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p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7" name="Google Shape;3147;p7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Updated to October 2021 F2F biannually Meeting</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Updated twice a year Fall and Spring,  The LTANs do not change that much month to month</a:t>
            </a:r>
            <a:endParaRPr/>
          </a:p>
          <a:p>
            <a:pPr marL="0" lvl="0" indent="0" algn="l" rtl="0">
              <a:lnSpc>
                <a:spcPct val="100000"/>
              </a:lnSpc>
              <a:spcBef>
                <a:spcPts val="0"/>
              </a:spcBef>
              <a:spcAft>
                <a:spcPts val="0"/>
              </a:spcAft>
              <a:buSzPts val="1400"/>
              <a:buNone/>
            </a:pPr>
            <a:endParaRPr/>
          </a:p>
        </p:txBody>
      </p:sp>
      <p:sp>
        <p:nvSpPr>
          <p:cNvPr id="3148" name="Google Shape;3148;p78:notes"/>
          <p:cNvSpPr txBox="1">
            <a:spLocks noGrp="1"/>
          </p:cNvSpPr>
          <p:nvPr>
            <p:ph type="sldNum" idx="12"/>
          </p:nvPr>
        </p:nvSpPr>
        <p:spPr>
          <a:xfrm>
            <a:off x="3970940"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p6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87" name="Google Shape;2887;p69: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Autofit/>
          </a:bodyPr>
          <a:lstStyle/>
          <a:p>
            <a:pPr marL="457200" lvl="1" indent="-40640" algn="l" rtl="0">
              <a:lnSpc>
                <a:spcPct val="90000"/>
              </a:lnSpc>
              <a:spcBef>
                <a:spcPts val="0"/>
              </a:spcBef>
              <a:spcAft>
                <a:spcPts val="0"/>
              </a:spcAft>
              <a:buClr>
                <a:schemeClr val="dk1"/>
              </a:buClr>
              <a:buSzPts val="640"/>
              <a:buFont typeface="Arial"/>
              <a:buChar char="•"/>
            </a:pPr>
            <a:r>
              <a:rPr lang="en-US" sz="640"/>
              <a:t>Note Metop HIRS went from green to red for both operations and performance due to the stalled filter wheel in the month of May 2020 and back to yellow September 2022.</a:t>
            </a:r>
            <a:endParaRPr/>
          </a:p>
          <a:p>
            <a:pPr marL="914400" lvl="2" indent="0" algn="l" rtl="0">
              <a:lnSpc>
                <a:spcPct val="90000"/>
              </a:lnSpc>
              <a:spcBef>
                <a:spcPts val="1200"/>
              </a:spcBef>
              <a:spcAft>
                <a:spcPts val="0"/>
              </a:spcAft>
              <a:buSzPts val="1400"/>
              <a:buNone/>
            </a:pPr>
            <a:r>
              <a:rPr lang="en-US" sz="600">
                <a:solidFill>
                  <a:srgbClr val="000000"/>
                </a:solidFill>
                <a:latin typeface="Times New Roman"/>
                <a:ea typeface="Times New Roman"/>
                <a:cs typeface="Times New Roman"/>
                <a:sym typeface="Times New Roman"/>
              </a:rPr>
              <a:t>EUMESAT implemented an automated power toggling of the Metop-B HIRS on Sep 3, 2020. It consists of 10 toggles with 2 second intervals. This will execute on 13/14 orbits per day just after the SVL pass ends, until the anomaly is recovered. </a:t>
            </a:r>
            <a:r>
              <a:rPr lang="en-US" sz="600">
                <a:solidFill>
                  <a:srgbClr val="FF0000"/>
                </a:solidFill>
                <a:latin typeface="Times New Roman"/>
                <a:ea typeface="Times New Roman"/>
                <a:cs typeface="Times New Roman"/>
                <a:sym typeface="Times New Roman"/>
              </a:rPr>
              <a:t>116</a:t>
            </a:r>
            <a:r>
              <a:rPr lang="en-US" sz="600">
                <a:solidFill>
                  <a:srgbClr val="000000"/>
                </a:solidFill>
                <a:latin typeface="Times New Roman"/>
                <a:ea typeface="Times New Roman"/>
                <a:cs typeface="Times New Roman"/>
                <a:sym typeface="Times New Roman"/>
              </a:rPr>
              <a:t> weeks and counting.</a:t>
            </a:r>
            <a:r>
              <a:rPr lang="en-US" sz="600">
                <a:latin typeface="Times New Roman"/>
                <a:ea typeface="Times New Roman"/>
                <a:cs typeface="Times New Roman"/>
                <a:sym typeface="Times New Roman"/>
              </a:rPr>
              <a:t> </a:t>
            </a:r>
            <a:endParaRPr/>
          </a:p>
          <a:p>
            <a:pPr marL="914400" lvl="2" indent="0" algn="l" rtl="0">
              <a:lnSpc>
                <a:spcPct val="90000"/>
              </a:lnSpc>
              <a:spcBef>
                <a:spcPts val="1200"/>
              </a:spcBef>
              <a:spcAft>
                <a:spcPts val="0"/>
              </a:spcAft>
              <a:buSzPts val="1400"/>
              <a:buNone/>
            </a:pPr>
            <a:r>
              <a:rPr lang="en-US" sz="600">
                <a:solidFill>
                  <a:srgbClr val="00B050"/>
                </a:solidFill>
              </a:rPr>
              <a:t>HIRS filter wheel  breaks free after 116 power cycles 9/29/2022, L1b products below or near spec</a:t>
            </a:r>
            <a:endParaRPr/>
          </a:p>
          <a:p>
            <a:pPr marL="457200" lvl="1" indent="-40640" algn="l" rtl="0">
              <a:lnSpc>
                <a:spcPct val="90000"/>
              </a:lnSpc>
              <a:spcBef>
                <a:spcPts val="1200"/>
              </a:spcBef>
              <a:spcAft>
                <a:spcPts val="0"/>
              </a:spcAft>
              <a:buClr>
                <a:srgbClr val="FF0000"/>
              </a:buClr>
              <a:buSzPts val="640"/>
              <a:buFont typeface="Arial"/>
              <a:buChar char="•"/>
            </a:pPr>
            <a:r>
              <a:rPr lang="en-US" sz="640">
                <a:solidFill>
                  <a:srgbClr val="FF0000"/>
                </a:solidFill>
              </a:rPr>
              <a:t>New:</a:t>
            </a:r>
            <a:r>
              <a:rPr lang="en-US" sz="640"/>
              <a:t> Metop-B HIRS went from green to red for both operations and performance due to the stalled filter wheel. </a:t>
            </a:r>
            <a:r>
              <a:rPr lang="en-US" sz="640">
                <a:latin typeface="Times New Roman"/>
                <a:ea typeface="Times New Roman"/>
                <a:cs typeface="Times New Roman"/>
                <a:sym typeface="Times New Roman"/>
              </a:rPr>
              <a:t>The instrument ceased producing useful data after 18:45 UTC on Friday 17</a:t>
            </a:r>
            <a:r>
              <a:rPr lang="en-US" sz="640" baseline="30000">
                <a:latin typeface="Times New Roman"/>
                <a:ea typeface="Times New Roman"/>
                <a:cs typeface="Times New Roman"/>
                <a:sym typeface="Times New Roman"/>
              </a:rPr>
              <a:t>th</a:t>
            </a:r>
            <a:r>
              <a:rPr lang="en-US" sz="640">
                <a:latin typeface="Times New Roman"/>
                <a:ea typeface="Times New Roman"/>
                <a:cs typeface="Times New Roman"/>
                <a:sym typeface="Times New Roman"/>
              </a:rPr>
              <a:t> March 2023.  ARB meeting held on 20th March to determine appropriate recovery actions for the stalled Filter Wheel Motor (FW).</a:t>
            </a:r>
            <a:endParaRPr/>
          </a:p>
          <a:p>
            <a:pPr marL="914400" lvl="2" indent="0" algn="l" rtl="0">
              <a:lnSpc>
                <a:spcPct val="90000"/>
              </a:lnSpc>
              <a:spcBef>
                <a:spcPts val="1200"/>
              </a:spcBef>
              <a:spcAft>
                <a:spcPts val="0"/>
              </a:spcAft>
              <a:buSzPts val="1400"/>
              <a:buNone/>
            </a:pPr>
            <a:r>
              <a:rPr lang="en-US" sz="600"/>
              <a:t>The HIRS Filter Wheel on Metop-B remains stalled after manual power cycle week of 20 March 2023 .</a:t>
            </a:r>
            <a:endParaRPr/>
          </a:p>
          <a:p>
            <a:pPr marL="914400" lvl="2" indent="0" algn="l" rtl="0">
              <a:lnSpc>
                <a:spcPct val="90000"/>
              </a:lnSpc>
              <a:spcBef>
                <a:spcPts val="1200"/>
              </a:spcBef>
              <a:spcAft>
                <a:spcPts val="0"/>
              </a:spcAft>
              <a:buSzPts val="1400"/>
              <a:buNone/>
            </a:pPr>
            <a:r>
              <a:rPr lang="en-US" sz="600"/>
              <a:t>Further recovery attempts will continue in an automated manner when the new Mission Planning schedule comes into effect on Sunday 26 March 2023.</a:t>
            </a:r>
            <a:endParaRPr sz="600"/>
          </a:p>
          <a:p>
            <a:pPr marL="914400" lvl="2" indent="0" algn="l" rtl="0">
              <a:lnSpc>
                <a:spcPct val="90000"/>
              </a:lnSpc>
              <a:spcBef>
                <a:spcPts val="1200"/>
              </a:spcBef>
              <a:spcAft>
                <a:spcPts val="0"/>
              </a:spcAft>
              <a:buSzPts val="1400"/>
              <a:buNone/>
            </a:pPr>
            <a:r>
              <a:rPr lang="en-US" sz="600"/>
              <a:t>EARS dissemination will be stopped in the future.</a:t>
            </a:r>
            <a:endParaRPr sz="600"/>
          </a:p>
          <a:p>
            <a:pPr marL="914400" lvl="2" indent="0" algn="l" rtl="0">
              <a:lnSpc>
                <a:spcPct val="90000"/>
              </a:lnSpc>
              <a:spcBef>
                <a:spcPts val="1200"/>
              </a:spcBef>
              <a:spcAft>
                <a:spcPts val="0"/>
              </a:spcAft>
              <a:buSzPts val="1400"/>
              <a:buNone/>
            </a:pPr>
            <a:r>
              <a:rPr lang="en-US" sz="600"/>
              <a:t>The UNS message will be updated if the FW remains stalled next week 27 March 2023.</a:t>
            </a:r>
            <a:endParaRPr sz="600"/>
          </a:p>
          <a:p>
            <a:pPr marL="457200" lvl="1" indent="0" algn="l" rtl="0">
              <a:lnSpc>
                <a:spcPct val="90000"/>
              </a:lnSpc>
              <a:spcBef>
                <a:spcPts val="1200"/>
              </a:spcBef>
              <a:spcAft>
                <a:spcPts val="0"/>
              </a:spcAft>
              <a:buClr>
                <a:schemeClr val="dk1"/>
              </a:buClr>
              <a:buSzPts val="640"/>
              <a:buFont typeface="Calibri"/>
              <a:buNone/>
            </a:pPr>
            <a:r>
              <a:rPr lang="en-US" sz="640"/>
              <a:t>•   Metop-A removed, decommissioned 30 November 2021</a:t>
            </a:r>
            <a:endParaRPr/>
          </a:p>
          <a:p>
            <a:pPr marL="0" marR="0" lvl="0" indent="0" algn="l" rtl="0">
              <a:lnSpc>
                <a:spcPct val="80000"/>
              </a:lnSpc>
              <a:spcBef>
                <a:spcPts val="744"/>
              </a:spcBef>
              <a:spcAft>
                <a:spcPts val="0"/>
              </a:spcAft>
              <a:buClr>
                <a:schemeClr val="dk1"/>
              </a:buClr>
              <a:buSzPts val="480"/>
              <a:buFont typeface="Calibri"/>
              <a:buNone/>
            </a:pPr>
            <a:endParaRPr sz="480" b="0" i="0" u="none" strike="noStrike">
              <a:solidFill>
                <a:schemeClr val="dk1"/>
              </a:solidFill>
              <a:latin typeface="Calibri"/>
              <a:ea typeface="Calibri"/>
              <a:cs typeface="Calibri"/>
              <a:sym typeface="Calibri"/>
            </a:endParaRPr>
          </a:p>
          <a:p>
            <a:pPr marL="0" marR="0" lvl="0" indent="0" algn="l" rtl="0">
              <a:lnSpc>
                <a:spcPct val="80000"/>
              </a:lnSpc>
              <a:spcBef>
                <a:spcPts val="144"/>
              </a:spcBef>
              <a:spcAft>
                <a:spcPts val="0"/>
              </a:spcAft>
              <a:buClr>
                <a:schemeClr val="dk1"/>
              </a:buClr>
              <a:buSzPts val="480"/>
              <a:buFont typeface="Calibri"/>
              <a:buNone/>
            </a:pPr>
            <a:endParaRPr sz="480" b="0" i="0" u="none" strike="noStrike">
              <a:solidFill>
                <a:schemeClr val="dk1"/>
              </a:solidFill>
              <a:latin typeface="Calibri"/>
              <a:ea typeface="Calibri"/>
              <a:cs typeface="Calibri"/>
              <a:sym typeface="Calibri"/>
            </a:endParaRPr>
          </a:p>
          <a:p>
            <a:pPr marL="0" marR="0" lvl="0" indent="0" algn="l" rtl="0">
              <a:lnSpc>
                <a:spcPct val="80000"/>
              </a:lnSpc>
              <a:spcBef>
                <a:spcPts val="144"/>
              </a:spcBef>
              <a:spcAft>
                <a:spcPts val="0"/>
              </a:spcAft>
              <a:buClr>
                <a:schemeClr val="dk1"/>
              </a:buClr>
              <a:buSzPts val="480"/>
              <a:buFont typeface="Calibri"/>
              <a:buNone/>
            </a:pPr>
            <a:r>
              <a:rPr lang="en-US" sz="480" b="0" i="0" u="none" strike="noStrike">
                <a:solidFill>
                  <a:schemeClr val="dk1"/>
                </a:solidFill>
                <a:latin typeface="Calibri"/>
                <a:ea typeface="Calibri"/>
                <a:cs typeface="Calibri"/>
                <a:sym typeface="Calibri"/>
              </a:rPr>
              <a:t>No color change March 2022</a:t>
            </a:r>
            <a:endParaRPr/>
          </a:p>
          <a:p>
            <a:pPr marL="0" marR="0" lvl="0" indent="0" algn="l" rtl="0">
              <a:lnSpc>
                <a:spcPct val="80000"/>
              </a:lnSpc>
              <a:spcBef>
                <a:spcPts val="144"/>
              </a:spcBef>
              <a:spcAft>
                <a:spcPts val="0"/>
              </a:spcAft>
              <a:buClr>
                <a:schemeClr val="dk1"/>
              </a:buClr>
              <a:buSzPts val="480"/>
              <a:buFont typeface="Calibri"/>
              <a:buNone/>
            </a:pPr>
            <a:r>
              <a:rPr lang="en-US" sz="480" b="0" i="0" u="none" strike="noStrike">
                <a:solidFill>
                  <a:schemeClr val="dk1"/>
                </a:solidFill>
                <a:latin typeface="Calibri"/>
                <a:ea typeface="Calibri"/>
                <a:cs typeface="Calibri"/>
                <a:sym typeface="Calibri"/>
              </a:rPr>
              <a:t>No color Change February 2022</a:t>
            </a:r>
            <a:endParaRPr sz="480"/>
          </a:p>
          <a:p>
            <a:pPr marL="0" marR="0" lvl="0" indent="0" algn="l" rtl="0">
              <a:lnSpc>
                <a:spcPct val="80000"/>
              </a:lnSpc>
              <a:spcBef>
                <a:spcPts val="144"/>
              </a:spcBef>
              <a:spcAft>
                <a:spcPts val="0"/>
              </a:spcAft>
              <a:buClr>
                <a:schemeClr val="dk1"/>
              </a:buClr>
              <a:buSzPts val="480"/>
              <a:buFont typeface="Calibri"/>
              <a:buNone/>
            </a:pPr>
            <a:r>
              <a:rPr lang="en-US" sz="480"/>
              <a:t>No color change September 2020</a:t>
            </a:r>
            <a:endParaRPr/>
          </a:p>
          <a:p>
            <a:pPr marL="457200" lvl="1" indent="-40640" algn="l" rtl="0">
              <a:lnSpc>
                <a:spcPct val="90000"/>
              </a:lnSpc>
              <a:spcBef>
                <a:spcPts val="600"/>
              </a:spcBef>
              <a:spcAft>
                <a:spcPts val="0"/>
              </a:spcAft>
              <a:buClr>
                <a:schemeClr val="dk1"/>
              </a:buClr>
              <a:buSzPts val="640"/>
              <a:buFont typeface="Arial"/>
              <a:buChar char="•"/>
            </a:pPr>
            <a:r>
              <a:rPr lang="en-US" sz="640"/>
              <a:t>Note Metop HIRS went from green to red for both operations and performance due to the stalled filter wheel in the month of June.</a:t>
            </a:r>
            <a:endParaRPr/>
          </a:p>
          <a:p>
            <a:pPr marL="914400" lvl="2" indent="0" algn="l" rtl="0">
              <a:lnSpc>
                <a:spcPct val="90000"/>
              </a:lnSpc>
              <a:spcBef>
                <a:spcPts val="1200"/>
              </a:spcBef>
              <a:spcAft>
                <a:spcPts val="0"/>
              </a:spcAft>
              <a:buSzPts val="1400"/>
              <a:buNone/>
            </a:pPr>
            <a:r>
              <a:rPr lang="en-US" sz="480">
                <a:solidFill>
                  <a:srgbClr val="000000"/>
                </a:solidFill>
                <a:latin typeface="Times New Roman"/>
                <a:ea typeface="Times New Roman"/>
                <a:cs typeface="Times New Roman"/>
                <a:sym typeface="Times New Roman"/>
              </a:rPr>
              <a:t>EUMESAT implemented an automated power toggling of the Metop-B HIRS on Sep 3, 2020. It consists of 10 toggles with 2 second intervals. This will execute on 13/14 orbits per day just after the SVL pass ends, until the anomaly is recovered.</a:t>
            </a:r>
            <a:r>
              <a:rPr lang="en-US" sz="560">
                <a:latin typeface="Times New Roman"/>
                <a:ea typeface="Times New Roman"/>
                <a:cs typeface="Times New Roman"/>
                <a:sym typeface="Times New Roman"/>
              </a:rPr>
              <a:t>  </a:t>
            </a:r>
            <a:endParaRPr sz="480"/>
          </a:p>
          <a:p>
            <a:pPr marL="457200" lvl="1" indent="0" algn="l" rtl="0">
              <a:lnSpc>
                <a:spcPct val="90000"/>
              </a:lnSpc>
              <a:spcBef>
                <a:spcPts val="1200"/>
              </a:spcBef>
              <a:spcAft>
                <a:spcPts val="0"/>
              </a:spcAft>
              <a:buClr>
                <a:schemeClr val="dk1"/>
              </a:buClr>
              <a:buSzPts val="640"/>
              <a:buFont typeface="Calibri"/>
              <a:buNone/>
            </a:pPr>
            <a:r>
              <a:rPr lang="en-US" sz="640"/>
              <a:t>•   All other stoplight colors remained the same</a:t>
            </a:r>
            <a:endParaRPr/>
          </a:p>
          <a:p>
            <a:pPr marL="0" marR="0" lvl="0" indent="0" algn="l" rtl="0">
              <a:lnSpc>
                <a:spcPct val="80000"/>
              </a:lnSpc>
              <a:spcBef>
                <a:spcPts val="744"/>
              </a:spcBef>
              <a:spcAft>
                <a:spcPts val="0"/>
              </a:spcAft>
              <a:buClr>
                <a:schemeClr val="dk1"/>
              </a:buClr>
              <a:buSzPts val="480"/>
              <a:buFont typeface="Calibri"/>
              <a:buNone/>
            </a:pPr>
            <a:endParaRPr sz="480"/>
          </a:p>
          <a:p>
            <a:pPr marL="0" marR="0" lvl="0" indent="0" algn="l" rtl="0">
              <a:lnSpc>
                <a:spcPct val="80000"/>
              </a:lnSpc>
              <a:spcBef>
                <a:spcPts val="144"/>
              </a:spcBef>
              <a:spcAft>
                <a:spcPts val="0"/>
              </a:spcAft>
              <a:buClr>
                <a:schemeClr val="dk1"/>
              </a:buClr>
              <a:buSzPts val="480"/>
              <a:buFont typeface="Calibri"/>
              <a:buNone/>
            </a:pPr>
            <a:endParaRPr sz="480"/>
          </a:p>
          <a:p>
            <a:pPr marL="0" marR="0" lvl="0" indent="0" algn="l" rtl="0">
              <a:lnSpc>
                <a:spcPct val="80000"/>
              </a:lnSpc>
              <a:spcBef>
                <a:spcPts val="144"/>
              </a:spcBef>
              <a:spcAft>
                <a:spcPts val="0"/>
              </a:spcAft>
              <a:buClr>
                <a:schemeClr val="dk1"/>
              </a:buClr>
              <a:buSzPts val="480"/>
              <a:buFont typeface="Calibri"/>
              <a:buNone/>
            </a:pPr>
            <a:r>
              <a:rPr lang="en-US" sz="480"/>
              <a:t>No color change in April 2018</a:t>
            </a:r>
            <a:endParaRPr/>
          </a:p>
          <a:p>
            <a:pPr marL="0" lvl="0" indent="0" algn="l" rtl="0">
              <a:lnSpc>
                <a:spcPct val="80000"/>
              </a:lnSpc>
              <a:spcBef>
                <a:spcPts val="0"/>
              </a:spcBef>
              <a:spcAft>
                <a:spcPts val="0"/>
              </a:spcAft>
              <a:buSzPts val="1400"/>
              <a:buNone/>
            </a:pPr>
            <a:r>
              <a:rPr lang="en-US" sz="480"/>
              <a:t>No color change in May 2016</a:t>
            </a:r>
            <a:endParaRPr/>
          </a:p>
        </p:txBody>
      </p:sp>
      <p:sp>
        <p:nvSpPr>
          <p:cNvPr id="2888" name="Google Shape;2888;p69:notes"/>
          <p:cNvSpPr txBox="1">
            <a:spLocks noGrp="1"/>
          </p:cNvSpPr>
          <p:nvPr>
            <p:ph type="sldNum" idx="12"/>
          </p:nvPr>
        </p:nvSpPr>
        <p:spPr>
          <a:xfrm>
            <a:off x="3970940"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27</a:t>
            </a:fld>
            <a:endParaRPr sz="1200" b="0" i="0" u="none" strike="noStrike" cap="none">
              <a:solidFill>
                <a:srgbClr val="FFFFFF"/>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2"/>
        <p:cNvGrpSpPr/>
        <p:nvPr/>
      </p:nvGrpSpPr>
      <p:grpSpPr>
        <a:xfrm>
          <a:off x="0" y="0"/>
          <a:ext cx="0" cy="0"/>
          <a:chOff x="0" y="0"/>
          <a:chExt cx="0" cy="0"/>
        </a:xfrm>
      </p:grpSpPr>
      <p:sp>
        <p:nvSpPr>
          <p:cNvPr id="3153" name="Google Shape;3153;p79:notes"/>
          <p:cNvSpPr txBox="1">
            <a:spLocks noGrp="1"/>
          </p:cNvSpPr>
          <p:nvPr>
            <p:ph type="body" idx="1"/>
          </p:nvPr>
        </p:nvSpPr>
        <p:spPr>
          <a:xfrm>
            <a:off x="701041" y="4415791"/>
            <a:ext cx="5608200" cy="4183500"/>
          </a:xfrm>
          <a:prstGeom prst="rect">
            <a:avLst/>
          </a:prstGeom>
          <a:noFill/>
          <a:ln>
            <a:noFill/>
          </a:ln>
        </p:spPr>
        <p:txBody>
          <a:bodyPr spcFirstLastPara="1" wrap="square" lIns="93325" tIns="46650" rIns="93325" bIns="46650" anchor="t" anchorCtr="0">
            <a:noAutofit/>
          </a:bodyPr>
          <a:lstStyle/>
          <a:p>
            <a:pPr marL="0" lvl="0" indent="0" algn="l" rtl="0">
              <a:lnSpc>
                <a:spcPct val="100000"/>
              </a:lnSpc>
              <a:spcBef>
                <a:spcPts val="0"/>
              </a:spcBef>
              <a:spcAft>
                <a:spcPts val="0"/>
              </a:spcAft>
              <a:buSzPts val="1400"/>
              <a:buNone/>
            </a:pPr>
            <a:endParaRPr/>
          </a:p>
        </p:txBody>
      </p:sp>
      <p:sp>
        <p:nvSpPr>
          <p:cNvPr id="3154" name="Google Shape;3154;p7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5525427257_1_252:notes"/>
          <p:cNvSpPr>
            <a:spLocks noGrp="1" noRot="1" noChangeAspect="1"/>
          </p:cNvSpPr>
          <p:nvPr>
            <p:ph type="sldImg" idx="2"/>
          </p:nvPr>
        </p:nvSpPr>
        <p:spPr>
          <a:xfrm>
            <a:off x="1349375"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25525427257_1_252:notes"/>
          <p:cNvSpPr txBox="1">
            <a:spLocks noGrp="1"/>
          </p:cNvSpPr>
          <p:nvPr>
            <p:ph type="body" idx="1"/>
          </p:nvPr>
        </p:nvSpPr>
        <p:spPr>
          <a:xfrm>
            <a:off x="688180" y="4473892"/>
            <a:ext cx="5505440" cy="366061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sz="1400"/>
          </a:p>
        </p:txBody>
      </p:sp>
      <p:sp>
        <p:nvSpPr>
          <p:cNvPr id="804" name="Google Shape;804;g25525427257_1_252:notes"/>
          <p:cNvSpPr txBox="1">
            <a:spLocks noGrp="1"/>
          </p:cNvSpPr>
          <p:nvPr>
            <p:ph type="sldNum" idx="12"/>
          </p:nvPr>
        </p:nvSpPr>
        <p:spPr>
          <a:xfrm>
            <a:off x="3898094" y="8829967"/>
            <a:ext cx="2982113" cy="466345"/>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29</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30</a:t>
            </a:fld>
            <a:endParaRPr lang="en-US" dirty="0"/>
          </a:p>
        </p:txBody>
      </p:sp>
    </p:spTree>
    <p:extLst>
      <p:ext uri="{BB962C8B-B14F-4D97-AF65-F5344CB8AC3E}">
        <p14:creationId xmlns:p14="http://schemas.microsoft.com/office/powerpoint/2010/main" val="1498566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9202b5dc7f_1_45:notes"/>
          <p:cNvSpPr txBox="1">
            <a:spLocks noGrp="1"/>
          </p:cNvSpPr>
          <p:nvPr>
            <p:ph type="body" idx="1"/>
          </p:nvPr>
        </p:nvSpPr>
        <p:spPr>
          <a:xfrm>
            <a:off x="688182" y="4415790"/>
            <a:ext cx="55056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51" name="Google Shape;1051;g19202b5dc7f_1_45: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19202b5dc7f_1_54:notes"/>
          <p:cNvSpPr txBox="1">
            <a:spLocks noGrp="1"/>
          </p:cNvSpPr>
          <p:nvPr>
            <p:ph type="body" idx="1"/>
          </p:nvPr>
        </p:nvSpPr>
        <p:spPr>
          <a:xfrm>
            <a:off x="688182" y="4415790"/>
            <a:ext cx="55056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61" name="Google Shape;1061;g19202b5dc7f_1_54: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solidFill>
                  <a:schemeClr val="tx1"/>
                </a:solidFill>
              </a:rPr>
              <a:t>The NESDIS</a:t>
            </a:r>
            <a:r>
              <a:rPr lang="en-US" sz="1600" baseline="0" dirty="0">
                <a:solidFill>
                  <a:schemeClr val="tx1"/>
                </a:solidFill>
              </a:rPr>
              <a:t> Office of Satellite and Product Operations (OSPO) currently commands and controls nations 17 environmental satellites (listed are various types).</a:t>
            </a: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p:txBody>
      </p:sp>
      <p:sp>
        <p:nvSpPr>
          <p:cNvPr id="4" name="Slide Number Placeholder 3"/>
          <p:cNvSpPr>
            <a:spLocks noGrp="1"/>
          </p:cNvSpPr>
          <p:nvPr>
            <p:ph type="sldNum" sz="quarter" idx="10"/>
          </p:nvPr>
        </p:nvSpPr>
        <p:spPr/>
        <p:txBody>
          <a:bodyPr/>
          <a:lstStyle/>
          <a:p>
            <a:fld id="{1F388DBB-B7EC-4EA0-8A0F-916237568FD6}" type="slidenum">
              <a:rPr lang="en-US" smtClean="0"/>
              <a:pPr/>
              <a:t>3</a:t>
            </a:fld>
            <a:endParaRPr lang="en-US" dirty="0"/>
          </a:p>
        </p:txBody>
      </p:sp>
    </p:spTree>
    <p:extLst>
      <p:ext uri="{BB962C8B-B14F-4D97-AF65-F5344CB8AC3E}">
        <p14:creationId xmlns:p14="http://schemas.microsoft.com/office/powerpoint/2010/main" val="255813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19202b5dc7f_1_12:notes"/>
          <p:cNvSpPr txBox="1">
            <a:spLocks noGrp="1"/>
          </p:cNvSpPr>
          <p:nvPr>
            <p:ph type="body" idx="1"/>
          </p:nvPr>
        </p:nvSpPr>
        <p:spPr>
          <a:xfrm>
            <a:off x="688182" y="4415790"/>
            <a:ext cx="55056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g19202b5dc7f_1_12: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2524fb5a8e7_0_0:notes"/>
          <p:cNvSpPr>
            <a:spLocks noGrp="1" noRot="1" noChangeAspect="1"/>
          </p:cNvSpPr>
          <p:nvPr>
            <p:ph type="sldImg" idx="2"/>
          </p:nvPr>
        </p:nvSpPr>
        <p:spPr>
          <a:xfrm>
            <a:off x="342900" y="696913"/>
            <a:ext cx="61959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2524fb5a8e7_0_0:notes"/>
          <p:cNvSpPr txBox="1">
            <a:spLocks noGrp="1"/>
          </p:cNvSpPr>
          <p:nvPr>
            <p:ph type="body" idx="1"/>
          </p:nvPr>
        </p:nvSpPr>
        <p:spPr>
          <a:xfrm>
            <a:off x="688182" y="4415790"/>
            <a:ext cx="55056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9" name="Google Shape;1019;g2524fb5a8e7_0_0:notes"/>
          <p:cNvSpPr txBox="1">
            <a:spLocks noGrp="1"/>
          </p:cNvSpPr>
          <p:nvPr>
            <p:ph type="sldNum" idx="12"/>
          </p:nvPr>
        </p:nvSpPr>
        <p:spPr>
          <a:xfrm>
            <a:off x="3898103" y="8829968"/>
            <a:ext cx="29820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err="1"/>
              <a:t>McIDAS</a:t>
            </a:r>
            <a:r>
              <a:rPr lang="en-US" dirty="0"/>
              <a:t> was a primary means for converting satellite data into </a:t>
            </a:r>
            <a:r>
              <a:rPr lang="en-US" dirty="0" err="1"/>
              <a:t>manipulable</a:t>
            </a:r>
            <a:r>
              <a:rPr lang="en-US" dirty="0"/>
              <a:t> </a:t>
            </a:r>
          </a:p>
        </p:txBody>
      </p:sp>
      <p:sp>
        <p:nvSpPr>
          <p:cNvPr id="4" name="Slide Number Placeholder 3"/>
          <p:cNvSpPr>
            <a:spLocks noGrp="1"/>
          </p:cNvSpPr>
          <p:nvPr>
            <p:ph type="sldNum" sz="quarter" idx="10"/>
          </p:nvPr>
        </p:nvSpPr>
        <p:spPr/>
        <p:txBody>
          <a:bodyPr/>
          <a:lstStyle/>
          <a:p>
            <a:fld id="{1F388DBB-B7EC-4EA0-8A0F-916237568FD6}" type="slidenum">
              <a:rPr lang="en-US" smtClean="0"/>
              <a:pPr/>
              <a:t>36</a:t>
            </a:fld>
            <a:endParaRPr lang="en-US" dirty="0"/>
          </a:p>
        </p:txBody>
      </p:sp>
    </p:spTree>
    <p:extLst>
      <p:ext uri="{BB962C8B-B14F-4D97-AF65-F5344CB8AC3E}">
        <p14:creationId xmlns:p14="http://schemas.microsoft.com/office/powerpoint/2010/main" val="232299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a few products whose cloud version will continue to be built with </a:t>
            </a:r>
            <a:r>
              <a:rPr lang="en-US" dirty="0" err="1"/>
              <a:t>McIDAS</a:t>
            </a:r>
            <a:r>
              <a:rPr lang="en-US" dirty="0"/>
              <a:t> in a docker image</a:t>
            </a:r>
          </a:p>
        </p:txBody>
      </p:sp>
      <p:sp>
        <p:nvSpPr>
          <p:cNvPr id="4" name="Slide Number Placeholder 3"/>
          <p:cNvSpPr>
            <a:spLocks noGrp="1"/>
          </p:cNvSpPr>
          <p:nvPr>
            <p:ph type="sldNum" sz="quarter" idx="10"/>
          </p:nvPr>
        </p:nvSpPr>
        <p:spPr/>
        <p:txBody>
          <a:bodyPr/>
          <a:lstStyle/>
          <a:p>
            <a:fld id="{1F388DBB-B7EC-4EA0-8A0F-916237568FD6}" type="slidenum">
              <a:rPr lang="en-US" smtClean="0"/>
              <a:pPr/>
              <a:t>37</a:t>
            </a:fld>
            <a:endParaRPr lang="en-US" dirty="0"/>
          </a:p>
        </p:txBody>
      </p:sp>
    </p:spTree>
    <p:extLst>
      <p:ext uri="{BB962C8B-B14F-4D97-AF65-F5344CB8AC3E}">
        <p14:creationId xmlns:p14="http://schemas.microsoft.com/office/powerpoint/2010/main" val="1052457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250d9044c12_0_19:notes"/>
          <p:cNvSpPr txBox="1">
            <a:spLocks noGrp="1"/>
          </p:cNvSpPr>
          <p:nvPr>
            <p:ph type="body" idx="1"/>
          </p:nvPr>
        </p:nvSpPr>
        <p:spPr>
          <a:xfrm>
            <a:off x="688182" y="4415790"/>
            <a:ext cx="55056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227" name="Google Shape;1227;g250d9044c12_0_19: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err="1"/>
              <a:t>McIDAS</a:t>
            </a:r>
            <a:r>
              <a:rPr lang="en-US" dirty="0"/>
              <a:t> was a primary means for converting satellite data into </a:t>
            </a:r>
            <a:r>
              <a:rPr lang="en-US" dirty="0" err="1"/>
              <a:t>manipulable</a:t>
            </a:r>
            <a:r>
              <a:rPr lang="en-US" dirty="0"/>
              <a:t> </a:t>
            </a:r>
          </a:p>
        </p:txBody>
      </p:sp>
      <p:sp>
        <p:nvSpPr>
          <p:cNvPr id="4" name="Slide Number Placeholder 3"/>
          <p:cNvSpPr>
            <a:spLocks noGrp="1"/>
          </p:cNvSpPr>
          <p:nvPr>
            <p:ph type="sldNum" sz="quarter" idx="10"/>
          </p:nvPr>
        </p:nvSpPr>
        <p:spPr/>
        <p:txBody>
          <a:bodyPr/>
          <a:lstStyle/>
          <a:p>
            <a:fld id="{1F388DBB-B7EC-4EA0-8A0F-916237568FD6}" type="slidenum">
              <a:rPr lang="en-US" smtClean="0"/>
              <a:pPr/>
              <a:t>40</a:t>
            </a:fld>
            <a:endParaRPr lang="en-US" dirty="0"/>
          </a:p>
        </p:txBody>
      </p:sp>
    </p:spTree>
    <p:extLst>
      <p:ext uri="{BB962C8B-B14F-4D97-AF65-F5344CB8AC3E}">
        <p14:creationId xmlns:p14="http://schemas.microsoft.com/office/powerpoint/2010/main" val="1938541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43</a:t>
            </a:fld>
            <a:endParaRPr lang="en-US" dirty="0"/>
          </a:p>
        </p:txBody>
      </p:sp>
    </p:spTree>
    <p:extLst>
      <p:ext uri="{BB962C8B-B14F-4D97-AF65-F5344CB8AC3E}">
        <p14:creationId xmlns:p14="http://schemas.microsoft.com/office/powerpoint/2010/main" val="2876064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NOAA-19, F-17 and -18, </a:t>
            </a:r>
            <a:r>
              <a:rPr lang="en-US" dirty="0" err="1"/>
              <a:t>Metop</a:t>
            </a:r>
            <a:r>
              <a:rPr lang="en-US" dirty="0"/>
              <a:t>-B and C, SNPP, NOAA-20 and 21, GCOM, GPM</a:t>
            </a:r>
          </a:p>
        </p:txBody>
      </p:sp>
      <p:sp>
        <p:nvSpPr>
          <p:cNvPr id="4" name="Slide Number Placeholder 3"/>
          <p:cNvSpPr>
            <a:spLocks noGrp="1"/>
          </p:cNvSpPr>
          <p:nvPr>
            <p:ph type="sldNum" sz="quarter" idx="10"/>
          </p:nvPr>
        </p:nvSpPr>
        <p:spPr/>
        <p:txBody>
          <a:bodyPr/>
          <a:lstStyle/>
          <a:p>
            <a:fld id="{1F388DBB-B7EC-4EA0-8A0F-916237568FD6}" type="slidenum">
              <a:rPr lang="en-US" smtClean="0"/>
              <a:pPr/>
              <a:t>44</a:t>
            </a:fld>
            <a:endParaRPr lang="en-US" dirty="0"/>
          </a:p>
        </p:txBody>
      </p:sp>
    </p:spTree>
    <p:extLst>
      <p:ext uri="{BB962C8B-B14F-4D97-AF65-F5344CB8AC3E}">
        <p14:creationId xmlns:p14="http://schemas.microsoft.com/office/powerpoint/2010/main" val="1312516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186:notes"/>
          <p:cNvSpPr>
            <a:spLocks noGrp="1" noRot="1" noChangeAspect="1"/>
          </p:cNvSpPr>
          <p:nvPr>
            <p:ph type="sldImg" idx="2"/>
          </p:nvPr>
        </p:nvSpPr>
        <p:spPr>
          <a:xfrm>
            <a:off x="1116013"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p186:notes"/>
          <p:cNvSpPr txBox="1">
            <a:spLocks noGrp="1"/>
          </p:cNvSpPr>
          <p:nvPr>
            <p:ph type="body" idx="1"/>
          </p:nvPr>
        </p:nvSpPr>
        <p:spPr>
          <a:xfrm>
            <a:off x="688182" y="4415790"/>
            <a:ext cx="5505450" cy="4183380"/>
          </a:xfrm>
          <a:prstGeom prst="rect">
            <a:avLst/>
          </a:prstGeom>
          <a:noFill/>
          <a:ln>
            <a:noFill/>
          </a:ln>
        </p:spPr>
        <p:txBody>
          <a:bodyPr spcFirstLastPara="1" wrap="square" lIns="93175" tIns="46575" rIns="93175" bIns="46575" anchor="t" anchorCtr="0">
            <a:noAutofit/>
          </a:bodyPr>
          <a:lstStyle/>
          <a:p>
            <a:pPr marL="171450" lvl="0" indent="-171450" algn="l" rtl="0">
              <a:lnSpc>
                <a:spcPct val="100000"/>
              </a:lnSpc>
              <a:spcBef>
                <a:spcPts val="0"/>
              </a:spcBef>
              <a:spcAft>
                <a:spcPts val="0"/>
              </a:spcAft>
              <a:buClr>
                <a:schemeClr val="dk1"/>
              </a:buClr>
              <a:buSzPts val="1600"/>
              <a:buFont typeface="Arial"/>
              <a:buChar char="•"/>
            </a:pPr>
            <a:r>
              <a:rPr lang="en-US" sz="1600"/>
              <a:t>Please reference the OSPO contact information listed for a variety of resources.</a:t>
            </a:r>
            <a:endParaRPr sz="1600"/>
          </a:p>
          <a:p>
            <a:pPr marL="0" lvl="0" indent="0" algn="l" rtl="0">
              <a:lnSpc>
                <a:spcPct val="100000"/>
              </a:lnSpc>
              <a:spcBef>
                <a:spcPts val="0"/>
              </a:spcBef>
              <a:spcAft>
                <a:spcPts val="0"/>
              </a:spcAft>
              <a:buSzPts val="1400"/>
              <a:buNone/>
            </a:pPr>
            <a:endParaRPr/>
          </a:p>
        </p:txBody>
      </p:sp>
      <p:sp>
        <p:nvSpPr>
          <p:cNvPr id="1278" name="Google Shape;1278;p186:notes"/>
          <p:cNvSpPr txBox="1">
            <a:spLocks noGrp="1"/>
          </p:cNvSpPr>
          <p:nvPr>
            <p:ph type="sldNum" idx="12"/>
          </p:nvPr>
        </p:nvSpPr>
        <p:spPr>
          <a:xfrm>
            <a:off x="3898103" y="8829968"/>
            <a:ext cx="2982119"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satellites provide t</a:t>
            </a:r>
            <a:r>
              <a:rPr lang="en-US" dirty="0"/>
              <a:t>hree</a:t>
            </a:r>
            <a:r>
              <a:rPr lang="en-US" baseline="0" dirty="0"/>
              <a:t> observational vantage points for coverage of Earth.</a:t>
            </a:r>
          </a:p>
          <a:p>
            <a:pPr marL="171450" indent="-171450">
              <a:buFont typeface="Arial" panose="020B0604020202020204" pitchFamily="34" charset="0"/>
              <a:buChar char="•"/>
            </a:pPr>
            <a:r>
              <a:rPr lang="en-US" baseline="0" dirty="0"/>
              <a:t>Polar-orbiting satellites orbit the globe twice per day (pole to pole) for morning and afternoon coverage.</a:t>
            </a:r>
          </a:p>
          <a:p>
            <a:pPr marL="171450" indent="-171450">
              <a:buFont typeface="Arial" panose="020B0604020202020204" pitchFamily="34" charset="0"/>
              <a:buChar char="•"/>
            </a:pPr>
            <a:r>
              <a:rPr lang="en-US" baseline="0" dirty="0"/>
              <a:t>Geostationary satellites provide coverage over the same geographic location for constant </a:t>
            </a:r>
            <a:r>
              <a:rPr lang="en-US" baseline="0" dirty="0" err="1"/>
              <a:t>nowcast</a:t>
            </a:r>
            <a:r>
              <a:rPr lang="en-US" baseline="0" dirty="0"/>
              <a:t> monitoring.</a:t>
            </a:r>
          </a:p>
          <a:p>
            <a:pPr marL="171450" indent="-171450">
              <a:buFont typeface="Arial" panose="020B0604020202020204" pitchFamily="34" charset="0"/>
              <a:buChar char="•"/>
            </a:pPr>
            <a:r>
              <a:rPr lang="en-US" baseline="0" dirty="0"/>
              <a:t>Deep Space satellite (DSCOVR) provides an uninterrupted view of the sun.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a:t>
            </a:fld>
            <a:endParaRPr lang="en-US" dirty="0"/>
          </a:p>
        </p:txBody>
      </p:sp>
    </p:spTree>
    <p:extLst>
      <p:ext uri="{BB962C8B-B14F-4D97-AF65-F5344CB8AC3E}">
        <p14:creationId xmlns:p14="http://schemas.microsoft.com/office/powerpoint/2010/main" val="64941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lvl="1" indent="0">
              <a:buFont typeface="Courier New" panose="02070309020205020404" pitchFamily="49" charset="0"/>
              <a:buNone/>
            </a:pPr>
            <a:r>
              <a:rPr lang="en-US" baseline="0" dirty="0"/>
              <a:t>GOES- East: G-16         75.2W</a:t>
            </a:r>
          </a:p>
          <a:p>
            <a:pPr marL="457200" lvl="1" indent="0">
              <a:buFont typeface="Courier New" panose="02070309020205020404" pitchFamily="49" charset="0"/>
              <a:buNone/>
            </a:pPr>
            <a:r>
              <a:rPr lang="en-US" baseline="0" dirty="0"/>
              <a:t>GOES-West: G-18    137.2W</a:t>
            </a:r>
          </a:p>
          <a:p>
            <a:pPr marL="457200" lvl="1" indent="0">
              <a:buFont typeface="Courier New" panose="02070309020205020404" pitchFamily="49" charset="0"/>
              <a:buNone/>
            </a:pPr>
            <a:r>
              <a:rPr lang="en-US" baseline="0" dirty="0"/>
              <a:t>GOES-14 standby         108W</a:t>
            </a:r>
          </a:p>
          <a:p>
            <a:pPr marL="457200" lvl="1" indent="0">
              <a:buFont typeface="Courier New" panose="02070309020205020404" pitchFamily="49" charset="0"/>
              <a:buNone/>
            </a:pPr>
            <a:r>
              <a:rPr lang="en-US" baseline="0" dirty="0"/>
              <a:t>GOES-17 Standby     107W</a:t>
            </a:r>
          </a:p>
          <a:p>
            <a:pPr marL="457200" lvl="1" indent="0">
              <a:buFont typeface="Courier New" panose="02070309020205020404" pitchFamily="49" charset="0"/>
              <a:buNone/>
            </a:pPr>
            <a:r>
              <a:rPr lang="en-US" baseline="0" dirty="0"/>
              <a:t>GOES-15 to EWS-G2 at 61E</a:t>
            </a:r>
          </a:p>
        </p:txBody>
      </p:sp>
      <p:sp>
        <p:nvSpPr>
          <p:cNvPr id="4" name="Slide Number Placeholder 3"/>
          <p:cNvSpPr>
            <a:spLocks noGrp="1"/>
          </p:cNvSpPr>
          <p:nvPr>
            <p:ph type="sldNum" sz="quarter" idx="10"/>
          </p:nvPr>
        </p:nvSpPr>
        <p:spPr/>
        <p:txBody>
          <a:bodyPr/>
          <a:lstStyle/>
          <a:p>
            <a:fld id="{1F388DBB-B7EC-4EA0-8A0F-916237568FD6}" type="slidenum">
              <a:rPr lang="en-US" smtClean="0"/>
              <a:pPr/>
              <a:t>5</a:t>
            </a:fld>
            <a:endParaRPr lang="en-US" dirty="0"/>
          </a:p>
        </p:txBody>
      </p:sp>
    </p:spTree>
    <p:extLst>
      <p:ext uri="{BB962C8B-B14F-4D97-AF65-F5344CB8AC3E}">
        <p14:creationId xmlns:p14="http://schemas.microsoft.com/office/powerpoint/2010/main" val="10529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effectLst/>
                <a:latin typeface="+mn-lt"/>
                <a:ea typeface="+mn-ea"/>
                <a:cs typeface="+mn-cs"/>
              </a:rPr>
              <a:t>OSPO manages and directs the operation of the central ground facilities which ingest, process, and distribute environmental satellite data and derived products to domestic and foreign users.</a:t>
            </a:r>
          </a:p>
          <a:p>
            <a:pPr marL="171450" indent="-171450">
              <a:buFont typeface="Arial" panose="020B0604020202020204" pitchFamily="34" charset="0"/>
              <a:buChar char="•"/>
            </a:pPr>
            <a:r>
              <a:rPr lang="en-US" sz="1600" b="0" i="0" kern="1200" dirty="0">
                <a:solidFill>
                  <a:schemeClr val="tx1"/>
                </a:solidFill>
                <a:effectLst/>
                <a:latin typeface="+mn-lt"/>
                <a:ea typeface="+mn-ea"/>
                <a:cs typeface="+mn-cs"/>
              </a:rPr>
              <a:t>Responsible for: </a:t>
            </a:r>
          </a:p>
          <a:p>
            <a:pPr marL="628650" lvl="1" indent="-171450">
              <a:buFont typeface="Arial" panose="020B0604020202020204" pitchFamily="34" charset="0"/>
              <a:buChar char="•"/>
            </a:pPr>
            <a:r>
              <a:rPr lang="en-US" sz="1600" b="0" i="0" kern="1200" dirty="0">
                <a:solidFill>
                  <a:schemeClr val="tx1"/>
                </a:solidFill>
                <a:effectLst/>
                <a:latin typeface="+mn-lt"/>
                <a:ea typeface="+mn-ea"/>
                <a:cs typeface="+mn-cs"/>
              </a:rPr>
              <a:t>Ground</a:t>
            </a:r>
            <a:r>
              <a:rPr lang="en-US" sz="1600" b="0" i="0" kern="1200" baseline="0" dirty="0">
                <a:solidFill>
                  <a:schemeClr val="tx1"/>
                </a:solidFill>
                <a:effectLst/>
                <a:latin typeface="+mn-lt"/>
                <a:ea typeface="+mn-ea"/>
                <a:cs typeface="+mn-cs"/>
              </a:rPr>
              <a:t> System Command and Control,</a:t>
            </a:r>
            <a:endParaRPr lang="en-US" sz="16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600" dirty="0"/>
              <a:t>Pre-Launch and Post-Launch Testing,</a:t>
            </a:r>
          </a:p>
          <a:p>
            <a:pPr marL="628650" lvl="1" indent="-171450">
              <a:buFont typeface="Arial" panose="020B0604020202020204" pitchFamily="34" charset="0"/>
              <a:buChar char="•"/>
            </a:pPr>
            <a:r>
              <a:rPr lang="en-US" sz="1600" dirty="0"/>
              <a:t>Operational Testing, Validation, and Verification</a:t>
            </a:r>
          </a:p>
          <a:p>
            <a:pPr marL="628650" lvl="1" indent="-171450">
              <a:buFont typeface="Arial" panose="020B0604020202020204" pitchFamily="34" charset="0"/>
              <a:buChar char="•"/>
            </a:pPr>
            <a:r>
              <a:rPr lang="en-US" sz="1600" dirty="0"/>
              <a:t>User Readiness for Broadcast Services and Product Delivery</a:t>
            </a:r>
          </a:p>
          <a:p>
            <a:pPr marL="628650" lvl="1" indent="-171450">
              <a:buFont typeface="Arial" panose="020B0604020202020204" pitchFamily="34" charset="0"/>
              <a:buChar char="•"/>
            </a:pPr>
            <a:r>
              <a:rPr lang="en-US" sz="1600" dirty="0"/>
              <a:t>Long-Term Continuity of Products and Services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kern="1200" dirty="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6</a:t>
            </a:fld>
            <a:endParaRPr lang="en-US" dirty="0"/>
          </a:p>
        </p:txBody>
      </p:sp>
    </p:spTree>
    <p:extLst>
      <p:ext uri="{BB962C8B-B14F-4D97-AF65-F5344CB8AC3E}">
        <p14:creationId xmlns:p14="http://schemas.microsoft.com/office/powerpoint/2010/main" val="368895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a:t>OSPO has locations at four major facilities housing over</a:t>
            </a:r>
            <a:r>
              <a:rPr lang="en-US" sz="2000" baseline="0" dirty="0"/>
              <a:t> </a:t>
            </a:r>
            <a:r>
              <a:rPr lang="en-US" sz="2000" dirty="0"/>
              <a:t>500 people.</a:t>
            </a:r>
          </a:p>
          <a:p>
            <a:pPr marL="342900" indent="-342900">
              <a:buFont typeface="Arial" panose="020B0604020202020204" pitchFamily="34" charset="0"/>
              <a:buChar char="•"/>
            </a:pPr>
            <a:r>
              <a:rPr lang="en-US" sz="2000" dirty="0"/>
              <a:t>NOAA Satellite Operations Facility (NSOF) in Suitland, Maryland </a:t>
            </a:r>
          </a:p>
          <a:p>
            <a:pPr lvl="1"/>
            <a:r>
              <a:rPr lang="en-US" sz="1700" dirty="0"/>
              <a:t>Mission Operations Division (MOD)</a:t>
            </a:r>
          </a:p>
          <a:p>
            <a:pPr marL="342900" indent="-342900">
              <a:buFont typeface="Arial" panose="020B0604020202020204" pitchFamily="34" charset="0"/>
              <a:buChar char="•"/>
            </a:pPr>
            <a:r>
              <a:rPr lang="en-US" sz="2000" dirty="0"/>
              <a:t>NOAA Center for Weather &amp; Climate Prediction (NCWCP) in College Park, Maryland.</a:t>
            </a:r>
          </a:p>
          <a:p>
            <a:pPr lvl="1"/>
            <a:r>
              <a:rPr lang="en-US" sz="1700" dirty="0"/>
              <a:t>Satellite Product and Services Division (SPSD)</a:t>
            </a:r>
          </a:p>
          <a:p>
            <a:pPr marL="342900" indent="-342900">
              <a:buFont typeface="Arial" panose="020B0604020202020204" pitchFamily="34" charset="0"/>
              <a:buChar char="•"/>
            </a:pPr>
            <a:r>
              <a:rPr lang="en-US" sz="2000" dirty="0"/>
              <a:t>OSPO has</a:t>
            </a:r>
            <a:r>
              <a:rPr lang="en-US" sz="2000" baseline="0" dirty="0"/>
              <a:t> </a:t>
            </a:r>
            <a:r>
              <a:rPr lang="en-US" sz="2000" dirty="0"/>
              <a:t>Command and Data Acquisition Stations in Fairbanks, Alaska and Wallops,</a:t>
            </a:r>
            <a:r>
              <a:rPr lang="en-US" sz="2000" baseline="0" dirty="0"/>
              <a:t> </a:t>
            </a:r>
            <a:r>
              <a:rPr lang="en-US" sz="2000" dirty="0"/>
              <a:t>Virginia.</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7</a:t>
            </a:fld>
            <a:endParaRPr lang="en-US" dirty="0"/>
          </a:p>
        </p:txBody>
      </p:sp>
    </p:spTree>
    <p:extLst>
      <p:ext uri="{BB962C8B-B14F-4D97-AF65-F5344CB8AC3E}">
        <p14:creationId xmlns:p14="http://schemas.microsoft.com/office/powerpoint/2010/main" val="175299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depiction</a:t>
            </a:r>
            <a:r>
              <a:rPr lang="en-US" baseline="0" dirty="0"/>
              <a:t> of the nominal satellite data flow as data from the satellites is ingested and processed by ESPC.</a:t>
            </a:r>
          </a:p>
          <a:p>
            <a:pPr marL="171450" indent="-171450">
              <a:buFont typeface="Arial" panose="020B0604020202020204" pitchFamily="34" charset="0"/>
              <a:buChar char="•"/>
            </a:pPr>
            <a:r>
              <a:rPr lang="en-US" baseline="0" dirty="0"/>
              <a:t>Processing systems provide the data to the user community and archive (NCEI).</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8</a:t>
            </a:fld>
            <a:endParaRPr lang="en-US" dirty="0"/>
          </a:p>
        </p:txBody>
      </p:sp>
    </p:spTree>
    <p:extLst>
      <p:ext uri="{BB962C8B-B14F-4D97-AF65-F5344CB8AC3E}">
        <p14:creationId xmlns:p14="http://schemas.microsoft.com/office/powerpoint/2010/main" val="4139638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p:txBody>
          <a:bodyPr/>
          <a:lstStyle/>
          <a:p>
            <a:pPr marL="171450" indent="-171450">
              <a:buFont typeface="Arial" panose="020B0604020202020204" pitchFamily="34" charset="0"/>
              <a:buChar char="•"/>
            </a:pPr>
            <a:r>
              <a:rPr lang="en-US" sz="1600" baseline="0" dirty="0"/>
              <a:t>OSPO’s Satellite Products and Services Division leads production, adaptive maintenance, and monitoring activities for a variety of derived and interpretive environmental products. </a:t>
            </a:r>
          </a:p>
          <a:p>
            <a:pPr marL="171450" indent="-171450">
              <a:buFont typeface="Arial" panose="020B0604020202020204" pitchFamily="34" charset="0"/>
              <a:buChar char="•"/>
            </a:pPr>
            <a:r>
              <a:rPr lang="en-US" sz="1600" baseline="0" dirty="0"/>
              <a:t>Satellite Analysis Branch (SAB) provides operational 24X7 interpretive analyses of satellite data. </a:t>
            </a:r>
          </a:p>
          <a:p>
            <a:pPr marL="171450" indent="-171450">
              <a:buFont typeface="Arial" panose="020B0604020202020204" pitchFamily="34" charset="0"/>
              <a:buChar char="•"/>
            </a:pPr>
            <a:r>
              <a:rPr lang="en-US" sz="1600" baseline="0" dirty="0"/>
              <a:t>Satellite Products Branch (SPB) collaborates with STAR - </a:t>
            </a:r>
            <a:r>
              <a:rPr lang="en-US" sz="1600" b="0" i="0" kern="1200" dirty="0">
                <a:solidFill>
                  <a:schemeClr val="tx1"/>
                </a:solidFill>
                <a:effectLst/>
                <a:latin typeface="+mn-lt"/>
                <a:ea typeface="+mn-ea"/>
                <a:cs typeface="+mn-cs"/>
              </a:rPr>
              <a:t>Satellite Products and Services Review Board (SPSRB) to effectively manage the product life cycle process from product development, transition into operations, enhancements, and retirement.</a:t>
            </a:r>
            <a:endParaRPr lang="en-US" sz="1600" baseline="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dirty="0"/>
              <a:t>Click to edit Master title style</a:t>
            </a:r>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extLst>
      <p:ext uri="{BB962C8B-B14F-4D97-AF65-F5344CB8AC3E}">
        <p14:creationId xmlns:p14="http://schemas.microsoft.com/office/powerpoint/2010/main" val="293152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White Backgrd-Blank">
  <p:cSld name="2_White Backgrd-Blank">
    <p:spTree>
      <p:nvGrpSpPr>
        <p:cNvPr id="1" name="Shape 99"/>
        <p:cNvGrpSpPr/>
        <p:nvPr/>
      </p:nvGrpSpPr>
      <p:grpSpPr>
        <a:xfrm>
          <a:off x="0" y="0"/>
          <a:ext cx="0" cy="0"/>
          <a:chOff x="0" y="0"/>
          <a:chExt cx="0" cy="0"/>
        </a:xfrm>
      </p:grpSpPr>
      <p:sp>
        <p:nvSpPr>
          <p:cNvPr id="100" name="Shape 100"/>
          <p:cNvSpPr/>
          <p:nvPr/>
        </p:nvSpPr>
        <p:spPr>
          <a:xfrm>
            <a:off x="0" y="1066800"/>
            <a:ext cx="9144000" cy="5562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6795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White Backgrd-Blank 1">
  <p:cSld name="2_White Backgrd-Blank 1">
    <p:spTree>
      <p:nvGrpSpPr>
        <p:cNvPr id="1" name="Shape 1635"/>
        <p:cNvGrpSpPr/>
        <p:nvPr/>
      </p:nvGrpSpPr>
      <p:grpSpPr>
        <a:xfrm>
          <a:off x="0" y="0"/>
          <a:ext cx="0" cy="0"/>
          <a:chOff x="0" y="0"/>
          <a:chExt cx="0" cy="0"/>
        </a:xfrm>
      </p:grpSpPr>
      <p:sp>
        <p:nvSpPr>
          <p:cNvPr id="1636" name="Google Shape;1636;p307"/>
          <p:cNvSpPr/>
          <p:nvPr/>
        </p:nvSpPr>
        <p:spPr>
          <a:xfrm>
            <a:off x="0" y="1066800"/>
            <a:ext cx="9144000" cy="5562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123456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42095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31084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49"/>
        <p:cNvGrpSpPr/>
        <p:nvPr/>
      </p:nvGrpSpPr>
      <p:grpSpPr>
        <a:xfrm>
          <a:off x="0" y="0"/>
          <a:ext cx="0" cy="0"/>
          <a:chOff x="0" y="0"/>
          <a:chExt cx="0" cy="0"/>
        </a:xfrm>
      </p:grpSpPr>
      <p:sp>
        <p:nvSpPr>
          <p:cNvPr id="50" name="Google Shape;50;p201"/>
          <p:cNvSpPr txBox="1">
            <a:spLocks noGrp="1"/>
          </p:cNvSpPr>
          <p:nvPr>
            <p:ph type="body" idx="1"/>
          </p:nvPr>
        </p:nvSpPr>
        <p:spPr>
          <a:xfrm>
            <a:off x="457200" y="1600204"/>
            <a:ext cx="8229600" cy="4525963"/>
          </a:xfrm>
          <a:prstGeom prst="rect">
            <a:avLst/>
          </a:prstGeom>
          <a:noFill/>
          <a:ln>
            <a:noFill/>
          </a:ln>
        </p:spPr>
        <p:txBody>
          <a:bodyPr spcFirstLastPara="1" wrap="square" lIns="91425" tIns="91425" rIns="91425" bIns="91425" anchor="t" anchorCtr="0">
            <a:normAutofit/>
          </a:bodyPr>
          <a:lstStyle>
            <a:lvl1pPr marL="342900" marR="0" lvl="0" indent="-28575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71463" algn="l">
              <a:lnSpc>
                <a:spcPct val="100000"/>
              </a:lnSpc>
              <a:spcBef>
                <a:spcPts val="315"/>
              </a:spcBef>
              <a:spcAft>
                <a:spcPts val="0"/>
              </a:spcAft>
              <a:buClr>
                <a:schemeClr val="dk1"/>
              </a:buClr>
              <a:buSzPts val="2100"/>
              <a:buFont typeface="Arial"/>
              <a:buChar char="–"/>
              <a:defRPr sz="1575" b="0" i="0" u="none" strike="noStrike" cap="none">
                <a:solidFill>
                  <a:schemeClr val="dk1"/>
                </a:solidFill>
                <a:latin typeface="Calibri"/>
                <a:ea typeface="Calibri"/>
                <a:cs typeface="Calibri"/>
                <a:sym typeface="Calibri"/>
              </a:defRPr>
            </a:lvl2pPr>
            <a:lvl3pPr marL="1028700" marR="0" lvl="2" indent="-257175"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4pPr>
            <a:lvl5pPr marL="1714500" marR="0" lvl="4"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5pPr>
            <a:lvl6pPr marL="2057400" marR="0" lvl="5"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6pPr>
            <a:lvl7pPr marL="2400300" marR="0" lvl="6"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L="2743200" marR="0" lvl="7"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L="3086100" marR="0" lvl="8"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51" name="Google Shape;51;p2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27341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52"/>
        <p:cNvGrpSpPr/>
        <p:nvPr/>
      </p:nvGrpSpPr>
      <p:grpSpPr>
        <a:xfrm>
          <a:off x="0" y="0"/>
          <a:ext cx="0" cy="0"/>
          <a:chOff x="0" y="0"/>
          <a:chExt cx="0" cy="0"/>
        </a:xfrm>
      </p:grpSpPr>
      <p:sp>
        <p:nvSpPr>
          <p:cNvPr id="53" name="Google Shape;53;p202"/>
          <p:cNvSpPr txBox="1">
            <a:spLocks noGrp="1"/>
          </p:cNvSpPr>
          <p:nvPr>
            <p:ph type="body" idx="1"/>
          </p:nvPr>
        </p:nvSpPr>
        <p:spPr>
          <a:xfrm>
            <a:off x="457200" y="1600204"/>
            <a:ext cx="8229600" cy="4525963"/>
          </a:xfrm>
          <a:prstGeom prst="rect">
            <a:avLst/>
          </a:prstGeom>
          <a:noFill/>
          <a:ln>
            <a:noFill/>
          </a:ln>
        </p:spPr>
        <p:txBody>
          <a:bodyPr spcFirstLastPara="1" wrap="square" lIns="91425" tIns="91425" rIns="91425" bIns="91425" anchor="t" anchorCtr="0">
            <a:normAutofit/>
          </a:bodyPr>
          <a:lstStyle>
            <a:lvl1pPr marL="342900" marR="0" lvl="0" indent="-28575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71463" algn="l">
              <a:lnSpc>
                <a:spcPct val="100000"/>
              </a:lnSpc>
              <a:spcBef>
                <a:spcPts val="315"/>
              </a:spcBef>
              <a:spcAft>
                <a:spcPts val="0"/>
              </a:spcAft>
              <a:buClr>
                <a:schemeClr val="dk1"/>
              </a:buClr>
              <a:buSzPts val="2100"/>
              <a:buFont typeface="Arial"/>
              <a:buChar char="–"/>
              <a:defRPr sz="1575" b="0" i="0" u="none" strike="noStrike" cap="none">
                <a:solidFill>
                  <a:schemeClr val="dk1"/>
                </a:solidFill>
                <a:latin typeface="Calibri"/>
                <a:ea typeface="Calibri"/>
                <a:cs typeface="Calibri"/>
                <a:sym typeface="Calibri"/>
              </a:defRPr>
            </a:lvl2pPr>
            <a:lvl3pPr marL="1028700" marR="0" lvl="2" indent="-257175"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4pPr>
            <a:lvl5pPr marL="1714500" marR="0" lvl="4"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5pPr>
            <a:lvl6pPr marL="2057400" marR="0" lvl="5"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6pPr>
            <a:lvl7pPr marL="2400300" marR="0" lvl="6"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L="2743200" marR="0" lvl="7"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L="3086100" marR="0" lvl="8"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54" name="Google Shape;54;p2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08662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34"/>
        <p:cNvGrpSpPr/>
        <p:nvPr/>
      </p:nvGrpSpPr>
      <p:grpSpPr>
        <a:xfrm>
          <a:off x="0" y="0"/>
          <a:ext cx="0" cy="0"/>
          <a:chOff x="0" y="0"/>
          <a:chExt cx="0" cy="0"/>
        </a:xfrm>
      </p:grpSpPr>
      <p:sp>
        <p:nvSpPr>
          <p:cNvPr id="35" name="Google Shape;35;p196"/>
          <p:cNvSpPr txBox="1">
            <a:spLocks noGrp="1"/>
          </p:cNvSpPr>
          <p:nvPr>
            <p:ph type="body" idx="1"/>
          </p:nvPr>
        </p:nvSpPr>
        <p:spPr>
          <a:xfrm>
            <a:off x="457200" y="1600204"/>
            <a:ext cx="8229600" cy="4525963"/>
          </a:xfrm>
          <a:prstGeom prst="rect">
            <a:avLst/>
          </a:prstGeom>
          <a:noFill/>
          <a:ln>
            <a:noFill/>
          </a:ln>
        </p:spPr>
        <p:txBody>
          <a:bodyPr spcFirstLastPara="1" wrap="square" lIns="91425" tIns="91425" rIns="91425" bIns="91425" anchor="t" anchorCtr="0">
            <a:normAutofit/>
          </a:bodyPr>
          <a:lstStyle>
            <a:lvl1pPr marL="342900" marR="0" lvl="0" indent="-28575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71463" algn="l">
              <a:lnSpc>
                <a:spcPct val="100000"/>
              </a:lnSpc>
              <a:spcBef>
                <a:spcPts val="315"/>
              </a:spcBef>
              <a:spcAft>
                <a:spcPts val="0"/>
              </a:spcAft>
              <a:buClr>
                <a:schemeClr val="dk1"/>
              </a:buClr>
              <a:buSzPts val="2100"/>
              <a:buFont typeface="Arial"/>
              <a:buChar char="–"/>
              <a:defRPr sz="1575" b="0" i="0" u="none" strike="noStrike" cap="none">
                <a:solidFill>
                  <a:schemeClr val="dk1"/>
                </a:solidFill>
                <a:latin typeface="Calibri"/>
                <a:ea typeface="Calibri"/>
                <a:cs typeface="Calibri"/>
                <a:sym typeface="Calibri"/>
              </a:defRPr>
            </a:lvl2pPr>
            <a:lvl3pPr marL="1028700" marR="0" lvl="2" indent="-257175"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4pPr>
            <a:lvl5pPr marL="1714500" marR="0" lvl="4"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5pPr>
            <a:lvl6pPr marL="2057400" marR="0" lvl="5"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6pPr>
            <a:lvl7pPr marL="2400300" marR="0" lvl="6"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L="2743200" marR="0" lvl="7"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L="3086100" marR="0" lvl="8" indent="-242888" algn="l">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6" name="Google Shape;36;p1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2946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userDrawn="1"/>
        </p:nvPicPr>
        <p:blipFill>
          <a:blip r:embed="rId25"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userDrawn="1"/>
        </p:nvPicPr>
        <p:blipFill>
          <a:blip r:embed="rId26"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userDrawn="1"/>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userDrawn="1"/>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geonetcastamericas.noaa.gov/index.html" TargetMode="External"/><Relationship Id="rId3" Type="http://schemas.openxmlformats.org/officeDocument/2006/relationships/image" Target="../media/image24.png"/><Relationship Id="rId7" Type="http://schemas.openxmlformats.org/officeDocument/2006/relationships/hyperlink" Target="http://www.sarsat.noaa.gov/" TargetMode="External"/><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noaasis.noaa.gov/ARGOS/" TargetMode="External"/><Relationship Id="rId11" Type="http://schemas.openxmlformats.org/officeDocument/2006/relationships/image" Target="../media/image27.png"/><Relationship Id="rId5" Type="http://schemas.openxmlformats.org/officeDocument/2006/relationships/hyperlink" Target="http://www.noaasis.noaa.gov/DCS/" TargetMode="External"/><Relationship Id="rId10" Type="http://schemas.openxmlformats.org/officeDocument/2006/relationships/image" Target="../media/image26.jpeg"/><Relationship Id="rId4" Type="http://schemas.openxmlformats.org/officeDocument/2006/relationships/hyperlink" Target="https://www.noaasis.noaa.gov/GOES/GRB/grb.html" TargetMode="External"/><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hyperlink" Target="http://www.goes-r.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hyperlink" Target="https://www.noaasis.noaa.gov/GOES/product_quality.html"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www.jpss.noaa.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www.facebook.com/NOAASatellites/" TargetMode="External"/><Relationship Id="rId3" Type="http://schemas.openxmlformats.org/officeDocument/2006/relationships/hyperlink" Target="http://www.ospo.noaa.gov/Operations/messages.html" TargetMode="External"/><Relationship Id="rId7" Type="http://schemas.openxmlformats.org/officeDocument/2006/relationships/hyperlink" Target="mailto:SSDWebmaster@noaa.gov"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hyperlink" Target="mailto:NESDIS.Data.Access@noaa.gov" TargetMode="External"/><Relationship Id="rId11" Type="http://schemas.openxmlformats.org/officeDocument/2006/relationships/hyperlink" Target="http://www.ospo.noaa.gov/" TargetMode="External"/><Relationship Id="rId5" Type="http://schemas.openxmlformats.org/officeDocument/2006/relationships/hyperlink" Target="mailto:SPSD.UserServices@noaa.gov" TargetMode="External"/><Relationship Id="rId10" Type="http://schemas.openxmlformats.org/officeDocument/2006/relationships/hyperlink" Target="https://www.nesdis.noaa.gov/press" TargetMode="External"/><Relationship Id="rId4" Type="http://schemas.openxmlformats.org/officeDocument/2006/relationships/hyperlink" Target="mailto:ESPCOperations@noaa.gov" TargetMode="External"/><Relationship Id="rId9" Type="http://schemas.openxmlformats.org/officeDocument/2006/relationships/hyperlink" Target="http://www.twitter.com/usnoaagov_ospo"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 descr="Background_full.png"/>
          <p:cNvPicPr preferRelativeResize="0"/>
          <p:nvPr/>
        </p:nvPicPr>
        <p:blipFill rotWithShape="1">
          <a:blip r:embed="rId3">
            <a:alphaModFix/>
          </a:blip>
          <a:srcRect/>
          <a:stretch/>
        </p:blipFill>
        <p:spPr>
          <a:xfrm>
            <a:off x="0" y="0"/>
            <a:ext cx="9144000" cy="6553200"/>
          </a:xfrm>
          <a:prstGeom prst="rect">
            <a:avLst/>
          </a:prstGeom>
          <a:noFill/>
          <a:ln>
            <a:noFill/>
          </a:ln>
        </p:spPr>
      </p:pic>
      <p:sp>
        <p:nvSpPr>
          <p:cNvPr id="142" name="Google Shape;142;p1"/>
          <p:cNvSpPr txBox="1">
            <a:spLocks noGrp="1"/>
          </p:cNvSpPr>
          <p:nvPr>
            <p:ph type="subTitle" idx="1"/>
          </p:nvPr>
        </p:nvSpPr>
        <p:spPr>
          <a:xfrm>
            <a:off x="2000250" y="3436144"/>
            <a:ext cx="4800600" cy="2171700"/>
          </a:xfrm>
          <a:prstGeom prst="rect">
            <a:avLst/>
          </a:prstGeom>
          <a:noFill/>
          <a:ln>
            <a:noFill/>
          </a:ln>
        </p:spPr>
        <p:txBody>
          <a:bodyPr spcFirstLastPara="1" vert="horz" wrap="square" lIns="68569" tIns="34275" rIns="68569" bIns="34275" rtlCol="0" anchor="t" anchorCtr="0">
            <a:normAutofit/>
          </a:bodyPr>
          <a:lstStyle/>
          <a:p>
            <a:pPr algn="r">
              <a:spcBef>
                <a:spcPts val="0"/>
              </a:spcBef>
              <a:buSzPts val="3200"/>
            </a:pPr>
            <a:endParaRPr/>
          </a:p>
          <a:p>
            <a:pPr algn="r">
              <a:spcBef>
                <a:spcPts val="480"/>
              </a:spcBef>
              <a:buSzPts val="3200"/>
            </a:pPr>
            <a:endParaRPr/>
          </a:p>
        </p:txBody>
      </p:sp>
      <p:sp>
        <p:nvSpPr>
          <p:cNvPr id="143" name="Google Shape;143;p1"/>
          <p:cNvSpPr/>
          <p:nvPr/>
        </p:nvSpPr>
        <p:spPr>
          <a:xfrm>
            <a:off x="1143000" y="2176746"/>
            <a:ext cx="6858000" cy="946413"/>
          </a:xfrm>
          <a:prstGeom prst="rect">
            <a:avLst/>
          </a:prstGeom>
          <a:noFill/>
          <a:ln>
            <a:noFill/>
          </a:ln>
        </p:spPr>
        <p:txBody>
          <a:bodyPr spcFirstLastPara="1" wrap="square" lIns="68569" tIns="34275" rIns="68569" bIns="34275" anchor="t" anchorCtr="0">
            <a:noAutofit/>
          </a:bodyPr>
          <a:lstStyle/>
          <a:p>
            <a:pPr lvl="0" algn="ctr">
              <a:buSzPts val="4800"/>
            </a:pPr>
            <a:r>
              <a:rPr lang="en-US" sz="3600" b="1" dirty="0"/>
              <a:t>Status of NOAA Satellite Operations &amp; </a:t>
            </a:r>
            <a:r>
              <a:rPr lang="en-US" sz="3600" b="1" dirty="0" err="1"/>
              <a:t>McIDAS</a:t>
            </a:r>
            <a:r>
              <a:rPr lang="en-US" sz="3600" b="1" dirty="0"/>
              <a:t> at ESPC</a:t>
            </a:r>
          </a:p>
          <a:p>
            <a:pPr lvl="0" algn="ctr">
              <a:buSzPts val="4800"/>
            </a:pPr>
            <a:endParaRPr lang="en-US" sz="3600" b="1" dirty="0">
              <a:solidFill>
                <a:schemeClr val="dk1"/>
              </a:solidFill>
              <a:latin typeface="Calibri"/>
              <a:ea typeface="Calibri"/>
              <a:cs typeface="Calibri"/>
              <a:sym typeface="Calibri"/>
            </a:endParaRPr>
          </a:p>
          <a:p>
            <a:pPr lvl="0" algn="ctr">
              <a:buSzPts val="4800"/>
            </a:pPr>
            <a:endParaRPr lang="en-US" sz="3600" b="1" dirty="0">
              <a:solidFill>
                <a:schemeClr val="dk1"/>
              </a:solidFill>
              <a:latin typeface="Calibri"/>
              <a:ea typeface="Calibri"/>
              <a:cs typeface="Calibri"/>
              <a:sym typeface="Calibri"/>
            </a:endParaRPr>
          </a:p>
        </p:txBody>
      </p:sp>
      <p:sp>
        <p:nvSpPr>
          <p:cNvPr id="144" name="Google Shape;144;p1"/>
          <p:cNvSpPr/>
          <p:nvPr/>
        </p:nvSpPr>
        <p:spPr>
          <a:xfrm>
            <a:off x="1485900" y="3369656"/>
            <a:ext cx="6057900" cy="2381409"/>
          </a:xfrm>
          <a:prstGeom prst="rect">
            <a:avLst/>
          </a:prstGeom>
          <a:noFill/>
          <a:ln>
            <a:noFill/>
          </a:ln>
        </p:spPr>
        <p:txBody>
          <a:bodyPr spcFirstLastPara="1" wrap="square" lIns="68569" tIns="34275" rIns="68569" bIns="34275" anchor="t" anchorCtr="0">
            <a:noAutofit/>
          </a:bodyPr>
          <a:lstStyle/>
          <a:p>
            <a:pPr algn="ctr">
              <a:buClr>
                <a:srgbClr val="000000"/>
              </a:buClr>
              <a:buSzPts val="3200"/>
            </a:pPr>
            <a:r>
              <a:rPr lang="en-US" sz="2100" b="1" dirty="0">
                <a:solidFill>
                  <a:schemeClr val="dk1"/>
                </a:solidFill>
                <a:latin typeface="Calibri"/>
                <a:ea typeface="Calibri"/>
                <a:cs typeface="Calibri"/>
                <a:sym typeface="Calibri"/>
              </a:rPr>
              <a:t>Monday, September  25, 2023</a:t>
            </a:r>
            <a:endParaRPr lang="en-US" sz="1050" dirty="0">
              <a:solidFill>
                <a:srgbClr val="000000"/>
              </a:solidFill>
              <a:latin typeface="Arial"/>
              <a:ea typeface="Calibri"/>
              <a:cs typeface="Arial"/>
              <a:sym typeface="Arial"/>
            </a:endParaRPr>
          </a:p>
          <a:p>
            <a:pPr algn="ctr">
              <a:buClr>
                <a:srgbClr val="000000"/>
              </a:buClr>
              <a:buSzPts val="3200"/>
            </a:pPr>
            <a:endParaRPr lang="en-US" sz="1050" dirty="0">
              <a:solidFill>
                <a:srgbClr val="000000"/>
              </a:solidFill>
              <a:latin typeface="Arial"/>
              <a:ea typeface="Calibri"/>
              <a:cs typeface="Arial"/>
              <a:sym typeface="Arial"/>
            </a:endParaRPr>
          </a:p>
          <a:p>
            <a:pPr algn="ctr">
              <a:buClr>
                <a:srgbClr val="000000"/>
              </a:buClr>
              <a:buSzPts val="3200"/>
            </a:pPr>
            <a:r>
              <a:rPr lang="en-US" sz="2100" b="1" dirty="0">
                <a:solidFill>
                  <a:schemeClr val="dk1"/>
                </a:solidFill>
                <a:latin typeface="Calibri"/>
                <a:ea typeface="Calibri"/>
                <a:cs typeface="Calibri"/>
                <a:sym typeface="Calibri"/>
              </a:rPr>
              <a:t>Clay Davenport</a:t>
            </a:r>
          </a:p>
          <a:p>
            <a:pPr>
              <a:buClr>
                <a:srgbClr val="000000"/>
              </a:buClr>
              <a:buSzPts val="2000"/>
            </a:pPr>
            <a:endParaRPr sz="1500" b="1" dirty="0">
              <a:solidFill>
                <a:schemeClr val="dk1"/>
              </a:solidFill>
              <a:latin typeface="Calibri"/>
              <a:ea typeface="Calibri"/>
              <a:cs typeface="Calibri"/>
              <a:sym typeface="Calibri"/>
            </a:endParaRPr>
          </a:p>
          <a:p>
            <a:pPr>
              <a:buClr>
                <a:srgbClr val="000000"/>
              </a:buClr>
              <a:buSzPts val="2000"/>
            </a:pPr>
            <a:endParaRPr sz="1500" b="1" dirty="0">
              <a:solidFill>
                <a:schemeClr val="dk1"/>
              </a:solidFill>
              <a:latin typeface="Calibri"/>
              <a:ea typeface="Calibri"/>
              <a:cs typeface="Calibri"/>
              <a:sym typeface="Calibri"/>
            </a:endParaRPr>
          </a:p>
          <a:p>
            <a:pPr>
              <a:buClr>
                <a:srgbClr val="000000"/>
              </a:buClr>
              <a:buSzPts val="2000"/>
            </a:pPr>
            <a:endParaRPr sz="1500" b="1" dirty="0">
              <a:solidFill>
                <a:schemeClr val="dk1"/>
              </a:solidFill>
              <a:latin typeface="Calibri"/>
              <a:ea typeface="Calibri"/>
              <a:cs typeface="Calibri"/>
              <a:sym typeface="Calibri"/>
            </a:endParaRPr>
          </a:p>
          <a:p>
            <a:pPr>
              <a:buClr>
                <a:srgbClr val="000000"/>
              </a:buClr>
              <a:buSzPts val="2000"/>
            </a:pPr>
            <a:endParaRPr sz="1500" b="1" dirty="0">
              <a:solidFill>
                <a:schemeClr val="dk1"/>
              </a:solidFill>
              <a:latin typeface="Calibri"/>
              <a:ea typeface="Calibri"/>
              <a:cs typeface="Calibri"/>
              <a:sym typeface="Calibri"/>
            </a:endParaRPr>
          </a:p>
          <a:p>
            <a:pPr>
              <a:buClr>
                <a:srgbClr val="000000"/>
              </a:buClr>
              <a:buSzPts val="2000"/>
            </a:pPr>
            <a:r>
              <a:rPr lang="en-US" sz="1500" b="1" dirty="0">
                <a:solidFill>
                  <a:schemeClr val="dk1"/>
                </a:solidFill>
                <a:latin typeface="Calibri"/>
                <a:ea typeface="Calibri"/>
                <a:cs typeface="Calibri"/>
                <a:sym typeface="Calibri"/>
              </a:rPr>
              <a:t>				</a:t>
            </a:r>
            <a:endParaRPr sz="1050" b="1"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3" cstate="print"/>
          <a:srcRect/>
          <a:stretch>
            <a:fillRect/>
          </a:stretch>
        </p:blipFill>
        <p:spPr bwMode="auto">
          <a:xfrm>
            <a:off x="7391400" y="4051302"/>
            <a:ext cx="1064986" cy="1287088"/>
          </a:xfrm>
          <a:prstGeom prst="rect">
            <a:avLst/>
          </a:prstGeom>
          <a:noFill/>
          <a:ln w="9525">
            <a:noFill/>
            <a:miter lim="800000"/>
            <a:headEnd/>
            <a:tailEnd/>
          </a:ln>
          <a:effectLst/>
        </p:spPr>
      </p:pic>
      <p:sp>
        <p:nvSpPr>
          <p:cNvPr id="229378" name="Rectangle 4"/>
          <p:cNvSpPr>
            <a:spLocks noGrp="1" noChangeArrowheads="1"/>
          </p:cNvSpPr>
          <p:nvPr>
            <p:ph type="title" idx="4294967295"/>
          </p:nvPr>
        </p:nvSpPr>
        <p:spPr>
          <a:xfrm>
            <a:off x="457200" y="76200"/>
            <a:ext cx="8229600" cy="792162"/>
          </a:xfrm>
        </p:spPr>
        <p:txBody>
          <a:bodyPr lIns="92075" tIns="46038" rIns="92075" bIns="46038"/>
          <a:lstStyle/>
          <a:p>
            <a:pPr algn="ctr"/>
            <a:r>
              <a:rPr lang="en-US" sz="4000" dirty="0"/>
              <a:t>Direct Service Operations</a:t>
            </a:r>
          </a:p>
        </p:txBody>
      </p:sp>
      <p:sp>
        <p:nvSpPr>
          <p:cNvPr id="229380" name="Text Box 6"/>
          <p:cNvSpPr txBox="1">
            <a:spLocks noChangeArrowheads="1"/>
          </p:cNvSpPr>
          <p:nvPr/>
        </p:nvSpPr>
        <p:spPr bwMode="auto">
          <a:xfrm>
            <a:off x="533400" y="838200"/>
            <a:ext cx="7315200" cy="5653855"/>
          </a:xfrm>
          <a:prstGeom prst="rect">
            <a:avLst/>
          </a:prstGeom>
          <a:noFill/>
          <a:ln w="9525">
            <a:noFill/>
            <a:miter lim="800000"/>
            <a:headEnd/>
            <a:tailEnd/>
          </a:ln>
        </p:spPr>
        <p:txBody>
          <a:bodyPr wrap="square">
            <a:spAutoFit/>
          </a:bodyPr>
          <a:lstStyle/>
          <a:p>
            <a:pPr marL="228600" indent="-228600">
              <a:lnSpc>
                <a:spcPct val="90000"/>
              </a:lnSpc>
              <a:spcBef>
                <a:spcPct val="50000"/>
              </a:spcBef>
            </a:pPr>
            <a:r>
              <a:rPr lang="en-US" sz="2000" b="1" dirty="0"/>
              <a:t>Emergency Managers Weather Information Network (EMWIN):</a:t>
            </a:r>
            <a:r>
              <a:rPr lang="en-US" sz="2000" dirty="0"/>
              <a:t> </a:t>
            </a:r>
          </a:p>
          <a:p>
            <a:pPr marL="228600" indent="-228600">
              <a:lnSpc>
                <a:spcPct val="90000"/>
              </a:lnSpc>
              <a:spcBef>
                <a:spcPct val="20000"/>
              </a:spcBef>
              <a:buClr>
                <a:srgbClr val="333399"/>
              </a:buClr>
              <a:buFont typeface="Arial" pitchFamily="34" charset="0"/>
              <a:buChar char="•"/>
            </a:pPr>
            <a:r>
              <a:rPr lang="en-US" sz="1600" dirty="0"/>
              <a:t>NOAA satellites relay critical information to users across the country.</a:t>
            </a:r>
            <a:r>
              <a:rPr lang="en-US" sz="1400" dirty="0"/>
              <a:t> </a:t>
            </a:r>
          </a:p>
          <a:p>
            <a:pPr marL="971550" lvl="2">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a:t>GOES Rebroadcast (GRB):</a:t>
            </a:r>
          </a:p>
          <a:p>
            <a:pPr marL="228600" indent="-228600">
              <a:lnSpc>
                <a:spcPct val="90000"/>
              </a:lnSpc>
              <a:spcBef>
                <a:spcPct val="20000"/>
              </a:spcBef>
              <a:buClr>
                <a:srgbClr val="333399"/>
              </a:buClr>
              <a:buFont typeface="Arial" pitchFamily="34" charset="0"/>
              <a:buChar char="•"/>
            </a:pPr>
            <a:r>
              <a:rPr lang="en-US" dirty="0"/>
              <a:t>The GRB provides the primary GOES-16 and GOES-17 relay of full resolution, calibrated, near-real-time direct broadcast Level 1b data from each instrument and Level 2 data from the Geostationary Lightning Mapper (GLM). </a:t>
            </a:r>
            <a:r>
              <a:rPr lang="en-US" sz="1600" dirty="0">
                <a:hlinkClick r:id="rId4"/>
              </a:rPr>
              <a:t>https://www.noaasis.noaa.gov/GOES/GRB/grb.html</a:t>
            </a:r>
            <a:endParaRPr lang="en-US" sz="800" b="1" dirty="0"/>
          </a:p>
          <a:p>
            <a:pPr marL="228600" indent="-228600">
              <a:lnSpc>
                <a:spcPct val="90000"/>
              </a:lnSpc>
              <a:spcBef>
                <a:spcPct val="20000"/>
              </a:spcBef>
              <a:buClr>
                <a:srgbClr val="333399"/>
              </a:buClr>
            </a:pPr>
            <a:r>
              <a:rPr lang="en-US" sz="2000" b="1" dirty="0"/>
              <a:t>Data Collection:</a:t>
            </a:r>
          </a:p>
          <a:p>
            <a:pPr marL="228600" indent="-228600">
              <a:lnSpc>
                <a:spcPct val="90000"/>
              </a:lnSpc>
              <a:spcBef>
                <a:spcPct val="20000"/>
              </a:spcBef>
              <a:buClr>
                <a:srgbClr val="333399"/>
              </a:buClr>
              <a:buFont typeface="Arial" pitchFamily="34" charset="0"/>
              <a:buChar char="•"/>
            </a:pPr>
            <a:r>
              <a:rPr lang="en-US" sz="1600" dirty="0"/>
              <a:t>NOAA satellites are used to collect and relay scientific data from around the globe.</a:t>
            </a:r>
          </a:p>
          <a:p>
            <a:pPr marL="514350" lvl="1">
              <a:lnSpc>
                <a:spcPct val="90000"/>
              </a:lnSpc>
              <a:spcBef>
                <a:spcPct val="20000"/>
              </a:spcBef>
              <a:buClr>
                <a:srgbClr val="333399"/>
              </a:buClr>
            </a:pPr>
            <a:r>
              <a:rPr lang="en-US" sz="1600" dirty="0">
                <a:hlinkClick r:id="rId5"/>
              </a:rPr>
              <a:t>http://www.noaasis.noaa.gov/DCS/</a:t>
            </a:r>
            <a:r>
              <a:rPr lang="en-US" sz="1600" dirty="0"/>
              <a:t>      </a:t>
            </a:r>
            <a:r>
              <a:rPr lang="en-US" sz="1600" dirty="0">
                <a:hlinkClick r:id="rId6"/>
              </a:rPr>
              <a:t>http://www.noaasis.noaa.gov/ARGOS/</a:t>
            </a:r>
            <a:r>
              <a:rPr lang="en-US" sz="1600" dirty="0"/>
              <a:t> </a:t>
            </a:r>
            <a:r>
              <a:rPr lang="en-US" sz="1400" dirty="0"/>
              <a:t> </a:t>
            </a:r>
          </a:p>
          <a:p>
            <a:pPr marL="514350" lvl="1">
              <a:lnSpc>
                <a:spcPct val="90000"/>
              </a:lnSpc>
              <a:spcBef>
                <a:spcPct val="20000"/>
              </a:spcBef>
              <a:buClr>
                <a:srgbClr val="333399"/>
              </a:buClr>
              <a:buFont typeface="Arial" pitchFamily="34" charset="0"/>
              <a:buChar char="•"/>
            </a:pPr>
            <a:endParaRPr lang="en-US" sz="800" dirty="0"/>
          </a:p>
          <a:p>
            <a:pPr marL="228600" indent="-228600">
              <a:lnSpc>
                <a:spcPct val="90000"/>
              </a:lnSpc>
              <a:spcBef>
                <a:spcPct val="20000"/>
              </a:spcBef>
              <a:buClr>
                <a:srgbClr val="333399"/>
              </a:buClr>
            </a:pPr>
            <a:r>
              <a:rPr lang="en-US" sz="2000" b="1" dirty="0"/>
              <a:t>Search and Rescue Satellite Aid Tracking (SARSAT):</a:t>
            </a:r>
          </a:p>
          <a:p>
            <a:pPr marL="228600" indent="-228600">
              <a:lnSpc>
                <a:spcPct val="90000"/>
              </a:lnSpc>
              <a:spcBef>
                <a:spcPct val="20000"/>
              </a:spcBef>
              <a:buClr>
                <a:srgbClr val="333399"/>
              </a:buClr>
              <a:buFont typeface="Arial" pitchFamily="34" charset="0"/>
              <a:buChar char="•"/>
            </a:pPr>
            <a:r>
              <a:rPr lang="en-US" sz="1600" dirty="0"/>
              <a:t>NOAA satellites are used to relay distress alerts from aviators, mariners and </a:t>
            </a:r>
          </a:p>
          <a:p>
            <a:pPr marL="228600" indent="-228600">
              <a:lnSpc>
                <a:spcPct val="90000"/>
              </a:lnSpc>
              <a:spcBef>
                <a:spcPct val="20000"/>
              </a:spcBef>
              <a:buClr>
                <a:srgbClr val="333399"/>
              </a:buClr>
            </a:pPr>
            <a:r>
              <a:rPr lang="en-US" sz="1600" dirty="0"/>
              <a:t>	land-based users (</a:t>
            </a:r>
            <a:r>
              <a:rPr lang="en-US" sz="1600" dirty="0">
                <a:hlinkClick r:id="rId7"/>
              </a:rPr>
              <a:t>http://www.sarsat.noaa.gov/</a:t>
            </a:r>
            <a:r>
              <a:rPr lang="en-US" sz="1600" dirty="0"/>
              <a:t>  </a:t>
            </a:r>
          </a:p>
          <a:p>
            <a:pPr marL="228600" lvl="1" indent="-228600">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err="1"/>
              <a:t>Geonetcast</a:t>
            </a:r>
            <a:r>
              <a:rPr lang="en-US" sz="2000" b="1" dirty="0"/>
              <a:t> Americas:</a:t>
            </a:r>
          </a:p>
          <a:p>
            <a:pPr marL="228600" indent="-228600">
              <a:lnSpc>
                <a:spcPct val="90000"/>
              </a:lnSpc>
              <a:spcBef>
                <a:spcPct val="20000"/>
              </a:spcBef>
              <a:buClr>
                <a:srgbClr val="333399"/>
              </a:buClr>
              <a:buFont typeface="Arial" pitchFamily="34" charset="0"/>
              <a:buChar char="•"/>
            </a:pPr>
            <a:r>
              <a:rPr lang="en-US" sz="1600" dirty="0"/>
              <a:t>Data from NOAA for diverse societal benefits - agriculture, energy, health, climate, </a:t>
            </a:r>
          </a:p>
          <a:p>
            <a:pPr marL="228600" indent="-228600">
              <a:lnSpc>
                <a:spcPct val="90000"/>
              </a:lnSpc>
              <a:spcBef>
                <a:spcPct val="20000"/>
              </a:spcBef>
              <a:buClr>
                <a:srgbClr val="333399"/>
              </a:buClr>
            </a:pPr>
            <a:r>
              <a:rPr lang="en-US" sz="1600" dirty="0"/>
              <a:t>	weather, disaster mitigation, biodiversity, water resources, and ecosystems.</a:t>
            </a:r>
            <a:r>
              <a:rPr lang="en-US" dirty="0"/>
              <a:t> </a:t>
            </a:r>
            <a:endParaRPr lang="en-US" sz="1400" dirty="0"/>
          </a:p>
          <a:p>
            <a:pPr marL="514350" lvl="1">
              <a:lnSpc>
                <a:spcPct val="90000"/>
              </a:lnSpc>
              <a:spcBef>
                <a:spcPct val="20000"/>
              </a:spcBef>
              <a:buClr>
                <a:srgbClr val="333399"/>
              </a:buClr>
            </a:pPr>
            <a:r>
              <a:rPr lang="en-US" sz="1600" dirty="0">
                <a:hlinkClick r:id="rId8"/>
              </a:rPr>
              <a:t>http://www.geonetcastamericas.noaa.gov/index.html</a:t>
            </a:r>
            <a:r>
              <a:rPr lang="en-US" sz="1600" dirty="0"/>
              <a:t> </a:t>
            </a:r>
          </a:p>
          <a:p>
            <a:pPr marL="514350" lvl="1">
              <a:lnSpc>
                <a:spcPct val="90000"/>
              </a:lnSpc>
              <a:spcBef>
                <a:spcPct val="20000"/>
              </a:spcBef>
              <a:buClr>
                <a:srgbClr val="333399"/>
              </a:buClr>
            </a:pPr>
            <a:endParaRPr lang="en-US" sz="1600" dirty="0"/>
          </a:p>
        </p:txBody>
      </p:sp>
      <p:pic>
        <p:nvPicPr>
          <p:cNvPr id="229382" name="Picture 8" descr="buoy1"/>
          <p:cNvPicPr>
            <a:picLocks noChangeAspect="1" noChangeArrowheads="1"/>
          </p:cNvPicPr>
          <p:nvPr/>
        </p:nvPicPr>
        <p:blipFill>
          <a:blip r:embed="rId9" cstate="email"/>
          <a:srcRect/>
          <a:stretch>
            <a:fillRect/>
          </a:stretch>
        </p:blipFill>
        <p:spPr bwMode="auto">
          <a:xfrm>
            <a:off x="7848600" y="2971800"/>
            <a:ext cx="1063625" cy="119221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3" name="Picture 9" descr="lrit"/>
          <p:cNvPicPr>
            <a:picLocks noChangeAspect="1" noChangeArrowheads="1"/>
          </p:cNvPicPr>
          <p:nvPr/>
        </p:nvPicPr>
        <p:blipFill>
          <a:blip r:embed="rId10" cstate="email"/>
          <a:srcRect/>
          <a:stretch>
            <a:fillRect/>
          </a:stretch>
        </p:blipFill>
        <p:spPr bwMode="auto">
          <a:xfrm>
            <a:off x="7772400" y="1981200"/>
            <a:ext cx="1295400" cy="11430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4" name="Picture 10" descr="uscwa"/>
          <p:cNvPicPr>
            <a:picLocks noChangeAspect="1" noChangeArrowheads="1"/>
          </p:cNvPicPr>
          <p:nvPr/>
        </p:nvPicPr>
        <p:blipFill>
          <a:blip r:embed="rId11" cstate="email"/>
          <a:srcRect/>
          <a:stretch>
            <a:fillRect/>
          </a:stretch>
        </p:blipFill>
        <p:spPr bwMode="auto">
          <a:xfrm>
            <a:off x="7315200" y="884237"/>
            <a:ext cx="1497012" cy="102076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11" descr="Map of world showing coverage of all GEONETCast contributors"/>
          <p:cNvPicPr>
            <a:picLocks noChangeAspect="1" noChangeArrowheads="1"/>
          </p:cNvPicPr>
          <p:nvPr/>
        </p:nvPicPr>
        <p:blipFill>
          <a:blip r:embed="rId12" cstate="email"/>
          <a:srcRect/>
          <a:stretch>
            <a:fillRect/>
          </a:stretch>
        </p:blipFill>
        <p:spPr bwMode="auto">
          <a:xfrm>
            <a:off x="7696200" y="5532438"/>
            <a:ext cx="1295400" cy="868362"/>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6092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lstStyle/>
          <a:p>
            <a:r>
              <a:rPr lang="en-US" b="1" dirty="0"/>
              <a:t>GEO Status</a:t>
            </a:r>
          </a:p>
        </p:txBody>
      </p:sp>
      <p:sp>
        <p:nvSpPr>
          <p:cNvPr id="2" name="Rectangle 1">
            <a:extLst>
              <a:ext uri="{FF2B5EF4-FFF2-40B4-BE49-F238E27FC236}">
                <a16:creationId xmlns:a16="http://schemas.microsoft.com/office/drawing/2014/main" id="{F47628CF-D976-4A54-968E-7FE0DC464E3A}"/>
              </a:ext>
            </a:extLst>
          </p:cNvPr>
          <p:cNvSpPr/>
          <p:nvPr/>
        </p:nvSpPr>
        <p:spPr>
          <a:xfrm>
            <a:off x="4453217" y="3244334"/>
            <a:ext cx="237566"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31079591-924C-44B2-B06B-A1E22C39EB5A}"/>
              </a:ext>
            </a:extLst>
          </p:cNvPr>
          <p:cNvSpPr/>
          <p:nvPr/>
        </p:nvSpPr>
        <p:spPr>
          <a:xfrm>
            <a:off x="4453217" y="3244334"/>
            <a:ext cx="237566" cy="369332"/>
          </a:xfrm>
          <a:prstGeom prst="rect">
            <a:avLst/>
          </a:prstGeom>
        </p:spPr>
        <p:txBody>
          <a:bodyPr wrap="none">
            <a:spAutoFit/>
          </a:bodyPr>
          <a:lstStyle/>
          <a:p>
            <a:r>
              <a:rPr lang="en-US" dirty="0"/>
              <a:t> </a:t>
            </a:r>
          </a:p>
        </p:txBody>
      </p:sp>
      <p:sp>
        <p:nvSpPr>
          <p:cNvPr id="5" name="Rectangle 4">
            <a:extLst>
              <a:ext uri="{FF2B5EF4-FFF2-40B4-BE49-F238E27FC236}">
                <a16:creationId xmlns:a16="http://schemas.microsoft.com/office/drawing/2014/main" id="{E4E1ACBD-7745-4B56-8EC6-29950AF399DB}"/>
              </a:ext>
            </a:extLst>
          </p:cNvPr>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4430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2834" name="Google Shape;2834;p417"/>
          <p:cNvSpPr/>
          <p:nvPr/>
        </p:nvSpPr>
        <p:spPr>
          <a:xfrm>
            <a:off x="0" y="411105"/>
            <a:ext cx="9144000" cy="680700"/>
          </a:xfrm>
          <a:prstGeom prst="rect">
            <a:avLst/>
          </a:prstGeom>
          <a:noFill/>
          <a:ln>
            <a:noFill/>
          </a:ln>
        </p:spPr>
        <p:txBody>
          <a:bodyPr spcFirstLastPara="1" wrap="square" lIns="90475" tIns="44450" rIns="90475" bIns="44450" anchor="t" anchorCtr="0">
            <a:noAutofit/>
          </a:bodyPr>
          <a:lstStyle/>
          <a:p>
            <a:pPr marL="0" marR="0" lvl="0" indent="0" algn="ctr" rtl="0">
              <a:lnSpc>
                <a:spcPct val="80000"/>
              </a:lnSpc>
              <a:spcBef>
                <a:spcPts val="0"/>
              </a:spcBef>
              <a:spcAft>
                <a:spcPts val="0"/>
              </a:spcAft>
              <a:buClr>
                <a:srgbClr val="366092"/>
              </a:buClr>
              <a:buSzPts val="2400"/>
              <a:buFont typeface="Noto Sans"/>
              <a:buNone/>
            </a:pPr>
            <a:r>
              <a:rPr lang="en-US" sz="2400" b="1" i="0" u="none" strike="noStrike" cap="none">
                <a:solidFill>
                  <a:srgbClr val="0F243E"/>
                </a:solidFill>
                <a:latin typeface="Arial"/>
                <a:ea typeface="Arial"/>
                <a:cs typeface="Arial"/>
                <a:sym typeface="Arial"/>
              </a:rPr>
              <a:t>Geostationary Operational Environmental Satellite (GOES-NOP) Performance Status </a:t>
            </a:r>
            <a:r>
              <a:rPr lang="en-US" sz="2000" b="1" i="0" u="none" strike="noStrike" cap="none">
                <a:solidFill>
                  <a:srgbClr val="0F243E"/>
                </a:solidFill>
                <a:latin typeface="Arial"/>
                <a:ea typeface="Arial"/>
                <a:cs typeface="Arial"/>
                <a:sym typeface="Arial"/>
              </a:rPr>
              <a:t>– </a:t>
            </a:r>
            <a:r>
              <a:rPr lang="en-US" sz="2000" b="0" i="0" u="none" strike="noStrike" cap="none">
                <a:solidFill>
                  <a:srgbClr val="0F243E"/>
                </a:solidFill>
                <a:latin typeface="Arial"/>
                <a:ea typeface="Arial"/>
                <a:cs typeface="Arial"/>
                <a:sym typeface="Arial"/>
              </a:rPr>
              <a:t>August 2023</a:t>
            </a:r>
            <a:endParaRPr sz="1800" b="0" i="0" u="none" strike="noStrike" cap="none">
              <a:solidFill>
                <a:srgbClr val="0F243E"/>
              </a:solidFill>
              <a:latin typeface="Arial"/>
              <a:ea typeface="Arial"/>
              <a:cs typeface="Arial"/>
              <a:sym typeface="Arial"/>
            </a:endParaRPr>
          </a:p>
        </p:txBody>
      </p:sp>
      <p:sp>
        <p:nvSpPr>
          <p:cNvPr id="2835" name="Google Shape;2835;p417"/>
          <p:cNvSpPr/>
          <p:nvPr/>
        </p:nvSpPr>
        <p:spPr>
          <a:xfrm>
            <a:off x="4495815" y="6400801"/>
            <a:ext cx="184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Noto Sans"/>
              <a:buNone/>
            </a:pPr>
            <a:endParaRPr sz="1400" b="0"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chemeClr val="dk1"/>
              </a:buClr>
              <a:buSzPts val="1400"/>
              <a:buFont typeface="Noto Sans"/>
              <a:buNone/>
            </a:pPr>
            <a:endParaRPr sz="1400" b="0" i="0" u="none" strike="noStrike" cap="none">
              <a:solidFill>
                <a:srgbClr val="000000"/>
              </a:solidFill>
              <a:latin typeface="Noto Sans"/>
              <a:ea typeface="Noto Sans"/>
              <a:cs typeface="Noto Sans"/>
              <a:sym typeface="Noto Sans"/>
            </a:endParaRPr>
          </a:p>
        </p:txBody>
      </p:sp>
      <p:graphicFrame>
        <p:nvGraphicFramePr>
          <p:cNvPr id="2836" name="Google Shape;2836;p417"/>
          <p:cNvGraphicFramePr/>
          <p:nvPr>
            <p:extLst>
              <p:ext uri="{D42A27DB-BD31-4B8C-83A1-F6EECF244321}">
                <p14:modId xmlns:p14="http://schemas.microsoft.com/office/powerpoint/2010/main" val="528531479"/>
              </p:ext>
            </p:extLst>
          </p:nvPr>
        </p:nvGraphicFramePr>
        <p:xfrm>
          <a:off x="388460" y="1192653"/>
          <a:ext cx="7340150" cy="5254242"/>
        </p:xfrm>
        <a:graphic>
          <a:graphicData uri="http://schemas.openxmlformats.org/drawingml/2006/table">
            <a:tbl>
              <a:tblPr>
                <a:noFill/>
              </a:tblPr>
              <a:tblGrid>
                <a:gridCol w="2581500">
                  <a:extLst>
                    <a:ext uri="{9D8B030D-6E8A-4147-A177-3AD203B41FA5}">
                      <a16:colId xmlns:a16="http://schemas.microsoft.com/office/drawing/2014/main" val="20000"/>
                    </a:ext>
                  </a:extLst>
                </a:gridCol>
                <a:gridCol w="1577725">
                  <a:extLst>
                    <a:ext uri="{9D8B030D-6E8A-4147-A177-3AD203B41FA5}">
                      <a16:colId xmlns:a16="http://schemas.microsoft.com/office/drawing/2014/main" val="20001"/>
                    </a:ext>
                  </a:extLst>
                </a:gridCol>
                <a:gridCol w="1586225">
                  <a:extLst>
                    <a:ext uri="{9D8B030D-6E8A-4147-A177-3AD203B41FA5}">
                      <a16:colId xmlns:a16="http://schemas.microsoft.com/office/drawing/2014/main" val="20002"/>
                    </a:ext>
                  </a:extLst>
                </a:gridCol>
                <a:gridCol w="1594700">
                  <a:extLst>
                    <a:ext uri="{9D8B030D-6E8A-4147-A177-3AD203B41FA5}">
                      <a16:colId xmlns:a16="http://schemas.microsoft.com/office/drawing/2014/main" val="20003"/>
                    </a:ext>
                  </a:extLst>
                </a:gridCol>
              </a:tblGrid>
              <a:tr h="816900">
                <a:tc>
                  <a:txBody>
                    <a:bodyPr/>
                    <a:lstStyle/>
                    <a:p>
                      <a:pPr marL="0" marR="0" lvl="0" indent="0" algn="l" rtl="0">
                        <a:lnSpc>
                          <a:spcPct val="90000"/>
                        </a:lnSpc>
                        <a:spcBef>
                          <a:spcPts val="0"/>
                        </a:spcBef>
                        <a:spcAft>
                          <a:spcPts val="0"/>
                        </a:spcAft>
                        <a:buClr>
                          <a:schemeClr val="dk1"/>
                        </a:buClr>
                        <a:buSzPts val="1400"/>
                        <a:buFont typeface="Noto Sans"/>
                        <a:buNone/>
                      </a:pPr>
                      <a:r>
                        <a:rPr lang="en-US" sz="1400" b="1" i="1" u="none" strike="noStrike" cap="none" dirty="0">
                          <a:solidFill>
                            <a:schemeClr val="dk1"/>
                          </a:solidFill>
                          <a:latin typeface="Arial"/>
                          <a:ea typeface="Arial"/>
                          <a:cs typeface="Arial"/>
                          <a:sym typeface="Arial"/>
                        </a:rPr>
                        <a:t>Payload Instrument</a:t>
                      </a:r>
                      <a:endParaRPr sz="1800" u="none" strike="noStrike" cap="none" dirty="0"/>
                    </a:p>
                  </a:txBody>
                  <a:tcPr marL="91425" marR="91425" marT="45725" marB="45725" anchor="b">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400"/>
                        <a:buFont typeface="Noto Sans"/>
                        <a:buNone/>
                      </a:pPr>
                      <a:r>
                        <a:rPr lang="en-US" sz="1400" b="1" i="0" u="none" strike="noStrike" cap="none">
                          <a:solidFill>
                            <a:schemeClr val="dk1"/>
                          </a:solidFill>
                          <a:latin typeface="Arial"/>
                          <a:ea typeface="Arial"/>
                          <a:cs typeface="Arial"/>
                          <a:sym typeface="Arial"/>
                        </a:rPr>
                        <a:t>EWS-G1</a:t>
                      </a:r>
                      <a:endParaRPr sz="1400" u="none" strike="noStrike" cap="none"/>
                    </a:p>
                    <a:p>
                      <a:pPr marL="0" marR="0" lvl="0" indent="0" algn="ctr" rtl="0">
                        <a:lnSpc>
                          <a:spcPct val="90000"/>
                        </a:lnSpc>
                        <a:spcBef>
                          <a:spcPts val="0"/>
                        </a:spcBef>
                        <a:spcAft>
                          <a:spcPts val="0"/>
                        </a:spcAft>
                        <a:buClr>
                          <a:schemeClr val="dk1"/>
                        </a:buClr>
                        <a:buSzPts val="1400"/>
                        <a:buFont typeface="Noto Sans"/>
                        <a:buNone/>
                      </a:pPr>
                      <a:r>
                        <a:rPr lang="en-US" sz="1200" b="1" i="0" u="none" strike="noStrike" cap="none">
                          <a:solidFill>
                            <a:schemeClr val="dk1"/>
                          </a:solidFill>
                          <a:latin typeface="Arial"/>
                          <a:ea typeface="Arial"/>
                          <a:cs typeface="Arial"/>
                          <a:sym typeface="Arial"/>
                        </a:rPr>
                        <a:t>(GOES-IO)</a:t>
                      </a:r>
                      <a:endParaRPr sz="1800" u="none" strike="noStrike" cap="none"/>
                    </a:p>
                    <a:p>
                      <a:pPr marL="0" marR="0" lvl="0" indent="0" algn="ctr" rtl="0">
                        <a:lnSpc>
                          <a:spcPct val="90000"/>
                        </a:lnSpc>
                        <a:spcBef>
                          <a:spcPts val="150"/>
                        </a:spcBef>
                        <a:spcAft>
                          <a:spcPts val="0"/>
                        </a:spcAft>
                        <a:buClr>
                          <a:schemeClr val="dk1"/>
                        </a:buClr>
                        <a:buSzPts val="1000"/>
                        <a:buFont typeface="Noto Sans"/>
                        <a:buNone/>
                      </a:pPr>
                      <a:r>
                        <a:rPr lang="en-US" sz="1000" b="1" i="0" u="none" strike="noStrike" cap="none">
                          <a:solidFill>
                            <a:schemeClr val="dk1"/>
                          </a:solidFill>
                          <a:latin typeface="Arial"/>
                          <a:ea typeface="Arial"/>
                          <a:cs typeface="Arial"/>
                          <a:sym typeface="Arial"/>
                        </a:rPr>
                        <a:t>Launch: May 06</a:t>
                      </a:r>
                      <a:endParaRPr sz="1800" u="none" strike="noStrike" cap="none"/>
                    </a:p>
                    <a:p>
                      <a:pPr marL="0" marR="0" lvl="0" indent="0" algn="ctr" rtl="0">
                        <a:lnSpc>
                          <a:spcPct val="90000"/>
                        </a:lnSpc>
                        <a:spcBef>
                          <a:spcPts val="150"/>
                        </a:spcBef>
                        <a:spcAft>
                          <a:spcPts val="0"/>
                        </a:spcAft>
                        <a:buClr>
                          <a:schemeClr val="dk1"/>
                        </a:buClr>
                        <a:buSzPts val="1000"/>
                        <a:buFont typeface="Noto Sans"/>
                        <a:buNone/>
                      </a:pPr>
                      <a:r>
                        <a:rPr lang="en-US" sz="1000" b="1" i="0" u="none" strike="noStrike" cap="none">
                          <a:solidFill>
                            <a:schemeClr val="dk1"/>
                          </a:solidFill>
                          <a:latin typeface="Arial"/>
                          <a:ea typeface="Arial"/>
                          <a:cs typeface="Arial"/>
                          <a:sym typeface="Arial"/>
                        </a:rPr>
                        <a:t>Activation: Apr 10</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400"/>
                        <a:buFont typeface="Noto Sans"/>
                        <a:buNone/>
                      </a:pPr>
                      <a:r>
                        <a:rPr lang="en-US" sz="1400" b="1" i="0" u="none" strike="noStrike" cap="none">
                          <a:solidFill>
                            <a:schemeClr val="dk1"/>
                          </a:solidFill>
                          <a:latin typeface="Arial"/>
                          <a:ea typeface="Arial"/>
                          <a:cs typeface="Arial"/>
                          <a:sym typeface="Arial"/>
                        </a:rPr>
                        <a:t>GOES-14</a:t>
                      </a:r>
                      <a:endParaRPr sz="1800" u="none" strike="noStrike" cap="none"/>
                    </a:p>
                    <a:p>
                      <a:pPr marL="0" marR="0" lvl="0" indent="0" algn="ctr" rtl="0">
                        <a:lnSpc>
                          <a:spcPct val="90000"/>
                        </a:lnSpc>
                        <a:spcBef>
                          <a:spcPts val="18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(Storage)</a:t>
                      </a:r>
                      <a:endParaRPr sz="1800" u="none" strike="noStrike" cap="none"/>
                    </a:p>
                    <a:p>
                      <a:pPr marL="0" marR="0" lvl="0" indent="0" algn="ctr" rtl="0">
                        <a:lnSpc>
                          <a:spcPct val="90000"/>
                        </a:lnSpc>
                        <a:spcBef>
                          <a:spcPts val="150"/>
                        </a:spcBef>
                        <a:spcAft>
                          <a:spcPts val="0"/>
                        </a:spcAft>
                        <a:buClr>
                          <a:schemeClr val="dk1"/>
                        </a:buClr>
                        <a:buSzPts val="1000"/>
                        <a:buFont typeface="Noto Sans"/>
                        <a:buNone/>
                      </a:pPr>
                      <a:r>
                        <a:rPr lang="en-US" sz="1000" b="1" i="0" u="none" strike="noStrike" cap="none">
                          <a:solidFill>
                            <a:schemeClr val="dk1"/>
                          </a:solidFill>
                          <a:latin typeface="Arial"/>
                          <a:ea typeface="Arial"/>
                          <a:cs typeface="Arial"/>
                          <a:sym typeface="Arial"/>
                        </a:rPr>
                        <a:t>Launch: Jun 09</a:t>
                      </a:r>
                      <a:endParaRPr sz="1800" u="none" strike="noStrike" cap="none"/>
                    </a:p>
                    <a:p>
                      <a:pPr marL="0" marR="0" lvl="0" indent="0" algn="ctr" rtl="0">
                        <a:lnSpc>
                          <a:spcPct val="90000"/>
                        </a:lnSpc>
                        <a:spcBef>
                          <a:spcPts val="150"/>
                        </a:spcBef>
                        <a:spcAft>
                          <a:spcPts val="0"/>
                        </a:spcAft>
                        <a:buClr>
                          <a:schemeClr val="dk1"/>
                        </a:buClr>
                        <a:buSzPts val="1000"/>
                        <a:buFont typeface="Noto Sans"/>
                        <a:buNone/>
                      </a:pPr>
                      <a:r>
                        <a:rPr lang="en-US" sz="1000" b="1" i="0" u="none" strike="noStrike" cap="none">
                          <a:solidFill>
                            <a:schemeClr val="dk1"/>
                          </a:solidFill>
                          <a:latin typeface="Arial"/>
                          <a:ea typeface="Arial"/>
                          <a:cs typeface="Arial"/>
                          <a:sym typeface="Arial"/>
                        </a:rPr>
                        <a:t>Activation: </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400"/>
                        <a:buFont typeface="Noto Sans"/>
                        <a:buNone/>
                      </a:pPr>
                      <a:r>
                        <a:rPr lang="en-US" sz="1400" b="1" u="none" strike="noStrike" cap="none">
                          <a:solidFill>
                            <a:schemeClr val="dk1"/>
                          </a:solidFill>
                        </a:rPr>
                        <a:t>EWS</a:t>
                      </a:r>
                      <a:r>
                        <a:rPr lang="en-US" sz="1400" b="1" i="0" u="none" strike="noStrike" cap="none">
                          <a:solidFill>
                            <a:schemeClr val="dk1"/>
                          </a:solidFill>
                          <a:latin typeface="Arial"/>
                          <a:ea typeface="Arial"/>
                          <a:cs typeface="Arial"/>
                          <a:sym typeface="Arial"/>
                        </a:rPr>
                        <a:t>-</a:t>
                      </a:r>
                      <a:r>
                        <a:rPr lang="en-US" sz="1400" b="1" u="none" strike="noStrike" cap="none">
                          <a:solidFill>
                            <a:schemeClr val="dk1"/>
                          </a:solidFill>
                        </a:rPr>
                        <a:t>G2</a:t>
                      </a:r>
                      <a:endParaRPr sz="1800" u="none" strike="noStrike" cap="none"/>
                    </a:p>
                    <a:p>
                      <a:pPr marL="0" marR="0" lvl="0" indent="0" algn="ctr" rtl="0">
                        <a:lnSpc>
                          <a:spcPct val="90000"/>
                        </a:lnSpc>
                        <a:spcBef>
                          <a:spcPts val="180"/>
                        </a:spcBef>
                        <a:spcAft>
                          <a:spcPts val="0"/>
                        </a:spcAft>
                        <a:buClr>
                          <a:schemeClr val="dk1"/>
                        </a:buClr>
                        <a:buSzPts val="1200"/>
                        <a:buFont typeface="Noto Sans"/>
                        <a:buNone/>
                      </a:pPr>
                      <a:r>
                        <a:rPr lang="en-US" sz="1200" b="1" u="none" strike="noStrike" cap="none">
                          <a:solidFill>
                            <a:schemeClr val="dk1"/>
                          </a:solidFill>
                        </a:rPr>
                        <a:t>(Storage</a:t>
                      </a:r>
                      <a:r>
                        <a:rPr lang="en-US" sz="1200" b="1" i="0" u="none" strike="noStrike" cap="none">
                          <a:solidFill>
                            <a:schemeClr val="dk1"/>
                          </a:solidFill>
                          <a:latin typeface="Arial"/>
                          <a:ea typeface="Arial"/>
                          <a:cs typeface="Arial"/>
                          <a:sym typeface="Arial"/>
                        </a:rPr>
                        <a:t>)</a:t>
                      </a:r>
                      <a:endParaRPr sz="1800" u="none" strike="noStrike" cap="none"/>
                    </a:p>
                    <a:p>
                      <a:pPr marL="0" marR="0" lvl="0" indent="0" algn="ctr" rtl="0">
                        <a:lnSpc>
                          <a:spcPct val="90000"/>
                        </a:lnSpc>
                        <a:spcBef>
                          <a:spcPts val="150"/>
                        </a:spcBef>
                        <a:spcAft>
                          <a:spcPts val="0"/>
                        </a:spcAft>
                        <a:buClr>
                          <a:schemeClr val="dk1"/>
                        </a:buClr>
                        <a:buSzPts val="1000"/>
                        <a:buFont typeface="Noto Sans"/>
                        <a:buNone/>
                      </a:pPr>
                      <a:r>
                        <a:rPr lang="en-US" sz="1000" b="1" i="0" u="none" strike="noStrike" cap="none">
                          <a:solidFill>
                            <a:schemeClr val="dk1"/>
                          </a:solidFill>
                          <a:latin typeface="Arial"/>
                          <a:ea typeface="Arial"/>
                          <a:cs typeface="Arial"/>
                          <a:sym typeface="Arial"/>
                        </a:rPr>
                        <a:t>Launch: Mar 10</a:t>
                      </a:r>
                      <a:endParaRPr sz="1800" u="none" strike="noStrike" cap="none"/>
                    </a:p>
                    <a:p>
                      <a:pPr marL="0" marR="0" lvl="0" indent="0" algn="ctr" rtl="0">
                        <a:lnSpc>
                          <a:spcPct val="90000"/>
                        </a:lnSpc>
                        <a:spcBef>
                          <a:spcPts val="150"/>
                        </a:spcBef>
                        <a:spcAft>
                          <a:spcPts val="0"/>
                        </a:spcAft>
                        <a:buClr>
                          <a:schemeClr val="dk1"/>
                        </a:buClr>
                        <a:buSzPts val="1000"/>
                        <a:buFont typeface="Noto Sans"/>
                        <a:buNone/>
                      </a:pPr>
                      <a:r>
                        <a:rPr lang="en-US" sz="1000" b="1" i="0" u="none" strike="noStrike" cap="none">
                          <a:solidFill>
                            <a:schemeClr val="dk1"/>
                          </a:solidFill>
                          <a:latin typeface="Arial"/>
                          <a:ea typeface="Arial"/>
                          <a:cs typeface="Arial"/>
                          <a:sym typeface="Arial"/>
                        </a:rPr>
                        <a:t>Activation: Dec 11</a:t>
                      </a:r>
                      <a:endParaRPr sz="1200" b="1" i="0" u="none" strike="noStrike" cap="none">
                        <a:solidFill>
                          <a:schemeClr val="dk1"/>
                        </a:solidFill>
                        <a:latin typeface="Arial"/>
                        <a:ea typeface="Arial"/>
                        <a:cs typeface="Arial"/>
                        <a:sym typeface="Arial"/>
                      </a:endParaRPr>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Imager</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u="none" strike="noStrike" cap="none">
                          <a:solidFill>
                            <a:schemeClr val="dk1"/>
                          </a:solidFill>
                        </a:rPr>
                        <a:t>B</a:t>
                      </a:r>
                      <a:endParaRPr sz="1200" b="1" u="none" strike="noStrike" cap="none">
                        <a:solidFill>
                          <a:schemeClr val="dk1"/>
                        </a:solidFill>
                      </a:endParaRPr>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1"/>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Sounder</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lt1"/>
                        </a:buClr>
                        <a:buSzPts val="1200"/>
                        <a:buFont typeface="Noto Sans"/>
                        <a:buNone/>
                      </a:pPr>
                      <a:r>
                        <a:rPr lang="en-US" sz="1200" b="1" i="0" u="none" strike="noStrike" cap="none">
                          <a:solidFill>
                            <a:schemeClr val="lt1"/>
                          </a:solidFill>
                          <a:latin typeface="Arial"/>
                          <a:ea typeface="Arial"/>
                          <a:cs typeface="Arial"/>
                          <a:sym typeface="Arial"/>
                        </a:rPr>
                        <a:t>R</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u="none" strike="noStrike" cap="none">
                          <a:solidFill>
                            <a:schemeClr val="dk1"/>
                          </a:solidFill>
                        </a:rPr>
                        <a:t>Y/</a:t>
                      </a: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3F"/>
                    </a:solidFill>
                  </a:tcPr>
                </a:tc>
                <a:extLst>
                  <a:ext uri="{0D108BD9-81ED-4DB2-BD59-A6C34878D82A}">
                    <a16:rowId xmlns:a16="http://schemas.microsoft.com/office/drawing/2014/main" val="10002"/>
                  </a:ext>
                </a:extLst>
              </a:tr>
              <a:tr h="278575">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Energetic Particle Sensor (EPS)</a:t>
                      </a:r>
                      <a:endParaRPr sz="1800" u="none" strike="noStrike" cap="none"/>
                    </a:p>
                  </a:txBody>
                  <a:tcPr marL="91425" marR="91425"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Y/B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3"/>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Magnetometers</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u="none" strike="noStrike" cap="none">
                          <a:solidFill>
                            <a:schemeClr val="dk1"/>
                          </a:solidFil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431925">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High Energy Proton and Alpha Detector (HEPAD)</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5"/>
                  </a:ext>
                </a:extLst>
              </a:tr>
              <a:tr h="28785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X-Ray Sensor (XRS)</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6"/>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Solar X-Ray Imager (SXI)</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7"/>
                  </a:ext>
                </a:extLst>
              </a:tr>
              <a:tr h="291050">
                <a:tc>
                  <a:txBody>
                    <a:bodyPr/>
                    <a:lstStyle/>
                    <a:p>
                      <a:pPr marL="0" marR="0" lvl="0" indent="0" algn="l" rtl="0">
                        <a:lnSpc>
                          <a:spcPct val="90000"/>
                        </a:lnSpc>
                        <a:spcBef>
                          <a:spcPts val="0"/>
                        </a:spcBef>
                        <a:spcAft>
                          <a:spcPts val="0"/>
                        </a:spcAft>
                        <a:buClr>
                          <a:schemeClr val="dk1"/>
                        </a:buClr>
                        <a:buSzPts val="1400"/>
                        <a:buFont typeface="Noto Sans"/>
                        <a:buNone/>
                      </a:pPr>
                      <a:r>
                        <a:rPr lang="en-US" sz="1400" b="1" i="1" u="none" strike="noStrike" cap="none">
                          <a:solidFill>
                            <a:schemeClr val="dk1"/>
                          </a:solidFill>
                          <a:latin typeface="Arial"/>
                          <a:ea typeface="Arial"/>
                          <a:cs typeface="Arial"/>
                          <a:sym typeface="Arial"/>
                        </a:rPr>
                        <a:t>Spacecraft Subsystems</a:t>
                      </a:r>
                      <a:endParaRPr sz="1800" u="none" strike="noStrike" cap="none"/>
                    </a:p>
                  </a:txBody>
                  <a:tcPr marL="91425" marR="91425" marT="45725" marB="45725">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endParaRPr sz="1200" b="1" i="0" u="none" strike="noStrike" cap="none">
                        <a:solidFill>
                          <a:schemeClr val="dk1"/>
                        </a:solidFill>
                        <a:latin typeface="Arial"/>
                        <a:ea typeface="Arial"/>
                        <a:cs typeface="Arial"/>
                        <a:sym typeface="Arial"/>
                      </a:endParaRPr>
                    </a:p>
                  </a:txBody>
                  <a:tcPr marL="91425" marR="9142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endParaRPr sz="1200" b="1" i="0" u="none" strike="noStrike" cap="none">
                        <a:solidFill>
                          <a:schemeClr val="dk1"/>
                        </a:solidFill>
                        <a:latin typeface="Arial"/>
                        <a:ea typeface="Arial"/>
                        <a:cs typeface="Arial"/>
                        <a:sym typeface="Arial"/>
                      </a:endParaRPr>
                    </a:p>
                  </a:txBody>
                  <a:tcPr marL="91425" marR="9142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endParaRPr sz="1200" b="1" i="0" u="none" strike="noStrike" cap="none">
                        <a:solidFill>
                          <a:schemeClr val="dk1"/>
                        </a:solidFill>
                        <a:latin typeface="Arial"/>
                        <a:ea typeface="Arial"/>
                        <a:cs typeface="Arial"/>
                        <a:sym typeface="Arial"/>
                      </a:endParaRPr>
                    </a:p>
                  </a:txBody>
                  <a:tcPr marL="91425" marR="91425" marT="45725" marB="45725" anchor="ctr">
                    <a:lnL w="9525" cap="flat" cmpd="sng">
                      <a:solidFill>
                        <a:srgbClr val="000000">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Telemetry, Command &amp; Control</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9"/>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Attitude and Orbit Control</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0"/>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Fuel for Inclination Control</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1"/>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Propulsion</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2"/>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Mechanisms</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3"/>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Electrical Power</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4"/>
                  </a:ext>
                </a:extLst>
              </a:tr>
              <a:tr h="262900">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Thermal Control</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5"/>
                  </a:ext>
                </a:extLst>
              </a:tr>
              <a:tr h="242575">
                <a:tc>
                  <a:txBody>
                    <a:bodyPr/>
                    <a:lstStyle/>
                    <a:p>
                      <a:pPr marL="0" marR="0" lvl="0" indent="0" algn="l" rtl="0">
                        <a:lnSpc>
                          <a:spcPct val="90000"/>
                        </a:lnSpc>
                        <a:spcBef>
                          <a:spcPts val="0"/>
                        </a:spcBef>
                        <a:spcAft>
                          <a:spcPts val="0"/>
                        </a:spcAft>
                        <a:buClr>
                          <a:schemeClr val="dk1"/>
                        </a:buClr>
                        <a:buSzPts val="1200"/>
                        <a:buFont typeface="Noto Sans"/>
                        <a:buNone/>
                      </a:pPr>
                      <a:r>
                        <a:rPr lang="en-US" sz="1200" b="0" i="0" u="none" strike="noStrike" cap="none">
                          <a:solidFill>
                            <a:schemeClr val="dk1"/>
                          </a:solidFill>
                          <a:latin typeface="Arial"/>
                          <a:ea typeface="Arial"/>
                          <a:cs typeface="Arial"/>
                          <a:sym typeface="Arial"/>
                        </a:rPr>
                        <a:t>Communications Payloads</a:t>
                      </a:r>
                      <a:endParaRPr sz="1800" u="none" strike="noStrike" cap="none"/>
                    </a:p>
                  </a:txBody>
                  <a:tcPr marL="91425" marR="91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B</a:t>
                      </a:r>
                      <a:endParaRPr sz="1800" u="none" strike="noStrike" cap="none"/>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70C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dirty="0">
                          <a:solidFill>
                            <a:schemeClr val="dk1"/>
                          </a:solidFill>
                          <a:latin typeface="Arial"/>
                          <a:ea typeface="Arial"/>
                          <a:cs typeface="Arial"/>
                          <a:sym typeface="Arial"/>
                        </a:rPr>
                        <a:t>B</a:t>
                      </a:r>
                      <a:endParaRPr sz="1800" u="none" strike="noStrike" cap="none" dirty="0"/>
                    </a:p>
                  </a:txBody>
                  <a:tcPr marL="91425" marR="91425"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16"/>
                  </a:ext>
                </a:extLst>
              </a:tr>
            </a:tbl>
          </a:graphicData>
        </a:graphic>
      </p:graphicFrame>
      <p:grpSp>
        <p:nvGrpSpPr>
          <p:cNvPr id="2837" name="Google Shape;2837;p417"/>
          <p:cNvGrpSpPr/>
          <p:nvPr/>
        </p:nvGrpSpPr>
        <p:grpSpPr>
          <a:xfrm>
            <a:off x="7797055" y="1837426"/>
            <a:ext cx="1140000" cy="4128300"/>
            <a:chOff x="7797055" y="1837426"/>
            <a:chExt cx="1140000" cy="4128300"/>
          </a:xfrm>
        </p:grpSpPr>
        <p:sp>
          <p:nvSpPr>
            <p:cNvPr id="2838" name="Google Shape;2838;p417"/>
            <p:cNvSpPr txBox="1"/>
            <p:nvPr/>
          </p:nvSpPr>
          <p:spPr>
            <a:xfrm>
              <a:off x="7868537" y="1885950"/>
              <a:ext cx="996900" cy="406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Noto Sans"/>
                <a:buNone/>
              </a:pPr>
              <a:r>
                <a:rPr lang="en-US" sz="1400" b="1" i="0" u="none" strike="noStrike" cap="none">
                  <a:solidFill>
                    <a:srgbClr val="000000"/>
                  </a:solidFill>
                  <a:latin typeface="Arial"/>
                  <a:ea typeface="Arial"/>
                  <a:cs typeface="Arial"/>
                  <a:sym typeface="Arial"/>
                </a:rPr>
                <a:t>Key     </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a:buNone/>
              </a:pPr>
              <a:r>
                <a:rPr lang="en-US" sz="900" b="1" i="0" u="none" strike="noStrike" cap="none">
                  <a:solidFill>
                    <a:srgbClr val="000000"/>
                  </a:solidFill>
                  <a:latin typeface="Arial"/>
                  <a:ea typeface="Arial"/>
                  <a:cs typeface="Arial"/>
                  <a:sym typeface="Arial"/>
                </a:rPr>
                <a:t>Operational</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rgbClr val="000000"/>
                </a:buClr>
                <a:buSzPts val="900"/>
                <a:buFont typeface="Noto Sans"/>
                <a:buNone/>
              </a:pPr>
              <a:r>
                <a:rPr lang="en-US" sz="900" b="1" i="0" u="none" strike="noStrike" cap="none">
                  <a:solidFill>
                    <a:srgbClr val="000000"/>
                  </a:solidFill>
                  <a:latin typeface="Arial"/>
                  <a:ea typeface="Arial"/>
                  <a:cs typeface="Arial"/>
                  <a:sym typeface="Arial"/>
                </a:rPr>
                <a:t>Functional (Off)</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a:buNone/>
              </a:pPr>
              <a:r>
                <a:rPr lang="en-US" sz="900" b="1" i="0" u="none" strike="noStrike" cap="none">
                  <a:solidFill>
                    <a:srgbClr val="000000"/>
                  </a:solidFill>
                  <a:latin typeface="Arial"/>
                  <a:ea typeface="Arial"/>
                  <a:cs typeface="Arial"/>
                  <a:sym typeface="Arial"/>
                </a:rPr>
                <a:t>Operational with limitations</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rgbClr val="000000"/>
                </a:buClr>
                <a:buSzPts val="900"/>
                <a:buFont typeface="Noto Sans"/>
                <a:buNone/>
              </a:pPr>
              <a:r>
                <a:rPr lang="en-US" sz="900" b="1" i="0" u="none" strike="noStrike" cap="none">
                  <a:solidFill>
                    <a:srgbClr val="000000"/>
                  </a:solidFill>
                  <a:latin typeface="Arial"/>
                  <a:ea typeface="Arial"/>
                  <a:cs typeface="Arial"/>
                  <a:sym typeface="Arial"/>
                </a:rPr>
                <a:t>Non-operational</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400"/>
                </a:spcBef>
                <a:spcAft>
                  <a:spcPts val="0"/>
                </a:spcAft>
                <a:buClr>
                  <a:schemeClr val="dk1"/>
                </a:buClr>
                <a:buSzPts val="800"/>
                <a:buFont typeface="Noto Sans"/>
                <a:buNone/>
              </a:pPr>
              <a:r>
                <a:rPr lang="en-US" sz="800" b="1" i="0" u="none" strike="noStrike" cap="none">
                  <a:solidFill>
                    <a:schemeClr val="dk1"/>
                  </a:solidFill>
                  <a:latin typeface="Arial"/>
                  <a:ea typeface="Arial"/>
                  <a:cs typeface="Arial"/>
                  <a:sym typeface="Arial"/>
                </a:rPr>
                <a:t>Spacecraft Issue but No User Impact</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600"/>
                </a:spcBef>
                <a:spcAft>
                  <a:spcPts val="0"/>
                </a:spcAft>
                <a:buClr>
                  <a:schemeClr val="dk1"/>
                </a:buClr>
                <a:buSzPts val="1200"/>
                <a:buFont typeface="Noto Sans"/>
                <a:buNone/>
              </a:pPr>
              <a:endParaRPr sz="1200" b="1" i="0" u="none" strike="noStrike" cap="none">
                <a:solidFill>
                  <a:srgbClr val="000000"/>
                </a:solidFill>
                <a:latin typeface="Times New Roman"/>
                <a:ea typeface="Times New Roman"/>
                <a:cs typeface="Times New Roman"/>
                <a:sym typeface="Times New Roman"/>
              </a:endParaRPr>
            </a:p>
          </p:txBody>
        </p:sp>
        <p:sp>
          <p:nvSpPr>
            <p:cNvPr id="2839" name="Google Shape;2839;p417"/>
            <p:cNvSpPr/>
            <p:nvPr/>
          </p:nvSpPr>
          <p:spPr>
            <a:xfrm>
              <a:off x="7908467" y="2390338"/>
              <a:ext cx="917100" cy="252900"/>
            </a:xfrm>
            <a:prstGeom prst="rect">
              <a:avLst/>
            </a:prstGeom>
            <a:solidFill>
              <a:srgbClr val="7CD17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a:buNone/>
              </a:pPr>
              <a:r>
                <a:rPr lang="en-US" sz="1400" b="1" i="0" u="none" strike="noStrike" cap="none">
                  <a:solidFill>
                    <a:srgbClr val="000000"/>
                  </a:solidFill>
                  <a:latin typeface="Arial"/>
                  <a:ea typeface="Arial"/>
                  <a:cs typeface="Arial"/>
                  <a:sym typeface="Arial"/>
                </a:rPr>
                <a:t>G</a:t>
              </a:r>
              <a:endParaRPr sz="1800" b="0" i="0" u="none" strike="noStrike" cap="none">
                <a:solidFill>
                  <a:schemeClr val="dk1"/>
                </a:solidFill>
                <a:latin typeface="Arial"/>
                <a:ea typeface="Arial"/>
                <a:cs typeface="Arial"/>
                <a:sym typeface="Arial"/>
              </a:endParaRPr>
            </a:p>
          </p:txBody>
        </p:sp>
        <p:sp>
          <p:nvSpPr>
            <p:cNvPr id="2840" name="Google Shape;2840;p417"/>
            <p:cNvSpPr/>
            <p:nvPr/>
          </p:nvSpPr>
          <p:spPr>
            <a:xfrm>
              <a:off x="7908467" y="4802622"/>
              <a:ext cx="917100" cy="252900"/>
            </a:xfrm>
            <a:prstGeom prst="rect">
              <a:avLst/>
            </a:prstGeom>
            <a:solidFill>
              <a:srgbClr val="EE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1400"/>
                <a:buFont typeface="Noto Sans"/>
                <a:buNone/>
              </a:pPr>
              <a:r>
                <a:rPr lang="en-US" sz="1400" b="1" i="0" u="none" strike="noStrike" cap="none">
                  <a:solidFill>
                    <a:srgbClr val="FFFFFF"/>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2841" name="Google Shape;2841;p417"/>
            <p:cNvSpPr/>
            <p:nvPr/>
          </p:nvSpPr>
          <p:spPr>
            <a:xfrm>
              <a:off x="7908467" y="4021526"/>
              <a:ext cx="917100" cy="252900"/>
            </a:xfrm>
            <a:prstGeom prst="rect">
              <a:avLst/>
            </a:prstGeom>
            <a:solidFill>
              <a:srgbClr val="FF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a:buNone/>
              </a:pPr>
              <a:r>
                <a:rPr lang="en-US" sz="1400" b="1" i="0" u="none" strike="noStrike" cap="none">
                  <a:solidFill>
                    <a:srgbClr val="000000"/>
                  </a:solidFill>
                  <a:latin typeface="Arial"/>
                  <a:ea typeface="Arial"/>
                  <a:cs typeface="Arial"/>
                  <a:sym typeface="Arial"/>
                </a:rPr>
                <a:t>Y</a:t>
              </a:r>
              <a:endParaRPr sz="1800" b="0" i="0" u="none" strike="noStrike" cap="none">
                <a:solidFill>
                  <a:schemeClr val="dk1"/>
                </a:solidFill>
                <a:latin typeface="Arial"/>
                <a:ea typeface="Arial"/>
                <a:cs typeface="Arial"/>
                <a:sym typeface="Arial"/>
              </a:endParaRPr>
            </a:p>
          </p:txBody>
        </p:sp>
        <p:sp>
          <p:nvSpPr>
            <p:cNvPr id="2842" name="Google Shape;2842;p417"/>
            <p:cNvSpPr/>
            <p:nvPr/>
          </p:nvSpPr>
          <p:spPr>
            <a:xfrm>
              <a:off x="7908467" y="5618209"/>
              <a:ext cx="917100" cy="252900"/>
            </a:xfrm>
            <a:prstGeom prst="rect">
              <a:avLst/>
            </a:prstGeom>
            <a:solidFill>
              <a:srgbClr val="CCFF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Noto Sans"/>
                <a:buNone/>
              </a:pPr>
              <a:r>
                <a:rPr lang="en-US" sz="1400" b="1" i="0" u="none" strike="noStrike" cap="none">
                  <a:solidFill>
                    <a:srgbClr val="000000"/>
                  </a:solidFill>
                  <a:latin typeface="Arial"/>
                  <a:ea typeface="Arial"/>
                  <a:cs typeface="Arial"/>
                  <a:sym typeface="Arial"/>
                </a:rPr>
                <a:t>S/C</a:t>
              </a:r>
              <a:endParaRPr sz="1400" b="1" i="0" u="none" strike="noStrike" cap="none">
                <a:solidFill>
                  <a:srgbClr val="000000"/>
                </a:solidFill>
                <a:latin typeface="Arial"/>
                <a:ea typeface="Arial"/>
                <a:cs typeface="Arial"/>
                <a:sym typeface="Arial"/>
              </a:endParaRPr>
            </a:p>
          </p:txBody>
        </p:sp>
        <p:sp>
          <p:nvSpPr>
            <p:cNvPr id="2843" name="Google Shape;2843;p417"/>
            <p:cNvSpPr/>
            <p:nvPr/>
          </p:nvSpPr>
          <p:spPr>
            <a:xfrm>
              <a:off x="7908467" y="3145550"/>
              <a:ext cx="917100" cy="252900"/>
            </a:xfrm>
            <a:prstGeom prst="rect">
              <a:avLst/>
            </a:prstGeom>
            <a:solidFill>
              <a:srgbClr val="0070C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a:buNone/>
              </a:pPr>
              <a:r>
                <a:rPr lang="en-US" sz="1400" b="1" i="0" u="none" strike="noStrike" cap="none">
                  <a:solidFill>
                    <a:srgbClr val="000000"/>
                  </a:solidFill>
                  <a:latin typeface="Arial"/>
                  <a:ea typeface="Arial"/>
                  <a:cs typeface="Arial"/>
                  <a:sym typeface="Arial"/>
                </a:rPr>
                <a:t>B</a:t>
              </a:r>
              <a:endParaRPr sz="1400" b="1" i="0" u="none" strike="noStrike" cap="none">
                <a:solidFill>
                  <a:srgbClr val="000000"/>
                </a:solidFill>
                <a:latin typeface="Arial"/>
                <a:ea typeface="Arial"/>
                <a:cs typeface="Arial"/>
                <a:sym typeface="Arial"/>
              </a:endParaRPr>
            </a:p>
          </p:txBody>
        </p:sp>
        <p:sp>
          <p:nvSpPr>
            <p:cNvPr id="2844" name="Google Shape;2844;p417"/>
            <p:cNvSpPr/>
            <p:nvPr/>
          </p:nvSpPr>
          <p:spPr>
            <a:xfrm>
              <a:off x="7797055" y="1837426"/>
              <a:ext cx="1140000" cy="4128300"/>
            </a:xfrm>
            <a:prstGeom prst="rect">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3"/>
        <p:cNvGrpSpPr/>
        <p:nvPr/>
      </p:nvGrpSpPr>
      <p:grpSpPr>
        <a:xfrm>
          <a:off x="0" y="0"/>
          <a:ext cx="0" cy="0"/>
          <a:chOff x="0" y="0"/>
          <a:chExt cx="0" cy="0"/>
        </a:xfrm>
      </p:grpSpPr>
      <p:sp>
        <p:nvSpPr>
          <p:cNvPr id="2854" name="Google Shape;2854;p418"/>
          <p:cNvSpPr/>
          <p:nvPr/>
        </p:nvSpPr>
        <p:spPr>
          <a:xfrm>
            <a:off x="0" y="386101"/>
            <a:ext cx="9144000" cy="680700"/>
          </a:xfrm>
          <a:prstGeom prst="rect">
            <a:avLst/>
          </a:prstGeom>
          <a:noFill/>
          <a:ln>
            <a:noFill/>
          </a:ln>
        </p:spPr>
        <p:txBody>
          <a:bodyPr spcFirstLastPara="1" wrap="square" lIns="90475" tIns="44450" rIns="90475" bIns="44450" anchor="t" anchorCtr="0">
            <a:noAutofit/>
          </a:bodyPr>
          <a:lstStyle/>
          <a:p>
            <a:pPr marL="0" marR="0" lvl="0" indent="0" algn="ctr" rtl="0">
              <a:lnSpc>
                <a:spcPct val="80000"/>
              </a:lnSpc>
              <a:spcBef>
                <a:spcPts val="0"/>
              </a:spcBef>
              <a:spcAft>
                <a:spcPts val="0"/>
              </a:spcAft>
              <a:buClr>
                <a:srgbClr val="366092"/>
              </a:buClr>
              <a:buSzPts val="2400"/>
              <a:buFont typeface="Noto Sans"/>
              <a:buNone/>
            </a:pPr>
            <a:r>
              <a:rPr lang="en-US" sz="2400" b="1" i="0" u="none" strike="noStrike" cap="none">
                <a:solidFill>
                  <a:srgbClr val="0F243E"/>
                </a:solidFill>
                <a:latin typeface="Arial"/>
                <a:ea typeface="Arial"/>
                <a:cs typeface="Arial"/>
                <a:sym typeface="Arial"/>
              </a:rPr>
              <a:t>Geostationary Operational Environmental Satellite (GOES-RSTU) Performance Status – </a:t>
            </a:r>
            <a:r>
              <a:rPr lang="en-US" sz="2000" b="0" i="0" u="none" strike="noStrike" cap="none">
                <a:solidFill>
                  <a:srgbClr val="0F243E"/>
                </a:solidFill>
                <a:latin typeface="Arial"/>
                <a:ea typeface="Arial"/>
                <a:cs typeface="Arial"/>
                <a:sym typeface="Arial"/>
              </a:rPr>
              <a:t>August 2023</a:t>
            </a:r>
            <a:endParaRPr sz="2000" b="0" i="0" u="none" strike="noStrike" cap="none">
              <a:solidFill>
                <a:srgbClr val="0F243E"/>
              </a:solidFill>
              <a:latin typeface="Arial"/>
              <a:ea typeface="Arial"/>
              <a:cs typeface="Arial"/>
              <a:sym typeface="Arial"/>
            </a:endParaRPr>
          </a:p>
        </p:txBody>
      </p:sp>
      <p:sp>
        <p:nvSpPr>
          <p:cNvPr id="2855" name="Google Shape;2855;p418"/>
          <p:cNvSpPr/>
          <p:nvPr/>
        </p:nvSpPr>
        <p:spPr>
          <a:xfrm>
            <a:off x="4495800" y="6400800"/>
            <a:ext cx="184200" cy="51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Noto Sans"/>
              <a:buNone/>
            </a:pPr>
            <a:endParaRPr sz="1400" b="0"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chemeClr val="dk1"/>
              </a:buClr>
              <a:buSzPts val="1400"/>
              <a:buFont typeface="Noto Sans"/>
              <a:buNone/>
            </a:pPr>
            <a:endParaRPr sz="1400" b="0" i="0" u="none" strike="noStrike" cap="none">
              <a:solidFill>
                <a:srgbClr val="000000"/>
              </a:solidFill>
              <a:latin typeface="Noto Sans"/>
              <a:ea typeface="Noto Sans"/>
              <a:cs typeface="Noto Sans"/>
              <a:sym typeface="Noto Sans"/>
            </a:endParaRPr>
          </a:p>
        </p:txBody>
      </p:sp>
      <p:graphicFrame>
        <p:nvGraphicFramePr>
          <p:cNvPr id="2856" name="Google Shape;2856;p418"/>
          <p:cNvGraphicFramePr/>
          <p:nvPr>
            <p:extLst>
              <p:ext uri="{D42A27DB-BD31-4B8C-83A1-F6EECF244321}">
                <p14:modId xmlns:p14="http://schemas.microsoft.com/office/powerpoint/2010/main" val="2321915461"/>
              </p:ext>
            </p:extLst>
          </p:nvPr>
        </p:nvGraphicFramePr>
        <p:xfrm>
          <a:off x="1013211" y="1040479"/>
          <a:ext cx="6218250" cy="5557915"/>
        </p:xfrm>
        <a:graphic>
          <a:graphicData uri="http://schemas.openxmlformats.org/drawingml/2006/table">
            <a:tbl>
              <a:tblPr>
                <a:noFill/>
              </a:tblPr>
              <a:tblGrid>
                <a:gridCol w="2333625">
                  <a:extLst>
                    <a:ext uri="{9D8B030D-6E8A-4147-A177-3AD203B41FA5}">
                      <a16:colId xmlns:a16="http://schemas.microsoft.com/office/drawing/2014/main" val="20000"/>
                    </a:ext>
                  </a:extLst>
                </a:gridCol>
                <a:gridCol w="1290175">
                  <a:extLst>
                    <a:ext uri="{9D8B030D-6E8A-4147-A177-3AD203B41FA5}">
                      <a16:colId xmlns:a16="http://schemas.microsoft.com/office/drawing/2014/main" val="20001"/>
                    </a:ext>
                  </a:extLst>
                </a:gridCol>
                <a:gridCol w="1297225">
                  <a:extLst>
                    <a:ext uri="{9D8B030D-6E8A-4147-A177-3AD203B41FA5}">
                      <a16:colId xmlns:a16="http://schemas.microsoft.com/office/drawing/2014/main" val="20002"/>
                    </a:ext>
                  </a:extLst>
                </a:gridCol>
                <a:gridCol w="1297225">
                  <a:extLst>
                    <a:ext uri="{9D8B030D-6E8A-4147-A177-3AD203B41FA5}">
                      <a16:colId xmlns:a16="http://schemas.microsoft.com/office/drawing/2014/main" val="20003"/>
                    </a:ext>
                  </a:extLst>
                </a:gridCol>
              </a:tblGrid>
              <a:tr h="731175">
                <a:tc>
                  <a:txBody>
                    <a:bodyPr/>
                    <a:lstStyle/>
                    <a:p>
                      <a:pPr marL="0" marR="0" lvl="0" indent="0" algn="l" rtl="0">
                        <a:lnSpc>
                          <a:spcPct val="90000"/>
                        </a:lnSpc>
                        <a:spcBef>
                          <a:spcPts val="0"/>
                        </a:spcBef>
                        <a:spcAft>
                          <a:spcPts val="0"/>
                        </a:spcAft>
                        <a:buClr>
                          <a:schemeClr val="dk1"/>
                        </a:buClr>
                        <a:buSzPts val="1400"/>
                        <a:buFont typeface="Noto Sans"/>
                        <a:buNone/>
                      </a:pPr>
                      <a:r>
                        <a:rPr lang="en-US" sz="1400" b="1" i="1" u="none" strike="noStrike" cap="none" dirty="0">
                          <a:solidFill>
                            <a:schemeClr val="dk1"/>
                          </a:solidFill>
                          <a:latin typeface="Arial"/>
                          <a:ea typeface="Arial"/>
                          <a:cs typeface="Arial"/>
                          <a:sym typeface="Arial"/>
                        </a:rPr>
                        <a:t>Payload Instrument</a:t>
                      </a:r>
                      <a:endParaRPr sz="1800" u="none" strike="noStrike" cap="none" dirty="0"/>
                    </a:p>
                  </a:txBody>
                  <a:tcPr marL="91450" marR="91450" marT="45725" marB="45725" anchor="b">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GOES-16</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(EAST)</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Launch: Nov ‘16</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Activation: Dec ‘17</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GOES-17</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a:t>
                      </a:r>
                      <a:r>
                        <a:rPr lang="en-US" sz="1100" b="1" u="none" strike="noStrike" cap="none">
                          <a:solidFill>
                            <a:schemeClr val="dk1"/>
                          </a:solidFill>
                        </a:rPr>
                        <a:t>BACKUP</a:t>
                      </a:r>
                      <a:r>
                        <a:rPr lang="en-US" sz="1100" b="1" i="0" u="none" strike="noStrike" cap="none">
                          <a:solidFill>
                            <a:schemeClr val="dk1"/>
                          </a:solidFill>
                          <a:latin typeface="Arial"/>
                          <a:ea typeface="Arial"/>
                          <a:cs typeface="Arial"/>
                          <a:sym typeface="Arial"/>
                        </a:rPr>
                        <a:t>)</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Launch: Mar ‘18</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Activation: Mar ‘19</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GOES-1</a:t>
                      </a:r>
                      <a:r>
                        <a:rPr lang="en-US" sz="1100" b="1" u="none" strike="noStrike" cap="none">
                          <a:solidFill>
                            <a:schemeClr val="dk1"/>
                          </a:solidFill>
                        </a:rPr>
                        <a:t>8</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(WEST)</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Launch: Mar ‘</a:t>
                      </a:r>
                      <a:r>
                        <a:rPr lang="en-US" sz="1100" b="1" u="none" strike="noStrike" cap="none">
                          <a:solidFill>
                            <a:schemeClr val="dk1"/>
                          </a:solidFill>
                        </a:rPr>
                        <a:t>21</a:t>
                      </a:r>
                      <a:endParaRPr sz="1800" u="none" strike="noStrike" cap="none"/>
                    </a:p>
                    <a:p>
                      <a:pPr marL="0" marR="0" lvl="0" indent="0" algn="ctr" rtl="0">
                        <a:lnSpc>
                          <a:spcPct val="90000"/>
                        </a:lnSpc>
                        <a:spcBef>
                          <a:spcPts val="165"/>
                        </a:spcBef>
                        <a:spcAft>
                          <a:spcPts val="0"/>
                        </a:spcAft>
                        <a:buClr>
                          <a:schemeClr val="dk1"/>
                        </a:buClr>
                        <a:buSzPts val="1100"/>
                        <a:buFont typeface="Noto Sans"/>
                        <a:buNone/>
                      </a:pPr>
                      <a:r>
                        <a:rPr lang="en-US" sz="1100" b="1" i="0" u="none" strike="noStrike" cap="none">
                          <a:solidFill>
                            <a:schemeClr val="dk1"/>
                          </a:solidFill>
                          <a:latin typeface="Arial"/>
                          <a:ea typeface="Arial"/>
                          <a:cs typeface="Arial"/>
                          <a:sym typeface="Arial"/>
                        </a:rPr>
                        <a:t>Activation: </a:t>
                      </a:r>
                      <a:r>
                        <a:rPr lang="en-US" sz="1100" b="1" u="none" strike="noStrike" cap="none">
                          <a:solidFill>
                            <a:schemeClr val="dk1"/>
                          </a:solidFill>
                        </a:rPr>
                        <a:t>Jan ‘23</a:t>
                      </a:r>
                      <a:endParaRPr sz="1800" b="1" i="0" u="none" strike="noStrike" cap="none">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Advanced Baseline Imager (ABI)</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Y</a:t>
                      </a:r>
                      <a:endParaRPr sz="1800" b="0"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u="none" strike="noStrike" cap="none"/>
                        <a:t>G</a:t>
                      </a:r>
                      <a:endParaRPr sz="1800" b="0"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314075">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Space Environment I-Situ Suite (SEISS)</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800" b="0"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800" b="0"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Solar Ultraviolet Imager (SUVI)</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800" b="0"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800" b="0"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296075">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EUV and X-ray Irradiance Sensors (EXIS)</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dirty="0">
                          <a:solidFill>
                            <a:schemeClr val="dk1"/>
                          </a:solidFill>
                          <a:latin typeface="Arial"/>
                          <a:ea typeface="Arial"/>
                          <a:cs typeface="Arial"/>
                          <a:sym typeface="Arial"/>
                        </a:rPr>
                        <a:t>G</a:t>
                      </a:r>
                      <a:endParaRPr sz="1800" u="none" strike="noStrike" cap="none" dirty="0"/>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800" b="0"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800" b="0"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Magnetometer</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Y</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2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200" b="1" i="0" u="none" strike="noStrike" cap="none">
                        <a:solidFill>
                          <a:schemeClr val="dk1"/>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28805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Geostationary </a:t>
                      </a:r>
                      <a:r>
                        <a:rPr lang="en-US" sz="1100" u="none" strike="noStrike" cap="none">
                          <a:solidFill>
                            <a:schemeClr val="dk1"/>
                          </a:solidFill>
                        </a:rPr>
                        <a:t>Lightning</a:t>
                      </a:r>
                      <a:r>
                        <a:rPr lang="en-US" sz="1100" b="0" i="0" u="none" strike="noStrike" cap="none">
                          <a:solidFill>
                            <a:schemeClr val="dk1"/>
                          </a:solidFill>
                          <a:latin typeface="Arial"/>
                          <a:ea typeface="Arial"/>
                          <a:cs typeface="Arial"/>
                          <a:sym typeface="Arial"/>
                        </a:rPr>
                        <a:t> Mapper (GLM)</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200" b="1" u="none" strike="noStrike" cap="none">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200" b="1" i="0" u="none" strike="noStrike" cap="none">
                        <a:solidFill>
                          <a:schemeClr val="dk1"/>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r h="229375">
                <a:tc>
                  <a:txBody>
                    <a:bodyPr/>
                    <a:lstStyle/>
                    <a:p>
                      <a:pPr marL="0" marR="0" lvl="0" indent="0" algn="l" rtl="0">
                        <a:lnSpc>
                          <a:spcPct val="90000"/>
                        </a:lnSpc>
                        <a:spcBef>
                          <a:spcPts val="0"/>
                        </a:spcBef>
                        <a:spcAft>
                          <a:spcPts val="0"/>
                        </a:spcAft>
                        <a:buClr>
                          <a:schemeClr val="dk1"/>
                        </a:buClr>
                        <a:buSzPts val="1200"/>
                        <a:buFont typeface="Noto Sans"/>
                        <a:buNone/>
                      </a:pPr>
                      <a:r>
                        <a:rPr lang="en-US" sz="1200" b="1" i="1" u="none" strike="noStrike" cap="none">
                          <a:solidFill>
                            <a:schemeClr val="dk1"/>
                          </a:solidFill>
                          <a:latin typeface="Arial"/>
                          <a:ea typeface="Arial"/>
                          <a:cs typeface="Arial"/>
                          <a:sym typeface="Arial"/>
                        </a:rPr>
                        <a:t>Spacecraft Subsystems</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endParaRPr sz="1200" b="1" i="0" u="none" strike="noStrike" cap="none">
                        <a:solidFill>
                          <a:schemeClr val="dk1"/>
                        </a:solidFill>
                        <a:latin typeface="Arial"/>
                        <a:ea typeface="Arial"/>
                        <a:cs typeface="Arial"/>
                        <a:sym typeface="Arial"/>
                      </a:endParaRPr>
                    </a:p>
                  </a:txBody>
                  <a:tcPr marL="91450" marR="91450" marT="27425" marB="27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1200"/>
                        <a:buFont typeface="Noto Sans"/>
                        <a:buNone/>
                      </a:pPr>
                      <a:endParaRPr sz="1200" b="1" i="0" u="none" strike="noStrike" cap="none">
                        <a:solidFill>
                          <a:schemeClr val="dk1"/>
                        </a:solidFill>
                        <a:latin typeface="Arial"/>
                        <a:ea typeface="Arial"/>
                        <a:cs typeface="Arial"/>
                        <a:sym typeface="Arial"/>
                      </a:endParaRPr>
                    </a:p>
                  </a:txBody>
                  <a:tcPr marL="91450" marR="91450" marT="27425" marB="27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1200"/>
                        <a:buFont typeface="Noto Sans"/>
                        <a:buNone/>
                      </a:pPr>
                      <a:endParaRPr sz="1200" b="1" i="0" u="none" strike="noStrike" cap="none">
                        <a:solidFill>
                          <a:schemeClr val="dk1"/>
                        </a:solidFill>
                        <a:latin typeface="Arial"/>
                        <a:ea typeface="Arial"/>
                        <a:cs typeface="Arial"/>
                        <a:sym typeface="Arial"/>
                      </a:endParaRPr>
                    </a:p>
                  </a:txBody>
                  <a:tcPr marL="91450" marR="91450" marT="27425" marB="27425" anchor="ctr">
                    <a:lnL w="9525" cap="flat" cmpd="sng">
                      <a:solidFill>
                        <a:srgbClr val="000000">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3875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Command Data &amp; Handling (CD&amp;H)</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200" b="1" u="none" strike="noStrike" cap="none">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200" b="1" i="0" u="none" strike="noStrike" cap="none">
                        <a:solidFill>
                          <a:schemeClr val="dk1"/>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8"/>
                  </a:ext>
                </a:extLst>
              </a:tr>
              <a:tr h="33875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Guidance Navigation Control (GNC)</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200" b="1" u="none" strike="noStrike" cap="none">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200" b="1" i="0" u="none" strike="noStrike" cap="none">
                        <a:solidFill>
                          <a:schemeClr val="dk1"/>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9"/>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Electrical Power Subsystem (EPS)</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0"/>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Propulsion</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u="none" strike="noStrike" cap="none">
                          <a:solidFill>
                            <a:schemeClr val="dk1"/>
                          </a:solidFill>
                        </a:rPr>
                        <a:t>Y</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1"/>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Mechanisms</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2"/>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Electrical Power</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3"/>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Thermal Control</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4"/>
                  </a:ext>
                </a:extLst>
              </a:tr>
              <a:tr h="291500">
                <a:tc>
                  <a:txBody>
                    <a:bodyPr/>
                    <a:lstStyle/>
                    <a:p>
                      <a:pPr marL="0" marR="0" lvl="0" indent="0" algn="l" rtl="0">
                        <a:lnSpc>
                          <a:spcPct val="90000"/>
                        </a:lnSpc>
                        <a:spcBef>
                          <a:spcPts val="0"/>
                        </a:spcBef>
                        <a:spcAft>
                          <a:spcPts val="0"/>
                        </a:spcAft>
                        <a:buClr>
                          <a:schemeClr val="dk1"/>
                        </a:buClr>
                        <a:buSzPts val="1100"/>
                        <a:buFont typeface="Noto Sans"/>
                        <a:buNone/>
                      </a:pPr>
                      <a:r>
                        <a:rPr lang="en-US" sz="1100" b="0" i="0" u="none" strike="noStrike" cap="none">
                          <a:solidFill>
                            <a:schemeClr val="dk1"/>
                          </a:solidFill>
                          <a:latin typeface="Arial"/>
                          <a:ea typeface="Arial"/>
                          <a:cs typeface="Arial"/>
                          <a:sym typeface="Arial"/>
                        </a:rPr>
                        <a:t>Communications Payloads</a:t>
                      </a:r>
                      <a:endParaRPr sz="1800" u="none" strike="noStrike" cap="none"/>
                    </a:p>
                  </a:txBody>
                  <a:tcPr marL="91450" marR="91450" marT="27425" marB="274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a:buNone/>
                      </a:pPr>
                      <a:r>
                        <a:rPr lang="en-US" sz="1200" b="1" i="0" u="none" strike="noStrike" cap="none">
                          <a:solidFill>
                            <a:schemeClr val="dk1"/>
                          </a:solidFill>
                          <a:latin typeface="Arial"/>
                          <a:ea typeface="Arial"/>
                          <a:cs typeface="Arial"/>
                          <a:sym typeface="Arial"/>
                        </a:rPr>
                        <a:t>G</a:t>
                      </a:r>
                      <a:endParaRPr sz="1800" u="none" strike="noStrike" cap="none"/>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a:solidFill>
                            <a:srgbClr val="000000"/>
                          </a:solidFill>
                          <a:latin typeface="Arial"/>
                          <a:ea typeface="Arial"/>
                          <a:cs typeface="Arial"/>
                          <a:sym typeface="Arial"/>
                        </a:rPr>
                        <a:t>G</a:t>
                      </a:r>
                      <a:endParaRPr sz="1200" b="1" i="0" u="none" strike="noStrike" cap="none">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rgbClr val="000000"/>
                        </a:buClr>
                        <a:buSzPts val="1200"/>
                        <a:buFont typeface="Noto Sans"/>
                        <a:buNone/>
                      </a:pPr>
                      <a:r>
                        <a:rPr lang="en-US" sz="1200" b="1" i="0" u="none" strike="noStrike" cap="none" dirty="0">
                          <a:solidFill>
                            <a:srgbClr val="000000"/>
                          </a:solidFill>
                          <a:latin typeface="Arial"/>
                          <a:ea typeface="Arial"/>
                          <a:cs typeface="Arial"/>
                          <a:sym typeface="Arial"/>
                        </a:rPr>
                        <a:t>G</a:t>
                      </a:r>
                      <a:endParaRPr sz="1200" b="1" i="0" u="none" strike="noStrike" cap="none" dirty="0">
                        <a:solidFill>
                          <a:srgbClr val="000000"/>
                        </a:solidFill>
                        <a:latin typeface="Arial"/>
                        <a:ea typeface="Arial"/>
                        <a:cs typeface="Arial"/>
                        <a:sym typeface="Arial"/>
                      </a:endParaRPr>
                    </a:p>
                  </a:txBody>
                  <a:tcPr marL="91450" marR="91450" marT="27425" marB="274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5"/>
                  </a:ext>
                </a:extLst>
              </a:tr>
            </a:tbl>
          </a:graphicData>
        </a:graphic>
      </p:graphicFrame>
      <p:sp>
        <p:nvSpPr>
          <p:cNvPr id="2857" name="Google Shape;2857;p418"/>
          <p:cNvSpPr/>
          <p:nvPr/>
        </p:nvSpPr>
        <p:spPr>
          <a:xfrm>
            <a:off x="7461075" y="1856575"/>
            <a:ext cx="1349100" cy="30048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Noto Sans"/>
              <a:buNone/>
            </a:pPr>
            <a:endParaRPr sz="1600" b="0" i="0" u="none" strike="noStrike" cap="none">
              <a:solidFill>
                <a:srgbClr val="FFFFFF"/>
              </a:solidFill>
              <a:latin typeface="Arial"/>
              <a:ea typeface="Arial"/>
              <a:cs typeface="Arial"/>
              <a:sym typeface="Arial"/>
            </a:endParaRPr>
          </a:p>
        </p:txBody>
      </p:sp>
      <p:grpSp>
        <p:nvGrpSpPr>
          <p:cNvPr id="2858" name="Google Shape;2858;p418"/>
          <p:cNvGrpSpPr/>
          <p:nvPr/>
        </p:nvGrpSpPr>
        <p:grpSpPr>
          <a:xfrm>
            <a:off x="7556050" y="1938725"/>
            <a:ext cx="1159244" cy="2795901"/>
            <a:chOff x="4903" y="1161"/>
            <a:chExt cx="900" cy="1833"/>
          </a:xfrm>
        </p:grpSpPr>
        <p:sp>
          <p:nvSpPr>
            <p:cNvPr id="2859" name="Google Shape;2859;p418"/>
            <p:cNvSpPr txBox="1"/>
            <p:nvPr/>
          </p:nvSpPr>
          <p:spPr>
            <a:xfrm>
              <a:off x="4903" y="1161"/>
              <a:ext cx="900" cy="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Noto Sans"/>
                <a:buNone/>
              </a:pPr>
              <a:r>
                <a:rPr lang="en-US" sz="1400" b="1" i="0" u="none" strike="noStrike" cap="none" dirty="0">
                  <a:solidFill>
                    <a:srgbClr val="000000"/>
                  </a:solidFill>
                  <a:latin typeface="Arial"/>
                  <a:ea typeface="Arial"/>
                  <a:cs typeface="Arial"/>
                  <a:sym typeface="Arial"/>
                </a:rPr>
                <a:t>Key     </a:t>
              </a:r>
              <a:endParaRPr sz="1800" b="0" i="0" u="none" strike="noStrike" cap="none" dirty="0">
                <a:solidFill>
                  <a:schemeClr val="dk1"/>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a:buNone/>
              </a:pPr>
              <a:r>
                <a:rPr lang="en-US" sz="900" b="1" i="0" u="none" strike="noStrike" cap="none" dirty="0">
                  <a:solidFill>
                    <a:srgbClr val="000000"/>
                  </a:solidFill>
                  <a:latin typeface="Arial"/>
                  <a:ea typeface="Arial"/>
                  <a:cs typeface="Arial"/>
                  <a:sym typeface="Arial"/>
                </a:rPr>
                <a:t>Operational</a:t>
              </a:r>
              <a:endParaRPr sz="1800" b="0" i="0" u="none" strike="noStrike" cap="none" dirty="0">
                <a:solidFill>
                  <a:schemeClr val="dk1"/>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dirty="0">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dirty="0">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dirty="0">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a:buNone/>
              </a:pPr>
              <a:r>
                <a:rPr lang="en-US" sz="900" b="1" i="0" u="none" strike="noStrike" cap="none" dirty="0">
                  <a:solidFill>
                    <a:srgbClr val="000000"/>
                  </a:solidFill>
                  <a:latin typeface="Arial"/>
                  <a:ea typeface="Arial"/>
                  <a:cs typeface="Arial"/>
                  <a:sym typeface="Arial"/>
                </a:rPr>
                <a:t>Operational with limitations</a:t>
              </a:r>
              <a:endParaRPr sz="1800" b="0" i="0" u="none" strike="noStrike" cap="none" dirty="0">
                <a:solidFill>
                  <a:schemeClr val="dk1"/>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dirty="0">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dirty="0">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a:buNone/>
              </a:pPr>
              <a:endParaRPr sz="900" b="1" i="0" u="none" strike="noStrike" cap="none" dirty="0">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a:buNone/>
              </a:pPr>
              <a:r>
                <a:rPr lang="en-US" sz="900" b="1" i="0" u="none" strike="noStrike" cap="none" dirty="0">
                  <a:solidFill>
                    <a:srgbClr val="000000"/>
                  </a:solidFill>
                  <a:latin typeface="Arial"/>
                  <a:ea typeface="Arial"/>
                  <a:cs typeface="Arial"/>
                  <a:sym typeface="Arial"/>
                </a:rPr>
                <a:t>Non-operational</a:t>
              </a:r>
              <a:endParaRPr sz="1200" b="1" i="0" u="none" strike="noStrike" cap="none" dirty="0">
                <a:solidFill>
                  <a:srgbClr val="000000"/>
                </a:solidFill>
                <a:latin typeface="Times New Roman"/>
                <a:ea typeface="Times New Roman"/>
                <a:cs typeface="Times New Roman"/>
                <a:sym typeface="Times New Roman"/>
              </a:endParaRPr>
            </a:p>
          </p:txBody>
        </p:sp>
        <p:sp>
          <p:nvSpPr>
            <p:cNvPr id="2860" name="Google Shape;2860;p418"/>
            <p:cNvSpPr/>
            <p:nvPr/>
          </p:nvSpPr>
          <p:spPr>
            <a:xfrm>
              <a:off x="4927" y="1495"/>
              <a:ext cx="600" cy="300"/>
            </a:xfrm>
            <a:prstGeom prst="rect">
              <a:avLst/>
            </a:prstGeom>
            <a:solidFill>
              <a:srgbClr val="7CD171"/>
            </a:solidFill>
            <a:ln w="9525" cap="flat" cmpd="sng">
              <a:solidFill>
                <a:srgbClr val="7F7F7F"/>
              </a:solidFill>
              <a:prstDash val="solid"/>
              <a:round/>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a:buNone/>
              </a:pPr>
              <a:r>
                <a:rPr lang="en-US" sz="1400" b="1" i="0" u="none" strike="noStrike" cap="none">
                  <a:solidFill>
                    <a:srgbClr val="000000"/>
                  </a:solidFill>
                  <a:latin typeface="Arial"/>
                  <a:ea typeface="Arial"/>
                  <a:cs typeface="Arial"/>
                  <a:sym typeface="Arial"/>
                </a:rPr>
                <a:t>G</a:t>
              </a:r>
              <a:endParaRPr sz="1800" b="0" i="0" u="none" strike="noStrike" cap="none">
                <a:solidFill>
                  <a:schemeClr val="dk1"/>
                </a:solidFill>
                <a:latin typeface="Arial"/>
                <a:ea typeface="Arial"/>
                <a:cs typeface="Arial"/>
                <a:sym typeface="Arial"/>
              </a:endParaRPr>
            </a:p>
          </p:txBody>
        </p:sp>
        <p:sp>
          <p:nvSpPr>
            <p:cNvPr id="2861" name="Google Shape;2861;p418"/>
            <p:cNvSpPr/>
            <p:nvPr/>
          </p:nvSpPr>
          <p:spPr>
            <a:xfrm>
              <a:off x="4927" y="2694"/>
              <a:ext cx="600" cy="300"/>
            </a:xfrm>
            <a:prstGeom prst="rect">
              <a:avLst/>
            </a:prstGeom>
            <a:solidFill>
              <a:srgbClr val="FF0000"/>
            </a:solidFill>
            <a:ln w="9525" cap="flat" cmpd="sng">
              <a:solidFill>
                <a:srgbClr val="7F7F7F"/>
              </a:solidFill>
              <a:prstDash val="solid"/>
              <a:round/>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1400"/>
                <a:buFont typeface="Noto Sans"/>
                <a:buNone/>
              </a:pPr>
              <a:r>
                <a:rPr lang="en-US" sz="1400" b="1" i="0" u="none" strike="noStrike" cap="none">
                  <a:solidFill>
                    <a:srgbClr val="FFFFFF"/>
                  </a:solidFill>
                  <a:latin typeface="Arial"/>
                  <a:ea typeface="Arial"/>
                  <a:cs typeface="Arial"/>
                  <a:sym typeface="Arial"/>
                </a:rPr>
                <a:t>R</a:t>
              </a:r>
              <a:endParaRPr sz="1800" b="0" i="0" u="none" strike="noStrike" cap="none">
                <a:solidFill>
                  <a:schemeClr val="dk1"/>
                </a:solidFill>
                <a:latin typeface="Arial"/>
                <a:ea typeface="Arial"/>
                <a:cs typeface="Arial"/>
                <a:sym typeface="Arial"/>
              </a:endParaRPr>
            </a:p>
          </p:txBody>
        </p:sp>
        <p:sp>
          <p:nvSpPr>
            <p:cNvPr id="2862" name="Google Shape;2862;p418"/>
            <p:cNvSpPr/>
            <p:nvPr/>
          </p:nvSpPr>
          <p:spPr>
            <a:xfrm>
              <a:off x="4927" y="2094"/>
              <a:ext cx="600" cy="300"/>
            </a:xfrm>
            <a:prstGeom prst="rect">
              <a:avLst/>
            </a:prstGeom>
            <a:solidFill>
              <a:srgbClr val="FFFF00"/>
            </a:solidFill>
            <a:ln w="9525" cap="flat" cmpd="sng">
              <a:solidFill>
                <a:srgbClr val="7F7F7F"/>
              </a:solidFill>
              <a:prstDash val="solid"/>
              <a:round/>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a:buNone/>
              </a:pPr>
              <a:r>
                <a:rPr lang="en-US" sz="1400" b="1" i="0" u="none" strike="noStrike" cap="none">
                  <a:solidFill>
                    <a:srgbClr val="000000"/>
                  </a:solidFill>
                  <a:latin typeface="Arial"/>
                  <a:ea typeface="Arial"/>
                  <a:cs typeface="Arial"/>
                  <a:sym typeface="Arial"/>
                </a:rPr>
                <a:t>Y</a:t>
              </a:r>
              <a:endParaRPr sz="18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381001" y="76214"/>
            <a:ext cx="8077199" cy="664667"/>
          </a:xfrm>
        </p:spPr>
        <p:txBody>
          <a:bodyPr>
            <a:normAutofit fontScale="90000"/>
          </a:bodyPr>
          <a:lstStyle/>
          <a:p>
            <a:pPr algn="ctr"/>
            <a:r>
              <a:rPr lang="en-US" dirty="0"/>
              <a:t>GOES </a:t>
            </a:r>
            <a:r>
              <a:rPr lang="en-US" dirty="0" err="1"/>
              <a:t>Flyout</a:t>
            </a:r>
            <a:r>
              <a:rPr lang="en-US" dirty="0"/>
              <a:t> Schedule</a:t>
            </a:r>
          </a:p>
        </p:txBody>
      </p:sp>
      <p:sp>
        <p:nvSpPr>
          <p:cNvPr id="44037" name="Rectangle 6"/>
          <p:cNvSpPr>
            <a:spLocks noChangeArrowheads="1"/>
          </p:cNvSpPr>
          <p:nvPr/>
        </p:nvSpPr>
        <p:spPr bwMode="auto">
          <a:xfrm>
            <a:off x="457200" y="6229053"/>
            <a:ext cx="8001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a:hlinkClick r:id="rId4"/>
              </a:rPr>
              <a:t>http://www.goes-r.gov</a:t>
            </a:r>
            <a:r>
              <a:rPr lang="en-US" dirty="0"/>
              <a:t> </a:t>
            </a:r>
          </a:p>
        </p:txBody>
      </p:sp>
      <p:pic>
        <p:nvPicPr>
          <p:cNvPr id="2" name="Picture 1">
            <a:extLst>
              <a:ext uri="{FF2B5EF4-FFF2-40B4-BE49-F238E27FC236}">
                <a16:creationId xmlns:a16="http://schemas.microsoft.com/office/drawing/2014/main" id="{BDAFE055-7FD1-4C6E-8480-21179D57A98A}"/>
              </a:ext>
            </a:extLst>
          </p:cNvPr>
          <p:cNvPicPr>
            <a:picLocks noChangeAspect="1"/>
          </p:cNvPicPr>
          <p:nvPr/>
        </p:nvPicPr>
        <p:blipFill>
          <a:blip r:embed="rId5"/>
          <a:stretch>
            <a:fillRect/>
          </a:stretch>
        </p:blipFill>
        <p:spPr>
          <a:xfrm>
            <a:off x="0" y="6223"/>
            <a:ext cx="9144000" cy="6845554"/>
          </a:xfrm>
          <a:prstGeom prst="rect">
            <a:avLst/>
          </a:prstGeom>
        </p:spPr>
      </p:pic>
      <p:sp>
        <p:nvSpPr>
          <p:cNvPr id="4" name="TextBox 3">
            <a:extLst>
              <a:ext uri="{FF2B5EF4-FFF2-40B4-BE49-F238E27FC236}">
                <a16:creationId xmlns:a16="http://schemas.microsoft.com/office/drawing/2014/main" id="{CEA60855-A450-47AA-9EDC-370E56EA81FA}"/>
              </a:ext>
            </a:extLst>
          </p:cNvPr>
          <p:cNvSpPr txBox="1"/>
          <p:nvPr/>
        </p:nvSpPr>
        <p:spPr>
          <a:xfrm>
            <a:off x="5715000" y="2590800"/>
            <a:ext cx="3124200" cy="338554"/>
          </a:xfrm>
          <a:prstGeom prst="rect">
            <a:avLst/>
          </a:prstGeom>
          <a:solidFill>
            <a:schemeClr val="bg1"/>
          </a:solidFill>
        </p:spPr>
        <p:txBody>
          <a:bodyPr wrap="square" rtlCol="0">
            <a:spAutoFit/>
          </a:bodyPr>
          <a:lstStyle/>
          <a:p>
            <a:r>
              <a:rPr lang="en-US" sz="1600" i="1" dirty="0">
                <a:solidFill>
                  <a:srgbClr val="FF0000"/>
                </a:solidFill>
              </a:rPr>
              <a:t>Transferred to Air Force June 2023</a:t>
            </a:r>
          </a:p>
        </p:txBody>
      </p:sp>
    </p:spTree>
    <p:extLst>
      <p:ext uri="{BB962C8B-B14F-4D97-AF65-F5344CB8AC3E}">
        <p14:creationId xmlns:p14="http://schemas.microsoft.com/office/powerpoint/2010/main" val="12619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18ff1a60233_1_851"/>
          <p:cNvSpPr txBox="1"/>
          <p:nvPr/>
        </p:nvSpPr>
        <p:spPr>
          <a:xfrm>
            <a:off x="3043406" y="889894"/>
            <a:ext cx="2820150" cy="324675"/>
          </a:xfrm>
          <a:prstGeom prst="rect">
            <a:avLst/>
          </a:prstGeom>
          <a:noFill/>
          <a:ln>
            <a:noFill/>
          </a:ln>
        </p:spPr>
        <p:txBody>
          <a:bodyPr spcFirstLastPara="1" wrap="square" lIns="68569" tIns="34275" rIns="68569" bIns="34275" anchor="ctr" anchorCtr="0">
            <a:noAutofit/>
          </a:bodyPr>
          <a:lstStyle/>
          <a:p>
            <a:pPr algn="ctr">
              <a:lnSpc>
                <a:spcPct val="90000"/>
              </a:lnSpc>
              <a:buClr>
                <a:srgbClr val="000000"/>
              </a:buClr>
              <a:buSzPts val="3000"/>
            </a:pPr>
            <a:r>
              <a:rPr lang="en-US" sz="2250" b="1">
                <a:solidFill>
                  <a:srgbClr val="000000"/>
                </a:solidFill>
                <a:latin typeface="Calibri"/>
                <a:ea typeface="Calibri"/>
                <a:cs typeface="Calibri"/>
                <a:sym typeface="Calibri"/>
              </a:rPr>
              <a:t>GOES Constellation </a:t>
            </a:r>
            <a:endParaRPr sz="2250" b="1">
              <a:solidFill>
                <a:srgbClr val="000000"/>
              </a:solidFill>
              <a:latin typeface="Calibri"/>
              <a:ea typeface="Calibri"/>
              <a:cs typeface="Calibri"/>
              <a:sym typeface="Calibri"/>
            </a:endParaRPr>
          </a:p>
        </p:txBody>
      </p:sp>
      <p:sp>
        <p:nvSpPr>
          <p:cNvPr id="278" name="Google Shape;278;g18ff1a60233_1_851"/>
          <p:cNvSpPr/>
          <p:nvPr/>
        </p:nvSpPr>
        <p:spPr>
          <a:xfrm>
            <a:off x="7582562" y="5501357"/>
            <a:ext cx="1295100" cy="207675"/>
          </a:xfrm>
          <a:prstGeom prst="rect">
            <a:avLst/>
          </a:prstGeom>
          <a:noFill/>
          <a:ln>
            <a:noFill/>
          </a:ln>
        </p:spPr>
        <p:txBody>
          <a:bodyPr spcFirstLastPara="1" wrap="square" lIns="68569" tIns="34275" rIns="68569" bIns="34275" anchor="t" anchorCtr="0">
            <a:noAutofit/>
          </a:bodyPr>
          <a:lstStyle/>
          <a:p>
            <a:pPr algn="ctr">
              <a:buClr>
                <a:srgbClr val="000000"/>
              </a:buClr>
              <a:buSzPts val="1200"/>
            </a:pPr>
            <a:r>
              <a:rPr lang="en-US" sz="900">
                <a:solidFill>
                  <a:srgbClr val="000000"/>
                </a:solidFill>
                <a:latin typeface="Calibri"/>
                <a:ea typeface="Calibri"/>
                <a:cs typeface="Calibri"/>
                <a:sym typeface="Calibri"/>
              </a:rPr>
              <a:t>M. Seybold, D. Pogorzala</a:t>
            </a:r>
            <a:endParaRPr sz="1050">
              <a:solidFill>
                <a:srgbClr val="000000"/>
              </a:solidFill>
              <a:latin typeface="Arial"/>
              <a:ea typeface="Arial"/>
              <a:cs typeface="Arial"/>
              <a:sym typeface="Arial"/>
            </a:endParaRPr>
          </a:p>
        </p:txBody>
      </p:sp>
      <p:pic>
        <p:nvPicPr>
          <p:cNvPr id="279" name="Google Shape;279;g18ff1a60233_1_851"/>
          <p:cNvPicPr preferRelativeResize="0"/>
          <p:nvPr/>
        </p:nvPicPr>
        <p:blipFill rotWithShape="1">
          <a:blip r:embed="rId3">
            <a:alphaModFix/>
          </a:blip>
          <a:srcRect/>
          <a:stretch/>
        </p:blipFill>
        <p:spPr>
          <a:xfrm>
            <a:off x="2910717" y="2073883"/>
            <a:ext cx="1371600" cy="1371600"/>
          </a:xfrm>
          <a:prstGeom prst="rect">
            <a:avLst/>
          </a:prstGeom>
          <a:noFill/>
          <a:ln>
            <a:noFill/>
          </a:ln>
        </p:spPr>
      </p:pic>
      <p:sp>
        <p:nvSpPr>
          <p:cNvPr id="280" name="Google Shape;280;g18ff1a60233_1_851"/>
          <p:cNvSpPr/>
          <p:nvPr/>
        </p:nvSpPr>
        <p:spPr>
          <a:xfrm>
            <a:off x="2903345" y="2075107"/>
            <a:ext cx="1576079" cy="1664153"/>
          </a:xfrm>
          <a:prstGeom prst="ellipse">
            <a:avLst/>
          </a:prstGeom>
          <a:solidFill>
            <a:srgbClr val="000000">
              <a:alpha val="80000"/>
            </a:srgbClr>
          </a:solid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rgbClr val="000000"/>
              </a:buClr>
              <a:buSzPts val="1800"/>
            </a:pPr>
            <a:endParaRPr sz="1350">
              <a:solidFill>
                <a:srgbClr val="000000"/>
              </a:solidFill>
              <a:latin typeface="Calibri"/>
              <a:ea typeface="Calibri"/>
              <a:cs typeface="Calibri"/>
              <a:sym typeface="Calibri"/>
            </a:endParaRPr>
          </a:p>
        </p:txBody>
      </p:sp>
      <p:pic>
        <p:nvPicPr>
          <p:cNvPr id="281" name="Google Shape;281;g18ff1a60233_1_851"/>
          <p:cNvPicPr preferRelativeResize="0"/>
          <p:nvPr/>
        </p:nvPicPr>
        <p:blipFill rotWithShape="1">
          <a:blip r:embed="rId4">
            <a:alphaModFix/>
          </a:blip>
          <a:srcRect/>
          <a:stretch/>
        </p:blipFill>
        <p:spPr>
          <a:xfrm>
            <a:off x="6324600" y="2073886"/>
            <a:ext cx="1681082" cy="1647921"/>
          </a:xfrm>
          <a:prstGeom prst="rect">
            <a:avLst/>
          </a:prstGeom>
          <a:noFill/>
          <a:ln>
            <a:noFill/>
          </a:ln>
        </p:spPr>
      </p:pic>
      <p:sp>
        <p:nvSpPr>
          <p:cNvPr id="282" name="Google Shape;282;g18ff1a60233_1_851"/>
          <p:cNvSpPr/>
          <p:nvPr/>
        </p:nvSpPr>
        <p:spPr>
          <a:xfrm>
            <a:off x="7051584" y="1629733"/>
            <a:ext cx="536625" cy="415575"/>
          </a:xfrm>
          <a:prstGeom prst="rect">
            <a:avLst/>
          </a:prstGeom>
          <a:noFill/>
          <a:ln>
            <a:noFill/>
          </a:ln>
        </p:spPr>
        <p:txBody>
          <a:bodyPr spcFirstLastPara="1" wrap="square" lIns="0" tIns="0" rIns="0" bIns="0" anchor="t" anchorCtr="0">
            <a:noAutofit/>
          </a:bodyPr>
          <a:lstStyle/>
          <a:p>
            <a:pPr algn="ctr">
              <a:buClr>
                <a:srgbClr val="000000"/>
              </a:buClr>
              <a:buSzPts val="1200"/>
            </a:pPr>
            <a:r>
              <a:rPr lang="en-US" sz="900">
                <a:solidFill>
                  <a:srgbClr val="000000"/>
                </a:solidFill>
                <a:latin typeface="Calibri"/>
                <a:ea typeface="Calibri"/>
                <a:cs typeface="Calibri"/>
                <a:sym typeface="Calibri"/>
              </a:rPr>
              <a:t>GOES-East</a:t>
            </a:r>
            <a:endParaRPr sz="1050">
              <a:solidFill>
                <a:srgbClr val="000000"/>
              </a:solidFill>
              <a:latin typeface="Arial"/>
              <a:ea typeface="Arial"/>
              <a:cs typeface="Arial"/>
              <a:sym typeface="Arial"/>
            </a:endParaRPr>
          </a:p>
          <a:p>
            <a:pPr algn="ctr">
              <a:buClr>
                <a:srgbClr val="000000"/>
              </a:buClr>
              <a:buSzPts val="1200"/>
            </a:pPr>
            <a:r>
              <a:rPr lang="en-US" sz="900">
                <a:solidFill>
                  <a:srgbClr val="000000"/>
                </a:solidFill>
                <a:latin typeface="Calibri"/>
                <a:ea typeface="Calibri"/>
                <a:cs typeface="Calibri"/>
                <a:sym typeface="Calibri"/>
              </a:rPr>
              <a:t>GOES-16</a:t>
            </a:r>
            <a:endParaRPr sz="1050">
              <a:solidFill>
                <a:srgbClr val="000000"/>
              </a:solidFill>
              <a:latin typeface="Arial"/>
              <a:ea typeface="Arial"/>
              <a:cs typeface="Arial"/>
              <a:sym typeface="Arial"/>
            </a:endParaRPr>
          </a:p>
          <a:p>
            <a:pPr algn="ctr">
              <a:buClr>
                <a:srgbClr val="000000"/>
              </a:buClr>
              <a:buSzPts val="1200"/>
            </a:pPr>
            <a:r>
              <a:rPr lang="en-US" sz="900">
                <a:solidFill>
                  <a:srgbClr val="000000"/>
                </a:solidFill>
                <a:latin typeface="Calibri"/>
                <a:ea typeface="Calibri"/>
                <a:cs typeface="Calibri"/>
                <a:sym typeface="Calibri"/>
              </a:rPr>
              <a:t>75.2° West </a:t>
            </a:r>
            <a:endParaRPr sz="1050">
              <a:solidFill>
                <a:srgbClr val="000000"/>
              </a:solidFill>
              <a:latin typeface="Arial"/>
              <a:ea typeface="Arial"/>
              <a:cs typeface="Arial"/>
              <a:sym typeface="Arial"/>
            </a:endParaRPr>
          </a:p>
        </p:txBody>
      </p:sp>
      <p:sp>
        <p:nvSpPr>
          <p:cNvPr id="283" name="Google Shape;283;g18ff1a60233_1_851"/>
          <p:cNvSpPr/>
          <p:nvPr/>
        </p:nvSpPr>
        <p:spPr>
          <a:xfrm>
            <a:off x="3348503" y="1630760"/>
            <a:ext cx="481275" cy="415575"/>
          </a:xfrm>
          <a:prstGeom prst="rect">
            <a:avLst/>
          </a:prstGeom>
          <a:noFill/>
          <a:ln>
            <a:noFill/>
          </a:ln>
        </p:spPr>
        <p:txBody>
          <a:bodyPr spcFirstLastPara="1" wrap="square" lIns="0" tIns="0" rIns="0" bIns="0" anchor="t" anchorCtr="0">
            <a:noAutofit/>
          </a:bodyPr>
          <a:lstStyle/>
          <a:p>
            <a:pPr algn="ctr">
              <a:buClr>
                <a:srgbClr val="000000"/>
              </a:buClr>
              <a:buSzPts val="1200"/>
            </a:pPr>
            <a:r>
              <a:rPr lang="en-US" sz="900">
                <a:solidFill>
                  <a:schemeClr val="dk1"/>
                </a:solidFill>
                <a:latin typeface="Calibri"/>
                <a:ea typeface="Calibri"/>
                <a:cs typeface="Calibri"/>
                <a:sym typeface="Calibri"/>
              </a:rPr>
              <a:t>Storage</a:t>
            </a:r>
            <a:endParaRPr sz="1050">
              <a:solidFill>
                <a:schemeClr val="dk1"/>
              </a:solidFill>
              <a:latin typeface="Arial"/>
              <a:ea typeface="Arial"/>
              <a:cs typeface="Arial"/>
              <a:sym typeface="Arial"/>
            </a:endParaRPr>
          </a:p>
          <a:p>
            <a:pPr algn="ctr">
              <a:buClr>
                <a:srgbClr val="000000"/>
              </a:buClr>
              <a:buSzPts val="1200"/>
            </a:pPr>
            <a:r>
              <a:rPr lang="en-US" sz="900">
                <a:solidFill>
                  <a:srgbClr val="000000"/>
                </a:solidFill>
                <a:latin typeface="Calibri"/>
                <a:ea typeface="Calibri"/>
                <a:cs typeface="Calibri"/>
                <a:sym typeface="Calibri"/>
              </a:rPr>
              <a:t>GOES-14</a:t>
            </a:r>
            <a:endParaRPr sz="1050">
              <a:solidFill>
                <a:srgbClr val="000000"/>
              </a:solidFill>
              <a:latin typeface="Arial"/>
              <a:ea typeface="Arial"/>
              <a:cs typeface="Arial"/>
              <a:sym typeface="Arial"/>
            </a:endParaRPr>
          </a:p>
          <a:p>
            <a:pPr algn="ctr">
              <a:buClr>
                <a:srgbClr val="000000"/>
              </a:buClr>
              <a:buSzPts val="1200"/>
            </a:pPr>
            <a:r>
              <a:rPr lang="en-US" sz="900">
                <a:solidFill>
                  <a:srgbClr val="3333FF"/>
                </a:solidFill>
                <a:latin typeface="Calibri"/>
                <a:ea typeface="Calibri"/>
                <a:cs typeface="Calibri"/>
                <a:sym typeface="Calibri"/>
              </a:rPr>
              <a:t>108° West</a:t>
            </a:r>
            <a:endParaRPr sz="1050">
              <a:solidFill>
                <a:srgbClr val="3333FF"/>
              </a:solidFill>
              <a:latin typeface="Arial"/>
              <a:ea typeface="Arial"/>
              <a:cs typeface="Arial"/>
              <a:sym typeface="Arial"/>
            </a:endParaRPr>
          </a:p>
        </p:txBody>
      </p:sp>
      <p:pic>
        <p:nvPicPr>
          <p:cNvPr id="284" name="Google Shape;284;g18ff1a60233_1_851" descr="C:\Users\kyle.herring\Desktop\goes-r-no-background-lrg.png"/>
          <p:cNvPicPr preferRelativeResize="0"/>
          <p:nvPr/>
        </p:nvPicPr>
        <p:blipFill rotWithShape="1">
          <a:blip r:embed="rId5">
            <a:alphaModFix/>
          </a:blip>
          <a:srcRect/>
          <a:stretch/>
        </p:blipFill>
        <p:spPr>
          <a:xfrm rot="229663">
            <a:off x="7230554" y="2668760"/>
            <a:ext cx="480857" cy="293323"/>
          </a:xfrm>
          <a:prstGeom prst="rect">
            <a:avLst/>
          </a:prstGeom>
          <a:noFill/>
          <a:ln>
            <a:noFill/>
          </a:ln>
        </p:spPr>
      </p:pic>
      <p:pic>
        <p:nvPicPr>
          <p:cNvPr id="285" name="Google Shape;285;g18ff1a60233_1_851"/>
          <p:cNvPicPr preferRelativeResize="0"/>
          <p:nvPr/>
        </p:nvPicPr>
        <p:blipFill rotWithShape="1">
          <a:blip r:embed="rId6">
            <a:alphaModFix/>
          </a:blip>
          <a:srcRect/>
          <a:stretch/>
        </p:blipFill>
        <p:spPr>
          <a:xfrm>
            <a:off x="3370237" y="2615915"/>
            <a:ext cx="331721" cy="247214"/>
          </a:xfrm>
          <a:prstGeom prst="rect">
            <a:avLst/>
          </a:prstGeom>
          <a:noFill/>
          <a:ln>
            <a:noFill/>
          </a:ln>
        </p:spPr>
      </p:pic>
      <p:sp>
        <p:nvSpPr>
          <p:cNvPr id="286" name="Google Shape;286;g18ff1a60233_1_851"/>
          <p:cNvSpPr/>
          <p:nvPr/>
        </p:nvSpPr>
        <p:spPr>
          <a:xfrm>
            <a:off x="4394108" y="1630754"/>
            <a:ext cx="565650" cy="415575"/>
          </a:xfrm>
          <a:prstGeom prst="rect">
            <a:avLst/>
          </a:prstGeom>
          <a:noFill/>
          <a:ln>
            <a:noFill/>
          </a:ln>
        </p:spPr>
        <p:txBody>
          <a:bodyPr spcFirstLastPara="1" wrap="square" lIns="0" tIns="0" rIns="0" bIns="0" anchor="t" anchorCtr="0">
            <a:noAutofit/>
          </a:bodyPr>
          <a:lstStyle/>
          <a:p>
            <a:pPr algn="ctr">
              <a:buClr>
                <a:srgbClr val="000000"/>
              </a:buClr>
              <a:buSzPts val="1200"/>
            </a:pPr>
            <a:r>
              <a:rPr lang="en-US" sz="900">
                <a:solidFill>
                  <a:srgbClr val="0000FF"/>
                </a:solidFill>
                <a:latin typeface="Calibri"/>
                <a:ea typeface="Calibri"/>
                <a:cs typeface="Calibri"/>
                <a:sym typeface="Calibri"/>
              </a:rPr>
              <a:t>Storage</a:t>
            </a:r>
            <a:endParaRPr sz="1050">
              <a:solidFill>
                <a:srgbClr val="000000"/>
              </a:solidFill>
              <a:latin typeface="Arial"/>
              <a:ea typeface="Arial"/>
              <a:cs typeface="Arial"/>
              <a:sym typeface="Arial"/>
            </a:endParaRPr>
          </a:p>
          <a:p>
            <a:pPr algn="ctr">
              <a:buClr>
                <a:srgbClr val="000000"/>
              </a:buClr>
              <a:buSzPts val="1200"/>
            </a:pPr>
            <a:r>
              <a:rPr lang="en-US" sz="900">
                <a:solidFill>
                  <a:srgbClr val="000000"/>
                </a:solidFill>
                <a:latin typeface="Calibri"/>
                <a:ea typeface="Calibri"/>
                <a:cs typeface="Calibri"/>
                <a:sym typeface="Calibri"/>
              </a:rPr>
              <a:t>GOES-17</a:t>
            </a:r>
            <a:endParaRPr sz="1050">
              <a:solidFill>
                <a:srgbClr val="000000"/>
              </a:solidFill>
              <a:latin typeface="Arial"/>
              <a:ea typeface="Arial"/>
              <a:cs typeface="Arial"/>
              <a:sym typeface="Arial"/>
            </a:endParaRPr>
          </a:p>
          <a:p>
            <a:pPr algn="ctr">
              <a:buClr>
                <a:srgbClr val="000000"/>
              </a:buClr>
              <a:buSzPts val="1200"/>
            </a:pPr>
            <a:r>
              <a:rPr lang="en-US" sz="900">
                <a:solidFill>
                  <a:srgbClr val="0000FF"/>
                </a:solidFill>
                <a:latin typeface="Calibri"/>
                <a:ea typeface="Calibri"/>
                <a:cs typeface="Calibri"/>
                <a:sym typeface="Calibri"/>
              </a:rPr>
              <a:t>104.7° West </a:t>
            </a:r>
            <a:endParaRPr sz="1050">
              <a:solidFill>
                <a:srgbClr val="000000"/>
              </a:solidFill>
              <a:latin typeface="Arial"/>
              <a:ea typeface="Arial"/>
              <a:cs typeface="Arial"/>
              <a:sym typeface="Arial"/>
            </a:endParaRPr>
          </a:p>
        </p:txBody>
      </p:sp>
      <p:pic>
        <p:nvPicPr>
          <p:cNvPr id="287" name="Google Shape;287;g18ff1a60233_1_851"/>
          <p:cNvPicPr preferRelativeResize="0"/>
          <p:nvPr/>
        </p:nvPicPr>
        <p:blipFill rotWithShape="1">
          <a:blip r:embed="rId3">
            <a:alphaModFix/>
          </a:blip>
          <a:srcRect/>
          <a:stretch/>
        </p:blipFill>
        <p:spPr>
          <a:xfrm>
            <a:off x="3991117" y="2078855"/>
            <a:ext cx="1371600" cy="1371600"/>
          </a:xfrm>
          <a:prstGeom prst="rect">
            <a:avLst/>
          </a:prstGeom>
          <a:noFill/>
          <a:ln>
            <a:noFill/>
          </a:ln>
        </p:spPr>
      </p:pic>
      <p:sp>
        <p:nvSpPr>
          <p:cNvPr id="288" name="Google Shape;288;g18ff1a60233_1_851"/>
          <p:cNvSpPr/>
          <p:nvPr/>
        </p:nvSpPr>
        <p:spPr>
          <a:xfrm>
            <a:off x="3991124" y="2091338"/>
            <a:ext cx="1576071" cy="1647922"/>
          </a:xfrm>
          <a:prstGeom prst="ellipse">
            <a:avLst/>
          </a:prstGeom>
          <a:solidFill>
            <a:srgbClr val="000000"/>
          </a:solid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rgbClr val="000000"/>
              </a:buClr>
              <a:buSzPts val="1800"/>
            </a:pPr>
            <a:endParaRPr sz="1350">
              <a:solidFill>
                <a:srgbClr val="000000"/>
              </a:solidFill>
              <a:latin typeface="Calibri"/>
              <a:ea typeface="Calibri"/>
              <a:cs typeface="Calibri"/>
              <a:sym typeface="Calibri"/>
            </a:endParaRPr>
          </a:p>
        </p:txBody>
      </p:sp>
      <p:pic>
        <p:nvPicPr>
          <p:cNvPr id="289" name="Google Shape;289;g18ff1a60233_1_851" descr="C:\Users\kyle.herring\Desktop\goes-r-no-background-lrg.png"/>
          <p:cNvPicPr preferRelativeResize="0"/>
          <p:nvPr/>
        </p:nvPicPr>
        <p:blipFill rotWithShape="1">
          <a:blip r:embed="rId5">
            <a:alphaModFix/>
          </a:blip>
          <a:srcRect/>
          <a:stretch/>
        </p:blipFill>
        <p:spPr>
          <a:xfrm rot="229663">
            <a:off x="4567339" y="2635982"/>
            <a:ext cx="480857" cy="293323"/>
          </a:xfrm>
          <a:prstGeom prst="rect">
            <a:avLst/>
          </a:prstGeom>
          <a:noFill/>
          <a:ln>
            <a:noFill/>
          </a:ln>
        </p:spPr>
      </p:pic>
      <p:pic>
        <p:nvPicPr>
          <p:cNvPr id="290" name="Google Shape;290;g18ff1a60233_1_851"/>
          <p:cNvPicPr preferRelativeResize="0"/>
          <p:nvPr/>
        </p:nvPicPr>
        <p:blipFill rotWithShape="1">
          <a:blip r:embed="rId7">
            <a:alphaModFix/>
          </a:blip>
          <a:srcRect/>
          <a:stretch/>
        </p:blipFill>
        <p:spPr>
          <a:xfrm>
            <a:off x="1022646" y="2084153"/>
            <a:ext cx="1697106" cy="1701581"/>
          </a:xfrm>
          <a:prstGeom prst="rect">
            <a:avLst/>
          </a:prstGeom>
          <a:noFill/>
          <a:ln>
            <a:noFill/>
          </a:ln>
        </p:spPr>
      </p:pic>
      <p:pic>
        <p:nvPicPr>
          <p:cNvPr id="291" name="Google Shape;291;g18ff1a60233_1_851" descr="C:\Users\kyle.herring\Desktop\goes-r-no-background-lrg.png"/>
          <p:cNvPicPr preferRelativeResize="0"/>
          <p:nvPr/>
        </p:nvPicPr>
        <p:blipFill rotWithShape="1">
          <a:blip r:embed="rId5">
            <a:alphaModFix/>
          </a:blip>
          <a:srcRect/>
          <a:stretch/>
        </p:blipFill>
        <p:spPr>
          <a:xfrm rot="229663">
            <a:off x="1637548" y="2696705"/>
            <a:ext cx="480857" cy="293323"/>
          </a:xfrm>
          <a:prstGeom prst="rect">
            <a:avLst/>
          </a:prstGeom>
          <a:noFill/>
          <a:ln>
            <a:noFill/>
          </a:ln>
        </p:spPr>
      </p:pic>
      <p:sp>
        <p:nvSpPr>
          <p:cNvPr id="292" name="Google Shape;292;g18ff1a60233_1_851"/>
          <p:cNvSpPr/>
          <p:nvPr/>
        </p:nvSpPr>
        <p:spPr>
          <a:xfrm>
            <a:off x="1410654" y="1630764"/>
            <a:ext cx="595575" cy="415575"/>
          </a:xfrm>
          <a:prstGeom prst="rect">
            <a:avLst/>
          </a:prstGeom>
          <a:noFill/>
          <a:ln>
            <a:noFill/>
          </a:ln>
        </p:spPr>
        <p:txBody>
          <a:bodyPr spcFirstLastPara="1" wrap="square" lIns="0" tIns="0" rIns="0" bIns="0" anchor="t" anchorCtr="0">
            <a:noAutofit/>
          </a:bodyPr>
          <a:lstStyle/>
          <a:p>
            <a:pPr algn="ctr">
              <a:buClr>
                <a:srgbClr val="000000"/>
              </a:buClr>
              <a:buSzPts val="1200"/>
            </a:pPr>
            <a:r>
              <a:rPr lang="en-US" sz="900">
                <a:solidFill>
                  <a:schemeClr val="dk1"/>
                </a:solidFill>
                <a:latin typeface="Calibri"/>
                <a:ea typeface="Calibri"/>
                <a:cs typeface="Calibri"/>
                <a:sym typeface="Calibri"/>
              </a:rPr>
              <a:t>GOES-West</a:t>
            </a:r>
            <a:endParaRPr sz="900">
              <a:solidFill>
                <a:schemeClr val="dk1"/>
              </a:solidFill>
              <a:latin typeface="Calibri"/>
              <a:ea typeface="Calibri"/>
              <a:cs typeface="Calibri"/>
              <a:sym typeface="Calibri"/>
            </a:endParaRPr>
          </a:p>
          <a:p>
            <a:pPr algn="ctr">
              <a:buClr>
                <a:srgbClr val="000000"/>
              </a:buClr>
              <a:buSzPts val="1200"/>
            </a:pPr>
            <a:r>
              <a:rPr lang="en-US" sz="900">
                <a:solidFill>
                  <a:srgbClr val="3333FF"/>
                </a:solidFill>
                <a:latin typeface="Calibri"/>
                <a:ea typeface="Calibri"/>
                <a:cs typeface="Calibri"/>
                <a:sym typeface="Calibri"/>
              </a:rPr>
              <a:t>GOES-18</a:t>
            </a:r>
            <a:endParaRPr sz="1050">
              <a:solidFill>
                <a:srgbClr val="3333FF"/>
              </a:solidFill>
              <a:latin typeface="Arial"/>
              <a:ea typeface="Arial"/>
              <a:cs typeface="Arial"/>
              <a:sym typeface="Arial"/>
            </a:endParaRPr>
          </a:p>
          <a:p>
            <a:pPr algn="ctr">
              <a:buClr>
                <a:srgbClr val="000000"/>
              </a:buClr>
              <a:buSzPts val="1200"/>
            </a:pPr>
            <a:r>
              <a:rPr lang="en-US" sz="900">
                <a:solidFill>
                  <a:srgbClr val="000000"/>
                </a:solidFill>
                <a:latin typeface="Calibri"/>
                <a:ea typeface="Calibri"/>
                <a:cs typeface="Calibri"/>
                <a:sym typeface="Calibri"/>
              </a:rPr>
              <a:t>137.0° West </a:t>
            </a:r>
            <a:endParaRPr sz="1050">
              <a:solidFill>
                <a:srgbClr val="000000"/>
              </a:solidFill>
              <a:latin typeface="Arial"/>
              <a:ea typeface="Arial"/>
              <a:cs typeface="Arial"/>
              <a:sym typeface="Arial"/>
            </a:endParaRPr>
          </a:p>
        </p:txBody>
      </p:sp>
      <p:sp>
        <p:nvSpPr>
          <p:cNvPr id="293" name="Google Shape;293;g18ff1a60233_1_851"/>
          <p:cNvSpPr/>
          <p:nvPr/>
        </p:nvSpPr>
        <p:spPr>
          <a:xfrm>
            <a:off x="2536376" y="3785735"/>
            <a:ext cx="3561300" cy="323100"/>
          </a:xfrm>
          <a:prstGeom prst="rect">
            <a:avLst/>
          </a:prstGeom>
          <a:noFill/>
          <a:ln>
            <a:noFill/>
          </a:ln>
        </p:spPr>
        <p:txBody>
          <a:bodyPr spcFirstLastPara="1" wrap="square" lIns="0" tIns="0" rIns="0" bIns="0" anchor="t" anchorCtr="0">
            <a:noAutofit/>
          </a:bodyPr>
          <a:lstStyle/>
          <a:p>
            <a:pPr algn="ctr">
              <a:buClr>
                <a:srgbClr val="000000"/>
              </a:buClr>
              <a:buSzPts val="1400"/>
            </a:pPr>
            <a:r>
              <a:rPr lang="en-US" sz="1050">
                <a:solidFill>
                  <a:srgbClr val="0000FF"/>
                </a:solidFill>
                <a:latin typeface="Calibri"/>
                <a:ea typeface="Calibri"/>
                <a:cs typeface="Calibri"/>
                <a:sym typeface="Calibri"/>
              </a:rPr>
              <a:t>Changes are indicated in blue</a:t>
            </a:r>
            <a:endParaRPr sz="1050">
              <a:solidFill>
                <a:srgbClr val="000000"/>
              </a:solidFill>
              <a:latin typeface="Arial"/>
              <a:ea typeface="Arial"/>
              <a:cs typeface="Arial"/>
              <a:sym typeface="Arial"/>
            </a:endParaRPr>
          </a:p>
          <a:p>
            <a:pPr algn="ctr">
              <a:buClr>
                <a:srgbClr val="000000"/>
              </a:buClr>
              <a:buSzPts val="1400"/>
            </a:pPr>
            <a:endParaRPr sz="1050">
              <a:solidFill>
                <a:srgbClr val="000000"/>
              </a:solidFill>
              <a:latin typeface="Calibri"/>
              <a:ea typeface="Calibri"/>
              <a:cs typeface="Calibri"/>
              <a:sym typeface="Calibri"/>
            </a:endParaRPr>
          </a:p>
        </p:txBody>
      </p:sp>
      <p:sp>
        <p:nvSpPr>
          <p:cNvPr id="294" name="Google Shape;294;g18ff1a60233_1_851"/>
          <p:cNvSpPr txBox="1"/>
          <p:nvPr/>
        </p:nvSpPr>
        <p:spPr>
          <a:xfrm>
            <a:off x="766388" y="4402613"/>
            <a:ext cx="7539412" cy="1123362"/>
          </a:xfrm>
          <a:prstGeom prst="rect">
            <a:avLst/>
          </a:prstGeom>
          <a:noFill/>
          <a:ln>
            <a:noFill/>
          </a:ln>
        </p:spPr>
        <p:txBody>
          <a:bodyPr spcFirstLastPara="1" wrap="square" lIns="68569" tIns="68569" rIns="68569" bIns="68569" anchor="t" anchorCtr="0">
            <a:spAutoFit/>
          </a:bodyPr>
          <a:lstStyle/>
          <a:p>
            <a:pPr marL="342900" indent="-247650">
              <a:buSzPts val="1600"/>
              <a:buFont typeface="Calibri"/>
              <a:buChar char="●"/>
            </a:pPr>
            <a:r>
              <a:rPr lang="en-US" sz="1600" dirty="0">
                <a:latin typeface="Calibri"/>
                <a:ea typeface="Calibri"/>
                <a:cs typeface="Calibri"/>
                <a:sym typeface="Calibri"/>
              </a:rPr>
              <a:t>GOES-15 has been transferred over to U.S. Space Force and is drifting to new location over Indian Ocean</a:t>
            </a:r>
            <a:endParaRPr sz="1600" dirty="0">
              <a:latin typeface="Calibri"/>
              <a:ea typeface="Calibri"/>
              <a:cs typeface="Calibri"/>
              <a:sym typeface="Calibri"/>
            </a:endParaRPr>
          </a:p>
          <a:p>
            <a:pPr marL="342900" indent="-247650">
              <a:buSzPts val="1600"/>
              <a:buFont typeface="Calibri"/>
              <a:buChar char="●"/>
            </a:pPr>
            <a:r>
              <a:rPr lang="en-US" sz="1600" dirty="0">
                <a:latin typeface="Calibri"/>
                <a:ea typeface="Calibri"/>
                <a:cs typeface="Calibri"/>
                <a:sym typeface="Calibri"/>
              </a:rPr>
              <a:t>GOES-17 &amp; GOES-14 are now in Storage/Standby, and are ready to provide backup capabilities in the effect of a GOES-East or GOES-West anomaly</a:t>
            </a:r>
            <a:endParaRPr sz="1600" dirty="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GOES- R Series Data Access</a:t>
            </a:r>
          </a:p>
        </p:txBody>
      </p:sp>
      <p:graphicFrame>
        <p:nvGraphicFramePr>
          <p:cNvPr id="4" name="Table 3"/>
          <p:cNvGraphicFramePr>
            <a:graphicFrameLocks noGrp="1"/>
          </p:cNvGraphicFramePr>
          <p:nvPr>
            <p:extLst>
              <p:ext uri="{D42A27DB-BD31-4B8C-83A1-F6EECF244321}">
                <p14:modId xmlns:p14="http://schemas.microsoft.com/office/powerpoint/2010/main" val="2196088180"/>
              </p:ext>
            </p:extLst>
          </p:nvPr>
        </p:nvGraphicFramePr>
        <p:xfrm>
          <a:off x="224147" y="990600"/>
          <a:ext cx="8695706" cy="5410198"/>
        </p:xfrm>
        <a:graphic>
          <a:graphicData uri="http://schemas.openxmlformats.org/drawingml/2006/table">
            <a:tbl>
              <a:tblPr firstRow="1" bandRow="1">
                <a:tableStyleId>{5C22544A-7EE6-4342-B048-85BDC9FD1C3A}</a:tableStyleId>
              </a:tblPr>
              <a:tblGrid>
                <a:gridCol w="3168006">
                  <a:extLst>
                    <a:ext uri="{9D8B030D-6E8A-4147-A177-3AD203B41FA5}">
                      <a16:colId xmlns:a16="http://schemas.microsoft.com/office/drawing/2014/main" val="1756915114"/>
                    </a:ext>
                  </a:extLst>
                </a:gridCol>
                <a:gridCol w="5527700">
                  <a:extLst>
                    <a:ext uri="{9D8B030D-6E8A-4147-A177-3AD203B41FA5}">
                      <a16:colId xmlns:a16="http://schemas.microsoft.com/office/drawing/2014/main" val="3259777803"/>
                    </a:ext>
                  </a:extLst>
                </a:gridCol>
              </a:tblGrid>
              <a:tr h="609324">
                <a:tc>
                  <a:txBody>
                    <a:bodyPr/>
                    <a:lstStyle/>
                    <a:p>
                      <a:pPr algn="ctr"/>
                      <a:r>
                        <a:rPr lang="en-US" sz="2000" dirty="0"/>
                        <a:t>Acronym</a:t>
                      </a:r>
                    </a:p>
                  </a:txBody>
                  <a:tcPr marL="137160" marR="137160" marT="137160" marB="137160" anchor="ctr"/>
                </a:tc>
                <a:tc>
                  <a:txBody>
                    <a:bodyPr/>
                    <a:lstStyle/>
                    <a:p>
                      <a:pPr algn="ctr"/>
                      <a:r>
                        <a:rPr lang="en-US" sz="2000" dirty="0"/>
                        <a:t>System Name</a:t>
                      </a:r>
                    </a:p>
                  </a:txBody>
                  <a:tcPr marL="137160" marR="137160" marT="137160" marB="137160" anchor="ctr"/>
                </a:tc>
                <a:extLst>
                  <a:ext uri="{0D108BD9-81ED-4DB2-BD59-A6C34878D82A}">
                    <a16:rowId xmlns:a16="http://schemas.microsoft.com/office/drawing/2014/main" val="2239919348"/>
                  </a:ext>
                </a:extLst>
              </a:tr>
              <a:tr h="545184">
                <a:tc>
                  <a:txBody>
                    <a:bodyPr/>
                    <a:lstStyle/>
                    <a:p>
                      <a:r>
                        <a:rPr lang="en-US" sz="1600" dirty="0"/>
                        <a:t>GRB</a:t>
                      </a:r>
                    </a:p>
                  </a:txBody>
                  <a:tcPr marL="137160" marR="137160" marT="137160" marB="137160" anchor="ctr"/>
                </a:tc>
                <a:tc>
                  <a:txBody>
                    <a:bodyPr/>
                    <a:lstStyle/>
                    <a:p>
                      <a:r>
                        <a:rPr lang="en-US" sz="1600" dirty="0"/>
                        <a:t>GOES Rebroadcast</a:t>
                      </a:r>
                    </a:p>
                  </a:txBody>
                  <a:tcPr marL="137160" marR="137160" marT="137160" marB="137160" anchor="ctr"/>
                </a:tc>
                <a:extLst>
                  <a:ext uri="{0D108BD9-81ED-4DB2-BD59-A6C34878D82A}">
                    <a16:rowId xmlns:a16="http://schemas.microsoft.com/office/drawing/2014/main" val="3082926895"/>
                  </a:ext>
                </a:extLst>
              </a:tr>
              <a:tr h="877368">
                <a:tc>
                  <a:txBody>
                    <a:bodyPr/>
                    <a:lstStyle/>
                    <a:p>
                      <a:r>
                        <a:rPr lang="en-US" sz="1600" dirty="0"/>
                        <a:t>HRIT/ EMWIN</a:t>
                      </a:r>
                    </a:p>
                  </a:txBody>
                  <a:tcPr marL="137160" marR="137160" marT="137160" marB="137160" anchor="ctr"/>
                </a:tc>
                <a:tc>
                  <a:txBody>
                    <a:bodyPr/>
                    <a:lstStyle/>
                    <a:p>
                      <a:r>
                        <a:rPr lang="en-US" sz="1600" dirty="0"/>
                        <a:t>High Rate Information Transmission/ Emergency Managers Weather Information Network </a:t>
                      </a:r>
                    </a:p>
                  </a:txBody>
                  <a:tcPr marL="137160" marR="137160" marT="137160" marB="137160" anchor="ctr"/>
                </a:tc>
                <a:extLst>
                  <a:ext uri="{0D108BD9-81ED-4DB2-BD59-A6C34878D82A}">
                    <a16:rowId xmlns:a16="http://schemas.microsoft.com/office/drawing/2014/main" val="2844566493"/>
                  </a:ext>
                </a:extLst>
              </a:tr>
              <a:tr h="545184">
                <a:tc>
                  <a:txBody>
                    <a:bodyPr/>
                    <a:lstStyle/>
                    <a:p>
                      <a:r>
                        <a:rPr lang="en-US" sz="1600" dirty="0"/>
                        <a:t>PDA</a:t>
                      </a:r>
                    </a:p>
                  </a:txBody>
                  <a:tcPr marL="137160" marR="137160" marT="137160" marB="137160" anchor="ctr"/>
                </a:tc>
                <a:tc>
                  <a:txBody>
                    <a:bodyPr/>
                    <a:lstStyle/>
                    <a:p>
                      <a:r>
                        <a:rPr lang="en-US" sz="1600" dirty="0"/>
                        <a:t>Product Distribution and Access</a:t>
                      </a:r>
                    </a:p>
                  </a:txBody>
                  <a:tcPr marL="137160" marR="137160" marT="137160" marB="137160" anchor="ctr"/>
                </a:tc>
                <a:extLst>
                  <a:ext uri="{0D108BD9-81ED-4DB2-BD59-A6C34878D82A}">
                    <a16:rowId xmlns:a16="http://schemas.microsoft.com/office/drawing/2014/main" val="2190020331"/>
                  </a:ext>
                </a:extLst>
              </a:tr>
              <a:tr h="652402">
                <a:tc>
                  <a:txBody>
                    <a:bodyPr/>
                    <a:lstStyle/>
                    <a:p>
                      <a:r>
                        <a:rPr lang="en-US" sz="1600" dirty="0"/>
                        <a:t>CLASS</a:t>
                      </a:r>
                    </a:p>
                  </a:txBody>
                  <a:tcPr marL="137160" marR="137160" marT="137160" marB="137160" anchor="ctr"/>
                </a:tc>
                <a:tc>
                  <a:txBody>
                    <a:bodyPr/>
                    <a:lstStyle/>
                    <a:p>
                      <a:r>
                        <a:rPr lang="en-US" sz="1600" dirty="0"/>
                        <a:t>Comprehensive Large Array-data Stewardship System</a:t>
                      </a:r>
                    </a:p>
                  </a:txBody>
                  <a:tcPr marL="137160" marR="137160" marT="137160" marB="137160" anchor="ctr"/>
                </a:tc>
                <a:extLst>
                  <a:ext uri="{0D108BD9-81ED-4DB2-BD59-A6C34878D82A}">
                    <a16:rowId xmlns:a16="http://schemas.microsoft.com/office/drawing/2014/main" val="2564461101"/>
                  </a:ext>
                </a:extLst>
              </a:tr>
              <a:tr h="545184">
                <a:tc>
                  <a:txBody>
                    <a:bodyPr/>
                    <a:lstStyle/>
                    <a:p>
                      <a:r>
                        <a:rPr lang="en-US" sz="1600" dirty="0"/>
                        <a:t>GNC-A</a:t>
                      </a:r>
                    </a:p>
                  </a:txBody>
                  <a:tcPr marL="137160" marR="137160" marT="137160" marB="137160" anchor="ctr"/>
                </a:tc>
                <a:tc>
                  <a:txBody>
                    <a:bodyPr/>
                    <a:lstStyle/>
                    <a:p>
                      <a:r>
                        <a:rPr lang="en-US" sz="1600" dirty="0" err="1"/>
                        <a:t>GEONETCast</a:t>
                      </a:r>
                      <a:r>
                        <a:rPr lang="en-US" sz="1600" dirty="0"/>
                        <a:t> Americas</a:t>
                      </a:r>
                    </a:p>
                  </a:txBody>
                  <a:tcPr marL="137160" marR="137160" marT="137160" marB="137160" anchor="ctr"/>
                </a:tc>
                <a:extLst>
                  <a:ext uri="{0D108BD9-81ED-4DB2-BD59-A6C34878D82A}">
                    <a16:rowId xmlns:a16="http://schemas.microsoft.com/office/drawing/2014/main" val="573262631"/>
                  </a:ext>
                </a:extLst>
              </a:tr>
              <a:tr h="545184">
                <a:tc>
                  <a:txBody>
                    <a:bodyPr/>
                    <a:lstStyle/>
                    <a:p>
                      <a:r>
                        <a:rPr lang="en-US" sz="1600" dirty="0"/>
                        <a:t>Websites</a:t>
                      </a:r>
                    </a:p>
                  </a:txBody>
                  <a:tcPr marL="137160" marR="137160" marT="137160" marB="137160" anchor="ctr"/>
                </a:tc>
                <a:tc>
                  <a:txBody>
                    <a:bodyPr/>
                    <a:lstStyle/>
                    <a:p>
                      <a:r>
                        <a:rPr lang="en-US" sz="1600" dirty="0"/>
                        <a:t>Websites on the Internet</a:t>
                      </a:r>
                    </a:p>
                  </a:txBody>
                  <a:tcPr marL="137160" marR="137160" marT="137160" marB="137160" anchor="ctr"/>
                </a:tc>
                <a:extLst>
                  <a:ext uri="{0D108BD9-81ED-4DB2-BD59-A6C34878D82A}">
                    <a16:rowId xmlns:a16="http://schemas.microsoft.com/office/drawing/2014/main" val="2146415409"/>
                  </a:ext>
                </a:extLst>
              </a:tr>
              <a:tr h="545184">
                <a:tc>
                  <a:txBody>
                    <a:bodyPr/>
                    <a:lstStyle/>
                    <a:p>
                      <a:r>
                        <a:rPr lang="en-US" sz="1600" dirty="0"/>
                        <a:t>NODD</a:t>
                      </a:r>
                    </a:p>
                  </a:txBody>
                  <a:tcPr marL="137160" marR="137160" marT="137160" marB="13716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NOAA Open Data Dissemination</a:t>
                      </a:r>
                    </a:p>
                  </a:txBody>
                  <a:tcPr marL="137160" marR="137160" marT="137160" marB="137160" anchor="ctr"/>
                </a:tc>
                <a:extLst>
                  <a:ext uri="{0D108BD9-81ED-4DB2-BD59-A6C34878D82A}">
                    <a16:rowId xmlns:a16="http://schemas.microsoft.com/office/drawing/2014/main" val="1797705216"/>
                  </a:ext>
                </a:extLst>
              </a:tr>
              <a:tr h="545184">
                <a:tc>
                  <a:txBody>
                    <a:bodyPr/>
                    <a:lstStyle/>
                    <a:p>
                      <a:r>
                        <a:rPr lang="en-US" sz="1600" dirty="0"/>
                        <a:t>SBN/</a:t>
                      </a:r>
                      <a:r>
                        <a:rPr lang="en-US" sz="1600" dirty="0" err="1"/>
                        <a:t>NOAAPort</a:t>
                      </a:r>
                      <a:endParaRPr lang="en-US" sz="1600" dirty="0"/>
                    </a:p>
                  </a:txBody>
                  <a:tcPr marL="137160" marR="137160" marT="137160" marB="13716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NWS Satellite Broadcast Network</a:t>
                      </a:r>
                    </a:p>
                  </a:txBody>
                  <a:tcPr marL="137160" marR="137160" marT="137160" marB="137160" anchor="ctr"/>
                </a:tc>
                <a:extLst>
                  <a:ext uri="{0D108BD9-81ED-4DB2-BD59-A6C34878D82A}">
                    <a16:rowId xmlns:a16="http://schemas.microsoft.com/office/drawing/2014/main" val="4038425462"/>
                  </a:ext>
                </a:extLst>
              </a:tr>
            </a:tbl>
          </a:graphicData>
        </a:graphic>
      </p:graphicFrame>
    </p:spTree>
    <p:extLst>
      <p:ext uri="{BB962C8B-B14F-4D97-AF65-F5344CB8AC3E}">
        <p14:creationId xmlns:p14="http://schemas.microsoft.com/office/powerpoint/2010/main" val="28109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8ff1a60233_1_925"/>
          <p:cNvSpPr txBox="1"/>
          <p:nvPr/>
        </p:nvSpPr>
        <p:spPr>
          <a:xfrm>
            <a:off x="1671637" y="370105"/>
            <a:ext cx="5800725" cy="617175"/>
          </a:xfrm>
          <a:prstGeom prst="rect">
            <a:avLst/>
          </a:prstGeom>
          <a:noFill/>
          <a:ln>
            <a:noFill/>
          </a:ln>
        </p:spPr>
        <p:txBody>
          <a:bodyPr spcFirstLastPara="1" wrap="square" lIns="68569" tIns="34275" rIns="68569" bIns="34275" anchor="ctr" anchorCtr="0">
            <a:noAutofit/>
          </a:bodyPr>
          <a:lstStyle/>
          <a:p>
            <a:pPr>
              <a:lnSpc>
                <a:spcPct val="90000"/>
              </a:lnSpc>
              <a:buClr>
                <a:srgbClr val="000000"/>
              </a:buClr>
              <a:buSzPts val="3000"/>
            </a:pPr>
            <a:r>
              <a:rPr lang="en-US" sz="2250" b="1" dirty="0">
                <a:solidFill>
                  <a:srgbClr val="000000"/>
                </a:solidFill>
                <a:latin typeface="Calibri"/>
                <a:ea typeface="Calibri"/>
                <a:cs typeface="Calibri"/>
                <a:sym typeface="Calibri"/>
              </a:rPr>
              <a:t>GOES-18 L1b Science Product Validation Status</a:t>
            </a:r>
            <a:endParaRPr sz="2250" b="1" dirty="0">
              <a:solidFill>
                <a:srgbClr val="000000"/>
              </a:solidFill>
              <a:latin typeface="Calibri"/>
              <a:ea typeface="Calibri"/>
              <a:cs typeface="Calibri"/>
              <a:sym typeface="Calibri"/>
            </a:endParaRPr>
          </a:p>
        </p:txBody>
      </p:sp>
      <p:sp>
        <p:nvSpPr>
          <p:cNvPr id="300" name="Google Shape;300;g18ff1a60233_1_925"/>
          <p:cNvSpPr txBox="1"/>
          <p:nvPr/>
        </p:nvSpPr>
        <p:spPr>
          <a:xfrm>
            <a:off x="7265229" y="5451136"/>
            <a:ext cx="1679850" cy="207719"/>
          </a:xfrm>
          <a:prstGeom prst="rect">
            <a:avLst/>
          </a:prstGeom>
          <a:noFill/>
          <a:ln>
            <a:noFill/>
          </a:ln>
        </p:spPr>
        <p:txBody>
          <a:bodyPr spcFirstLastPara="1" wrap="square" lIns="68569" tIns="34275" rIns="68569" bIns="34275" anchor="t" anchorCtr="0">
            <a:spAutoFit/>
          </a:bodyPr>
          <a:lstStyle/>
          <a:p>
            <a:pPr algn="ctr">
              <a:buClr>
                <a:srgbClr val="000000"/>
              </a:buClr>
              <a:buSzPts val="1200"/>
            </a:pPr>
            <a:r>
              <a:rPr lang="en-US" sz="900">
                <a:solidFill>
                  <a:srgbClr val="000000"/>
                </a:solidFill>
                <a:latin typeface="Calibri"/>
                <a:ea typeface="Calibri"/>
                <a:cs typeface="Calibri"/>
                <a:sym typeface="Calibri"/>
              </a:rPr>
              <a:t>Ver: 11/29/22  E. Kline</a:t>
            </a:r>
            <a:endParaRPr sz="1050">
              <a:solidFill>
                <a:srgbClr val="000000"/>
              </a:solidFill>
              <a:latin typeface="Arial"/>
              <a:ea typeface="Arial"/>
              <a:cs typeface="Arial"/>
              <a:sym typeface="Arial"/>
            </a:endParaRPr>
          </a:p>
        </p:txBody>
      </p:sp>
      <p:pic>
        <p:nvPicPr>
          <p:cNvPr id="301" name="Google Shape;301;g18ff1a60233_1_925"/>
          <p:cNvPicPr preferRelativeResize="0"/>
          <p:nvPr/>
        </p:nvPicPr>
        <p:blipFill rotWithShape="1">
          <a:blip r:embed="rId3">
            <a:alphaModFix/>
          </a:blip>
          <a:srcRect l="2937" t="13424" r="1659" b="9331"/>
          <a:stretch/>
        </p:blipFill>
        <p:spPr>
          <a:xfrm>
            <a:off x="1121794" y="1324444"/>
            <a:ext cx="6795470" cy="41266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18ff1a60233_1_933"/>
          <p:cNvSpPr txBox="1"/>
          <p:nvPr/>
        </p:nvSpPr>
        <p:spPr>
          <a:xfrm>
            <a:off x="1872131" y="152400"/>
            <a:ext cx="5657850" cy="617175"/>
          </a:xfrm>
          <a:prstGeom prst="rect">
            <a:avLst/>
          </a:prstGeom>
          <a:noFill/>
          <a:ln>
            <a:noFill/>
          </a:ln>
        </p:spPr>
        <p:txBody>
          <a:bodyPr spcFirstLastPara="1" wrap="square" lIns="68569" tIns="34275" rIns="68569" bIns="34275" anchor="ctr" anchorCtr="0">
            <a:noAutofit/>
          </a:bodyPr>
          <a:lstStyle/>
          <a:p>
            <a:pPr>
              <a:lnSpc>
                <a:spcPct val="90000"/>
              </a:lnSpc>
              <a:buClr>
                <a:srgbClr val="000000"/>
              </a:buClr>
              <a:buSzPts val="2800"/>
            </a:pPr>
            <a:r>
              <a:rPr lang="en-US" sz="2100" b="1" dirty="0">
                <a:solidFill>
                  <a:srgbClr val="000000"/>
                </a:solidFill>
                <a:latin typeface="Calibri"/>
                <a:ea typeface="Calibri"/>
                <a:cs typeface="Calibri"/>
                <a:sym typeface="Calibri"/>
              </a:rPr>
              <a:t>GOES-18 L2+ Science Product Validation Status</a:t>
            </a:r>
            <a:endParaRPr sz="2250" b="1" dirty="0">
              <a:solidFill>
                <a:srgbClr val="000000"/>
              </a:solidFill>
              <a:latin typeface="Calibri"/>
              <a:ea typeface="Calibri"/>
              <a:cs typeface="Calibri"/>
              <a:sym typeface="Calibri"/>
            </a:endParaRPr>
          </a:p>
        </p:txBody>
      </p:sp>
      <p:sp>
        <p:nvSpPr>
          <p:cNvPr id="307" name="Google Shape;307;g18ff1a60233_1_933"/>
          <p:cNvSpPr txBox="1"/>
          <p:nvPr/>
        </p:nvSpPr>
        <p:spPr>
          <a:xfrm>
            <a:off x="7429523" y="5556473"/>
            <a:ext cx="1679850" cy="207719"/>
          </a:xfrm>
          <a:prstGeom prst="rect">
            <a:avLst/>
          </a:prstGeom>
          <a:noFill/>
          <a:ln>
            <a:noFill/>
          </a:ln>
        </p:spPr>
        <p:txBody>
          <a:bodyPr spcFirstLastPara="1" wrap="square" lIns="68569" tIns="34275" rIns="68569" bIns="34275" anchor="t" anchorCtr="0">
            <a:spAutoFit/>
          </a:bodyPr>
          <a:lstStyle/>
          <a:p>
            <a:pPr algn="ctr">
              <a:buClr>
                <a:srgbClr val="000000"/>
              </a:buClr>
              <a:buSzPts val="1200"/>
            </a:pPr>
            <a:r>
              <a:rPr lang="en-US" sz="900">
                <a:solidFill>
                  <a:srgbClr val="000000"/>
                </a:solidFill>
                <a:latin typeface="Calibri"/>
                <a:ea typeface="Calibri"/>
                <a:cs typeface="Calibri"/>
                <a:sym typeface="Calibri"/>
              </a:rPr>
              <a:t>Ver: </a:t>
            </a:r>
            <a:r>
              <a:rPr lang="en-US" sz="900">
                <a:latin typeface="Calibri"/>
                <a:ea typeface="Calibri"/>
                <a:cs typeface="Calibri"/>
                <a:sym typeface="Calibri"/>
              </a:rPr>
              <a:t>6</a:t>
            </a:r>
            <a:r>
              <a:rPr lang="en-US" sz="900">
                <a:solidFill>
                  <a:srgbClr val="000000"/>
                </a:solidFill>
                <a:latin typeface="Calibri"/>
                <a:ea typeface="Calibri"/>
                <a:cs typeface="Calibri"/>
                <a:sym typeface="Calibri"/>
              </a:rPr>
              <a:t>/</a:t>
            </a:r>
            <a:r>
              <a:rPr lang="en-US" sz="900">
                <a:latin typeface="Calibri"/>
                <a:ea typeface="Calibri"/>
                <a:cs typeface="Calibri"/>
                <a:sym typeface="Calibri"/>
              </a:rPr>
              <a:t>8</a:t>
            </a:r>
            <a:r>
              <a:rPr lang="en-US" sz="900">
                <a:solidFill>
                  <a:srgbClr val="000000"/>
                </a:solidFill>
                <a:latin typeface="Calibri"/>
                <a:ea typeface="Calibri"/>
                <a:cs typeface="Calibri"/>
                <a:sym typeface="Calibri"/>
              </a:rPr>
              <a:t>/2</a:t>
            </a:r>
            <a:r>
              <a:rPr lang="en-US" sz="900">
                <a:latin typeface="Calibri"/>
                <a:ea typeface="Calibri"/>
                <a:cs typeface="Calibri"/>
                <a:sym typeface="Calibri"/>
              </a:rPr>
              <a:t>3</a:t>
            </a:r>
            <a:r>
              <a:rPr lang="en-US" sz="900">
                <a:solidFill>
                  <a:srgbClr val="000000"/>
                </a:solidFill>
                <a:latin typeface="Calibri"/>
                <a:ea typeface="Calibri"/>
                <a:cs typeface="Calibri"/>
                <a:sym typeface="Calibri"/>
              </a:rPr>
              <a:t>  E. Kline</a:t>
            </a:r>
            <a:endParaRPr sz="1050">
              <a:solidFill>
                <a:srgbClr val="000000"/>
              </a:solidFill>
              <a:latin typeface="Arial"/>
              <a:ea typeface="Arial"/>
              <a:cs typeface="Arial"/>
              <a:sym typeface="Arial"/>
            </a:endParaRPr>
          </a:p>
        </p:txBody>
      </p:sp>
      <p:sp>
        <p:nvSpPr>
          <p:cNvPr id="308" name="Google Shape;308;g18ff1a60233_1_933"/>
          <p:cNvSpPr/>
          <p:nvPr/>
        </p:nvSpPr>
        <p:spPr>
          <a:xfrm>
            <a:off x="1934498" y="6059046"/>
            <a:ext cx="5456925" cy="396900"/>
          </a:xfrm>
          <a:prstGeom prst="rect">
            <a:avLst/>
          </a:prstGeom>
          <a:solidFill>
            <a:srgbClr val="ECD9FF"/>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200"/>
            </a:pPr>
            <a:r>
              <a:rPr lang="en-US" sz="900" dirty="0">
                <a:solidFill>
                  <a:srgbClr val="000000"/>
                </a:solidFill>
                <a:latin typeface="Calibri"/>
                <a:ea typeface="Calibri"/>
                <a:cs typeface="Calibri"/>
                <a:sym typeface="Calibri"/>
              </a:rPr>
              <a:t>* </a:t>
            </a:r>
            <a:r>
              <a:rPr lang="en-US" sz="900" dirty="0">
                <a:latin typeface="Calibri"/>
                <a:ea typeface="Calibri"/>
                <a:cs typeface="Calibri"/>
                <a:sym typeface="Calibri"/>
              </a:rPr>
              <a:t>Previously discovered issue that caused an over-categorization of water clouds as ice clouds in the GOES-18 Cloud Top Phase product has been resolved as of 5/31/23</a:t>
            </a:r>
            <a:endParaRPr sz="900" dirty="0">
              <a:solidFill>
                <a:srgbClr val="000000"/>
              </a:solidFill>
              <a:latin typeface="Calibri"/>
              <a:ea typeface="Calibri"/>
              <a:cs typeface="Calibri"/>
              <a:sym typeface="Calibri"/>
            </a:endParaRPr>
          </a:p>
        </p:txBody>
      </p:sp>
      <p:graphicFrame>
        <p:nvGraphicFramePr>
          <p:cNvPr id="309" name="Google Shape;309;g18ff1a60233_1_933"/>
          <p:cNvGraphicFramePr/>
          <p:nvPr>
            <p:extLst>
              <p:ext uri="{D42A27DB-BD31-4B8C-83A1-F6EECF244321}">
                <p14:modId xmlns:p14="http://schemas.microsoft.com/office/powerpoint/2010/main" val="3371757484"/>
              </p:ext>
            </p:extLst>
          </p:nvPr>
        </p:nvGraphicFramePr>
        <p:xfrm>
          <a:off x="914400" y="685800"/>
          <a:ext cx="7619999" cy="4648198"/>
        </p:xfrm>
        <a:graphic>
          <a:graphicData uri="http://schemas.openxmlformats.org/drawingml/2006/table">
            <a:tbl>
              <a:tblPr>
                <a:noFill/>
              </a:tblPr>
              <a:tblGrid>
                <a:gridCol w="1983813">
                  <a:extLst>
                    <a:ext uri="{9D8B030D-6E8A-4147-A177-3AD203B41FA5}">
                      <a16:colId xmlns:a16="http://schemas.microsoft.com/office/drawing/2014/main" val="20000"/>
                    </a:ext>
                  </a:extLst>
                </a:gridCol>
                <a:gridCol w="576690">
                  <a:extLst>
                    <a:ext uri="{9D8B030D-6E8A-4147-A177-3AD203B41FA5}">
                      <a16:colId xmlns:a16="http://schemas.microsoft.com/office/drawing/2014/main" val="20001"/>
                    </a:ext>
                  </a:extLst>
                </a:gridCol>
                <a:gridCol w="616423">
                  <a:extLst>
                    <a:ext uri="{9D8B030D-6E8A-4147-A177-3AD203B41FA5}">
                      <a16:colId xmlns:a16="http://schemas.microsoft.com/office/drawing/2014/main" val="20002"/>
                    </a:ext>
                  </a:extLst>
                </a:gridCol>
                <a:gridCol w="536959">
                  <a:extLst>
                    <a:ext uri="{9D8B030D-6E8A-4147-A177-3AD203B41FA5}">
                      <a16:colId xmlns:a16="http://schemas.microsoft.com/office/drawing/2014/main" val="20003"/>
                    </a:ext>
                  </a:extLst>
                </a:gridCol>
                <a:gridCol w="192230">
                  <a:extLst>
                    <a:ext uri="{9D8B030D-6E8A-4147-A177-3AD203B41FA5}">
                      <a16:colId xmlns:a16="http://schemas.microsoft.com/office/drawing/2014/main" val="20004"/>
                    </a:ext>
                  </a:extLst>
                </a:gridCol>
                <a:gridCol w="1983813">
                  <a:extLst>
                    <a:ext uri="{9D8B030D-6E8A-4147-A177-3AD203B41FA5}">
                      <a16:colId xmlns:a16="http://schemas.microsoft.com/office/drawing/2014/main" val="20005"/>
                    </a:ext>
                  </a:extLst>
                </a:gridCol>
                <a:gridCol w="576690">
                  <a:extLst>
                    <a:ext uri="{9D8B030D-6E8A-4147-A177-3AD203B41FA5}">
                      <a16:colId xmlns:a16="http://schemas.microsoft.com/office/drawing/2014/main" val="20006"/>
                    </a:ext>
                  </a:extLst>
                </a:gridCol>
                <a:gridCol w="651741">
                  <a:extLst>
                    <a:ext uri="{9D8B030D-6E8A-4147-A177-3AD203B41FA5}">
                      <a16:colId xmlns:a16="http://schemas.microsoft.com/office/drawing/2014/main" val="20007"/>
                    </a:ext>
                  </a:extLst>
                </a:gridCol>
                <a:gridCol w="501640">
                  <a:extLst>
                    <a:ext uri="{9D8B030D-6E8A-4147-A177-3AD203B41FA5}">
                      <a16:colId xmlns:a16="http://schemas.microsoft.com/office/drawing/2014/main" val="20008"/>
                    </a:ext>
                  </a:extLst>
                </a:gridCol>
              </a:tblGrid>
              <a:tr h="342625">
                <a:tc>
                  <a:txBody>
                    <a:bodyPr/>
                    <a:lstStyle/>
                    <a:p>
                      <a:pPr marL="0" marR="0" lvl="0" indent="0" algn="ctr" rtl="0">
                        <a:spcBef>
                          <a:spcPts val="0"/>
                        </a:spcBef>
                        <a:spcAft>
                          <a:spcPts val="0"/>
                        </a:spcAft>
                        <a:buNone/>
                      </a:pPr>
                      <a:r>
                        <a:rPr lang="en-US" sz="900" b="1">
                          <a:solidFill>
                            <a:srgbClr val="000000"/>
                          </a:solidFill>
                          <a:latin typeface="Calibri"/>
                          <a:ea typeface="Calibri"/>
                          <a:cs typeface="Calibri"/>
                          <a:sym typeface="Calibri"/>
                        </a:rPr>
                        <a:t>L2+ Products</a:t>
                      </a:r>
                      <a:endParaRPr sz="900" b="1">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900" b="1">
                          <a:solidFill>
                            <a:srgbClr val="000000"/>
                          </a:solidFill>
                          <a:latin typeface="Calibri"/>
                          <a:ea typeface="Calibri"/>
                          <a:cs typeface="Calibri"/>
                          <a:sym typeface="Calibri"/>
                        </a:rPr>
                        <a:t>Beta</a:t>
                      </a:r>
                      <a:endParaRPr sz="1400"/>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900" b="1">
                          <a:solidFill>
                            <a:srgbClr val="000000"/>
                          </a:solidFill>
                          <a:latin typeface="Calibri"/>
                          <a:ea typeface="Calibri"/>
                          <a:cs typeface="Calibri"/>
                          <a:sym typeface="Calibri"/>
                        </a:rPr>
                        <a:t>Prov</a:t>
                      </a:r>
                      <a:endParaRPr sz="900" b="1">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900" b="1">
                          <a:solidFill>
                            <a:srgbClr val="000000"/>
                          </a:solidFill>
                          <a:latin typeface="Calibri"/>
                          <a:ea typeface="Calibri"/>
                          <a:cs typeface="Calibri"/>
                          <a:sym typeface="Calibri"/>
                        </a:rPr>
                        <a:t>Full</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9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a:solidFill>
                            <a:srgbClr val="000000"/>
                          </a:solidFill>
                          <a:latin typeface="Calibri"/>
                          <a:ea typeface="Calibri"/>
                          <a:cs typeface="Calibri"/>
                          <a:sym typeface="Calibri"/>
                        </a:rPr>
                        <a:t>L2+ Products</a:t>
                      </a:r>
                      <a:endParaRPr sz="900" b="1">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a:solidFill>
                            <a:srgbClr val="000000"/>
                          </a:solidFill>
                          <a:latin typeface="Calibri"/>
                          <a:ea typeface="Calibri"/>
                          <a:cs typeface="Calibri"/>
                          <a:sym typeface="Calibri"/>
                        </a:rPr>
                        <a:t>Beta</a:t>
                      </a:r>
                      <a:endParaRPr sz="1400"/>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a:solidFill>
                            <a:srgbClr val="000000"/>
                          </a:solidFill>
                          <a:latin typeface="Calibri"/>
                          <a:ea typeface="Calibri"/>
                          <a:cs typeface="Calibri"/>
                          <a:sym typeface="Calibri"/>
                        </a:rPr>
                        <a:t>Prov</a:t>
                      </a:r>
                      <a:endParaRPr sz="900" b="1">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a:solidFill>
                            <a:srgbClr val="000000"/>
                          </a:solidFill>
                          <a:latin typeface="Calibri"/>
                          <a:ea typeface="Calibri"/>
                          <a:cs typeface="Calibri"/>
                          <a:sym typeface="Calibri"/>
                        </a:rPr>
                        <a:t>Full</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47051">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Cloud and Moisture Imagery (CMI) and Sectorized CMI (KPP)</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1400"/>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spcBef>
                          <a:spcPts val="0"/>
                        </a:spcBef>
                        <a:spcAft>
                          <a:spcPts val="0"/>
                        </a:spcAft>
                        <a:buNone/>
                      </a:pPr>
                      <a:r>
                        <a:rPr lang="en-US" sz="800">
                          <a:solidFill>
                            <a:srgbClr val="000000"/>
                          </a:solidFill>
                          <a:latin typeface="Calibri"/>
                          <a:ea typeface="Calibri"/>
                          <a:cs typeface="Calibri"/>
                          <a:sym typeface="Calibri"/>
                        </a:rPr>
                        <a:t>7/28/2022</a:t>
                      </a:r>
                      <a:endParaRPr sz="1400"/>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rowSpan="14">
                  <a:txBody>
                    <a:bodyPr/>
                    <a:lstStyle/>
                    <a:p>
                      <a:pPr marL="0" marR="0" lvl="0" indent="0" algn="ctr" rtl="0">
                        <a:spcBef>
                          <a:spcPts val="0"/>
                        </a:spcBef>
                        <a:spcAft>
                          <a:spcPts val="0"/>
                        </a:spcAft>
                        <a:buNone/>
                      </a:pPr>
                      <a:r>
                        <a:rPr lang="en-US" sz="800">
                          <a:solidFill>
                            <a:srgbClr val="000000"/>
                          </a:solidFill>
                          <a:latin typeface="Calibri"/>
                          <a:ea typeface="Calibri"/>
                          <a:cs typeface="Calibri"/>
                          <a:sym typeface="Calibri"/>
                        </a:rPr>
                        <a:t>FY23</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rowSpan="14">
                  <a:txBody>
                    <a:bodyPr/>
                    <a:lstStyle/>
                    <a:p>
                      <a:pPr marL="0" marR="0" lvl="0" indent="0" algn="l" rtl="0">
                        <a:spcBef>
                          <a:spcPts val="0"/>
                        </a:spcBef>
                        <a:spcAft>
                          <a:spcPts val="0"/>
                        </a:spcAft>
                        <a:buNone/>
                      </a:pPr>
                      <a:endParaRPr sz="900" b="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Fire/Hot Spot Characterization</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10/12/2022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rowSpan="14">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FY23</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71428">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Aerosol Detection (Smoke &amp; Dust)</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1400"/>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Ice Age &amp; Thickness </a:t>
                      </a:r>
                      <a:r>
                        <a:rPr lang="en-US" sz="800" baseline="30000">
                          <a:solidFill>
                            <a:schemeClr val="dk1"/>
                          </a:solidFill>
                          <a:latin typeface="Calibri"/>
                          <a:ea typeface="Calibri"/>
                          <a:cs typeface="Calibri"/>
                          <a:sym typeface="Calibri"/>
                        </a:rPr>
                        <a:t>E</a:t>
                      </a:r>
                      <a:endParaRPr sz="8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12/29/2022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02"/>
                  </a:ext>
                </a:extLst>
              </a:tr>
              <a:tr h="271428">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Aerosol Optical Depth</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Ice Concentration &amp; Extent </a:t>
                      </a:r>
                      <a:r>
                        <a:rPr lang="en-US" sz="800" baseline="30000">
                          <a:solidFill>
                            <a:srgbClr val="000000"/>
                          </a:solidFill>
                          <a:latin typeface="Calibri"/>
                          <a:ea typeface="Calibri"/>
                          <a:cs typeface="Calibri"/>
                          <a:sym typeface="Calibri"/>
                        </a:rPr>
                        <a:t>E</a:t>
                      </a:r>
                      <a:endParaRPr sz="800" b="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12/29/2022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03"/>
                  </a:ext>
                </a:extLst>
              </a:tr>
              <a:tr h="271428">
                <a:tc>
                  <a:txBody>
                    <a:bodyPr/>
                    <a:lstStyle/>
                    <a:p>
                      <a:pPr marL="0" marR="0" lvl="0" indent="0" algn="l" rtl="0">
                        <a:spcBef>
                          <a:spcPts val="0"/>
                        </a:spcBef>
                        <a:spcAft>
                          <a:spcPts val="0"/>
                        </a:spcAft>
                        <a:buNone/>
                      </a:pPr>
                      <a:r>
                        <a:rPr lang="en-US" sz="800" dirty="0">
                          <a:solidFill>
                            <a:srgbClr val="000000"/>
                          </a:solidFill>
                          <a:latin typeface="Calibri"/>
                          <a:ea typeface="Calibri"/>
                          <a:cs typeface="Calibri"/>
                          <a:sym typeface="Calibri"/>
                        </a:rPr>
                        <a:t>Clear Sky Mask </a:t>
                      </a:r>
                      <a:r>
                        <a:rPr lang="en-US" sz="800" baseline="30000" dirty="0">
                          <a:solidFill>
                            <a:srgbClr val="000000"/>
                          </a:solidFill>
                          <a:latin typeface="Calibri"/>
                          <a:ea typeface="Calibri"/>
                          <a:cs typeface="Calibri"/>
                          <a:sym typeface="Calibri"/>
                        </a:rPr>
                        <a:t>E</a:t>
                      </a:r>
                      <a:endParaRPr sz="1400" dirty="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dirty="0">
                          <a:solidFill>
                            <a:srgbClr val="000000"/>
                          </a:solidFill>
                          <a:latin typeface="Calibri"/>
                          <a:ea typeface="Calibri"/>
                          <a:cs typeface="Calibri"/>
                          <a:sym typeface="Calibri"/>
                        </a:rPr>
                        <a:t>9/28/2022</a:t>
                      </a:r>
                      <a:endParaRPr sz="800" b="0" i="0" u="none" strike="noStrike" cap="none" baseline="30000" dirty="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Ice Motion</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i="0" u="none" strike="noStrike" cap="none">
                          <a:solidFill>
                            <a:srgbClr val="000000"/>
                          </a:solidFill>
                          <a:latin typeface="Calibri"/>
                          <a:ea typeface="Calibri"/>
                          <a:cs typeface="Calibri"/>
                          <a:sym typeface="Calibri"/>
                        </a:rPr>
                        <a:t>N/A</a:t>
                      </a:r>
                      <a:endParaRPr sz="1400"/>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1000"/>
                        <a:buFont typeface="Calibri"/>
                        <a:buNone/>
                      </a:pPr>
                      <a:r>
                        <a:rPr lang="en-US" sz="800">
                          <a:solidFill>
                            <a:schemeClr val="dk1"/>
                          </a:solidFill>
                          <a:latin typeface="Calibri"/>
                          <a:ea typeface="Calibri"/>
                          <a:cs typeface="Calibri"/>
                          <a:sym typeface="Calibri"/>
                        </a:rPr>
                        <a:t>FY24Q1</a:t>
                      </a:r>
                      <a:endParaRPr sz="800" b="0" i="0" u="none" strike="noStrike" cap="none" baseline="30000">
                        <a:solidFill>
                          <a:schemeClr val="dk1"/>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4"/>
                  </a:ext>
                </a:extLst>
              </a:tr>
              <a:tr h="271428">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Cloud Cover Layers </a:t>
                      </a:r>
                      <a:r>
                        <a:rPr lang="en-US" sz="800" baseline="30000">
                          <a:solidFill>
                            <a:schemeClr val="dk1"/>
                          </a:solidFill>
                          <a:latin typeface="Calibri"/>
                          <a:ea typeface="Calibri"/>
                          <a:cs typeface="Calibri"/>
                          <a:sym typeface="Calibri"/>
                        </a:rPr>
                        <a:t>E</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5/16/2023</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Land Surface Albedo </a:t>
                      </a:r>
                      <a:r>
                        <a:rPr lang="en-US" sz="800" baseline="30000">
                          <a:solidFill>
                            <a:srgbClr val="000000"/>
                          </a:solidFill>
                          <a:latin typeface="Calibri"/>
                          <a:ea typeface="Calibri"/>
                          <a:cs typeface="Calibri"/>
                          <a:sym typeface="Calibri"/>
                        </a:rPr>
                        <a:t>E</a:t>
                      </a:r>
                      <a:endParaRPr sz="8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05"/>
                  </a:ext>
                </a:extLst>
              </a:tr>
              <a:tr h="436407">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Cloud Optical Depth </a:t>
                      </a:r>
                      <a:r>
                        <a:rPr lang="en-US" sz="800" baseline="30000">
                          <a:solidFill>
                            <a:schemeClr val="dk1"/>
                          </a:solidFill>
                          <a:latin typeface="Calibri"/>
                          <a:ea typeface="Calibri"/>
                          <a:cs typeface="Calibri"/>
                          <a:sym typeface="Calibri"/>
                        </a:rPr>
                        <a:t>E</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11/21/2022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Land Surface Reflectance </a:t>
                      </a:r>
                      <a:r>
                        <a:rPr lang="en-US" sz="800" baseline="30000">
                          <a:solidFill>
                            <a:srgbClr val="000000"/>
                          </a:solidFill>
                          <a:latin typeface="Calibri"/>
                          <a:ea typeface="Calibri"/>
                          <a:cs typeface="Calibri"/>
                          <a:sym typeface="Calibri"/>
                        </a:rPr>
                        <a:t>E</a:t>
                      </a:r>
                      <a:endParaRPr sz="8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06"/>
                  </a:ext>
                </a:extLst>
              </a:tr>
              <a:tr h="436407">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Cloud Particle Size Distribution </a:t>
                      </a:r>
                      <a:r>
                        <a:rPr lang="en-US" sz="800" baseline="30000">
                          <a:solidFill>
                            <a:schemeClr val="dk1"/>
                          </a:solidFill>
                          <a:latin typeface="Calibri"/>
                          <a:ea typeface="Calibri"/>
                          <a:cs typeface="Calibri"/>
                          <a:sym typeface="Calibri"/>
                        </a:rPr>
                        <a:t>E</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11/21/2022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Land Surface Temperature </a:t>
                      </a:r>
                      <a:r>
                        <a:rPr lang="en-US" sz="800" baseline="30000">
                          <a:solidFill>
                            <a:srgbClr val="000000"/>
                          </a:solidFill>
                          <a:latin typeface="Calibri"/>
                          <a:ea typeface="Calibri"/>
                          <a:cs typeface="Calibri"/>
                          <a:sym typeface="Calibri"/>
                        </a:rPr>
                        <a:t>E</a:t>
                      </a:r>
                      <a:endParaRPr sz="800" b="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07"/>
                  </a:ext>
                </a:extLst>
              </a:tr>
              <a:tr h="271428">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Cloud Top Height </a:t>
                      </a:r>
                      <a:r>
                        <a:rPr lang="en-US" sz="800" baseline="30000">
                          <a:solidFill>
                            <a:schemeClr val="dk1"/>
                          </a:solidFill>
                          <a:latin typeface="Calibri"/>
                          <a:ea typeface="Calibri"/>
                          <a:cs typeface="Calibri"/>
                          <a:sym typeface="Calibri"/>
                        </a:rPr>
                        <a:t>E</a:t>
                      </a:r>
                      <a:endParaRPr sz="8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a:solidFill>
                            <a:srgbClr val="000000"/>
                          </a:solidFill>
                          <a:latin typeface="Calibri"/>
                          <a:ea typeface="Calibri"/>
                          <a:cs typeface="Calibri"/>
                          <a:sym typeface="Calibri"/>
                        </a:rPr>
                        <a:t>9/28/2022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Legacy Vertical Moisture Profile</a:t>
                      </a:r>
                      <a:endParaRPr sz="800" b="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10/12/2022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08"/>
                  </a:ext>
                </a:extLst>
              </a:tr>
              <a:tr h="271428">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Cloud Top Phase* </a:t>
                      </a:r>
                      <a:r>
                        <a:rPr lang="en-US" sz="800" baseline="30000">
                          <a:solidFill>
                            <a:srgbClr val="000000"/>
                          </a:solidFill>
                          <a:latin typeface="Calibri"/>
                          <a:ea typeface="Calibri"/>
                          <a:cs typeface="Calibri"/>
                          <a:sym typeface="Calibri"/>
                        </a:rPr>
                        <a:t>E</a:t>
                      </a:r>
                      <a:endParaRPr sz="8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a:solidFill>
                            <a:srgbClr val="000000"/>
                          </a:solidFill>
                          <a:latin typeface="Calibri"/>
                          <a:ea typeface="Calibri"/>
                          <a:cs typeface="Calibri"/>
                          <a:sym typeface="Calibri"/>
                        </a:rPr>
                        <a:t>9/28/2022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Legacy Vertical Temperature Profile</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10/12/2022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09"/>
                  </a:ext>
                </a:extLst>
              </a:tr>
              <a:tr h="271428">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Cloud Top Pressure </a:t>
                      </a:r>
                      <a:r>
                        <a:rPr lang="en-US" sz="800" baseline="30000">
                          <a:solidFill>
                            <a:schemeClr val="dk1"/>
                          </a:solidFill>
                          <a:latin typeface="Calibri"/>
                          <a:ea typeface="Calibri"/>
                          <a:cs typeface="Calibri"/>
                          <a:sym typeface="Calibri"/>
                        </a:rPr>
                        <a:t>E</a:t>
                      </a:r>
                      <a:endParaRPr sz="8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a:solidFill>
                            <a:srgbClr val="000000"/>
                          </a:solidFill>
                          <a:latin typeface="Calibri"/>
                          <a:ea typeface="Calibri"/>
                          <a:cs typeface="Calibri"/>
                          <a:sym typeface="Calibri"/>
                        </a:rPr>
                        <a:t>9/28/2022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Rainfall Rate/QPE</a:t>
                      </a:r>
                      <a:endParaRPr sz="800" b="0" baseline="300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10"/>
                  </a:ext>
                </a:extLst>
              </a:tr>
              <a:tr h="271428">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Cloud Top Temperature </a:t>
                      </a:r>
                      <a:r>
                        <a:rPr lang="en-US" sz="800" baseline="30000">
                          <a:solidFill>
                            <a:schemeClr val="dk1"/>
                          </a:solidFill>
                          <a:latin typeface="Calibri"/>
                          <a:ea typeface="Calibri"/>
                          <a:cs typeface="Calibri"/>
                          <a:sym typeface="Calibri"/>
                        </a:rPr>
                        <a:t>E</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a:solidFill>
                            <a:srgbClr val="000000"/>
                          </a:solidFill>
                          <a:latin typeface="Calibri"/>
                          <a:ea typeface="Calibri"/>
                          <a:cs typeface="Calibri"/>
                          <a:sym typeface="Calibri"/>
                        </a:rPr>
                        <a:t>9/28/2022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Reflected S/W Radiation: TOA</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11"/>
                  </a:ext>
                </a:extLst>
              </a:tr>
              <a:tr h="271428">
                <a:tc>
                  <a:txBody>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Derived Motion Winds </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a:solidFill>
                            <a:srgbClr val="000000"/>
                          </a:solidFill>
                          <a:latin typeface="Calibri"/>
                          <a:ea typeface="Calibri"/>
                          <a:cs typeface="Calibri"/>
                          <a:sym typeface="Calibri"/>
                        </a:rPr>
                        <a:t>9/28/2022</a:t>
                      </a:r>
                      <a:endParaRPr sz="1400"/>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Sea Surface Temperature</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11/21/2022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12"/>
                  </a:ext>
                </a:extLst>
              </a:tr>
              <a:tr h="271428">
                <a:tc>
                  <a:txBody>
                    <a:bodyPr/>
                    <a:lstStyle/>
                    <a:p>
                      <a:pPr marL="0" marR="0" lvl="0" indent="0" algn="l" rtl="0">
                        <a:lnSpc>
                          <a:spcPct val="100000"/>
                        </a:lnSpc>
                        <a:spcBef>
                          <a:spcPts val="0"/>
                        </a:spcBef>
                        <a:spcAft>
                          <a:spcPts val="0"/>
                        </a:spcAft>
                        <a:buClr>
                          <a:srgbClr val="000000"/>
                        </a:buClr>
                        <a:buSzPts val="1100"/>
                        <a:buFont typeface="Calibri"/>
                        <a:buNone/>
                      </a:pPr>
                      <a:r>
                        <a:rPr lang="en-US" sz="800">
                          <a:solidFill>
                            <a:srgbClr val="000000"/>
                          </a:solidFill>
                          <a:latin typeface="Calibri"/>
                          <a:ea typeface="Calibri"/>
                          <a:cs typeface="Calibri"/>
                          <a:sym typeface="Calibri"/>
                        </a:rPr>
                        <a:t>Derived Stability Indices</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9/12/2022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Snow Cover </a:t>
                      </a:r>
                      <a:r>
                        <a:rPr lang="en-US" sz="800" baseline="30000">
                          <a:solidFill>
                            <a:schemeClr val="dk1"/>
                          </a:solidFill>
                          <a:latin typeface="Calibri"/>
                          <a:ea typeface="Calibri"/>
                          <a:cs typeface="Calibri"/>
                          <a:sym typeface="Calibri"/>
                        </a:rPr>
                        <a:t>E</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N/A</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12/9/2022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13"/>
                  </a:ext>
                </a:extLst>
              </a:tr>
              <a:tr h="271428">
                <a:tc>
                  <a:txBody>
                    <a:bodyPr/>
                    <a:lstStyle/>
                    <a:p>
                      <a:pPr marL="0" marR="0" lvl="0" indent="0" algn="l" rtl="0">
                        <a:lnSpc>
                          <a:spcPct val="100000"/>
                        </a:lnSpc>
                        <a:spcBef>
                          <a:spcPts val="0"/>
                        </a:spcBef>
                        <a:spcAft>
                          <a:spcPts val="0"/>
                        </a:spcAft>
                        <a:buClr>
                          <a:srgbClr val="000000"/>
                        </a:buClr>
                        <a:buSzPts val="1100"/>
                        <a:buFont typeface="Calibri"/>
                        <a:buNone/>
                      </a:pPr>
                      <a:r>
                        <a:rPr lang="en-US" sz="800">
                          <a:solidFill>
                            <a:srgbClr val="000000"/>
                          </a:solidFill>
                          <a:latin typeface="Calibri"/>
                          <a:ea typeface="Calibri"/>
                          <a:cs typeface="Calibri"/>
                          <a:sym typeface="Calibri"/>
                        </a:rPr>
                        <a:t>Downward S/W Radiation: Surface</a:t>
                      </a:r>
                      <a:endParaRPr sz="800">
                        <a:solidFill>
                          <a:srgbClr val="000000"/>
                        </a:solidFill>
                        <a:latin typeface="Calibri"/>
                        <a:ea typeface="Calibri"/>
                        <a:cs typeface="Calibri"/>
                        <a:sym typeface="Calibri"/>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a:solidFill>
                            <a:srgbClr val="000000"/>
                          </a:solidFill>
                          <a:latin typeface="Calibri"/>
                          <a:ea typeface="Calibri"/>
                          <a:cs typeface="Calibri"/>
                          <a:sym typeface="Calibri"/>
                        </a:rPr>
                        <a:t>11/9/2022</a:t>
                      </a:r>
                      <a:endParaRPr sz="800" b="0" i="0" u="none" strike="noStrike" cap="none" baseline="3000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800" b="0">
                          <a:solidFill>
                            <a:srgbClr val="000000"/>
                          </a:solidFill>
                          <a:latin typeface="Calibri"/>
                          <a:ea typeface="Calibri"/>
                          <a:cs typeface="Calibri"/>
                          <a:sym typeface="Calibri"/>
                        </a:rPr>
                        <a:t>Total Precipitable Water</a:t>
                      </a:r>
                      <a:endParaRPr sz="1400"/>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b="0">
                          <a:solidFill>
                            <a:srgbClr val="000000"/>
                          </a:solidFill>
                          <a:latin typeface="Calibri"/>
                          <a:ea typeface="Calibri"/>
                          <a:cs typeface="Calibri"/>
                          <a:sym typeface="Calibri"/>
                        </a:rPr>
                        <a:t>5/11/2022</a:t>
                      </a:r>
                      <a:endParaRPr sz="800" b="0" i="0" u="none" strike="noStrike" cap="none">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800" i="0" dirty="0">
                          <a:solidFill>
                            <a:srgbClr val="000000"/>
                          </a:solidFill>
                          <a:latin typeface="Calibri"/>
                          <a:ea typeface="Calibri"/>
                          <a:cs typeface="Calibri"/>
                          <a:sym typeface="Calibri"/>
                        </a:rPr>
                        <a:t>10/12/2022</a:t>
                      </a:r>
                      <a:endParaRPr sz="800" b="0" i="0" u="none" strike="noStrike" cap="none" baseline="30000" dirty="0">
                        <a:solidFill>
                          <a:srgbClr val="000000"/>
                        </a:solidFill>
                        <a:latin typeface="Calibri"/>
                        <a:ea typeface="Calibri"/>
                        <a:cs typeface="Calibri"/>
                        <a:sym typeface="Calibri"/>
                      </a:endParaRPr>
                    </a:p>
                  </a:txBody>
                  <a:tcPr marL="34294" marR="3429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vMerge="1">
                  <a:txBody>
                    <a:bodyPr/>
                    <a:lstStyle/>
                    <a:p>
                      <a:endParaRPr lang="en-US"/>
                    </a:p>
                  </a:txBody>
                  <a:tcPr/>
                </a:tc>
                <a:extLst>
                  <a:ext uri="{0D108BD9-81ED-4DB2-BD59-A6C34878D82A}">
                    <a16:rowId xmlns:a16="http://schemas.microsoft.com/office/drawing/2014/main" val="10014"/>
                  </a:ext>
                </a:extLst>
              </a:tr>
            </a:tbl>
          </a:graphicData>
        </a:graphic>
      </p:graphicFrame>
      <p:pic>
        <p:nvPicPr>
          <p:cNvPr id="310" name="Google Shape;310;g18ff1a60233_1_933"/>
          <p:cNvPicPr preferRelativeResize="0"/>
          <p:nvPr/>
        </p:nvPicPr>
        <p:blipFill rotWithShape="1">
          <a:blip r:embed="rId3">
            <a:alphaModFix/>
          </a:blip>
          <a:srcRect t="77459" b="9062"/>
          <a:stretch/>
        </p:blipFill>
        <p:spPr>
          <a:xfrm>
            <a:off x="1143000" y="5375352"/>
            <a:ext cx="6858000" cy="6932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Documentation of Product Status</a:t>
            </a:r>
          </a:p>
        </p:txBody>
      </p:sp>
      <p:sp>
        <p:nvSpPr>
          <p:cNvPr id="3" name="Text Placeholder 2"/>
          <p:cNvSpPr txBox="1">
            <a:spLocks/>
          </p:cNvSpPr>
          <p:nvPr/>
        </p:nvSpPr>
        <p:spPr>
          <a:xfrm>
            <a:off x="381000" y="1033670"/>
            <a:ext cx="8610600" cy="160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800" indent="0">
              <a:buFont typeface="Arial" pitchFamily="34" charset="0"/>
              <a:buNone/>
            </a:pPr>
            <a:r>
              <a:rPr lang="en-US" sz="2400" dirty="0">
                <a:solidFill>
                  <a:srgbClr val="002060"/>
                </a:solidFill>
              </a:rPr>
              <a:t>A comprehensive listing of data quality assessments for GOES-16/17/18 ABI L2 products:  </a:t>
            </a:r>
          </a:p>
          <a:p>
            <a:endParaRPr lang="en-US" sz="2400" dirty="0">
              <a:solidFill>
                <a:srgbClr val="002060"/>
              </a:solidFill>
            </a:endParaRPr>
          </a:p>
          <a:p>
            <a:pPr marL="50800" indent="0">
              <a:buNone/>
            </a:pPr>
            <a:r>
              <a:rPr lang="en-US" sz="2400" dirty="0">
                <a:hlinkClick r:id="rId3"/>
              </a:rPr>
              <a:t>https://www.noaasis.noaa.gov/GOES/product_quality.html</a:t>
            </a:r>
            <a:endParaRPr lang="en-US" sz="2400" dirty="0">
              <a:solidFill>
                <a:srgbClr val="002060"/>
              </a:solidFill>
            </a:endParaRPr>
          </a:p>
        </p:txBody>
      </p:sp>
      <p:pic>
        <p:nvPicPr>
          <p:cNvPr id="5" name="Picture 4"/>
          <p:cNvPicPr>
            <a:picLocks noChangeAspect="1"/>
          </p:cNvPicPr>
          <p:nvPr/>
        </p:nvPicPr>
        <p:blipFill>
          <a:blip r:embed="rId4"/>
          <a:stretch>
            <a:fillRect/>
          </a:stretch>
        </p:blipFill>
        <p:spPr>
          <a:xfrm>
            <a:off x="586002" y="2819400"/>
            <a:ext cx="7875406" cy="3690798"/>
          </a:xfrm>
          <a:prstGeom prst="rect">
            <a:avLst/>
          </a:prstGeom>
        </p:spPr>
      </p:pic>
    </p:spTree>
    <p:extLst>
      <p:ext uri="{BB962C8B-B14F-4D97-AF65-F5344CB8AC3E}">
        <p14:creationId xmlns:p14="http://schemas.microsoft.com/office/powerpoint/2010/main" val="2002513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4000" b="0" dirty="0"/>
              <a:t>Presentation Outline</a:t>
            </a:r>
          </a:p>
        </p:txBody>
      </p:sp>
      <p:sp>
        <p:nvSpPr>
          <p:cNvPr id="3" name="Content Placeholder 2"/>
          <p:cNvSpPr>
            <a:spLocks noGrp="1"/>
          </p:cNvSpPr>
          <p:nvPr>
            <p:ph idx="1"/>
          </p:nvPr>
        </p:nvSpPr>
        <p:spPr>
          <a:xfrm>
            <a:off x="228600" y="1371600"/>
            <a:ext cx="8686800" cy="4221163"/>
          </a:xfrm>
        </p:spPr>
        <p:txBody>
          <a:bodyPr>
            <a:noAutofit/>
          </a:bodyPr>
          <a:lstStyle/>
          <a:p>
            <a:pPr marL="0" indent="0">
              <a:buNone/>
            </a:pPr>
            <a:endParaRPr lang="en-US" sz="900" dirty="0"/>
          </a:p>
          <a:p>
            <a:pPr>
              <a:buFontTx/>
              <a:buChar char="-"/>
            </a:pPr>
            <a:r>
              <a:rPr lang="en-US" sz="2400" dirty="0"/>
              <a:t>Overview of the Office of Satellite and Product Operations (OSPO)</a:t>
            </a:r>
          </a:p>
          <a:p>
            <a:pPr>
              <a:buFontTx/>
              <a:buChar char="-"/>
            </a:pPr>
            <a:r>
              <a:rPr lang="en-US" sz="2400" dirty="0"/>
              <a:t>Status of Satellite Operations</a:t>
            </a:r>
          </a:p>
          <a:p>
            <a:pPr>
              <a:buFontTx/>
              <a:buChar char="-"/>
            </a:pPr>
            <a:r>
              <a:rPr lang="en-US" sz="2400" dirty="0"/>
              <a:t>Status of </a:t>
            </a:r>
            <a:r>
              <a:rPr lang="en-US" sz="2400" dirty="0" err="1"/>
              <a:t>McIDAS</a:t>
            </a:r>
            <a:r>
              <a:rPr lang="en-US" sz="2400" dirty="0"/>
              <a:t> at ESPC </a:t>
            </a:r>
          </a:p>
          <a:p>
            <a:pPr>
              <a:buFontTx/>
              <a:buChar char="-"/>
            </a:pPr>
            <a:r>
              <a:rPr lang="en-US" sz="2400" dirty="0"/>
              <a:t>Q&amp;A</a:t>
            </a:r>
          </a:p>
          <a:p>
            <a:pPr>
              <a:buFontTx/>
              <a:buChar char="-"/>
            </a:pPr>
            <a:endParaRPr lang="en-US" sz="2400" dirty="0"/>
          </a:p>
          <a:p>
            <a:pPr marL="0" indent="0">
              <a:buNone/>
            </a:pPr>
            <a:endParaRPr lang="en-US" sz="2400" dirty="0"/>
          </a:p>
          <a:p>
            <a:pPr>
              <a:buFontTx/>
              <a:buChar char="-"/>
            </a:pPr>
            <a:endParaRPr lang="en-US" sz="2400" dirty="0"/>
          </a:p>
          <a:p>
            <a:pPr>
              <a:buFontTx/>
              <a:buChar char="-"/>
            </a:pPr>
            <a:endParaRPr lang="en-US" sz="2400" dirty="0"/>
          </a:p>
          <a:p>
            <a:pPr marL="0" indent="0">
              <a:buNone/>
            </a:pPr>
            <a:endParaRPr 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462" y="3657600"/>
            <a:ext cx="193833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79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lstStyle/>
          <a:p>
            <a:r>
              <a:rPr lang="en-US" b="1" dirty="0"/>
              <a:t>POES Status</a:t>
            </a:r>
          </a:p>
        </p:txBody>
      </p:sp>
    </p:spTree>
    <p:extLst>
      <p:ext uri="{BB962C8B-B14F-4D97-AF65-F5344CB8AC3E}">
        <p14:creationId xmlns:p14="http://schemas.microsoft.com/office/powerpoint/2010/main" val="138959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629"/>
            <a:ext cx="8229600" cy="581795"/>
          </a:xfrm>
        </p:spPr>
        <p:txBody>
          <a:bodyPr>
            <a:normAutofit fontScale="90000"/>
          </a:bodyPr>
          <a:lstStyle/>
          <a:p>
            <a:r>
              <a:rPr lang="en-US" b="0" dirty="0"/>
              <a:t>LEO </a:t>
            </a:r>
            <a:r>
              <a:rPr lang="en-US" b="0" dirty="0" err="1"/>
              <a:t>Flyout</a:t>
            </a:r>
            <a:r>
              <a:rPr lang="en-US" b="0" dirty="0"/>
              <a:t> Schedule</a:t>
            </a:r>
          </a:p>
        </p:txBody>
      </p:sp>
      <p:sp>
        <p:nvSpPr>
          <p:cNvPr id="5" name="Rectangle 6"/>
          <p:cNvSpPr>
            <a:spLocks noChangeArrowheads="1"/>
          </p:cNvSpPr>
          <p:nvPr/>
        </p:nvSpPr>
        <p:spPr bwMode="auto">
          <a:xfrm>
            <a:off x="354531" y="6048392"/>
            <a:ext cx="8382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a:hlinkClick r:id="rId4"/>
              </a:rPr>
              <a:t>http://www.jpss.noaa.gov</a:t>
            </a:r>
            <a:r>
              <a:rPr lang="en-US" dirty="0"/>
              <a:t> </a:t>
            </a:r>
          </a:p>
        </p:txBody>
      </p:sp>
      <p:cxnSp>
        <p:nvCxnSpPr>
          <p:cNvPr id="7" name="Straight Connector 6"/>
          <p:cNvCxnSpPr/>
          <p:nvPr/>
        </p:nvCxnSpPr>
        <p:spPr>
          <a:xfrm>
            <a:off x="3200400" y="1981200"/>
            <a:ext cx="0" cy="289560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0800EE8-402F-4B13-912B-03B1BC5C4FC5}"/>
              </a:ext>
            </a:extLst>
          </p:cNvPr>
          <p:cNvPicPr>
            <a:picLocks noChangeAspect="1"/>
          </p:cNvPicPr>
          <p:nvPr/>
        </p:nvPicPr>
        <p:blipFill>
          <a:blip r:embed="rId5"/>
          <a:stretch>
            <a:fillRect/>
          </a:stretch>
        </p:blipFill>
        <p:spPr>
          <a:xfrm>
            <a:off x="0" y="1033"/>
            <a:ext cx="9144000" cy="6855934"/>
          </a:xfrm>
          <a:prstGeom prst="rect">
            <a:avLst/>
          </a:prstGeom>
        </p:spPr>
      </p:pic>
    </p:spTree>
    <p:extLst>
      <p:ext uri="{BB962C8B-B14F-4D97-AF65-F5344CB8AC3E}">
        <p14:creationId xmlns:p14="http://schemas.microsoft.com/office/powerpoint/2010/main" val="16479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5525427257_1_16"/>
          <p:cNvSpPr txBox="1">
            <a:spLocks noGrp="1"/>
          </p:cNvSpPr>
          <p:nvPr>
            <p:ph type="title" idx="4294967295"/>
          </p:nvPr>
        </p:nvSpPr>
        <p:spPr>
          <a:xfrm>
            <a:off x="0" y="1131094"/>
            <a:ext cx="7886700" cy="481013"/>
          </a:xfrm>
          <a:prstGeom prst="rect">
            <a:avLst/>
          </a:prstGeom>
          <a:noFill/>
          <a:ln>
            <a:noFill/>
          </a:ln>
        </p:spPr>
        <p:txBody>
          <a:bodyPr spcFirstLastPara="1" vert="horz" wrap="square" lIns="0" tIns="0" rIns="0" bIns="0" rtlCol="0" anchor="ctr" anchorCtr="0">
            <a:noAutofit/>
          </a:bodyPr>
          <a:lstStyle/>
          <a:p>
            <a:pPr>
              <a:spcBef>
                <a:spcPts val="0"/>
              </a:spcBef>
              <a:buClr>
                <a:srgbClr val="0099D8"/>
              </a:buClr>
              <a:buSzPts val="3200"/>
            </a:pPr>
            <a:r>
              <a:rPr lang="en-US" sz="3000"/>
              <a:t>Overall Mission Status | S-NPP</a:t>
            </a:r>
            <a:endParaRPr sz="3000"/>
          </a:p>
        </p:txBody>
      </p:sp>
      <p:pic>
        <p:nvPicPr>
          <p:cNvPr id="540" name="Google Shape;540;g25525427257_1_16" descr="http://spaceflightnow.com/news/n1206/30noaa/jpss.jpg"/>
          <p:cNvPicPr preferRelativeResize="0"/>
          <p:nvPr/>
        </p:nvPicPr>
        <p:blipFill rotWithShape="1">
          <a:blip r:embed="rId3">
            <a:alphaModFix/>
          </a:blip>
          <a:srcRect/>
          <a:stretch/>
        </p:blipFill>
        <p:spPr>
          <a:xfrm>
            <a:off x="152400" y="4114800"/>
            <a:ext cx="2468218" cy="1474185"/>
          </a:xfrm>
          <a:prstGeom prst="rect">
            <a:avLst/>
          </a:prstGeom>
          <a:noFill/>
          <a:ln>
            <a:noFill/>
          </a:ln>
          <a:effectLst>
            <a:outerShdw blurRad="292100" dist="139700" dir="2700000" algn="tl" rotWithShape="0">
              <a:srgbClr val="333333">
                <a:alpha val="60784"/>
              </a:srgbClr>
            </a:outerShdw>
          </a:effectLst>
        </p:spPr>
      </p:pic>
      <p:graphicFrame>
        <p:nvGraphicFramePr>
          <p:cNvPr id="541" name="Google Shape;541;g25525427257_1_16"/>
          <p:cNvGraphicFramePr/>
          <p:nvPr/>
        </p:nvGraphicFramePr>
        <p:xfrm>
          <a:off x="217020" y="1753880"/>
          <a:ext cx="2914819" cy="1238855"/>
        </p:xfrm>
        <a:graphic>
          <a:graphicData uri="http://schemas.openxmlformats.org/drawingml/2006/table">
            <a:tbl>
              <a:tblPr>
                <a:noFill/>
              </a:tblPr>
              <a:tblGrid>
                <a:gridCol w="1379869">
                  <a:extLst>
                    <a:ext uri="{9D8B030D-6E8A-4147-A177-3AD203B41FA5}">
                      <a16:colId xmlns:a16="http://schemas.microsoft.com/office/drawing/2014/main" val="20000"/>
                    </a:ext>
                  </a:extLst>
                </a:gridCol>
                <a:gridCol w="1534950">
                  <a:extLst>
                    <a:ext uri="{9D8B030D-6E8A-4147-A177-3AD203B41FA5}">
                      <a16:colId xmlns:a16="http://schemas.microsoft.com/office/drawing/2014/main" val="20001"/>
                    </a:ext>
                  </a:extLst>
                </a:gridCol>
              </a:tblGrid>
              <a:tr h="261169">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Spacecraft</a:t>
                      </a:r>
                      <a:endParaRPr sz="1000" b="1"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100" u="none" strike="noStrike" cap="none"/>
                        <a:t>S-NPP</a:t>
                      </a:r>
                      <a:endParaRPr sz="1100"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38538">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Launch Date</a:t>
                      </a:r>
                      <a:endParaRPr sz="1000" b="1"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100" u="none" strike="noStrike" cap="none"/>
                        <a:t>Oct 28, 2011</a:t>
                      </a:r>
                      <a:endParaRPr sz="1100"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8668">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Mission Category</a:t>
                      </a:r>
                      <a:endParaRPr sz="1000" b="1"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100" u="none" strike="noStrike" cap="none"/>
                        <a:t>LTAN 1325 (PM) (Secondary/Ops)</a:t>
                      </a:r>
                      <a:endParaRPr sz="1400" u="none" strike="noStrike" cap="none"/>
                    </a:p>
                    <a:p>
                      <a:pPr marL="0" marR="0" lvl="0" indent="0" algn="ctr" rtl="0">
                        <a:lnSpc>
                          <a:spcPct val="100000"/>
                        </a:lnSpc>
                        <a:spcBef>
                          <a:spcPts val="0"/>
                        </a:spcBef>
                        <a:spcAft>
                          <a:spcPts val="0"/>
                        </a:spcAft>
                        <a:buClr>
                          <a:srgbClr val="000000"/>
                        </a:buClr>
                        <a:buSzPts val="1400"/>
                        <a:buFont typeface="Calibri"/>
                        <a:buNone/>
                      </a:pPr>
                      <a:r>
                        <a:rPr lang="en-US" sz="1100" u="none" strike="noStrike" cap="none"/>
                        <a:t>+/- 10 mins</a:t>
                      </a:r>
                      <a:endParaRPr sz="1100" u="none" strike="noStrike" cap="none"/>
                    </a:p>
                    <a:p>
                      <a:pPr marL="0" marR="0" lvl="0" indent="0" algn="ctr" rtl="0">
                        <a:lnSpc>
                          <a:spcPct val="100000"/>
                        </a:lnSpc>
                        <a:spcBef>
                          <a:spcPts val="0"/>
                        </a:spcBef>
                        <a:spcAft>
                          <a:spcPts val="0"/>
                        </a:spcAft>
                        <a:buClr>
                          <a:srgbClr val="000000"/>
                        </a:buClr>
                        <a:buSzPts val="1400"/>
                        <a:buFont typeface="Calibri"/>
                        <a:buNone/>
                      </a:pPr>
                      <a:r>
                        <a:rPr lang="en-US" sz="1100" b="1" u="none" strike="noStrike" cap="none"/>
                        <a:t>(Secondary PM)</a:t>
                      </a:r>
                      <a:endParaRPr sz="1100" b="1"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542" name="Google Shape;542;g25525427257_1_16"/>
          <p:cNvGraphicFramePr/>
          <p:nvPr/>
        </p:nvGraphicFramePr>
        <p:xfrm>
          <a:off x="3617151" y="1741453"/>
          <a:ext cx="2250244" cy="1420585"/>
        </p:xfrm>
        <a:graphic>
          <a:graphicData uri="http://schemas.openxmlformats.org/drawingml/2006/table">
            <a:tbl>
              <a:tblPr>
                <a:noFill/>
              </a:tblPr>
              <a:tblGrid>
                <a:gridCol w="1412044">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275813">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Payload Instruments</a:t>
                      </a:r>
                      <a:endParaRPr sz="1000" b="1" u="none" strike="noStrike" cap="none"/>
                    </a:p>
                  </a:txBody>
                  <a:tcPr marL="91444" marR="9144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Calibri"/>
                        <a:buNone/>
                      </a:pPr>
                      <a:r>
                        <a:rPr lang="en-US" sz="1000" b="1" u="none" strike="noStrike" cap="none"/>
                        <a:t>Status</a:t>
                      </a:r>
                      <a:endParaRPr sz="1000" b="1" u="none" strike="noStrike" cap="none"/>
                    </a:p>
                  </a:txBody>
                  <a:tcPr marL="91444" marR="9144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05744">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ATMS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20523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CERES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194306">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CrIS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Y</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OMPS – Nadir</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18288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OMPS – Limb</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VIIRS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bl>
          </a:graphicData>
        </a:graphic>
      </p:graphicFrame>
      <p:graphicFrame>
        <p:nvGraphicFramePr>
          <p:cNvPr id="543" name="Google Shape;543;g25525427257_1_16"/>
          <p:cNvGraphicFramePr/>
          <p:nvPr/>
        </p:nvGraphicFramePr>
        <p:xfrm>
          <a:off x="6400800" y="1747587"/>
          <a:ext cx="2444794" cy="2140070"/>
        </p:xfrm>
        <a:graphic>
          <a:graphicData uri="http://schemas.openxmlformats.org/drawingml/2006/table">
            <a:tbl>
              <a:tblPr>
                <a:noFill/>
              </a:tblPr>
              <a:tblGrid>
                <a:gridCol w="1676400">
                  <a:extLst>
                    <a:ext uri="{9D8B030D-6E8A-4147-A177-3AD203B41FA5}">
                      <a16:colId xmlns:a16="http://schemas.microsoft.com/office/drawing/2014/main" val="20000"/>
                    </a:ext>
                  </a:extLst>
                </a:gridCol>
                <a:gridCol w="768394">
                  <a:extLst>
                    <a:ext uri="{9D8B030D-6E8A-4147-A177-3AD203B41FA5}">
                      <a16:colId xmlns:a16="http://schemas.microsoft.com/office/drawing/2014/main" val="20001"/>
                    </a:ext>
                  </a:extLst>
                </a:gridCol>
              </a:tblGrid>
              <a:tr h="339263">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Spacecraft Subsystem</a:t>
                      </a:r>
                      <a:endParaRPr sz="1000" b="1" u="none" strike="noStrike" cap="none"/>
                    </a:p>
                  </a:txBody>
                  <a:tcPr marL="91444" marR="91444" marT="20569" marB="205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Calibri"/>
                        <a:buNone/>
                      </a:pPr>
                      <a:r>
                        <a:rPr lang="en-US" sz="1000" b="1" u="none" strike="noStrike" cap="none"/>
                        <a:t>Status</a:t>
                      </a:r>
                      <a:endParaRPr sz="1000" b="1" u="none" strike="noStrike" cap="none"/>
                    </a:p>
                  </a:txBody>
                  <a:tcPr marL="91444" marR="91444" marT="20569" marB="205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TLM, Command &amp; Control</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ADCS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EPS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Thermal Control</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Communications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CDP</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SCC</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7"/>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GPS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8"/>
                  </a:ext>
                </a:extLst>
              </a:tr>
              <a:tr h="196125">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1553</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9"/>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1394</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10"/>
                  </a:ext>
                </a:extLst>
              </a:tr>
            </a:tbl>
          </a:graphicData>
        </a:graphic>
      </p:graphicFrame>
      <p:sp>
        <p:nvSpPr>
          <p:cNvPr id="544" name="Google Shape;544;g25525427257_1_16"/>
          <p:cNvSpPr txBox="1"/>
          <p:nvPr/>
        </p:nvSpPr>
        <p:spPr>
          <a:xfrm>
            <a:off x="253236" y="3058322"/>
            <a:ext cx="183000" cy="137250"/>
          </a:xfrm>
          <a:prstGeom prst="rect">
            <a:avLst/>
          </a:prstGeom>
          <a:solidFill>
            <a:srgbClr val="7CD171"/>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45" name="Google Shape;545;g25525427257_1_16"/>
          <p:cNvSpPr txBox="1"/>
          <p:nvPr/>
        </p:nvSpPr>
        <p:spPr>
          <a:xfrm>
            <a:off x="253236" y="3219570"/>
            <a:ext cx="183000" cy="137250"/>
          </a:xfrm>
          <a:prstGeom prst="rect">
            <a:avLst/>
          </a:prstGeom>
          <a:solidFill>
            <a:srgbClr val="FFFF00"/>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46" name="Google Shape;546;g25525427257_1_16"/>
          <p:cNvSpPr txBox="1"/>
          <p:nvPr/>
        </p:nvSpPr>
        <p:spPr>
          <a:xfrm>
            <a:off x="426972" y="3186653"/>
            <a:ext cx="29682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Operational with limitations (or in standby)</a:t>
            </a:r>
            <a:endParaRPr sz="900">
              <a:solidFill>
                <a:srgbClr val="000000"/>
              </a:solidFill>
              <a:latin typeface="Calibri"/>
              <a:ea typeface="Calibri"/>
              <a:cs typeface="Calibri"/>
              <a:sym typeface="Calibri"/>
            </a:endParaRPr>
          </a:p>
        </p:txBody>
      </p:sp>
      <p:sp>
        <p:nvSpPr>
          <p:cNvPr id="547" name="Google Shape;547;g25525427257_1_16"/>
          <p:cNvSpPr txBox="1"/>
          <p:nvPr/>
        </p:nvSpPr>
        <p:spPr>
          <a:xfrm>
            <a:off x="426972" y="3358103"/>
            <a:ext cx="29682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Operational with degraded performance</a:t>
            </a:r>
            <a:endParaRPr sz="900">
              <a:solidFill>
                <a:srgbClr val="000000"/>
              </a:solidFill>
              <a:latin typeface="Calibri"/>
              <a:ea typeface="Calibri"/>
              <a:cs typeface="Calibri"/>
              <a:sym typeface="Calibri"/>
            </a:endParaRPr>
          </a:p>
        </p:txBody>
      </p:sp>
      <p:sp>
        <p:nvSpPr>
          <p:cNvPr id="548" name="Google Shape;548;g25525427257_1_16"/>
          <p:cNvSpPr txBox="1"/>
          <p:nvPr/>
        </p:nvSpPr>
        <p:spPr>
          <a:xfrm>
            <a:off x="426972" y="3022337"/>
            <a:ext cx="23157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Operational (or capable of)</a:t>
            </a:r>
            <a:endParaRPr sz="900">
              <a:solidFill>
                <a:srgbClr val="000000"/>
              </a:solidFill>
              <a:latin typeface="Calibri"/>
              <a:ea typeface="Calibri"/>
              <a:cs typeface="Calibri"/>
              <a:sym typeface="Calibri"/>
            </a:endParaRPr>
          </a:p>
        </p:txBody>
      </p:sp>
      <p:sp>
        <p:nvSpPr>
          <p:cNvPr id="549" name="Google Shape;549;g25525427257_1_16"/>
          <p:cNvSpPr txBox="1"/>
          <p:nvPr/>
        </p:nvSpPr>
        <p:spPr>
          <a:xfrm>
            <a:off x="253236" y="3712709"/>
            <a:ext cx="183000" cy="137250"/>
          </a:xfrm>
          <a:prstGeom prst="rect">
            <a:avLst/>
          </a:prstGeom>
          <a:solidFill>
            <a:srgbClr val="0070C0"/>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50" name="Google Shape;550;g25525427257_1_16"/>
          <p:cNvSpPr txBox="1"/>
          <p:nvPr/>
        </p:nvSpPr>
        <p:spPr>
          <a:xfrm>
            <a:off x="426972" y="3685246"/>
            <a:ext cx="23157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Functional but turned off</a:t>
            </a:r>
            <a:endParaRPr sz="900">
              <a:solidFill>
                <a:srgbClr val="000000"/>
              </a:solidFill>
              <a:latin typeface="Calibri"/>
              <a:ea typeface="Calibri"/>
              <a:cs typeface="Calibri"/>
              <a:sym typeface="Calibri"/>
            </a:endParaRPr>
          </a:p>
        </p:txBody>
      </p:sp>
      <p:sp>
        <p:nvSpPr>
          <p:cNvPr id="551" name="Google Shape;551;g25525427257_1_16"/>
          <p:cNvSpPr txBox="1"/>
          <p:nvPr/>
        </p:nvSpPr>
        <p:spPr>
          <a:xfrm>
            <a:off x="253236" y="3870443"/>
            <a:ext cx="183000" cy="137250"/>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52" name="Google Shape;552;g25525427257_1_16"/>
          <p:cNvSpPr txBox="1"/>
          <p:nvPr/>
        </p:nvSpPr>
        <p:spPr>
          <a:xfrm>
            <a:off x="439562" y="3843288"/>
            <a:ext cx="23157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No status reported</a:t>
            </a:r>
            <a:endParaRPr sz="900">
              <a:solidFill>
                <a:srgbClr val="000000"/>
              </a:solidFill>
              <a:latin typeface="Calibri"/>
              <a:ea typeface="Calibri"/>
              <a:cs typeface="Calibri"/>
              <a:sym typeface="Calibri"/>
            </a:endParaRPr>
          </a:p>
        </p:txBody>
      </p:sp>
      <p:sp>
        <p:nvSpPr>
          <p:cNvPr id="553" name="Google Shape;553;g25525427257_1_16"/>
          <p:cNvSpPr txBox="1"/>
          <p:nvPr/>
        </p:nvSpPr>
        <p:spPr>
          <a:xfrm>
            <a:off x="253236" y="3548117"/>
            <a:ext cx="183000" cy="137250"/>
          </a:xfrm>
          <a:prstGeom prst="rect">
            <a:avLst/>
          </a:prstGeom>
          <a:solidFill>
            <a:srgbClr val="FF0000"/>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54" name="Google Shape;554;g25525427257_1_16"/>
          <p:cNvSpPr txBox="1"/>
          <p:nvPr/>
        </p:nvSpPr>
        <p:spPr>
          <a:xfrm>
            <a:off x="426972" y="3527543"/>
            <a:ext cx="23157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Not functional</a:t>
            </a:r>
            <a:endParaRPr sz="900">
              <a:solidFill>
                <a:srgbClr val="000000"/>
              </a:solidFill>
              <a:latin typeface="Calibri"/>
              <a:ea typeface="Calibri"/>
              <a:cs typeface="Calibri"/>
              <a:sym typeface="Calibri"/>
            </a:endParaRPr>
          </a:p>
        </p:txBody>
      </p:sp>
      <p:graphicFrame>
        <p:nvGraphicFramePr>
          <p:cNvPr id="555" name="Google Shape;555;g25525427257_1_16"/>
          <p:cNvGraphicFramePr/>
          <p:nvPr/>
        </p:nvGraphicFramePr>
        <p:xfrm>
          <a:off x="2773018" y="4107725"/>
          <a:ext cx="6218569" cy="1409708"/>
        </p:xfrm>
        <a:graphic>
          <a:graphicData uri="http://schemas.openxmlformats.org/drawingml/2006/table">
            <a:tbl>
              <a:tblPr>
                <a:noFill/>
              </a:tblPr>
              <a:tblGrid>
                <a:gridCol w="6218569">
                  <a:extLst>
                    <a:ext uri="{9D8B030D-6E8A-4147-A177-3AD203B41FA5}">
                      <a16:colId xmlns:a16="http://schemas.microsoft.com/office/drawing/2014/main" val="20000"/>
                    </a:ext>
                  </a:extLst>
                </a:gridCol>
              </a:tblGrid>
              <a:tr h="160020">
                <a:tc>
                  <a:txBody>
                    <a:bodyPr/>
                    <a:lstStyle/>
                    <a:p>
                      <a:pPr marL="0" marR="0" lvl="0" indent="0" algn="l" rtl="0">
                        <a:lnSpc>
                          <a:spcPct val="100000"/>
                        </a:lnSpc>
                        <a:spcBef>
                          <a:spcPts val="0"/>
                        </a:spcBef>
                        <a:spcAft>
                          <a:spcPts val="0"/>
                        </a:spcAft>
                        <a:buClr>
                          <a:srgbClr val="000000"/>
                        </a:buClr>
                        <a:buSzPts val="1400"/>
                        <a:buFont typeface="Calibri"/>
                        <a:buNone/>
                      </a:pPr>
                      <a:r>
                        <a:rPr lang="en-US" sz="1100" b="1" u="none" strike="noStrike" cap="none"/>
                        <a:t>  Additional Notes:</a:t>
                      </a:r>
                      <a:endParaRPr sz="1100" b="1" u="none" strike="noStrike" cap="none"/>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236675">
                <a:tc>
                  <a:txBody>
                    <a:bodyPr/>
                    <a:lstStyle/>
                    <a:p>
                      <a:pPr marL="0" marR="0" lvl="0" indent="0" algn="l" rtl="0">
                        <a:lnSpc>
                          <a:spcPct val="100000"/>
                        </a:lnSpc>
                        <a:spcBef>
                          <a:spcPts val="0"/>
                        </a:spcBef>
                        <a:spcAft>
                          <a:spcPts val="0"/>
                        </a:spcAft>
                        <a:buClr>
                          <a:srgbClr val="000000"/>
                        </a:buClr>
                        <a:buSzPts val="1400"/>
                        <a:buFont typeface="Calibri"/>
                        <a:buNone/>
                      </a:pPr>
                      <a:r>
                        <a:rPr lang="en-US" sz="1100" u="none" strike="noStrike" cap="none">
                          <a:latin typeface="Calibri"/>
                          <a:ea typeface="Calibri"/>
                          <a:cs typeface="Calibri"/>
                          <a:sym typeface="Calibri"/>
                        </a:rPr>
                        <a:t>All instruments operating normally</a:t>
                      </a:r>
                      <a:endParaRPr sz="1400" u="none" strike="noStrike" cap="none"/>
                    </a:p>
                    <a:p>
                      <a:pPr marL="171450" marR="0" lvl="0" indent="-171450" algn="l" rtl="0">
                        <a:lnSpc>
                          <a:spcPct val="100000"/>
                        </a:lnSpc>
                        <a:spcBef>
                          <a:spcPts val="0"/>
                        </a:spcBef>
                        <a:spcAft>
                          <a:spcPts val="0"/>
                        </a:spcAft>
                        <a:buClr>
                          <a:srgbClr val="000000"/>
                        </a:buClr>
                        <a:buSzPts val="1400"/>
                        <a:buFont typeface="Arial"/>
                        <a:buChar char="•"/>
                      </a:pPr>
                      <a:r>
                        <a:rPr lang="en-US" sz="1100" b="0" u="none" strike="noStrike" cap="none">
                          <a:latin typeface="Calibri"/>
                          <a:ea typeface="Calibri"/>
                          <a:cs typeface="Calibri"/>
                          <a:sym typeface="Calibri"/>
                        </a:rPr>
                        <a:t>CrIS operating on side-</a:t>
                      </a:r>
                      <a:r>
                        <a:rPr lang="en-US" sz="1100" u="none" strike="noStrike" cap="none">
                          <a:latin typeface="Calibri"/>
                          <a:ea typeface="Calibri"/>
                          <a:cs typeface="Calibri"/>
                          <a:sym typeface="Calibri"/>
                        </a:rPr>
                        <a:t>1</a:t>
                      </a:r>
                      <a:r>
                        <a:rPr lang="en-US" sz="1100" b="0" u="none" strike="noStrike" cap="none">
                          <a:latin typeface="Calibri"/>
                          <a:ea typeface="Calibri"/>
                          <a:cs typeface="Calibri"/>
                          <a:sym typeface="Calibri"/>
                        </a:rPr>
                        <a:t> electronics, </a:t>
                      </a:r>
                      <a:r>
                        <a:rPr lang="en-US" sz="1100" u="none" strike="noStrike" cap="none">
                          <a:latin typeface="Calibri"/>
                          <a:ea typeface="Calibri"/>
                          <a:cs typeface="Calibri"/>
                          <a:sym typeface="Calibri"/>
                        </a:rPr>
                        <a:t>Long-Wave </a:t>
                      </a:r>
                      <a:r>
                        <a:rPr lang="en-US" sz="1100" b="0" u="none" strike="noStrike" cap="none">
                          <a:latin typeface="Calibri"/>
                          <a:ea typeface="Calibri"/>
                          <a:cs typeface="Calibri"/>
                          <a:sym typeface="Calibri"/>
                        </a:rPr>
                        <a:t>recovered and at </a:t>
                      </a:r>
                      <a:r>
                        <a:rPr lang="en-US" sz="1100" u="none" strike="noStrike" cap="none">
                          <a:latin typeface="Calibri"/>
                          <a:ea typeface="Calibri"/>
                          <a:cs typeface="Calibri"/>
                          <a:sym typeface="Calibri"/>
                        </a:rPr>
                        <a:t>validated</a:t>
                      </a:r>
                      <a:r>
                        <a:rPr lang="en-US" sz="1100" b="0" u="none" strike="noStrike" cap="none">
                          <a:latin typeface="Calibri"/>
                          <a:ea typeface="Calibri"/>
                          <a:cs typeface="Calibri"/>
                          <a:sym typeface="Calibri"/>
                        </a:rPr>
                        <a:t> level of maturity (operational) as of </a:t>
                      </a:r>
                      <a:r>
                        <a:rPr lang="en-US" sz="1100" u="none" strike="noStrike" cap="none">
                          <a:latin typeface="Calibri"/>
                          <a:ea typeface="Calibri"/>
                          <a:cs typeface="Calibri"/>
                          <a:sym typeface="Calibri"/>
                        </a:rPr>
                        <a:t>July 13</a:t>
                      </a:r>
                      <a:r>
                        <a:rPr lang="en-US" sz="1100" b="0" u="none" strike="noStrike" cap="none">
                          <a:latin typeface="Calibri"/>
                          <a:ea typeface="Calibri"/>
                          <a:cs typeface="Calibri"/>
                          <a:sym typeface="Calibri"/>
                        </a:rPr>
                        <a:t>, 2020 but CrIS </a:t>
                      </a:r>
                      <a:r>
                        <a:rPr lang="en-US" sz="1100" u="none" strike="noStrike" cap="none">
                          <a:latin typeface="Calibri"/>
                          <a:ea typeface="Calibri"/>
                          <a:cs typeface="Calibri"/>
                          <a:sym typeface="Calibri"/>
                        </a:rPr>
                        <a:t>Mid-Wave</a:t>
                      </a:r>
                      <a:r>
                        <a:rPr lang="en-US" sz="1100" b="0" u="none" strike="noStrike" cap="none">
                          <a:latin typeface="Calibri"/>
                          <a:ea typeface="Calibri"/>
                          <a:cs typeface="Calibri"/>
                          <a:sym typeface="Calibri"/>
                        </a:rPr>
                        <a:t> digital sig</a:t>
                      </a:r>
                      <a:r>
                        <a:rPr lang="en-US" sz="1100" u="none" strike="noStrike" cap="none">
                          <a:latin typeface="Calibri"/>
                          <a:ea typeface="Calibri"/>
                          <a:cs typeface="Calibri"/>
                          <a:sym typeface="Calibri"/>
                        </a:rPr>
                        <a:t>nal processor is inop on side-1.</a:t>
                      </a:r>
                      <a:endParaRPr sz="1400" u="none" strike="noStrike" cap="none"/>
                    </a:p>
                    <a:p>
                      <a:pPr marL="171450" marR="0" lvl="0" indent="-171450" algn="l" rtl="0">
                        <a:lnSpc>
                          <a:spcPct val="100000"/>
                        </a:lnSpc>
                        <a:spcBef>
                          <a:spcPts val="0"/>
                        </a:spcBef>
                        <a:spcAft>
                          <a:spcPts val="0"/>
                        </a:spcAft>
                        <a:buClr>
                          <a:srgbClr val="000000"/>
                        </a:buClr>
                        <a:buSzPts val="1400"/>
                        <a:buFont typeface="Arial"/>
                        <a:buChar char="•"/>
                      </a:pPr>
                      <a:r>
                        <a:rPr lang="en-US" sz="1100" u="none" strike="noStrike" cap="none">
                          <a:latin typeface="Calibri"/>
                          <a:ea typeface="Calibri"/>
                          <a:cs typeface="Calibri"/>
                          <a:sym typeface="Calibri"/>
                        </a:rPr>
                        <a:t>Extensive monitoring of the S-NPP ATMS scan drive motor current loads and temperatures is ongoing, ATMS scan drive reversal occurs 2Xs per orbit</a:t>
                      </a:r>
                      <a:endParaRPr sz="1100" u="none" strike="noStrike" cap="none"/>
                    </a:p>
                    <a:p>
                      <a:pPr marL="171450" marR="0" lvl="0" indent="-171450" algn="l" rtl="0">
                        <a:lnSpc>
                          <a:spcPct val="100000"/>
                        </a:lnSpc>
                        <a:spcBef>
                          <a:spcPts val="0"/>
                        </a:spcBef>
                        <a:spcAft>
                          <a:spcPts val="0"/>
                        </a:spcAft>
                        <a:buClr>
                          <a:srgbClr val="000000"/>
                        </a:buClr>
                        <a:buSzPts val="1400"/>
                        <a:buFont typeface="Arial"/>
                        <a:buChar char="•"/>
                      </a:pPr>
                      <a:r>
                        <a:rPr lang="en-US" sz="1100" u="none" strike="noStrike" cap="none">
                          <a:latin typeface="Calibri"/>
                          <a:ea typeface="Calibri"/>
                          <a:cs typeface="Calibri"/>
                          <a:sym typeface="Calibri"/>
                        </a:rPr>
                        <a:t>Spacecraft and sub-systems are power positive and operating nominally</a:t>
                      </a:r>
                      <a:endParaRPr sz="1400" u="none" strike="noStrike" cap="none"/>
                    </a:p>
                    <a:p>
                      <a:pPr marL="628650" marR="0" lvl="1" indent="-171450" algn="l" rtl="0">
                        <a:lnSpc>
                          <a:spcPct val="100000"/>
                        </a:lnSpc>
                        <a:spcBef>
                          <a:spcPts val="0"/>
                        </a:spcBef>
                        <a:spcAft>
                          <a:spcPts val="0"/>
                        </a:spcAft>
                        <a:buClr>
                          <a:srgbClr val="000000"/>
                        </a:buClr>
                        <a:buSzPts val="1400"/>
                        <a:buFont typeface="Arial"/>
                        <a:buChar char="•"/>
                      </a:pPr>
                      <a:r>
                        <a:rPr lang="en-US" sz="1100" u="none" strike="noStrike" cap="none">
                          <a:latin typeface="Calibri"/>
                          <a:ea typeface="Calibri"/>
                          <a:cs typeface="Calibri"/>
                          <a:sym typeface="Calibri"/>
                        </a:rPr>
                        <a:t>Middle solar panel inop, power positive on 2/3s of the solar array</a:t>
                      </a:r>
                      <a:endParaRPr sz="1400" u="none" strike="noStrike" cap="none"/>
                    </a:p>
                  </a:txBody>
                  <a:tcPr marL="84394" marR="8439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56" name="Google Shape;556;g25525427257_1_16"/>
          <p:cNvSpPr/>
          <p:nvPr/>
        </p:nvSpPr>
        <p:spPr>
          <a:xfrm>
            <a:off x="253236" y="3390383"/>
            <a:ext cx="183000" cy="137250"/>
          </a:xfrm>
          <a:prstGeom prst="rect">
            <a:avLst/>
          </a:prstGeom>
          <a:solidFill>
            <a:srgbClr val="FFC000"/>
          </a:solidFill>
          <a:ln w="12700" cap="flat" cmpd="sng">
            <a:solidFill>
              <a:srgbClr val="00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5525427257_1_37"/>
          <p:cNvSpPr txBox="1">
            <a:spLocks noGrp="1"/>
          </p:cNvSpPr>
          <p:nvPr>
            <p:ph type="title" idx="4294967295"/>
          </p:nvPr>
        </p:nvSpPr>
        <p:spPr>
          <a:xfrm>
            <a:off x="0" y="1131094"/>
            <a:ext cx="7886700" cy="481013"/>
          </a:xfrm>
          <a:prstGeom prst="rect">
            <a:avLst/>
          </a:prstGeom>
          <a:noFill/>
          <a:ln>
            <a:noFill/>
          </a:ln>
        </p:spPr>
        <p:txBody>
          <a:bodyPr spcFirstLastPara="1" vert="horz" wrap="square" lIns="0" tIns="0" rIns="0" bIns="0" rtlCol="0" anchor="ctr" anchorCtr="0">
            <a:noAutofit/>
          </a:bodyPr>
          <a:lstStyle/>
          <a:p>
            <a:pPr>
              <a:spcBef>
                <a:spcPts val="0"/>
              </a:spcBef>
              <a:buClr>
                <a:srgbClr val="0099D8"/>
              </a:buClr>
              <a:buSzPts val="3200"/>
            </a:pPr>
            <a:r>
              <a:rPr lang="en-US" sz="3000"/>
              <a:t>Overall Mission Status | NOAA-20</a:t>
            </a:r>
            <a:endParaRPr sz="3000"/>
          </a:p>
        </p:txBody>
      </p:sp>
      <p:graphicFrame>
        <p:nvGraphicFramePr>
          <p:cNvPr id="562" name="Google Shape;562;g25525427257_1_37"/>
          <p:cNvGraphicFramePr/>
          <p:nvPr/>
        </p:nvGraphicFramePr>
        <p:xfrm>
          <a:off x="251524" y="1852527"/>
          <a:ext cx="2914819" cy="1025495"/>
        </p:xfrm>
        <a:graphic>
          <a:graphicData uri="http://schemas.openxmlformats.org/drawingml/2006/table">
            <a:tbl>
              <a:tblPr>
                <a:noFill/>
              </a:tblPr>
              <a:tblGrid>
                <a:gridCol w="1379869">
                  <a:extLst>
                    <a:ext uri="{9D8B030D-6E8A-4147-A177-3AD203B41FA5}">
                      <a16:colId xmlns:a16="http://schemas.microsoft.com/office/drawing/2014/main" val="20000"/>
                    </a:ext>
                  </a:extLst>
                </a:gridCol>
                <a:gridCol w="1534950">
                  <a:extLst>
                    <a:ext uri="{9D8B030D-6E8A-4147-A177-3AD203B41FA5}">
                      <a16:colId xmlns:a16="http://schemas.microsoft.com/office/drawing/2014/main" val="20001"/>
                    </a:ext>
                  </a:extLst>
                </a:gridCol>
              </a:tblGrid>
              <a:tr h="261169">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Spacecraft</a:t>
                      </a:r>
                      <a:endParaRPr sz="1000" b="1"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Calibri"/>
                        <a:buNone/>
                      </a:pPr>
                      <a:r>
                        <a:rPr lang="en-US" sz="1000" u="none" strike="noStrike" cap="none"/>
                        <a:t>NOAA-20/JPSS-1</a:t>
                      </a:r>
                      <a:endParaRPr sz="1000"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38538">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Launch Date</a:t>
                      </a:r>
                      <a:endParaRPr sz="1000" b="1"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Calibri"/>
                        <a:buNone/>
                      </a:pPr>
                      <a:r>
                        <a:rPr lang="en-US" sz="1000" u="none" strike="noStrike" cap="none"/>
                        <a:t>Nov 18, 2017</a:t>
                      </a:r>
                      <a:endParaRPr sz="1000"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14358">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Mission Category</a:t>
                      </a:r>
                      <a:endParaRPr sz="1000" b="1"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000" b="0" i="0" u="none" strike="noStrike" cap="none">
                          <a:solidFill>
                            <a:srgbClr val="000000"/>
                          </a:solidFill>
                          <a:latin typeface="Arial"/>
                          <a:ea typeface="Arial"/>
                          <a:cs typeface="Arial"/>
                          <a:sym typeface="Arial"/>
                        </a:rPr>
                        <a:t>LTAN 1325 (PM) +/- 10 mins</a:t>
                      </a:r>
                      <a:endParaRPr sz="1400" u="none" strike="noStrike" cap="none"/>
                    </a:p>
                    <a:p>
                      <a:pPr marL="0" marR="0" lvl="0" indent="0" algn="ctr" rtl="0">
                        <a:lnSpc>
                          <a:spcPct val="100000"/>
                        </a:lnSpc>
                        <a:spcBef>
                          <a:spcPts val="0"/>
                        </a:spcBef>
                        <a:spcAft>
                          <a:spcPts val="0"/>
                        </a:spcAft>
                        <a:buClr>
                          <a:srgbClr val="000000"/>
                        </a:buClr>
                        <a:buSzPts val="1300"/>
                        <a:buFont typeface="Arial"/>
                        <a:buNone/>
                      </a:pPr>
                      <a:r>
                        <a:rPr lang="en-US" sz="1000" b="1" i="0" u="none" strike="noStrike" cap="none">
                          <a:solidFill>
                            <a:srgbClr val="000000"/>
                          </a:solidFill>
                          <a:latin typeface="Arial"/>
                          <a:ea typeface="Arial"/>
                          <a:cs typeface="Arial"/>
                          <a:sym typeface="Arial"/>
                        </a:rPr>
                        <a:t>(Primary PM)</a:t>
                      </a:r>
                      <a:endParaRPr sz="1000" b="1" u="none" strike="noStrike" cap="none"/>
                    </a:p>
                  </a:txBody>
                  <a:tcPr marL="91444" marR="9144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563" name="Google Shape;563;g25525427257_1_37"/>
          <p:cNvGraphicFramePr/>
          <p:nvPr/>
        </p:nvGraphicFramePr>
        <p:xfrm>
          <a:off x="3617151" y="1837429"/>
          <a:ext cx="2250244" cy="1420585"/>
        </p:xfrm>
        <a:graphic>
          <a:graphicData uri="http://schemas.openxmlformats.org/drawingml/2006/table">
            <a:tbl>
              <a:tblPr>
                <a:noFill/>
              </a:tblPr>
              <a:tblGrid>
                <a:gridCol w="1412044">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275813">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Payload Instruments</a:t>
                      </a:r>
                      <a:endParaRPr sz="1000" b="1" u="none" strike="noStrike" cap="none"/>
                    </a:p>
                  </a:txBody>
                  <a:tcPr marL="91444" marR="9144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Calibri"/>
                        <a:buNone/>
                      </a:pPr>
                      <a:r>
                        <a:rPr lang="en-US" sz="1000" b="1" u="none" strike="noStrike" cap="none"/>
                        <a:t>Status</a:t>
                      </a:r>
                      <a:endParaRPr sz="1000" b="1" u="none" strike="noStrike" cap="none"/>
                    </a:p>
                  </a:txBody>
                  <a:tcPr marL="91444" marR="91444"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05744">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ATMS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20523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CERES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194306">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CrIS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OMPS – Nadir</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18288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OMPS – Limb</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VIIRS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bl>
          </a:graphicData>
        </a:graphic>
      </p:graphicFrame>
      <p:graphicFrame>
        <p:nvGraphicFramePr>
          <p:cNvPr id="564" name="Google Shape;564;g25525427257_1_37"/>
          <p:cNvGraphicFramePr/>
          <p:nvPr/>
        </p:nvGraphicFramePr>
        <p:xfrm>
          <a:off x="6400800" y="1837429"/>
          <a:ext cx="2444794" cy="2146201"/>
        </p:xfrm>
        <a:graphic>
          <a:graphicData uri="http://schemas.openxmlformats.org/drawingml/2006/table">
            <a:tbl>
              <a:tblPr>
                <a:noFill/>
              </a:tblPr>
              <a:tblGrid>
                <a:gridCol w="1676400">
                  <a:extLst>
                    <a:ext uri="{9D8B030D-6E8A-4147-A177-3AD203B41FA5}">
                      <a16:colId xmlns:a16="http://schemas.microsoft.com/office/drawing/2014/main" val="20000"/>
                    </a:ext>
                  </a:extLst>
                </a:gridCol>
                <a:gridCol w="768394">
                  <a:extLst>
                    <a:ext uri="{9D8B030D-6E8A-4147-A177-3AD203B41FA5}">
                      <a16:colId xmlns:a16="http://schemas.microsoft.com/office/drawing/2014/main" val="20001"/>
                    </a:ext>
                  </a:extLst>
                </a:gridCol>
              </a:tblGrid>
              <a:tr h="345394">
                <a:tc>
                  <a:txBody>
                    <a:bodyPr/>
                    <a:lstStyle/>
                    <a:p>
                      <a:pPr marL="0" marR="0" lvl="0" indent="0" algn="l" rtl="0">
                        <a:lnSpc>
                          <a:spcPct val="100000"/>
                        </a:lnSpc>
                        <a:spcBef>
                          <a:spcPts val="0"/>
                        </a:spcBef>
                        <a:spcAft>
                          <a:spcPts val="0"/>
                        </a:spcAft>
                        <a:buClr>
                          <a:srgbClr val="000000"/>
                        </a:buClr>
                        <a:buSzPts val="1300"/>
                        <a:buFont typeface="Calibri"/>
                        <a:buNone/>
                      </a:pPr>
                      <a:r>
                        <a:rPr lang="en-US" sz="1000" b="1" u="none" strike="noStrike" cap="none"/>
                        <a:t>Spacecraft Subsystem</a:t>
                      </a:r>
                      <a:endParaRPr sz="1000" b="1" u="none" strike="noStrike" cap="none"/>
                    </a:p>
                  </a:txBody>
                  <a:tcPr marL="91444" marR="91444" marT="20569" marB="205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Calibri"/>
                        <a:buNone/>
                      </a:pPr>
                      <a:r>
                        <a:rPr lang="en-US" sz="1000" b="1" u="none" strike="noStrike" cap="none"/>
                        <a:t>Status</a:t>
                      </a:r>
                      <a:endParaRPr sz="1000" b="1" u="none" strike="noStrike" cap="none"/>
                    </a:p>
                  </a:txBody>
                  <a:tcPr marL="91444" marR="91444" marT="20569" marB="205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TLM, Command &amp; Control</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ADCS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EPS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Thermal Control</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Communications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CDP</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SCC</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7"/>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GPS</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8"/>
                  </a:ext>
                </a:extLst>
              </a:tr>
              <a:tr h="196125">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1553</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9"/>
                  </a:ext>
                </a:extLst>
              </a:tr>
              <a:tr h="178298">
                <a:tc>
                  <a:txBody>
                    <a:bodyPr/>
                    <a:lstStyle/>
                    <a:p>
                      <a:pPr marL="0" marR="0" lvl="0" indent="0" algn="l" rtl="0">
                        <a:lnSpc>
                          <a:spcPct val="100000"/>
                        </a:lnSpc>
                        <a:spcBef>
                          <a:spcPts val="0"/>
                        </a:spcBef>
                        <a:spcAft>
                          <a:spcPts val="0"/>
                        </a:spcAft>
                        <a:buClr>
                          <a:srgbClr val="000000"/>
                        </a:buClr>
                        <a:buSzPts val="1200"/>
                        <a:buFont typeface="Arial Narrow"/>
                        <a:buNone/>
                      </a:pPr>
                      <a:r>
                        <a:rPr lang="en-US" sz="900" b="0" u="none" strike="noStrike" cap="none">
                          <a:latin typeface="Arial Narrow"/>
                          <a:ea typeface="Arial Narrow"/>
                          <a:cs typeface="Arial Narrow"/>
                          <a:sym typeface="Arial Narrow"/>
                        </a:rPr>
                        <a:t>SpaceWire</a:t>
                      </a:r>
                      <a:endParaRPr sz="900" b="0" u="none" strike="noStrike" cap="none">
                        <a:latin typeface="Arial Narrow"/>
                        <a:ea typeface="Arial Narrow"/>
                        <a:cs typeface="Arial Narrow"/>
                        <a:sym typeface="Arial Narrow"/>
                      </a:endParaRPr>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none" strike="noStrike" cap="none"/>
                        <a:t>G</a:t>
                      </a:r>
                      <a:endParaRPr sz="900" b="1" u="none" strike="noStrike" cap="none"/>
                    </a:p>
                  </a:txBody>
                  <a:tcPr marL="91444" marR="91444" marT="20569" marB="20569">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10"/>
                  </a:ext>
                </a:extLst>
              </a:tr>
            </a:tbl>
          </a:graphicData>
        </a:graphic>
      </p:graphicFrame>
      <p:sp>
        <p:nvSpPr>
          <p:cNvPr id="565" name="Google Shape;565;g25525427257_1_37"/>
          <p:cNvSpPr txBox="1"/>
          <p:nvPr/>
        </p:nvSpPr>
        <p:spPr>
          <a:xfrm>
            <a:off x="283464" y="3007784"/>
            <a:ext cx="183000" cy="137250"/>
          </a:xfrm>
          <a:prstGeom prst="rect">
            <a:avLst/>
          </a:prstGeom>
          <a:solidFill>
            <a:srgbClr val="7CD171"/>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66" name="Google Shape;566;g25525427257_1_37"/>
          <p:cNvSpPr txBox="1"/>
          <p:nvPr/>
        </p:nvSpPr>
        <p:spPr>
          <a:xfrm>
            <a:off x="283464" y="3169033"/>
            <a:ext cx="183000" cy="137250"/>
          </a:xfrm>
          <a:prstGeom prst="rect">
            <a:avLst/>
          </a:prstGeom>
          <a:solidFill>
            <a:srgbClr val="FFFF00"/>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67" name="Google Shape;567;g25525427257_1_37"/>
          <p:cNvSpPr txBox="1"/>
          <p:nvPr/>
        </p:nvSpPr>
        <p:spPr>
          <a:xfrm>
            <a:off x="457200" y="3136115"/>
            <a:ext cx="29682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Operational with limitations (or in standby)</a:t>
            </a:r>
            <a:endParaRPr sz="900">
              <a:solidFill>
                <a:srgbClr val="000000"/>
              </a:solidFill>
              <a:latin typeface="Calibri"/>
              <a:ea typeface="Calibri"/>
              <a:cs typeface="Calibri"/>
              <a:sym typeface="Calibri"/>
            </a:endParaRPr>
          </a:p>
        </p:txBody>
      </p:sp>
      <p:sp>
        <p:nvSpPr>
          <p:cNvPr id="568" name="Google Shape;568;g25525427257_1_37"/>
          <p:cNvSpPr txBox="1"/>
          <p:nvPr/>
        </p:nvSpPr>
        <p:spPr>
          <a:xfrm>
            <a:off x="457200" y="3307565"/>
            <a:ext cx="29682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Operational with degraded performance</a:t>
            </a:r>
            <a:endParaRPr sz="900">
              <a:solidFill>
                <a:srgbClr val="000000"/>
              </a:solidFill>
              <a:latin typeface="Calibri"/>
              <a:ea typeface="Calibri"/>
              <a:cs typeface="Calibri"/>
              <a:sym typeface="Calibri"/>
            </a:endParaRPr>
          </a:p>
        </p:txBody>
      </p:sp>
      <p:sp>
        <p:nvSpPr>
          <p:cNvPr id="569" name="Google Shape;569;g25525427257_1_37"/>
          <p:cNvSpPr txBox="1"/>
          <p:nvPr/>
        </p:nvSpPr>
        <p:spPr>
          <a:xfrm>
            <a:off x="457200" y="2971800"/>
            <a:ext cx="23157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Operational (or capable of)</a:t>
            </a:r>
            <a:endParaRPr sz="900">
              <a:solidFill>
                <a:srgbClr val="000000"/>
              </a:solidFill>
              <a:latin typeface="Calibri"/>
              <a:ea typeface="Calibri"/>
              <a:cs typeface="Calibri"/>
              <a:sym typeface="Calibri"/>
            </a:endParaRPr>
          </a:p>
        </p:txBody>
      </p:sp>
      <p:sp>
        <p:nvSpPr>
          <p:cNvPr id="570" name="Google Shape;570;g25525427257_1_37"/>
          <p:cNvSpPr txBox="1"/>
          <p:nvPr/>
        </p:nvSpPr>
        <p:spPr>
          <a:xfrm>
            <a:off x="283464" y="3662172"/>
            <a:ext cx="183000" cy="137250"/>
          </a:xfrm>
          <a:prstGeom prst="rect">
            <a:avLst/>
          </a:prstGeom>
          <a:solidFill>
            <a:srgbClr val="0070C0"/>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71" name="Google Shape;571;g25525427257_1_37"/>
          <p:cNvSpPr txBox="1"/>
          <p:nvPr/>
        </p:nvSpPr>
        <p:spPr>
          <a:xfrm>
            <a:off x="457200" y="3634709"/>
            <a:ext cx="23157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Functional but turned off</a:t>
            </a:r>
            <a:endParaRPr sz="900">
              <a:solidFill>
                <a:srgbClr val="000000"/>
              </a:solidFill>
              <a:latin typeface="Calibri"/>
              <a:ea typeface="Calibri"/>
              <a:cs typeface="Calibri"/>
              <a:sym typeface="Calibri"/>
            </a:endParaRPr>
          </a:p>
        </p:txBody>
      </p:sp>
      <p:sp>
        <p:nvSpPr>
          <p:cNvPr id="572" name="Google Shape;572;g25525427257_1_37"/>
          <p:cNvSpPr txBox="1"/>
          <p:nvPr/>
        </p:nvSpPr>
        <p:spPr>
          <a:xfrm>
            <a:off x="283464" y="3819906"/>
            <a:ext cx="183000" cy="137250"/>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73" name="Google Shape;573;g25525427257_1_37"/>
          <p:cNvSpPr txBox="1"/>
          <p:nvPr/>
        </p:nvSpPr>
        <p:spPr>
          <a:xfrm>
            <a:off x="469790" y="3792751"/>
            <a:ext cx="23157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No status reported</a:t>
            </a:r>
            <a:endParaRPr sz="900">
              <a:solidFill>
                <a:srgbClr val="000000"/>
              </a:solidFill>
              <a:latin typeface="Calibri"/>
              <a:ea typeface="Calibri"/>
              <a:cs typeface="Calibri"/>
              <a:sym typeface="Calibri"/>
            </a:endParaRPr>
          </a:p>
        </p:txBody>
      </p:sp>
      <p:sp>
        <p:nvSpPr>
          <p:cNvPr id="574" name="Google Shape;574;g25525427257_1_37"/>
          <p:cNvSpPr txBox="1"/>
          <p:nvPr/>
        </p:nvSpPr>
        <p:spPr>
          <a:xfrm>
            <a:off x="283464" y="3497580"/>
            <a:ext cx="183000" cy="137250"/>
          </a:xfrm>
          <a:prstGeom prst="rect">
            <a:avLst/>
          </a:prstGeom>
          <a:solidFill>
            <a:srgbClr val="FF0000"/>
          </a:solidFill>
          <a:ln w="12700"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Clr>
                <a:srgbClr val="000000"/>
              </a:buClr>
              <a:buSzPts val="1800"/>
            </a:pPr>
            <a:endParaRPr sz="1350">
              <a:solidFill>
                <a:srgbClr val="FFFFFF"/>
              </a:solidFill>
              <a:latin typeface="Tahoma"/>
              <a:ea typeface="Tahoma"/>
              <a:cs typeface="Tahoma"/>
              <a:sym typeface="Tahoma"/>
            </a:endParaRPr>
          </a:p>
        </p:txBody>
      </p:sp>
      <p:sp>
        <p:nvSpPr>
          <p:cNvPr id="575" name="Google Shape;575;g25525427257_1_37"/>
          <p:cNvSpPr txBox="1"/>
          <p:nvPr/>
        </p:nvSpPr>
        <p:spPr>
          <a:xfrm>
            <a:off x="457200" y="3477006"/>
            <a:ext cx="2315700" cy="207675"/>
          </a:xfrm>
          <a:prstGeom prst="rect">
            <a:avLst/>
          </a:prstGeom>
          <a:noFill/>
          <a:ln>
            <a:noFill/>
          </a:ln>
        </p:spPr>
        <p:txBody>
          <a:bodyPr spcFirstLastPara="1" wrap="square" lIns="68569" tIns="34275" rIns="68569" bIns="34275" anchor="t" anchorCtr="0">
            <a:noAutofit/>
          </a:bodyPr>
          <a:lstStyle/>
          <a:p>
            <a:pPr>
              <a:buClr>
                <a:srgbClr val="000000"/>
              </a:buClr>
              <a:buSzPts val="1200"/>
            </a:pPr>
            <a:r>
              <a:rPr lang="en-US" sz="900">
                <a:solidFill>
                  <a:srgbClr val="000000"/>
                </a:solidFill>
                <a:latin typeface="Calibri"/>
                <a:ea typeface="Calibri"/>
                <a:cs typeface="Calibri"/>
                <a:sym typeface="Calibri"/>
              </a:rPr>
              <a:t>Not functional</a:t>
            </a:r>
            <a:endParaRPr sz="900">
              <a:solidFill>
                <a:srgbClr val="000000"/>
              </a:solidFill>
              <a:latin typeface="Calibri"/>
              <a:ea typeface="Calibri"/>
              <a:cs typeface="Calibri"/>
              <a:sym typeface="Calibri"/>
            </a:endParaRPr>
          </a:p>
        </p:txBody>
      </p:sp>
      <p:graphicFrame>
        <p:nvGraphicFramePr>
          <p:cNvPr id="576" name="Google Shape;576;g25525427257_1_37"/>
          <p:cNvGraphicFramePr/>
          <p:nvPr/>
        </p:nvGraphicFramePr>
        <p:xfrm>
          <a:off x="3505199" y="4118033"/>
          <a:ext cx="5486400" cy="810053"/>
        </p:xfrm>
        <a:graphic>
          <a:graphicData uri="http://schemas.openxmlformats.org/drawingml/2006/table">
            <a:tbl>
              <a:tblPr>
                <a:noFill/>
              </a:tblPr>
              <a:tblGrid>
                <a:gridCol w="5486400">
                  <a:extLst>
                    <a:ext uri="{9D8B030D-6E8A-4147-A177-3AD203B41FA5}">
                      <a16:colId xmlns:a16="http://schemas.microsoft.com/office/drawing/2014/main" val="20000"/>
                    </a:ext>
                  </a:extLst>
                </a:gridCol>
              </a:tblGrid>
              <a:tr h="160020">
                <a:tc>
                  <a:txBody>
                    <a:bodyPr/>
                    <a:lstStyle/>
                    <a:p>
                      <a:pPr marL="0" marR="0" lvl="0" indent="0" algn="l" rtl="0">
                        <a:lnSpc>
                          <a:spcPct val="100000"/>
                        </a:lnSpc>
                        <a:spcBef>
                          <a:spcPts val="0"/>
                        </a:spcBef>
                        <a:spcAft>
                          <a:spcPts val="0"/>
                        </a:spcAft>
                        <a:buClr>
                          <a:srgbClr val="000000"/>
                        </a:buClr>
                        <a:buSzPts val="1400"/>
                        <a:buFont typeface="Calibri"/>
                        <a:buNone/>
                      </a:pPr>
                      <a:r>
                        <a:rPr lang="en-US" sz="1100" b="1" u="none" strike="noStrike" cap="none"/>
                        <a:t>  Additional Notes:</a:t>
                      </a:r>
                      <a:endParaRPr sz="1100" b="1" u="none" strike="noStrike" cap="none"/>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42413">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latin typeface="Arial"/>
                          <a:ea typeface="Arial"/>
                          <a:cs typeface="Arial"/>
                          <a:sym typeface="Arial"/>
                        </a:rPr>
                        <a:t>All instruments operating nominally and are meeting/exceeding their established performance specifications. </a:t>
                      </a:r>
                      <a:endParaRPr sz="1400" u="none" strike="noStrike" cap="none"/>
                    </a:p>
                  </a:txBody>
                  <a:tcPr marL="84394" marR="84394" marT="34294" marB="34294">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77" name="Google Shape;577;g25525427257_1_37"/>
          <p:cNvSpPr/>
          <p:nvPr/>
        </p:nvSpPr>
        <p:spPr>
          <a:xfrm>
            <a:off x="283464" y="3339846"/>
            <a:ext cx="183000" cy="137250"/>
          </a:xfrm>
          <a:prstGeom prst="rect">
            <a:avLst/>
          </a:prstGeom>
          <a:solidFill>
            <a:srgbClr val="FFC000"/>
          </a:solidFill>
          <a:ln w="12700" cap="flat" cmpd="sng">
            <a:solidFill>
              <a:srgbClr val="00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rgbClr val="FFFFFF"/>
              </a:solidFill>
              <a:latin typeface="Calibri"/>
              <a:ea typeface="Calibri"/>
              <a:cs typeface="Calibri"/>
              <a:sym typeface="Calibri"/>
            </a:endParaRPr>
          </a:p>
        </p:txBody>
      </p:sp>
      <p:pic>
        <p:nvPicPr>
          <p:cNvPr id="578" name="Google Shape;578;g25525427257_1_37"/>
          <p:cNvPicPr preferRelativeResize="0"/>
          <p:nvPr/>
        </p:nvPicPr>
        <p:blipFill rotWithShape="1">
          <a:blip r:embed="rId3">
            <a:alphaModFix/>
          </a:blip>
          <a:srcRect/>
          <a:stretch/>
        </p:blipFill>
        <p:spPr>
          <a:xfrm>
            <a:off x="284326" y="4114801"/>
            <a:ext cx="2244206" cy="1451519"/>
          </a:xfrm>
          <a:prstGeom prst="rect">
            <a:avLst/>
          </a:prstGeom>
          <a:noFill/>
          <a:ln>
            <a:noFill/>
          </a:ln>
          <a:effectLst>
            <a:outerShdw blurRad="50800" dist="38100" dir="27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5525427257_1_58"/>
          <p:cNvSpPr txBox="1">
            <a:spLocks noGrp="1"/>
          </p:cNvSpPr>
          <p:nvPr>
            <p:ph type="title"/>
          </p:nvPr>
        </p:nvSpPr>
        <p:spPr>
          <a:xfrm>
            <a:off x="589575" y="935044"/>
            <a:ext cx="8383950" cy="636075"/>
          </a:xfrm>
          <a:prstGeom prst="rect">
            <a:avLst/>
          </a:prstGeom>
          <a:noFill/>
          <a:ln>
            <a:noFill/>
          </a:ln>
        </p:spPr>
        <p:txBody>
          <a:bodyPr spcFirstLastPara="1" vert="horz" wrap="square" lIns="0" tIns="0" rIns="0" bIns="0" rtlCol="0" anchor="ctr" anchorCtr="0">
            <a:noAutofit/>
          </a:bodyPr>
          <a:lstStyle/>
          <a:p>
            <a:pPr>
              <a:spcBef>
                <a:spcPts val="0"/>
              </a:spcBef>
              <a:buClr>
                <a:srgbClr val="0099D8"/>
              </a:buClr>
              <a:buSzPts val="3200"/>
            </a:pPr>
            <a:r>
              <a:rPr lang="en-US" sz="3000"/>
              <a:t>Overall Mission Status | NOAA-21</a:t>
            </a:r>
            <a:endParaRPr sz="3000"/>
          </a:p>
        </p:txBody>
      </p:sp>
      <p:pic>
        <p:nvPicPr>
          <p:cNvPr id="584" name="Google Shape;584;g25525427257_1_58"/>
          <p:cNvPicPr preferRelativeResize="0"/>
          <p:nvPr/>
        </p:nvPicPr>
        <p:blipFill rotWithShape="1">
          <a:blip r:embed="rId3">
            <a:alphaModFix/>
          </a:blip>
          <a:srcRect/>
          <a:stretch/>
        </p:blipFill>
        <p:spPr>
          <a:xfrm>
            <a:off x="381000" y="1668844"/>
            <a:ext cx="8592525" cy="39504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g1a04654bf82_1_12"/>
          <p:cNvSpPr txBox="1">
            <a:spLocks noGrp="1"/>
          </p:cNvSpPr>
          <p:nvPr>
            <p:ph type="title"/>
          </p:nvPr>
        </p:nvSpPr>
        <p:spPr>
          <a:xfrm>
            <a:off x="457200" y="304800"/>
            <a:ext cx="8229600" cy="420075"/>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dk1"/>
              </a:buClr>
              <a:buSzPts val="4400"/>
            </a:pPr>
            <a:r>
              <a:rPr lang="en-US" sz="2400" dirty="0"/>
              <a:t>Notional NOAA-21 Schedule</a:t>
            </a:r>
            <a:endParaRPr dirty="0"/>
          </a:p>
        </p:txBody>
      </p:sp>
      <p:pic>
        <p:nvPicPr>
          <p:cNvPr id="897" name="Google Shape;897;g1a04654bf82_1_12"/>
          <p:cNvPicPr preferRelativeResize="0"/>
          <p:nvPr/>
        </p:nvPicPr>
        <p:blipFill>
          <a:blip r:embed="rId3">
            <a:alphaModFix/>
          </a:blip>
          <a:stretch>
            <a:fillRect/>
          </a:stretch>
        </p:blipFill>
        <p:spPr>
          <a:xfrm>
            <a:off x="1104900" y="952027"/>
            <a:ext cx="6934200" cy="2114235"/>
          </a:xfrm>
          <a:prstGeom prst="rect">
            <a:avLst/>
          </a:prstGeom>
          <a:noFill/>
          <a:ln>
            <a:noFill/>
          </a:ln>
        </p:spPr>
      </p:pic>
      <p:pic>
        <p:nvPicPr>
          <p:cNvPr id="898" name="Google Shape;898;g1a04654bf82_1_12" descr="https://lh3.googleusercontent.com/siqkx-wCvNQSQq6jhVx_5G6V0juSkdBA55TukX3hfuAvPPnU0Ks1AXbQDEWozNJbCdMxvLYPkwL6ic3rggx2wAoS3On2BdnfOaCBmoijCu-Z2TtzmQJCI-j2bs0TcA"/>
          <p:cNvPicPr preferRelativeResize="0"/>
          <p:nvPr/>
        </p:nvPicPr>
        <p:blipFill rotWithShape="1">
          <a:blip r:embed="rId4">
            <a:alphaModFix/>
          </a:blip>
          <a:srcRect t="54885" r="56661"/>
          <a:stretch/>
        </p:blipFill>
        <p:spPr>
          <a:xfrm>
            <a:off x="1284694" y="3604125"/>
            <a:ext cx="3077145" cy="2363031"/>
          </a:xfrm>
          <a:prstGeom prst="rect">
            <a:avLst/>
          </a:prstGeom>
          <a:noFill/>
          <a:ln>
            <a:noFill/>
          </a:ln>
        </p:spPr>
      </p:pic>
      <p:pic>
        <p:nvPicPr>
          <p:cNvPr id="899" name="Google Shape;899;g1a04654bf82_1_12" descr="https://lh3.googleusercontent.com/siqkx-wCvNQSQq6jhVx_5G6V0juSkdBA55TukX3hfuAvPPnU0Ks1AXbQDEWozNJbCdMxvLYPkwL6ic3rggx2wAoS3On2BdnfOaCBmoijCu-Z2TtzmQJCI-j2bs0TcA"/>
          <p:cNvPicPr preferRelativeResize="0"/>
          <p:nvPr/>
        </p:nvPicPr>
        <p:blipFill rotWithShape="1">
          <a:blip r:embed="rId4">
            <a:alphaModFix/>
          </a:blip>
          <a:srcRect l="51797" t="56853"/>
          <a:stretch/>
        </p:blipFill>
        <p:spPr>
          <a:xfrm>
            <a:off x="4581525" y="3665310"/>
            <a:ext cx="3190875" cy="2240663"/>
          </a:xfrm>
          <a:prstGeom prst="rect">
            <a:avLst/>
          </a:prstGeom>
          <a:noFill/>
          <a:ln>
            <a:noFill/>
          </a:ln>
        </p:spPr>
      </p:pic>
      <p:sp>
        <p:nvSpPr>
          <p:cNvPr id="900" name="Google Shape;900;g1a04654bf82_1_12"/>
          <p:cNvSpPr txBox="1"/>
          <p:nvPr/>
        </p:nvSpPr>
        <p:spPr>
          <a:xfrm>
            <a:off x="1544480" y="3133301"/>
            <a:ext cx="2557575" cy="415476"/>
          </a:xfrm>
          <a:prstGeom prst="rect">
            <a:avLst/>
          </a:prstGeom>
          <a:noFill/>
          <a:ln>
            <a:noFill/>
          </a:ln>
        </p:spPr>
        <p:txBody>
          <a:bodyPr spcFirstLastPara="1" wrap="square" lIns="68569" tIns="68569" rIns="68569" bIns="68569" anchor="t" anchorCtr="0">
            <a:spAutoFit/>
          </a:bodyPr>
          <a:lstStyle/>
          <a:p>
            <a:pPr algn="ctr"/>
            <a:r>
              <a:rPr lang="en-US" sz="900" b="1" dirty="0">
                <a:latin typeface="Helvetica Neue"/>
                <a:ea typeface="Helvetica Neue"/>
                <a:cs typeface="Helvetica Neue"/>
                <a:sym typeface="Helvetica Neue"/>
              </a:rPr>
              <a:t>Operational Orbit Location </a:t>
            </a:r>
            <a:endParaRPr sz="900" b="1" dirty="0">
              <a:latin typeface="Helvetica Neue"/>
              <a:ea typeface="Helvetica Neue"/>
              <a:cs typeface="Helvetica Neue"/>
              <a:sym typeface="Helvetica Neue"/>
            </a:endParaRPr>
          </a:p>
          <a:p>
            <a:pPr algn="ctr"/>
            <a:r>
              <a:rPr lang="en-US" sz="900" b="1" dirty="0">
                <a:latin typeface="Helvetica Neue"/>
                <a:ea typeface="Helvetica Neue"/>
                <a:cs typeface="Helvetica Neue"/>
                <a:sym typeface="Helvetica Neue"/>
              </a:rPr>
              <a:t>(Launch to ~L+14 Months)</a:t>
            </a:r>
            <a:endParaRPr sz="900" b="1" dirty="0">
              <a:latin typeface="Helvetica Neue"/>
              <a:ea typeface="Helvetica Neue"/>
              <a:cs typeface="Helvetica Neue"/>
              <a:sym typeface="Helvetica Neue"/>
            </a:endParaRPr>
          </a:p>
        </p:txBody>
      </p:sp>
      <p:sp>
        <p:nvSpPr>
          <p:cNvPr id="901" name="Google Shape;901;g1a04654bf82_1_12"/>
          <p:cNvSpPr txBox="1"/>
          <p:nvPr/>
        </p:nvSpPr>
        <p:spPr>
          <a:xfrm>
            <a:off x="4801213" y="3192690"/>
            <a:ext cx="2557575" cy="415476"/>
          </a:xfrm>
          <a:prstGeom prst="rect">
            <a:avLst/>
          </a:prstGeom>
          <a:noFill/>
          <a:ln>
            <a:noFill/>
          </a:ln>
        </p:spPr>
        <p:txBody>
          <a:bodyPr spcFirstLastPara="1" wrap="square" lIns="68569" tIns="68569" rIns="68569" bIns="68569" anchor="t" anchorCtr="0">
            <a:spAutoFit/>
          </a:bodyPr>
          <a:lstStyle/>
          <a:p>
            <a:pPr algn="ctr"/>
            <a:r>
              <a:rPr lang="en-US" sz="900" b="1" dirty="0">
                <a:latin typeface="Helvetica Neue"/>
                <a:ea typeface="Helvetica Neue"/>
                <a:cs typeface="Helvetica Neue"/>
                <a:sym typeface="Helvetica Neue"/>
              </a:rPr>
              <a:t>Operational Orbit Location </a:t>
            </a:r>
            <a:endParaRPr sz="900" b="1" dirty="0">
              <a:latin typeface="Helvetica Neue"/>
              <a:ea typeface="Helvetica Neue"/>
              <a:cs typeface="Helvetica Neue"/>
              <a:sym typeface="Helvetica Neue"/>
            </a:endParaRPr>
          </a:p>
          <a:p>
            <a:pPr algn="ctr"/>
            <a:r>
              <a:rPr lang="en-US" sz="900" b="1" dirty="0">
                <a:latin typeface="Helvetica Neue"/>
                <a:ea typeface="Helvetica Neue"/>
                <a:cs typeface="Helvetica Neue"/>
                <a:sym typeface="Helvetica Neue"/>
              </a:rPr>
              <a:t>(~L+14 Months to Post Primary Designation)</a:t>
            </a:r>
            <a:endParaRPr sz="900" b="1" dirty="0">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9"/>
        <p:cNvGrpSpPr/>
        <p:nvPr/>
      </p:nvGrpSpPr>
      <p:grpSpPr>
        <a:xfrm>
          <a:off x="0" y="0"/>
          <a:ext cx="0" cy="0"/>
          <a:chOff x="0" y="0"/>
          <a:chExt cx="0" cy="0"/>
        </a:xfrm>
      </p:grpSpPr>
      <p:sp>
        <p:nvSpPr>
          <p:cNvPr id="3150" name="Google Shape;3150;p429"/>
          <p:cNvSpPr/>
          <p:nvPr/>
        </p:nvSpPr>
        <p:spPr>
          <a:xfrm>
            <a:off x="862149" y="543926"/>
            <a:ext cx="7689136"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4617B"/>
                </a:solidFill>
                <a:latin typeface="Calibri"/>
                <a:ea typeface="Calibri"/>
                <a:cs typeface="Calibri"/>
                <a:sym typeface="Calibri"/>
              </a:rPr>
              <a:t>O'clock diagram IJPS OWG/FtF Meeting updates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4617B"/>
                </a:solidFill>
                <a:latin typeface="Calibri"/>
                <a:ea typeface="Calibri"/>
                <a:cs typeface="Calibri"/>
                <a:sym typeface="Calibri"/>
              </a:rPr>
              <a:t>April of 2023 compared to April of 2022</a:t>
            </a:r>
            <a:endParaRPr sz="2800" b="0" i="0" u="none" strike="noStrike" cap="none">
              <a:solidFill>
                <a:schemeClr val="dk1"/>
              </a:solidFill>
              <a:latin typeface="Calibri"/>
              <a:ea typeface="Calibri"/>
              <a:cs typeface="Calibri"/>
              <a:sym typeface="Calibri"/>
            </a:endParaRPr>
          </a:p>
        </p:txBody>
      </p:sp>
      <p:pic>
        <p:nvPicPr>
          <p:cNvPr id="3151" name="Google Shape;3151;p429"/>
          <p:cNvPicPr preferRelativeResize="0"/>
          <p:nvPr/>
        </p:nvPicPr>
        <p:blipFill rotWithShape="1">
          <a:blip r:embed="rId3">
            <a:alphaModFix/>
          </a:blip>
          <a:srcRect/>
          <a:stretch/>
        </p:blipFill>
        <p:spPr>
          <a:xfrm>
            <a:off x="188596" y="2216105"/>
            <a:ext cx="8766808" cy="39688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9"/>
        <p:cNvGrpSpPr/>
        <p:nvPr/>
      </p:nvGrpSpPr>
      <p:grpSpPr>
        <a:xfrm>
          <a:off x="0" y="0"/>
          <a:ext cx="0" cy="0"/>
          <a:chOff x="0" y="0"/>
          <a:chExt cx="0" cy="0"/>
        </a:xfrm>
      </p:grpSpPr>
      <p:sp>
        <p:nvSpPr>
          <p:cNvPr id="2890" name="Google Shape;2890;p420"/>
          <p:cNvSpPr txBox="1">
            <a:spLocks noGrp="1"/>
          </p:cNvSpPr>
          <p:nvPr>
            <p:ph type="title" idx="4294967295"/>
          </p:nvPr>
        </p:nvSpPr>
        <p:spPr>
          <a:xfrm>
            <a:off x="382125" y="225531"/>
            <a:ext cx="699452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000"/>
              <a:buFont typeface="Arial"/>
              <a:buNone/>
            </a:pPr>
            <a:r>
              <a:rPr lang="en-US" sz="2000" b="1" dirty="0">
                <a:solidFill>
                  <a:srgbClr val="0F243E"/>
                </a:solidFill>
                <a:latin typeface="Arial"/>
                <a:ea typeface="Arial"/>
                <a:cs typeface="Arial"/>
                <a:sym typeface="Arial"/>
              </a:rPr>
              <a:t>Polar Operational Environmental Satellite (POES)</a:t>
            </a:r>
            <a:br>
              <a:rPr lang="en-US" sz="2000" b="1" dirty="0">
                <a:solidFill>
                  <a:srgbClr val="0F243E"/>
                </a:solidFill>
                <a:latin typeface="Arial"/>
                <a:ea typeface="Arial"/>
                <a:cs typeface="Arial"/>
                <a:sym typeface="Arial"/>
              </a:rPr>
            </a:br>
            <a:r>
              <a:rPr lang="en-US" sz="2000" b="1" dirty="0">
                <a:solidFill>
                  <a:srgbClr val="0F243E"/>
                </a:solidFill>
                <a:latin typeface="Arial"/>
                <a:ea typeface="Arial"/>
                <a:cs typeface="Arial"/>
                <a:sym typeface="Arial"/>
              </a:rPr>
              <a:t>Operational Status</a:t>
            </a:r>
            <a:br>
              <a:rPr lang="en-US" sz="2000" b="1" dirty="0">
                <a:solidFill>
                  <a:srgbClr val="0F243E"/>
                </a:solidFill>
                <a:latin typeface="Arial"/>
                <a:ea typeface="Arial"/>
                <a:cs typeface="Arial"/>
                <a:sym typeface="Arial"/>
              </a:rPr>
            </a:br>
            <a:r>
              <a:rPr lang="en-US" sz="1600" b="1" dirty="0">
                <a:solidFill>
                  <a:srgbClr val="0F243E"/>
                </a:solidFill>
                <a:latin typeface="Arial"/>
                <a:ea typeface="Arial"/>
                <a:cs typeface="Arial"/>
                <a:sym typeface="Arial"/>
              </a:rPr>
              <a:t>Aug 24, 2023</a:t>
            </a:r>
            <a:endParaRPr sz="1600" b="1" dirty="0">
              <a:solidFill>
                <a:srgbClr val="0F243E"/>
              </a:solidFill>
              <a:latin typeface="Arial"/>
              <a:ea typeface="Arial"/>
              <a:cs typeface="Arial"/>
              <a:sym typeface="Arial"/>
            </a:endParaRPr>
          </a:p>
        </p:txBody>
      </p:sp>
      <p:sp>
        <p:nvSpPr>
          <p:cNvPr id="2891" name="Google Shape;2891;p420"/>
          <p:cNvSpPr txBox="1">
            <a:spLocks noGrp="1"/>
          </p:cNvSpPr>
          <p:nvPr>
            <p:ph type="sldNum" idx="4294967295"/>
          </p:nvPr>
        </p:nvSpPr>
        <p:spPr>
          <a:xfrm>
            <a:off x="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45C75"/>
              </a:buClr>
              <a:buSzPts val="1200"/>
              <a:buFont typeface="Noto Sans Symbols"/>
              <a:buNone/>
            </a:pPr>
            <a:fld id="{00000000-1234-1234-1234-123412341234}" type="slidenum">
              <a:rPr lang="en-US" sz="1200" b="0" i="0" u="none" strike="noStrike" cap="none">
                <a:solidFill>
                  <a:srgbClr val="045C75"/>
                </a:solidFill>
                <a:latin typeface="Arial"/>
                <a:ea typeface="Arial"/>
                <a:cs typeface="Arial"/>
                <a:sym typeface="Arial"/>
              </a:rPr>
              <a:t>27</a:t>
            </a:fld>
            <a:endParaRPr sz="1200" b="0" i="0" u="none" strike="noStrike" cap="none">
              <a:solidFill>
                <a:srgbClr val="045C75"/>
              </a:solidFill>
              <a:latin typeface="Arial"/>
              <a:ea typeface="Arial"/>
              <a:cs typeface="Arial"/>
              <a:sym typeface="Arial"/>
            </a:endParaRPr>
          </a:p>
        </p:txBody>
      </p:sp>
      <p:graphicFrame>
        <p:nvGraphicFramePr>
          <p:cNvPr id="2892" name="Google Shape;2892;p420"/>
          <p:cNvGraphicFramePr/>
          <p:nvPr>
            <p:extLst>
              <p:ext uri="{D42A27DB-BD31-4B8C-83A1-F6EECF244321}">
                <p14:modId xmlns:p14="http://schemas.microsoft.com/office/powerpoint/2010/main" val="1240457395"/>
              </p:ext>
            </p:extLst>
          </p:nvPr>
        </p:nvGraphicFramePr>
        <p:xfrm>
          <a:off x="810297" y="1194088"/>
          <a:ext cx="6138175" cy="5070005"/>
        </p:xfrm>
        <a:graphic>
          <a:graphicData uri="http://schemas.openxmlformats.org/drawingml/2006/table">
            <a:tbl>
              <a:tblPr>
                <a:noFill/>
              </a:tblPr>
              <a:tblGrid>
                <a:gridCol w="1264925">
                  <a:extLst>
                    <a:ext uri="{9D8B030D-6E8A-4147-A177-3AD203B41FA5}">
                      <a16:colId xmlns:a16="http://schemas.microsoft.com/office/drawing/2014/main" val="20000"/>
                    </a:ext>
                  </a:extLst>
                </a:gridCol>
                <a:gridCol w="956825">
                  <a:extLst>
                    <a:ext uri="{9D8B030D-6E8A-4147-A177-3AD203B41FA5}">
                      <a16:colId xmlns:a16="http://schemas.microsoft.com/office/drawing/2014/main" val="20001"/>
                    </a:ext>
                  </a:extLst>
                </a:gridCol>
                <a:gridCol w="997350">
                  <a:extLst>
                    <a:ext uri="{9D8B030D-6E8A-4147-A177-3AD203B41FA5}">
                      <a16:colId xmlns:a16="http://schemas.microsoft.com/office/drawing/2014/main" val="20002"/>
                    </a:ext>
                  </a:extLst>
                </a:gridCol>
                <a:gridCol w="997350">
                  <a:extLst>
                    <a:ext uri="{9D8B030D-6E8A-4147-A177-3AD203B41FA5}">
                      <a16:colId xmlns:a16="http://schemas.microsoft.com/office/drawing/2014/main" val="20003"/>
                    </a:ext>
                  </a:extLst>
                </a:gridCol>
                <a:gridCol w="973025">
                  <a:extLst>
                    <a:ext uri="{9D8B030D-6E8A-4147-A177-3AD203B41FA5}">
                      <a16:colId xmlns:a16="http://schemas.microsoft.com/office/drawing/2014/main" val="20004"/>
                    </a:ext>
                  </a:extLst>
                </a:gridCol>
                <a:gridCol w="948700">
                  <a:extLst>
                    <a:ext uri="{9D8B030D-6E8A-4147-A177-3AD203B41FA5}">
                      <a16:colId xmlns:a16="http://schemas.microsoft.com/office/drawing/2014/main" val="20005"/>
                    </a:ext>
                  </a:extLst>
                </a:gridCol>
              </a:tblGrid>
              <a:tr h="367050">
                <a:tc>
                  <a:txBody>
                    <a:bodyPr/>
                    <a:lstStyle/>
                    <a:p>
                      <a:pPr marL="0" marR="0" lvl="0" indent="0" algn="l" rtl="0">
                        <a:lnSpc>
                          <a:spcPct val="90000"/>
                        </a:lnSpc>
                        <a:spcBef>
                          <a:spcPts val="0"/>
                        </a:spcBef>
                        <a:spcAft>
                          <a:spcPts val="0"/>
                        </a:spcAft>
                        <a:buClr>
                          <a:schemeClr val="dk1"/>
                        </a:buClr>
                        <a:buSzPts val="1050"/>
                        <a:buFont typeface="Noto Sans Symbols"/>
                        <a:buNone/>
                      </a:pPr>
                      <a:r>
                        <a:rPr lang="en-US" sz="1050" b="1" i="0" u="none" strike="noStrike" cap="none">
                          <a:solidFill>
                            <a:schemeClr val="dk1"/>
                          </a:solidFill>
                          <a:latin typeface="Times New Roman"/>
                          <a:ea typeface="Times New Roman"/>
                          <a:cs typeface="Times New Roman"/>
                          <a:sym typeface="Times New Roman"/>
                        </a:rPr>
                        <a:t>Spacecraft </a:t>
                      </a:r>
                      <a:endParaRPr sz="1400" u="none" strike="noStrike" cap="none"/>
                    </a:p>
                    <a:p>
                      <a:pPr marL="0" marR="0" lvl="0" indent="0" algn="l" rtl="0">
                        <a:lnSpc>
                          <a:spcPct val="90000"/>
                        </a:lnSpc>
                        <a:spcBef>
                          <a:spcPts val="158"/>
                        </a:spcBef>
                        <a:spcAft>
                          <a:spcPts val="0"/>
                        </a:spcAft>
                        <a:buClr>
                          <a:schemeClr val="dk1"/>
                        </a:buClr>
                        <a:buSzPts val="1050"/>
                        <a:buFont typeface="Noto Sans Symbols"/>
                        <a:buNone/>
                      </a:pPr>
                      <a:r>
                        <a:rPr lang="en-US" sz="1050" b="1" i="0" u="none" strike="noStrike" cap="none">
                          <a:solidFill>
                            <a:schemeClr val="dk1"/>
                          </a:solidFill>
                          <a:latin typeface="Times New Roman"/>
                          <a:ea typeface="Times New Roman"/>
                          <a:cs typeface="Times New Roman"/>
                          <a:sym typeface="Times New Roman"/>
                        </a:rPr>
                        <a:t>Subsystems</a:t>
                      </a:r>
                      <a:endParaRPr sz="1400" u="none" strike="noStrike" cap="none"/>
                    </a:p>
                  </a:txBody>
                  <a:tcPr marL="91450" marR="91450" marT="45700" marB="45700"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050"/>
                        <a:buFont typeface="Noto Sans Symbols"/>
                        <a:buNone/>
                      </a:pPr>
                      <a:r>
                        <a:rPr lang="en-US" sz="1050" b="1" i="0" u="none" strike="noStrike" cap="none">
                          <a:solidFill>
                            <a:schemeClr val="dk1"/>
                          </a:solidFill>
                          <a:latin typeface="Times New Roman"/>
                          <a:ea typeface="Times New Roman"/>
                          <a:cs typeface="Times New Roman"/>
                          <a:sym typeface="Times New Roman"/>
                        </a:rPr>
                        <a:t>METOP-B</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1050"/>
                        <a:buFont typeface="Noto Sans Symbols"/>
                        <a:buNone/>
                      </a:pPr>
                      <a:r>
                        <a:rPr lang="en-US" sz="1050" b="1" i="0" u="none" strike="noStrike" cap="none" dirty="0">
                          <a:solidFill>
                            <a:schemeClr val="dk1"/>
                          </a:solidFill>
                          <a:latin typeface="Times New Roman"/>
                          <a:ea typeface="Times New Roman"/>
                          <a:cs typeface="Times New Roman"/>
                          <a:sym typeface="Times New Roman"/>
                        </a:rPr>
                        <a:t>METOP-C</a:t>
                      </a:r>
                      <a:endParaRPr sz="1400" u="none" strike="noStrike" cap="none" dirty="0"/>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050"/>
                        <a:buFont typeface="Noto Sans Symbols"/>
                        <a:buNone/>
                      </a:pPr>
                      <a:r>
                        <a:rPr lang="en-US" sz="1050" b="1" i="0" u="none" strike="noStrike" cap="none">
                          <a:solidFill>
                            <a:schemeClr val="dk1"/>
                          </a:solidFill>
                          <a:latin typeface="Times New Roman"/>
                          <a:ea typeface="Times New Roman"/>
                          <a:cs typeface="Times New Roman"/>
                          <a:sym typeface="Times New Roman"/>
                        </a:rPr>
                        <a:t>NOAA-19</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050"/>
                        <a:buFont typeface="Noto Sans Symbols"/>
                        <a:buNone/>
                      </a:pPr>
                      <a:r>
                        <a:rPr lang="en-US" sz="1050" b="1" i="0" u="none" strike="noStrike" cap="none">
                          <a:solidFill>
                            <a:schemeClr val="dk1"/>
                          </a:solidFill>
                          <a:latin typeface="Times New Roman"/>
                          <a:ea typeface="Times New Roman"/>
                          <a:cs typeface="Times New Roman"/>
                          <a:sym typeface="Times New Roman"/>
                        </a:rPr>
                        <a:t>NOAA-18</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050"/>
                        <a:buFont typeface="Noto Sans Symbols"/>
                        <a:buNone/>
                      </a:pPr>
                      <a:r>
                        <a:rPr lang="en-US" sz="1050" b="1" i="0" u="none" strike="noStrike" cap="none">
                          <a:solidFill>
                            <a:schemeClr val="dk1"/>
                          </a:solidFill>
                          <a:latin typeface="Times New Roman"/>
                          <a:ea typeface="Times New Roman"/>
                          <a:cs typeface="Times New Roman"/>
                          <a:sym typeface="Times New Roman"/>
                        </a:rPr>
                        <a:t>NOAA-15</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Launch Date</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Sept 2012</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Nov 2018</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Feb 2009</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May 2005</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May 1998</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Operational Date</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April 2013</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April 2019</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Jun 2009</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Aug 2005</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Dec 1998</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14900">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Mission Data Category</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Primary</a:t>
                      </a:r>
                      <a:endParaRPr sz="1400" u="none" strike="noStrike" cap="none"/>
                    </a:p>
                    <a:p>
                      <a:pPr marL="0" marR="0" lvl="0" indent="0" algn="ctr" rtl="0">
                        <a:lnSpc>
                          <a:spcPct val="90000"/>
                        </a:lnSpc>
                        <a:spcBef>
                          <a:spcPts val="12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(AM)</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Operational</a:t>
                      </a:r>
                      <a:endParaRPr sz="1400" u="none" strike="noStrike" cap="none"/>
                    </a:p>
                    <a:p>
                      <a:pPr marL="0" marR="0" lvl="0" indent="0" algn="ctr" rtl="0">
                        <a:lnSpc>
                          <a:spcPct val="90000"/>
                        </a:lnSpc>
                        <a:spcBef>
                          <a:spcPts val="12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(AM)</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Prime Services Mission (PM)</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Secondary (PM)</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Secondary (AM)</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Payload Instruments</a:t>
                      </a:r>
                      <a:endParaRPr sz="1400" u="none" strike="noStrike" cap="none"/>
                    </a:p>
                  </a:txBody>
                  <a:tcPr marL="91450" marR="91450" marT="45700" marB="45700">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700"/>
                        <a:buFont typeface="Noto Sans Symbols"/>
                        <a:buNone/>
                      </a:pPr>
                      <a:endParaRPr sz="7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700"/>
                        <a:buFont typeface="Noto Sans Symbols"/>
                        <a:buNone/>
                      </a:pPr>
                      <a:endParaRPr sz="7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700"/>
                        <a:buFont typeface="Noto Sans Symbols"/>
                        <a:buNone/>
                      </a:pPr>
                      <a:endParaRPr sz="7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700"/>
                        <a:buFont typeface="Noto Sans Symbols"/>
                        <a:buNone/>
                      </a:pPr>
                      <a:endParaRPr sz="7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700"/>
                        <a:buFont typeface="Noto Sans Symbols"/>
                        <a:buNone/>
                      </a:pPr>
                      <a:endParaRPr sz="7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AVHRR</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5"/>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HIRS</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lt1"/>
                        </a:buClr>
                        <a:buSzPts val="800"/>
                        <a:buFont typeface="Noto Sans Symbols"/>
                        <a:buNone/>
                      </a:pPr>
                      <a:r>
                        <a:rPr lang="en-US" sz="800" b="1" i="0" u="none" strike="noStrike" cap="none">
                          <a:solidFill>
                            <a:schemeClr val="lt1"/>
                          </a:solidFill>
                          <a:latin typeface="Times New Roman"/>
                          <a:ea typeface="Times New Roman"/>
                          <a:cs typeface="Times New Roman"/>
                          <a:sym typeface="Times New Roman"/>
                        </a:rPr>
                        <a:t>R</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 </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6"/>
                  </a:ext>
                </a:extLst>
              </a:tr>
              <a:tr h="2093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AMSU-A1</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P</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DF9D"/>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P</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DF9D"/>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7"/>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AMSU-A2</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extLst>
                  <a:ext uri="{0D108BD9-81ED-4DB2-BD59-A6C34878D82A}">
                    <a16:rowId xmlns:a16="http://schemas.microsoft.com/office/drawing/2014/main" val="10008"/>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AMSU-B</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800" b="1" i="0" u="none" strike="noStrike" cap="none">
                        <a:solidFill>
                          <a:schemeClr val="lt1"/>
                        </a:solidFill>
                        <a:latin typeface="Times New Roman"/>
                        <a:ea typeface="Times New Roman"/>
                        <a:cs typeface="Times New Roman"/>
                        <a:sym typeface="Times New Roman"/>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lt1"/>
                        </a:buClr>
                        <a:buSzPts val="800"/>
                        <a:buFont typeface="Noto Sans Symbols"/>
                        <a:buNone/>
                      </a:pPr>
                      <a:r>
                        <a:rPr lang="en-US" sz="800" b="1" i="0" u="none" strike="noStrike" cap="none">
                          <a:solidFill>
                            <a:schemeClr val="lt1"/>
                          </a:solidFill>
                          <a:latin typeface="Times New Roman"/>
                          <a:ea typeface="Times New Roman"/>
                          <a:cs typeface="Times New Roman"/>
                          <a:sym typeface="Times New Roman"/>
                        </a:rPr>
                        <a:t>R </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9"/>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MHS</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 </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chemeClr val="lt1"/>
                        </a:buClr>
                        <a:buSzPts val="800"/>
                        <a:buFont typeface="Noto Sans Symbols"/>
                        <a:buNone/>
                      </a:pPr>
                      <a:r>
                        <a:rPr lang="en-US" sz="800" b="1" i="0" u="none" strike="noStrike" cap="none">
                          <a:solidFill>
                            <a:schemeClr val="lt1"/>
                          </a:solidFill>
                          <a:latin typeface="Times New Roman"/>
                          <a:ea typeface="Times New Roman"/>
                          <a:cs typeface="Times New Roman"/>
                          <a:sym typeface="Times New Roman"/>
                        </a:rPr>
                        <a:t>R</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SEM</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extLst>
                  <a:ext uri="{0D108BD9-81ED-4DB2-BD59-A6C34878D82A}">
                    <a16:rowId xmlns:a16="http://schemas.microsoft.com/office/drawing/2014/main" val="10011"/>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SBUV</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S/C</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tc>
                  <a:txBody>
                    <a:bodyPr/>
                    <a:lstStyle/>
                    <a:p>
                      <a:pPr marL="0" marR="0" lvl="0" indent="0" algn="ctr" rtl="0">
                        <a:lnSpc>
                          <a:spcPct val="90000"/>
                        </a:lnSpc>
                        <a:spcBef>
                          <a:spcPts val="0"/>
                        </a:spcBef>
                        <a:spcAft>
                          <a:spcPts val="0"/>
                        </a:spcAft>
                        <a:buClr>
                          <a:schemeClr val="lt1"/>
                        </a:buClr>
                        <a:buSzPts val="800"/>
                        <a:buFont typeface="Noto Sans Symbols"/>
                        <a:buNone/>
                      </a:pPr>
                      <a:r>
                        <a:rPr lang="en-US" sz="800" b="1" i="0" u="none" strike="noStrike" cap="none">
                          <a:solidFill>
                            <a:schemeClr val="lt1"/>
                          </a:solidFill>
                          <a:latin typeface="Times New Roman"/>
                          <a:ea typeface="Times New Roman"/>
                          <a:cs typeface="Times New Roman"/>
                          <a:sym typeface="Times New Roman"/>
                        </a:rPr>
                        <a:t>R</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12"/>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Spacecraft Subsystems</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endParaRPr sz="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endParaRPr sz="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endParaRPr sz="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endParaRPr sz="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endParaRPr sz="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9525" cap="flat" cmpd="sng">
                      <a:solidFill>
                        <a:srgbClr val="000000">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296850">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Telemetry, Command &amp; Control</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extLst>
                  <a:ext uri="{0D108BD9-81ED-4DB2-BD59-A6C34878D82A}">
                    <a16:rowId xmlns:a16="http://schemas.microsoft.com/office/drawing/2014/main" val="10014"/>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ADACS</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S/C</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 </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15"/>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EPS</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extLst>
                  <a:ext uri="{0D108BD9-81ED-4DB2-BD59-A6C34878D82A}">
                    <a16:rowId xmlns:a16="http://schemas.microsoft.com/office/drawing/2014/main" val="10016"/>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Thermal Control</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17"/>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Communications</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18"/>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APT/LRPT</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lt1"/>
                        </a:buClr>
                        <a:buSzPts val="800"/>
                        <a:buFont typeface="Noto Sans Symbols"/>
                        <a:buNone/>
                      </a:pPr>
                      <a:r>
                        <a:rPr lang="en-US" sz="800" b="1" i="0" u="none" strike="noStrike" cap="none">
                          <a:solidFill>
                            <a:schemeClr val="lt1"/>
                          </a:solidFill>
                          <a:latin typeface="Times New Roman"/>
                          <a:ea typeface="Times New Roman"/>
                          <a:cs typeface="Times New Roman"/>
                          <a:sym typeface="Times New Roman"/>
                        </a:rPr>
                        <a:t>R</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90000"/>
                        </a:lnSpc>
                        <a:spcBef>
                          <a:spcPts val="0"/>
                        </a:spcBef>
                        <a:spcAft>
                          <a:spcPts val="0"/>
                        </a:spcAft>
                        <a:buClr>
                          <a:schemeClr val="lt1"/>
                        </a:buClr>
                        <a:buSzPts val="800"/>
                        <a:buFont typeface="Noto Sans Symbols"/>
                        <a:buNone/>
                      </a:pPr>
                      <a:r>
                        <a:rPr lang="en-US" sz="800" b="1" i="0" u="none" strike="noStrike" cap="none">
                          <a:solidFill>
                            <a:schemeClr val="lt1"/>
                          </a:solidFill>
                          <a:latin typeface="Times New Roman"/>
                          <a:ea typeface="Times New Roman"/>
                          <a:cs typeface="Times New Roman"/>
                          <a:sym typeface="Times New Roman"/>
                        </a:rPr>
                        <a:t>R</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extLst>
                  <a:ext uri="{0D108BD9-81ED-4DB2-BD59-A6C34878D82A}">
                    <a16:rowId xmlns:a16="http://schemas.microsoft.com/office/drawing/2014/main" val="10019"/>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DCS                                      </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extLst>
                  <a:ext uri="{0D108BD9-81ED-4DB2-BD59-A6C34878D82A}">
                    <a16:rowId xmlns:a16="http://schemas.microsoft.com/office/drawing/2014/main" val="10020"/>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ADCS</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21"/>
                  </a:ext>
                </a:extLst>
              </a:tr>
              <a:tr h="188525">
                <a:tc>
                  <a:txBody>
                    <a:bodyPr/>
                    <a:lstStyle/>
                    <a:p>
                      <a:pPr marL="0" marR="0" lvl="0" indent="0" algn="l"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SAR</a:t>
                      </a:r>
                      <a:endParaRPr sz="1400" u="none" strike="noStrike" cap="none"/>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Y</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N/A</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a:solidFill>
                            <a:schemeClr val="dk1"/>
                          </a:solidFill>
                          <a:latin typeface="Times New Roman"/>
                          <a:ea typeface="Times New Roman"/>
                          <a:cs typeface="Times New Roman"/>
                          <a:sym typeface="Times New Roman"/>
                        </a:rPr>
                        <a:t>G</a:t>
                      </a:r>
                      <a:endParaRPr sz="1400" u="none" strike="noStrike" cap="none"/>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FF33"/>
                    </a:solidFill>
                  </a:tcPr>
                </a:tc>
                <a:tc>
                  <a:txBody>
                    <a:bodyPr/>
                    <a:lstStyle/>
                    <a:p>
                      <a:pPr marL="0" marR="0" lvl="0" indent="0" algn="ctr" rtl="0">
                        <a:lnSpc>
                          <a:spcPct val="90000"/>
                        </a:lnSpc>
                        <a:spcBef>
                          <a:spcPts val="0"/>
                        </a:spcBef>
                        <a:spcAft>
                          <a:spcPts val="0"/>
                        </a:spcAft>
                        <a:buClr>
                          <a:schemeClr val="dk1"/>
                        </a:buClr>
                        <a:buSzPts val="800"/>
                        <a:buFont typeface="Noto Sans Symbols"/>
                        <a:buNone/>
                      </a:pPr>
                      <a:r>
                        <a:rPr lang="en-US" sz="800" b="1" i="0" u="none" strike="noStrike" cap="none" dirty="0">
                          <a:solidFill>
                            <a:schemeClr val="dk1"/>
                          </a:solidFill>
                          <a:latin typeface="Times New Roman"/>
                          <a:ea typeface="Times New Roman"/>
                          <a:cs typeface="Times New Roman"/>
                          <a:sym typeface="Times New Roman"/>
                        </a:rPr>
                        <a:t>Y</a:t>
                      </a:r>
                      <a:endParaRPr sz="1400" u="none" strike="noStrike" cap="none" dirty="0"/>
                    </a:p>
                  </a:txBody>
                  <a:tcPr marL="91450" marR="91450" marT="45700" marB="4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22"/>
                  </a:ext>
                </a:extLst>
              </a:tr>
            </a:tbl>
          </a:graphicData>
        </a:graphic>
      </p:graphicFrame>
      <p:pic>
        <p:nvPicPr>
          <p:cNvPr id="2893" name="Google Shape;2893;p420"/>
          <p:cNvPicPr preferRelativeResize="0"/>
          <p:nvPr/>
        </p:nvPicPr>
        <p:blipFill rotWithShape="1">
          <a:blip r:embed="rId3">
            <a:alphaModFix/>
          </a:blip>
          <a:srcRect/>
          <a:stretch/>
        </p:blipFill>
        <p:spPr>
          <a:xfrm>
            <a:off x="7602506" y="2249514"/>
            <a:ext cx="1274174" cy="37005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5"/>
        <p:cNvGrpSpPr/>
        <p:nvPr/>
      </p:nvGrpSpPr>
      <p:grpSpPr>
        <a:xfrm>
          <a:off x="0" y="0"/>
          <a:ext cx="0" cy="0"/>
          <a:chOff x="0" y="0"/>
          <a:chExt cx="0" cy="0"/>
        </a:xfrm>
      </p:grpSpPr>
      <p:sp>
        <p:nvSpPr>
          <p:cNvPr id="3156" name="Google Shape;3156;p430"/>
          <p:cNvSpPr txBox="1"/>
          <p:nvPr/>
        </p:nvSpPr>
        <p:spPr>
          <a:xfrm>
            <a:off x="1600200" y="190500"/>
            <a:ext cx="57150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F243E"/>
                </a:solidFill>
                <a:latin typeface="Arial"/>
                <a:ea typeface="Arial"/>
                <a:cs typeface="Arial"/>
                <a:sym typeface="Arial"/>
              </a:rPr>
              <a:t>Defense Meteorological Satellite Program (DMSP)</a:t>
            </a:r>
            <a:endParaRPr sz="1400" b="0" i="0" u="none" strike="noStrike" cap="none" dirty="0">
              <a:solidFill>
                <a:srgbClr val="0F243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F243E"/>
                </a:solidFill>
                <a:latin typeface="Arial"/>
                <a:ea typeface="Arial"/>
                <a:cs typeface="Arial"/>
                <a:sym typeface="Arial"/>
              </a:rPr>
              <a:t>Performance</a:t>
            </a:r>
            <a:endParaRPr sz="1400" b="0" i="0" u="none" strike="noStrike" cap="none" dirty="0">
              <a:solidFill>
                <a:srgbClr val="0F243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F243E"/>
                </a:solidFill>
                <a:latin typeface="Arial"/>
                <a:ea typeface="Arial"/>
                <a:cs typeface="Arial"/>
                <a:sym typeface="Arial"/>
              </a:rPr>
              <a:t> (August 2023)</a:t>
            </a:r>
            <a:endParaRPr sz="1400" b="0" i="0" u="none" strike="noStrike" cap="none" dirty="0">
              <a:solidFill>
                <a:srgbClr val="0F243E"/>
              </a:solidFill>
              <a:latin typeface="Arial"/>
              <a:ea typeface="Arial"/>
              <a:cs typeface="Arial"/>
              <a:sym typeface="Arial"/>
            </a:endParaRPr>
          </a:p>
        </p:txBody>
      </p:sp>
      <p:sp>
        <p:nvSpPr>
          <p:cNvPr id="3157" name="Google Shape;3157;p430"/>
          <p:cNvSpPr txBox="1"/>
          <p:nvPr/>
        </p:nvSpPr>
        <p:spPr>
          <a:xfrm>
            <a:off x="152400" y="361500"/>
            <a:ext cx="12171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dirty="0">
                <a:solidFill>
                  <a:srgbClr val="FF0000"/>
                </a:solidFill>
                <a:latin typeface="Arial"/>
                <a:ea typeface="Arial"/>
                <a:cs typeface="Arial"/>
                <a:sym typeface="Arial"/>
              </a:rPr>
              <a:t>Slide Provided</a:t>
            </a:r>
            <a:endParaRPr sz="14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dirty="0">
                <a:solidFill>
                  <a:srgbClr val="FF0000"/>
                </a:solidFill>
                <a:latin typeface="Arial"/>
                <a:ea typeface="Arial"/>
                <a:cs typeface="Arial"/>
                <a:sym typeface="Arial"/>
              </a:rPr>
              <a:t>By USSF 19th</a:t>
            </a:r>
            <a:endParaRPr sz="11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dirty="0">
                <a:solidFill>
                  <a:srgbClr val="FF0000"/>
                </a:solidFill>
                <a:latin typeface="Arial"/>
                <a:ea typeface="Arial"/>
                <a:cs typeface="Arial"/>
                <a:sym typeface="Arial"/>
              </a:rPr>
              <a:t>OL-A</a:t>
            </a:r>
            <a:endParaRPr sz="1100" b="0" i="0" u="none" strike="noStrike" cap="none" dirty="0">
              <a:solidFill>
                <a:srgbClr val="FF0000"/>
              </a:solidFill>
              <a:latin typeface="Arial"/>
              <a:ea typeface="Arial"/>
              <a:cs typeface="Arial"/>
              <a:sym typeface="Arial"/>
            </a:endParaRPr>
          </a:p>
        </p:txBody>
      </p:sp>
      <p:sp>
        <p:nvSpPr>
          <p:cNvPr id="3158" name="Google Shape;3158;p430"/>
          <p:cNvSpPr txBox="1"/>
          <p:nvPr/>
        </p:nvSpPr>
        <p:spPr>
          <a:xfrm>
            <a:off x="7620000" y="310938"/>
            <a:ext cx="12192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FF0000"/>
                </a:solidFill>
                <a:latin typeface="Arial"/>
                <a:ea typeface="Arial"/>
                <a:cs typeface="Arial"/>
                <a:sym typeface="Arial"/>
              </a:rPr>
              <a:t>Slide Provided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FF0000"/>
                </a:solidFill>
                <a:latin typeface="Arial"/>
                <a:ea typeface="Arial"/>
                <a:cs typeface="Arial"/>
                <a:sym typeface="Arial"/>
              </a:rPr>
              <a:t>By USSF 19th</a:t>
            </a:r>
            <a:endParaRPr sz="11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FF0000"/>
                </a:solidFill>
                <a:latin typeface="Arial"/>
                <a:ea typeface="Arial"/>
                <a:cs typeface="Arial"/>
                <a:sym typeface="Arial"/>
              </a:rPr>
              <a:t>OL-A</a:t>
            </a:r>
            <a:endParaRPr sz="1100" b="0" i="0" u="none" strike="noStrike" cap="none" dirty="0">
              <a:solidFill>
                <a:srgbClr val="FF0000"/>
              </a:solidFill>
              <a:latin typeface="Arial"/>
              <a:ea typeface="Arial"/>
              <a:cs typeface="Arial"/>
              <a:sym typeface="Arial"/>
            </a:endParaRPr>
          </a:p>
        </p:txBody>
      </p:sp>
      <p:graphicFrame>
        <p:nvGraphicFramePr>
          <p:cNvPr id="3159" name="Google Shape;3159;p430"/>
          <p:cNvGraphicFramePr/>
          <p:nvPr/>
        </p:nvGraphicFramePr>
        <p:xfrm>
          <a:off x="7162800" y="3505200"/>
          <a:ext cx="1676400" cy="883935"/>
        </p:xfrm>
        <a:graphic>
          <a:graphicData uri="http://schemas.openxmlformats.org/drawingml/2006/table">
            <a:tbl>
              <a:tblPr>
                <a:noFill/>
              </a:tblPr>
              <a:tblGrid>
                <a:gridCol w="717275">
                  <a:extLst>
                    <a:ext uri="{9D8B030D-6E8A-4147-A177-3AD203B41FA5}">
                      <a16:colId xmlns:a16="http://schemas.microsoft.com/office/drawing/2014/main" val="20000"/>
                    </a:ext>
                  </a:extLst>
                </a:gridCol>
                <a:gridCol w="959125">
                  <a:extLst>
                    <a:ext uri="{9D8B030D-6E8A-4147-A177-3AD203B41FA5}">
                      <a16:colId xmlns:a16="http://schemas.microsoft.com/office/drawing/2014/main" val="20001"/>
                    </a:ext>
                  </a:extLst>
                </a:gridCol>
              </a:tblGrid>
              <a:tr h="1981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99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Times New Roman"/>
                          <a:ea typeface="Times New Roman"/>
                          <a:cs typeface="Times New Roman"/>
                          <a:sym typeface="Times New Roman"/>
                        </a:rPr>
                        <a:t>Fully Mission Capable</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981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Times New Roman"/>
                          <a:ea typeface="Times New Roman"/>
                          <a:cs typeface="Times New Roman"/>
                          <a:sym typeface="Times New Roman"/>
                        </a:rPr>
                        <a:t>Capable</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81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Times New Roman"/>
                          <a:ea typeface="Times New Roman"/>
                          <a:cs typeface="Times New Roman"/>
                          <a:sym typeface="Times New Roman"/>
                        </a:rPr>
                        <a:t>Not Mission Capable</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3160" name="Google Shape;3160;p430"/>
          <p:cNvPicPr preferRelativeResize="0"/>
          <p:nvPr/>
        </p:nvPicPr>
        <p:blipFill rotWithShape="1">
          <a:blip r:embed="rId3">
            <a:alphaModFix/>
          </a:blip>
          <a:srcRect/>
          <a:stretch/>
        </p:blipFill>
        <p:spPr>
          <a:xfrm>
            <a:off x="304800" y="1143000"/>
            <a:ext cx="6819386" cy="5234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25525427257_1_252"/>
          <p:cNvSpPr txBox="1"/>
          <p:nvPr/>
        </p:nvSpPr>
        <p:spPr>
          <a:xfrm>
            <a:off x="628650" y="457200"/>
            <a:ext cx="7886700" cy="480600"/>
          </a:xfrm>
          <a:prstGeom prst="rect">
            <a:avLst/>
          </a:prstGeom>
          <a:noFill/>
          <a:ln>
            <a:noFill/>
          </a:ln>
        </p:spPr>
        <p:txBody>
          <a:bodyPr spcFirstLastPara="1" wrap="square" lIns="68569" tIns="34275" rIns="68569" bIns="34275" anchor="ctr" anchorCtr="0">
            <a:noAutofit/>
          </a:bodyPr>
          <a:lstStyle/>
          <a:p>
            <a:pPr algn="ctr">
              <a:lnSpc>
                <a:spcPct val="90000"/>
              </a:lnSpc>
              <a:buClr>
                <a:srgbClr val="000000"/>
              </a:buClr>
              <a:buSzPts val="3100"/>
            </a:pPr>
            <a:r>
              <a:rPr lang="en-US" sz="2800" dirty="0">
                <a:solidFill>
                  <a:srgbClr val="000000"/>
                </a:solidFill>
                <a:latin typeface="Calibri"/>
                <a:ea typeface="Calibri"/>
                <a:cs typeface="Calibri"/>
                <a:sym typeface="Calibri"/>
              </a:rPr>
              <a:t>POES Extended Life Mission</a:t>
            </a:r>
            <a:endParaRPr sz="2800" dirty="0">
              <a:solidFill>
                <a:srgbClr val="000000"/>
              </a:solidFill>
              <a:latin typeface="Calibri"/>
              <a:ea typeface="Calibri"/>
              <a:cs typeface="Calibri"/>
              <a:sym typeface="Calibri"/>
            </a:endParaRPr>
          </a:p>
        </p:txBody>
      </p:sp>
      <p:sp>
        <p:nvSpPr>
          <p:cNvPr id="807" name="Google Shape;807;g25525427257_1_252"/>
          <p:cNvSpPr txBox="1"/>
          <p:nvPr/>
        </p:nvSpPr>
        <p:spPr>
          <a:xfrm>
            <a:off x="628650" y="1066800"/>
            <a:ext cx="8048100" cy="4423069"/>
          </a:xfrm>
          <a:prstGeom prst="rect">
            <a:avLst/>
          </a:prstGeom>
          <a:noFill/>
          <a:ln>
            <a:noFill/>
          </a:ln>
        </p:spPr>
        <p:txBody>
          <a:bodyPr spcFirstLastPara="1" wrap="square" lIns="68569" tIns="34275" rIns="68569" bIns="34275" anchor="t" anchorCtr="0">
            <a:noAutofit/>
          </a:bodyPr>
          <a:lstStyle/>
          <a:p>
            <a:pPr marL="342900" indent="-261938">
              <a:spcBef>
                <a:spcPts val="300"/>
              </a:spcBef>
              <a:buClr>
                <a:srgbClr val="000000"/>
              </a:buClr>
              <a:buSzPts val="1900"/>
              <a:buFont typeface="Arial"/>
              <a:buChar char="•"/>
            </a:pPr>
            <a:r>
              <a:rPr lang="en-US" sz="1725" dirty="0">
                <a:solidFill>
                  <a:srgbClr val="000000"/>
                </a:solidFill>
                <a:latin typeface="Calibri"/>
                <a:ea typeface="Calibri"/>
                <a:cs typeface="Calibri"/>
                <a:sym typeface="Calibri"/>
              </a:rPr>
              <a:t>In 2022, NOAA </a:t>
            </a:r>
            <a:r>
              <a:rPr lang="en-US" sz="1600" dirty="0"/>
              <a:t>selected a team led by Parsons Corporation (NYSE: PSN) to provide engineering services, information technology functionality, and flight operations support to assume on-orbit operations for the Polar Operational Environmental Satellites (POES) NOAA-15, NOAA-18, and NOAA-19. </a:t>
            </a:r>
          </a:p>
          <a:p>
            <a:pPr marL="342900" indent="-261938">
              <a:spcBef>
                <a:spcPts val="300"/>
              </a:spcBef>
              <a:buClr>
                <a:srgbClr val="000000"/>
              </a:buClr>
              <a:buSzPts val="1900"/>
              <a:buFont typeface="Arial"/>
              <a:buChar char="•"/>
            </a:pPr>
            <a:endParaRPr lang="en-US" sz="1600" dirty="0"/>
          </a:p>
          <a:p>
            <a:pPr marL="342900" indent="-261938">
              <a:spcBef>
                <a:spcPts val="300"/>
              </a:spcBef>
              <a:buClr>
                <a:srgbClr val="000000"/>
              </a:buClr>
              <a:buSzPts val="1900"/>
              <a:buFont typeface="Arial"/>
              <a:buChar char="•"/>
            </a:pPr>
            <a:r>
              <a:rPr lang="en-US" sz="1600" dirty="0"/>
              <a:t>Transfer of operations for NOAA-18 took place in September 2023; NOAA-15 and -19 will follow soon</a:t>
            </a:r>
          </a:p>
          <a:p>
            <a:pPr marL="342900" indent="-261938">
              <a:spcBef>
                <a:spcPts val="300"/>
              </a:spcBef>
              <a:buClr>
                <a:srgbClr val="000000"/>
              </a:buClr>
              <a:buSzPts val="1900"/>
              <a:buFont typeface="Arial"/>
              <a:buChar char="•"/>
            </a:pPr>
            <a:endParaRPr lang="en-US" sz="1600" dirty="0"/>
          </a:p>
          <a:p>
            <a:pPr marL="342900" indent="-261938">
              <a:spcBef>
                <a:spcPts val="300"/>
              </a:spcBef>
              <a:buClr>
                <a:srgbClr val="000000"/>
              </a:buClr>
              <a:buSzPts val="1900"/>
              <a:buFont typeface="Arial"/>
              <a:buChar char="•"/>
            </a:pPr>
            <a:r>
              <a:rPr lang="en-US" sz="1600" dirty="0">
                <a:solidFill>
                  <a:srgbClr val="000000"/>
                </a:solidFill>
                <a:ea typeface="Calibri"/>
                <a:cs typeface="Calibri"/>
                <a:sym typeface="Calibri"/>
              </a:rPr>
              <a:t>Parsons will perform C3 functions via a Cloud Ground Station as a Service environment with subsidiary </a:t>
            </a:r>
            <a:r>
              <a:rPr lang="en-US" sz="1600" dirty="0" err="1">
                <a:solidFill>
                  <a:srgbClr val="000000"/>
                </a:solidFill>
                <a:ea typeface="Calibri"/>
                <a:cs typeface="Calibri"/>
                <a:sym typeface="Calibri"/>
              </a:rPr>
              <a:t>KSatLite</a:t>
            </a:r>
            <a:r>
              <a:rPr lang="en-US" sz="1600" dirty="0">
                <a:solidFill>
                  <a:srgbClr val="000000"/>
                </a:solidFill>
                <a:ea typeface="Calibri"/>
                <a:cs typeface="Calibri"/>
                <a:sym typeface="Calibri"/>
              </a:rPr>
              <a:t> for the remainder of the POES Extended Mission (through at least FY25)</a:t>
            </a:r>
          </a:p>
          <a:p>
            <a:pPr marL="342900" indent="-261938">
              <a:spcBef>
                <a:spcPts val="300"/>
              </a:spcBef>
              <a:buClr>
                <a:srgbClr val="000000"/>
              </a:buClr>
              <a:buSzPts val="1900"/>
              <a:buFont typeface="Arial"/>
              <a:buChar char="•"/>
            </a:pPr>
            <a:endParaRPr lang="en-US" sz="1600" dirty="0">
              <a:solidFill>
                <a:srgbClr val="000000"/>
              </a:solidFill>
              <a:ea typeface="Calibri"/>
              <a:cs typeface="Calibri"/>
              <a:sym typeface="Calibri"/>
            </a:endParaRPr>
          </a:p>
          <a:p>
            <a:pPr marL="342900" indent="-261938">
              <a:spcBef>
                <a:spcPts val="300"/>
              </a:spcBef>
              <a:buClr>
                <a:srgbClr val="000000"/>
              </a:buClr>
              <a:buSzPts val="1900"/>
              <a:buFont typeface="Arial"/>
              <a:buChar char="•"/>
            </a:pPr>
            <a:r>
              <a:rPr lang="en-US" sz="1600" dirty="0">
                <a:solidFill>
                  <a:srgbClr val="000000"/>
                </a:solidFill>
                <a:ea typeface="Calibri"/>
                <a:cs typeface="Calibri"/>
                <a:sym typeface="Calibri"/>
              </a:rPr>
              <a:t>Data will remain accessible to NOAA and NCEP models, with reduced reliability criteria</a:t>
            </a:r>
          </a:p>
          <a:p>
            <a:pPr marL="342900" indent="-261938">
              <a:spcBef>
                <a:spcPts val="300"/>
              </a:spcBef>
              <a:buClr>
                <a:srgbClr val="000000"/>
              </a:buClr>
              <a:buSzPts val="1900"/>
              <a:buFont typeface="Arial"/>
              <a:buChar char="•"/>
            </a:pPr>
            <a:endParaRPr lang="en-US" sz="1600" dirty="0"/>
          </a:p>
          <a:p>
            <a:pPr marL="342900" indent="-261938">
              <a:spcBef>
                <a:spcPts val="300"/>
              </a:spcBef>
              <a:buClr>
                <a:srgbClr val="000000"/>
              </a:buClr>
              <a:buSzPts val="1900"/>
              <a:buFont typeface="Arial"/>
              <a:buChar char="•"/>
            </a:pPr>
            <a:endParaRPr lang="en-US" sz="1600" dirty="0"/>
          </a:p>
          <a:p>
            <a:pPr marL="342900" indent="-261938">
              <a:spcBef>
                <a:spcPts val="300"/>
              </a:spcBef>
              <a:buClr>
                <a:srgbClr val="000000"/>
              </a:buClr>
              <a:buSzPts val="1900"/>
              <a:buFont typeface="Arial"/>
              <a:buChar char="•"/>
            </a:pPr>
            <a:endParaRPr lang="en-US" sz="1600" dirty="0"/>
          </a:p>
          <a:p>
            <a:pPr marL="342900" indent="-261938">
              <a:spcBef>
                <a:spcPts val="300"/>
              </a:spcBef>
              <a:buClr>
                <a:srgbClr val="000000"/>
              </a:buClr>
              <a:buSzPts val="1900"/>
              <a:buFont typeface="Arial"/>
              <a:buChar char="•"/>
            </a:pPr>
            <a:endParaRPr lang="en-US" sz="1600" dirty="0"/>
          </a:p>
          <a:p>
            <a:pPr marL="423862" lvl="1">
              <a:spcBef>
                <a:spcPts val="300"/>
              </a:spcBef>
              <a:buClr>
                <a:srgbClr val="000000"/>
              </a:buClr>
              <a:buSzPts val="1900"/>
            </a:pPr>
            <a:endParaRPr sz="1725"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371600"/>
            <a:ext cx="8539196" cy="4953000"/>
          </a:xfrm>
        </p:spPr>
        <p:txBody>
          <a:bodyPr>
            <a:noAutofit/>
          </a:bodyPr>
          <a:lstStyle/>
          <a:p>
            <a:pPr marL="0" indent="0">
              <a:buNone/>
            </a:pPr>
            <a:r>
              <a:rPr lang="en-US" dirty="0"/>
              <a:t>NOAA owns and operates ten satellites, which include:</a:t>
            </a:r>
          </a:p>
          <a:p>
            <a:r>
              <a:rPr lang="en-US" sz="2200" dirty="0"/>
              <a:t>Four geostationary (GOES-14, -16, -17 and -18)</a:t>
            </a:r>
          </a:p>
          <a:p>
            <a:r>
              <a:rPr lang="en-US" sz="2200" dirty="0"/>
              <a:t>Five polar-orbiting (NOAA-15, -18, -19, -20, and -21)</a:t>
            </a:r>
          </a:p>
          <a:p>
            <a:r>
              <a:rPr lang="en-US" sz="2200" dirty="0"/>
              <a:t>One deep space satellite (DSCOVR)</a:t>
            </a:r>
          </a:p>
          <a:p>
            <a:pPr marL="0" indent="0">
              <a:buNone/>
            </a:pPr>
            <a:endParaRPr lang="en-US" sz="1400" dirty="0"/>
          </a:p>
          <a:p>
            <a:pPr marL="0" indent="0">
              <a:buNone/>
            </a:pPr>
            <a:r>
              <a:rPr lang="en-US" dirty="0"/>
              <a:t>NOAA operates but does not own, seven satellites, which include:</a:t>
            </a:r>
          </a:p>
          <a:p>
            <a:r>
              <a:rPr lang="en-US" sz="2200" dirty="0"/>
              <a:t>Suomi NPP (NOAA/NASA)</a:t>
            </a:r>
          </a:p>
          <a:p>
            <a:r>
              <a:rPr lang="en-US" sz="2200" dirty="0"/>
              <a:t>Jason-3 (CNES owns)</a:t>
            </a:r>
          </a:p>
          <a:p>
            <a:r>
              <a:rPr lang="en-US" sz="2200" dirty="0"/>
              <a:t>Three Defense Meteorological Satellite Program (DMSP) satellites (F-16, F-17, F-19)</a:t>
            </a:r>
          </a:p>
          <a:p>
            <a:r>
              <a:rPr lang="en-US" sz="2200" dirty="0"/>
              <a:t>EWS-G1 and –G2 (Air Force owns, formerly GOES-13 and -15)</a:t>
            </a:r>
          </a:p>
          <a:p>
            <a:pPr marL="457200" lvl="1" indent="0">
              <a:buNone/>
            </a:pPr>
            <a:endParaRPr lang="en-US" sz="1800" dirty="0"/>
          </a:p>
        </p:txBody>
      </p:sp>
      <p:sp>
        <p:nvSpPr>
          <p:cNvPr id="5" name="Title 1"/>
          <p:cNvSpPr>
            <a:spLocks noGrp="1"/>
          </p:cNvSpPr>
          <p:nvPr>
            <p:ph type="title"/>
          </p:nvPr>
        </p:nvSpPr>
        <p:spPr>
          <a:xfrm>
            <a:off x="0" y="0"/>
            <a:ext cx="9144000" cy="1295400"/>
          </a:xfrm>
        </p:spPr>
        <p:txBody>
          <a:bodyPr>
            <a:noAutofit/>
          </a:bodyPr>
          <a:lstStyle/>
          <a:p>
            <a:r>
              <a:rPr lang="en-US" sz="3200" dirty="0"/>
              <a:t>The NESDIS Office of Satellite and Product Operations (OSPO) owns or operates the Nation’s 17 environmental satellites</a:t>
            </a:r>
          </a:p>
        </p:txBody>
      </p:sp>
    </p:spTree>
    <p:extLst>
      <p:ext uri="{BB962C8B-B14F-4D97-AF65-F5344CB8AC3E}">
        <p14:creationId xmlns:p14="http://schemas.microsoft.com/office/powerpoint/2010/main" val="286105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p>
            <a:r>
              <a:rPr lang="en-US" dirty="0" err="1"/>
              <a:t>Meteosat</a:t>
            </a:r>
            <a:r>
              <a:rPr lang="en-US" dirty="0"/>
              <a:t> and </a:t>
            </a:r>
            <a:r>
              <a:rPr lang="en-US" dirty="0" err="1"/>
              <a:t>Himawari</a:t>
            </a:r>
            <a:endParaRPr lang="en-US" dirty="0"/>
          </a:p>
        </p:txBody>
      </p:sp>
    </p:spTree>
    <p:extLst>
      <p:ext uri="{BB962C8B-B14F-4D97-AF65-F5344CB8AC3E}">
        <p14:creationId xmlns:p14="http://schemas.microsoft.com/office/powerpoint/2010/main" val="13259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19202b5dc7f_1_45"/>
          <p:cNvSpPr txBox="1">
            <a:spLocks noGrp="1"/>
          </p:cNvSpPr>
          <p:nvPr>
            <p:ph type="title"/>
          </p:nvPr>
        </p:nvSpPr>
        <p:spPr>
          <a:xfrm>
            <a:off x="5121726" y="899832"/>
            <a:ext cx="2942100" cy="176625"/>
          </a:xfrm>
          <a:prstGeom prst="rect">
            <a:avLst/>
          </a:prstGeom>
          <a:noFill/>
          <a:ln>
            <a:noFill/>
          </a:ln>
        </p:spPr>
        <p:txBody>
          <a:bodyPr spcFirstLastPara="1" vert="horz" wrap="square" lIns="68569" tIns="34275" rIns="68569" bIns="34275" rtlCol="0" anchor="ctr" anchorCtr="0">
            <a:noAutofit/>
          </a:bodyPr>
          <a:lstStyle/>
          <a:p>
            <a:r>
              <a:rPr lang="en-US" sz="1500" b="1" dirty="0">
                <a:solidFill>
                  <a:srgbClr val="0F6FC6"/>
                </a:solidFill>
              </a:rPr>
              <a:t>Current </a:t>
            </a:r>
            <a:r>
              <a:rPr lang="en-US" sz="1500" b="1" dirty="0" err="1">
                <a:solidFill>
                  <a:srgbClr val="0F6FC6"/>
                </a:solidFill>
              </a:rPr>
              <a:t>Meteosat</a:t>
            </a:r>
            <a:r>
              <a:rPr lang="en-US" sz="1500" b="1" dirty="0">
                <a:solidFill>
                  <a:srgbClr val="0F6FC6"/>
                </a:solidFill>
              </a:rPr>
              <a:t> Constellation</a:t>
            </a:r>
            <a:endParaRPr sz="1500" b="1" dirty="0">
              <a:solidFill>
                <a:srgbClr val="0F6FC6"/>
              </a:solidFill>
            </a:endParaRPr>
          </a:p>
        </p:txBody>
      </p:sp>
      <p:graphicFrame>
        <p:nvGraphicFramePr>
          <p:cNvPr id="1054" name="Google Shape;1054;g19202b5dc7f_1_45"/>
          <p:cNvGraphicFramePr/>
          <p:nvPr>
            <p:extLst>
              <p:ext uri="{D42A27DB-BD31-4B8C-83A1-F6EECF244321}">
                <p14:modId xmlns:p14="http://schemas.microsoft.com/office/powerpoint/2010/main" val="1837393852"/>
              </p:ext>
            </p:extLst>
          </p:nvPr>
        </p:nvGraphicFramePr>
        <p:xfrm>
          <a:off x="4344796" y="1387304"/>
          <a:ext cx="4495960" cy="3032295"/>
        </p:xfrm>
        <a:graphic>
          <a:graphicData uri="http://schemas.openxmlformats.org/drawingml/2006/table">
            <a:tbl>
              <a:tblPr>
                <a:noFill/>
              </a:tblPr>
              <a:tblGrid>
                <a:gridCol w="1075962">
                  <a:extLst>
                    <a:ext uri="{9D8B030D-6E8A-4147-A177-3AD203B41FA5}">
                      <a16:colId xmlns:a16="http://schemas.microsoft.com/office/drawing/2014/main" val="20000"/>
                    </a:ext>
                  </a:extLst>
                </a:gridCol>
                <a:gridCol w="1287182">
                  <a:extLst>
                    <a:ext uri="{9D8B030D-6E8A-4147-A177-3AD203B41FA5}">
                      <a16:colId xmlns:a16="http://schemas.microsoft.com/office/drawing/2014/main" val="20001"/>
                    </a:ext>
                  </a:extLst>
                </a:gridCol>
                <a:gridCol w="783752">
                  <a:extLst>
                    <a:ext uri="{9D8B030D-6E8A-4147-A177-3AD203B41FA5}">
                      <a16:colId xmlns:a16="http://schemas.microsoft.com/office/drawing/2014/main" val="20002"/>
                    </a:ext>
                  </a:extLst>
                </a:gridCol>
                <a:gridCol w="1349064">
                  <a:extLst>
                    <a:ext uri="{9D8B030D-6E8A-4147-A177-3AD203B41FA5}">
                      <a16:colId xmlns:a16="http://schemas.microsoft.com/office/drawing/2014/main" val="20003"/>
                    </a:ext>
                  </a:extLst>
                </a:gridCol>
              </a:tblGrid>
              <a:tr h="302445">
                <a:tc>
                  <a:txBody>
                    <a:bodyPr/>
                    <a:lstStyle/>
                    <a:p>
                      <a:pPr marL="0" marR="0" lvl="0" indent="0" algn="ctr" rtl="0">
                        <a:lnSpc>
                          <a:spcPct val="100000"/>
                        </a:lnSpc>
                        <a:spcBef>
                          <a:spcPts val="0"/>
                        </a:spcBef>
                        <a:spcAft>
                          <a:spcPts val="0"/>
                        </a:spcAft>
                        <a:buClr>
                          <a:srgbClr val="000000"/>
                        </a:buClr>
                        <a:buSzPts val="1100"/>
                        <a:buFont typeface="Arial"/>
                        <a:buNone/>
                      </a:pPr>
                      <a:r>
                        <a:rPr lang="en-US" sz="800" b="1" u="none" strike="noStrike" cap="none">
                          <a:latin typeface="Calibri"/>
                          <a:ea typeface="Calibri"/>
                          <a:cs typeface="Calibri"/>
                          <a:sym typeface="Calibri"/>
                        </a:rPr>
                        <a:t>SATELLITE</a:t>
                      </a:r>
                      <a:endParaRPr sz="800" b="1" u="none" strike="noStrike" cap="none">
                        <a:solidFill>
                          <a:srgbClr val="FFFFFF"/>
                        </a:solidFill>
                        <a:latin typeface="Calibri"/>
                        <a:ea typeface="Calibri"/>
                        <a:cs typeface="Calibri"/>
                        <a:sym typeface="Calibri"/>
                      </a:endParaRPr>
                    </a:p>
                  </a:txBody>
                  <a:tcPr marL="46538" marR="44681" marT="22331" marB="22331">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F6FC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800" b="1" u="none" strike="noStrike" cap="none" dirty="0">
                          <a:latin typeface="Calibri"/>
                          <a:ea typeface="Calibri"/>
                          <a:cs typeface="Calibri"/>
                          <a:sym typeface="Calibri"/>
                        </a:rPr>
                        <a:t>LIFETIME</a:t>
                      </a:r>
                      <a:endParaRPr sz="800" b="1" u="none" strike="noStrike" cap="none" dirty="0">
                        <a:solidFill>
                          <a:srgbClr val="FFFFFF"/>
                        </a:solidFill>
                        <a:latin typeface="Calibri"/>
                        <a:ea typeface="Calibri"/>
                        <a:cs typeface="Calibri"/>
                        <a:sym typeface="Calibri"/>
                      </a:endParaRPr>
                    </a:p>
                  </a:txBody>
                  <a:tcPr marL="46538" marR="44681" marT="22331" marB="22331">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F6FC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800" b="1" u="none" strike="noStrike" cap="none">
                          <a:latin typeface="Calibri"/>
                          <a:ea typeface="Calibri"/>
                          <a:cs typeface="Calibri"/>
                          <a:sym typeface="Calibri"/>
                        </a:rPr>
                        <a:t>POSITION</a:t>
                      </a:r>
                      <a:endParaRPr sz="800" b="1" u="none" strike="noStrike" cap="none">
                        <a:solidFill>
                          <a:srgbClr val="FFFFFF"/>
                        </a:solidFill>
                        <a:latin typeface="Calibri"/>
                        <a:ea typeface="Calibri"/>
                        <a:cs typeface="Calibri"/>
                        <a:sym typeface="Calibri"/>
                      </a:endParaRPr>
                    </a:p>
                  </a:txBody>
                  <a:tcPr marL="46538" marR="44681" marT="22331" marB="22331">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F6FC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800" b="1" u="none" strike="noStrike" cap="none">
                          <a:latin typeface="Calibri"/>
                          <a:ea typeface="Calibri"/>
                          <a:cs typeface="Calibri"/>
                          <a:sym typeface="Calibri"/>
                        </a:rPr>
                        <a:t>SERVICES</a:t>
                      </a:r>
                      <a:endParaRPr sz="800" b="1" u="none" strike="noStrike" cap="none">
                        <a:solidFill>
                          <a:srgbClr val="FFFFFF"/>
                        </a:solidFill>
                        <a:latin typeface="Calibri"/>
                        <a:ea typeface="Calibri"/>
                        <a:cs typeface="Calibri"/>
                        <a:sym typeface="Calibri"/>
                      </a:endParaRPr>
                    </a:p>
                  </a:txBody>
                  <a:tcPr marL="46538" marR="44681" marT="22331" marB="22331">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F6FC6"/>
                    </a:solidFill>
                  </a:tcPr>
                </a:tc>
                <a:extLst>
                  <a:ext uri="{0D108BD9-81ED-4DB2-BD59-A6C34878D82A}">
                    <a16:rowId xmlns:a16="http://schemas.microsoft.com/office/drawing/2014/main" val="10000"/>
                  </a:ext>
                </a:extLst>
              </a:tr>
              <a:tr h="647728">
                <a:tc>
                  <a:txBody>
                    <a:bodyPr/>
                    <a:lstStyle/>
                    <a:p>
                      <a:pPr marL="0" marR="0" lvl="0" indent="0" algn="l" rtl="0">
                        <a:lnSpc>
                          <a:spcPct val="100000"/>
                        </a:lnSpc>
                        <a:spcBef>
                          <a:spcPts val="0"/>
                        </a:spcBef>
                        <a:spcAft>
                          <a:spcPts val="0"/>
                        </a:spcAft>
                        <a:buClr>
                          <a:srgbClr val="000000"/>
                        </a:buClr>
                        <a:buSzPts val="1100"/>
                        <a:buFont typeface="Arial"/>
                        <a:buNone/>
                      </a:pPr>
                      <a:r>
                        <a:rPr lang="en-US" sz="800" b="1" u="none" strike="noStrike" cap="none">
                          <a:latin typeface="Arial"/>
                          <a:ea typeface="Arial"/>
                          <a:cs typeface="Arial"/>
                          <a:sym typeface="Arial"/>
                        </a:rPr>
                        <a:t>Meteosat-1</a:t>
                      </a:r>
                      <a:r>
                        <a:rPr lang="en-US" sz="800" b="1"/>
                        <a:t>1</a:t>
                      </a:r>
                      <a:endParaRPr sz="1100" u="none" strike="noStrike" cap="none"/>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D4EA"/>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700" u="none" strike="noStrike" cap="none">
                          <a:latin typeface="Arial"/>
                          <a:ea typeface="Arial"/>
                          <a:cs typeface="Arial"/>
                          <a:sym typeface="Arial"/>
                        </a:rPr>
                        <a:t>15/07/2015 – Fuel </a:t>
                      </a:r>
                      <a:r>
                        <a:rPr lang="en-US" sz="700" u="none" strike="noStrike" cap="none">
                          <a:solidFill>
                            <a:schemeClr val="dk1"/>
                          </a:solidFill>
                          <a:latin typeface="Arial"/>
                          <a:ea typeface="Arial"/>
                          <a:cs typeface="Arial"/>
                          <a:sym typeface="Arial"/>
                        </a:rPr>
                        <a:t> lifetime is until 2033</a:t>
                      </a:r>
                      <a:endParaRPr sz="700" u="none" strike="noStrike" cap="none">
                        <a:solidFill>
                          <a:schemeClr val="dk1"/>
                        </a:solidFill>
                        <a:latin typeface="Arial"/>
                        <a:ea typeface="Arial"/>
                        <a:cs typeface="Arial"/>
                        <a:sym typeface="Arial"/>
                      </a:endParaRPr>
                    </a:p>
                  </a:txBody>
                  <a:tcPr marL="35719" marR="51431" marT="25725" marB="2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D4EA"/>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800" b="1" dirty="0">
                          <a:solidFill>
                            <a:schemeClr val="dk1"/>
                          </a:solidFill>
                        </a:rPr>
                        <a:t>9.5</a:t>
                      </a:r>
                      <a:r>
                        <a:rPr lang="en-US" sz="800" b="1" i="0" u="none" strike="noStrike" cap="none" dirty="0">
                          <a:solidFill>
                            <a:schemeClr val="dk1"/>
                          </a:solidFill>
                          <a:latin typeface="Arial"/>
                          <a:ea typeface="Arial"/>
                          <a:cs typeface="Arial"/>
                          <a:sym typeface="Arial"/>
                        </a:rPr>
                        <a:t>°E</a:t>
                      </a:r>
                      <a:endParaRPr sz="700" u="none" strike="noStrike" cap="none" dirty="0">
                        <a:latin typeface="Arial"/>
                        <a:ea typeface="Arial"/>
                        <a:cs typeface="Arial"/>
                        <a:sym typeface="Arial"/>
                      </a:endParaRPr>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D4EA"/>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700">
                          <a:solidFill>
                            <a:schemeClr val="dk1"/>
                          </a:solidFill>
                        </a:rPr>
                        <a:t>Rapid Scan Service. Real-time Imagery.</a:t>
                      </a:r>
                      <a:endParaRPr sz="700" u="none" strike="noStrike" cap="none">
                        <a:latin typeface="Arial"/>
                        <a:ea typeface="Arial"/>
                        <a:cs typeface="Arial"/>
                        <a:sym typeface="Arial"/>
                      </a:endParaRPr>
                    </a:p>
                  </a:txBody>
                  <a:tcPr marL="46538" marR="44681" marT="22331" marB="22331">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D4EA"/>
                    </a:solidFill>
                  </a:tcPr>
                </a:tc>
                <a:extLst>
                  <a:ext uri="{0D108BD9-81ED-4DB2-BD59-A6C34878D82A}">
                    <a16:rowId xmlns:a16="http://schemas.microsoft.com/office/drawing/2014/main" val="10001"/>
                  </a:ext>
                </a:extLst>
              </a:tr>
              <a:tr h="621308">
                <a:tc>
                  <a:txBody>
                    <a:bodyPr/>
                    <a:lstStyle/>
                    <a:p>
                      <a:pPr marL="0" marR="0" lvl="0" indent="0" algn="l" rtl="0">
                        <a:lnSpc>
                          <a:spcPct val="100000"/>
                        </a:lnSpc>
                        <a:spcBef>
                          <a:spcPts val="0"/>
                        </a:spcBef>
                        <a:spcAft>
                          <a:spcPts val="0"/>
                        </a:spcAft>
                        <a:buClr>
                          <a:srgbClr val="000000"/>
                        </a:buClr>
                        <a:buSzPts val="1100"/>
                        <a:buFont typeface="Arial"/>
                        <a:buNone/>
                      </a:pPr>
                      <a:r>
                        <a:rPr lang="en-US" sz="800" b="1" u="none" strike="noStrike" cap="none">
                          <a:latin typeface="Arial"/>
                          <a:ea typeface="Arial"/>
                          <a:cs typeface="Arial"/>
                          <a:sym typeface="Arial"/>
                        </a:rPr>
                        <a:t>Meteosat-</a:t>
                      </a:r>
                      <a:r>
                        <a:rPr lang="en-US" sz="800" b="1" u="none" strike="noStrike" cap="none"/>
                        <a:t>10</a:t>
                      </a:r>
                      <a:endParaRPr sz="1100" u="none" strike="noStrike" cap="none"/>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EBF5"/>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US" sz="700" u="none" strike="noStrike" cap="none">
                          <a:solidFill>
                            <a:schemeClr val="dk1"/>
                          </a:solidFill>
                        </a:rPr>
                        <a:t>05/07/2012– Fuel lifetime is until 2030</a:t>
                      </a:r>
                      <a:endParaRPr sz="700" b="0" u="none" strike="noStrike" cap="none">
                        <a:latin typeface="Arial"/>
                        <a:ea typeface="Arial"/>
                        <a:cs typeface="Arial"/>
                        <a:sym typeface="Arial"/>
                      </a:endParaRPr>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EBF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800" b="1">
                          <a:solidFill>
                            <a:schemeClr val="dk1"/>
                          </a:solidFill>
                        </a:rPr>
                        <a:t>0</a:t>
                      </a:r>
                      <a:r>
                        <a:rPr lang="en-US" sz="800" b="1" i="0" u="none" strike="noStrike" cap="none">
                          <a:solidFill>
                            <a:schemeClr val="dk1"/>
                          </a:solidFill>
                          <a:latin typeface="Arial"/>
                          <a:ea typeface="Arial"/>
                          <a:cs typeface="Arial"/>
                          <a:sym typeface="Arial"/>
                        </a:rPr>
                        <a:t>°</a:t>
                      </a:r>
                      <a:endParaRPr sz="700" u="none" strike="noStrike" cap="none">
                        <a:latin typeface="Arial"/>
                        <a:ea typeface="Arial"/>
                        <a:cs typeface="Arial"/>
                        <a:sym typeface="Arial"/>
                      </a:endParaRPr>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92D050"/>
                    </a:solidFill>
                  </a:tcPr>
                </a:tc>
                <a:tc>
                  <a:txBody>
                    <a:bodyPr/>
                    <a:lstStyle/>
                    <a:p>
                      <a:pPr marL="0" lvl="0" indent="0" algn="l" rtl="0">
                        <a:spcBef>
                          <a:spcPts val="0"/>
                        </a:spcBef>
                        <a:spcAft>
                          <a:spcPts val="0"/>
                        </a:spcAft>
                        <a:buClr>
                          <a:schemeClr val="dk1"/>
                        </a:buClr>
                        <a:buSzPts val="900"/>
                        <a:buFont typeface="Arial"/>
                        <a:buNone/>
                      </a:pPr>
                      <a:r>
                        <a:rPr lang="en-US" sz="700">
                          <a:solidFill>
                            <a:schemeClr val="dk1"/>
                          </a:solidFill>
                        </a:rPr>
                        <a:t>0º SEVIRI Image Data. Real-time Imagery. </a:t>
                      </a:r>
                      <a:endParaRPr sz="700" u="none" strike="noStrike" cap="none">
                        <a:solidFill>
                          <a:schemeClr val="dk1"/>
                        </a:solidFill>
                        <a:latin typeface="Arial"/>
                        <a:ea typeface="Arial"/>
                        <a:cs typeface="Arial"/>
                        <a:sym typeface="Arial"/>
                      </a:endParaRPr>
                    </a:p>
                  </a:txBody>
                  <a:tcPr marL="46538" marR="44681" marT="22331" marB="22331">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EBF5"/>
                    </a:solidFill>
                  </a:tcPr>
                </a:tc>
                <a:extLst>
                  <a:ext uri="{0D108BD9-81ED-4DB2-BD59-A6C34878D82A}">
                    <a16:rowId xmlns:a16="http://schemas.microsoft.com/office/drawing/2014/main" val="10002"/>
                  </a:ext>
                </a:extLst>
              </a:tr>
              <a:tr h="821715">
                <a:tc>
                  <a:txBody>
                    <a:bodyPr/>
                    <a:lstStyle/>
                    <a:p>
                      <a:pPr marL="0" marR="0" lvl="0" indent="0" algn="l" rtl="0">
                        <a:lnSpc>
                          <a:spcPct val="100000"/>
                        </a:lnSpc>
                        <a:spcBef>
                          <a:spcPts val="0"/>
                        </a:spcBef>
                        <a:spcAft>
                          <a:spcPts val="0"/>
                        </a:spcAft>
                        <a:buClr>
                          <a:srgbClr val="000000"/>
                        </a:buClr>
                        <a:buSzPts val="1100"/>
                        <a:buFont typeface="Arial"/>
                        <a:buNone/>
                      </a:pPr>
                      <a:r>
                        <a:rPr lang="en-US" sz="800" b="1" u="none" strike="noStrike" cap="none">
                          <a:latin typeface="Arial"/>
                          <a:ea typeface="Arial"/>
                          <a:cs typeface="Arial"/>
                          <a:sym typeface="Arial"/>
                        </a:rPr>
                        <a:t>Meteosat-</a:t>
                      </a:r>
                      <a:r>
                        <a:rPr lang="en-US" sz="800" b="1" u="none" strike="noStrike" cap="none"/>
                        <a:t>9</a:t>
                      </a:r>
                      <a:endParaRPr sz="1100" u="none" strike="noStrike" cap="none"/>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D4EA"/>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700" u="none" strike="noStrike" cap="none">
                          <a:solidFill>
                            <a:schemeClr val="dk1"/>
                          </a:solidFill>
                        </a:rPr>
                        <a:t>28/08/2002 – Fuel lifetime is until 2022</a:t>
                      </a:r>
                      <a:endParaRPr sz="700" u="none" strike="noStrike" cap="none">
                        <a:solidFill>
                          <a:schemeClr val="dk1"/>
                        </a:solidFill>
                      </a:endParaRPr>
                    </a:p>
                    <a:p>
                      <a:pPr marL="0" marR="0" lvl="0" indent="0" algn="l" rtl="0">
                        <a:lnSpc>
                          <a:spcPct val="100000"/>
                        </a:lnSpc>
                        <a:spcBef>
                          <a:spcPts val="0"/>
                        </a:spcBef>
                        <a:spcAft>
                          <a:spcPts val="0"/>
                        </a:spcAft>
                        <a:buClr>
                          <a:srgbClr val="000000"/>
                        </a:buClr>
                        <a:buSzPts val="900"/>
                        <a:buFont typeface="Arial"/>
                        <a:buNone/>
                      </a:pPr>
                      <a:endParaRPr sz="700" u="none" strike="noStrike" cap="none"/>
                    </a:p>
                  </a:txBody>
                  <a:tcPr marL="35719" marR="51431" marT="25725" marB="2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D4EA"/>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800" b="1" u="none" strike="noStrike" cap="none">
                          <a:solidFill>
                            <a:schemeClr val="dk1"/>
                          </a:solidFill>
                        </a:rPr>
                        <a:t>45</a:t>
                      </a:r>
                      <a:r>
                        <a:rPr lang="en-US" sz="800" b="1" i="0" u="none" strike="noStrike" cap="none">
                          <a:solidFill>
                            <a:schemeClr val="dk1"/>
                          </a:solidFill>
                          <a:latin typeface="Arial"/>
                          <a:ea typeface="Arial"/>
                          <a:cs typeface="Arial"/>
                          <a:sym typeface="Arial"/>
                        </a:rPr>
                        <a:t>.5° E</a:t>
                      </a:r>
                      <a:endParaRPr sz="700" u="none" strike="noStrike" cap="none">
                        <a:latin typeface="Arial"/>
                        <a:ea typeface="Arial"/>
                        <a:cs typeface="Arial"/>
                        <a:sym typeface="Arial"/>
                      </a:endParaRPr>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en-US" sz="700" u="none" strike="noStrike" cap="none">
                          <a:solidFill>
                            <a:schemeClr val="dk1"/>
                          </a:solidFill>
                        </a:rPr>
                        <a:t>Primary IODC service started 6/1/22.</a:t>
                      </a:r>
                      <a:endParaRPr sz="700" u="none" strike="noStrike" cap="none"/>
                    </a:p>
                  </a:txBody>
                  <a:tcPr marL="46538" marR="44681" marT="22331" marB="22331">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D4EA"/>
                    </a:solidFill>
                  </a:tcPr>
                </a:tc>
                <a:extLst>
                  <a:ext uri="{0D108BD9-81ED-4DB2-BD59-A6C34878D82A}">
                    <a16:rowId xmlns:a16="http://schemas.microsoft.com/office/drawing/2014/main" val="10003"/>
                  </a:ext>
                </a:extLst>
              </a:tr>
              <a:tr h="639099">
                <a:tc>
                  <a:txBody>
                    <a:bodyPr/>
                    <a:lstStyle/>
                    <a:p>
                      <a:pPr marL="0" marR="0" lvl="0" indent="0" algn="l" rtl="0">
                        <a:lnSpc>
                          <a:spcPct val="100000"/>
                        </a:lnSpc>
                        <a:spcBef>
                          <a:spcPts val="0"/>
                        </a:spcBef>
                        <a:spcAft>
                          <a:spcPts val="0"/>
                        </a:spcAft>
                        <a:buClr>
                          <a:srgbClr val="000000"/>
                        </a:buClr>
                        <a:buSzPts val="1100"/>
                        <a:buFont typeface="Arial"/>
                        <a:buNone/>
                      </a:pPr>
                      <a:r>
                        <a:rPr lang="en-US" sz="800" b="1" u="none" strike="noStrike" cap="none" dirty="0">
                          <a:latin typeface="Arial"/>
                          <a:ea typeface="Arial"/>
                          <a:cs typeface="Arial"/>
                          <a:sym typeface="Arial"/>
                        </a:rPr>
                        <a:t>M</a:t>
                      </a:r>
                      <a:r>
                        <a:rPr lang="en-US" sz="800" b="1" u="none" strike="noStrike" cap="none" dirty="0"/>
                        <a:t>TG-I1</a:t>
                      </a:r>
                      <a:endParaRPr sz="1100" u="none" strike="noStrike" cap="none" dirty="0"/>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EBF5"/>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700">
                          <a:solidFill>
                            <a:schemeClr val="dk1"/>
                          </a:solidFill>
                        </a:rPr>
                        <a:t>L</a:t>
                      </a:r>
                      <a:r>
                        <a:rPr lang="en-US" sz="700" u="none" strike="noStrike" cap="none">
                          <a:solidFill>
                            <a:schemeClr val="dk1"/>
                          </a:solidFill>
                        </a:rPr>
                        <a:t>aunched 12/13/2022</a:t>
                      </a:r>
                      <a:endParaRPr sz="700" u="none" strike="noStrike" cap="none">
                        <a:solidFill>
                          <a:schemeClr val="dk1"/>
                        </a:solidFill>
                        <a:latin typeface="Arial"/>
                        <a:ea typeface="Arial"/>
                        <a:cs typeface="Arial"/>
                        <a:sym typeface="Arial"/>
                      </a:endParaRPr>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EBF5"/>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800" b="1" u="none" strike="noStrike" cap="none">
                          <a:solidFill>
                            <a:schemeClr val="dk1"/>
                          </a:solidFill>
                        </a:rPr>
                        <a:t>0°</a:t>
                      </a:r>
                      <a:endParaRPr sz="700" u="none" strike="noStrike" cap="none">
                        <a:latin typeface="Arial"/>
                        <a:ea typeface="Arial"/>
                        <a:cs typeface="Arial"/>
                        <a:sym typeface="Arial"/>
                      </a:endParaRPr>
                    </a:p>
                  </a:txBody>
                  <a:tcPr marL="46538" marR="44681" marT="22331" marB="22331"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700" u="none" strike="noStrike" cap="none" dirty="0"/>
                        <a:t>Will replace Meteosat-10 at </a:t>
                      </a:r>
                      <a:r>
                        <a:rPr lang="en-US" sz="700" u="none" strike="noStrike" cap="none" dirty="0">
                          <a:solidFill>
                            <a:schemeClr val="dk1"/>
                          </a:solidFill>
                        </a:rPr>
                        <a:t>0º </a:t>
                      </a:r>
                      <a:r>
                        <a:rPr lang="en-US" sz="700" dirty="0">
                          <a:solidFill>
                            <a:schemeClr val="dk1"/>
                          </a:solidFill>
                        </a:rPr>
                        <a:t>around</a:t>
                      </a:r>
                      <a:r>
                        <a:rPr lang="en-US" sz="700" u="none" strike="noStrike" cap="none" dirty="0"/>
                        <a:t> </a:t>
                      </a:r>
                      <a:r>
                        <a:rPr lang="en-US" sz="700" dirty="0"/>
                        <a:t>February </a:t>
                      </a:r>
                      <a:r>
                        <a:rPr lang="en-US" sz="700" u="none" strike="noStrike" cap="none" dirty="0"/>
                        <a:t>2024.</a:t>
                      </a:r>
                      <a:endParaRPr sz="700" u="none" strike="noStrike" cap="none" dirty="0"/>
                    </a:p>
                  </a:txBody>
                  <a:tcPr marL="35719" marR="51431" marT="25725" marB="2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EBF5"/>
                    </a:solidFill>
                  </a:tcPr>
                </a:tc>
                <a:extLst>
                  <a:ext uri="{0D108BD9-81ED-4DB2-BD59-A6C34878D82A}">
                    <a16:rowId xmlns:a16="http://schemas.microsoft.com/office/drawing/2014/main" val="10004"/>
                  </a:ext>
                </a:extLst>
              </a:tr>
            </a:tbl>
          </a:graphicData>
        </a:graphic>
      </p:graphicFrame>
      <p:sp>
        <p:nvSpPr>
          <p:cNvPr id="1055" name="Google Shape;1055;g19202b5dc7f_1_45"/>
          <p:cNvSpPr txBox="1"/>
          <p:nvPr/>
        </p:nvSpPr>
        <p:spPr>
          <a:xfrm>
            <a:off x="5729380" y="4517708"/>
            <a:ext cx="1528650" cy="190471"/>
          </a:xfrm>
          <a:prstGeom prst="rect">
            <a:avLst/>
          </a:prstGeom>
          <a:solidFill>
            <a:srgbClr val="92D050"/>
          </a:solidFill>
          <a:ln>
            <a:noFill/>
          </a:ln>
        </p:spPr>
        <p:txBody>
          <a:bodyPr spcFirstLastPara="1" wrap="square" lIns="68569" tIns="34275" rIns="68569" bIns="34275" anchor="t" anchorCtr="0">
            <a:spAutoFit/>
          </a:bodyPr>
          <a:lstStyle/>
          <a:p>
            <a:pPr>
              <a:buClr>
                <a:srgbClr val="000000"/>
              </a:buClr>
              <a:buSzPts val="1050"/>
            </a:pPr>
            <a:r>
              <a:rPr lang="en-US" sz="788">
                <a:solidFill>
                  <a:srgbClr val="000000"/>
                </a:solidFill>
                <a:latin typeface="Arial"/>
                <a:ea typeface="Arial"/>
                <a:cs typeface="Arial"/>
                <a:sym typeface="Arial"/>
              </a:rPr>
              <a:t>   Primary Imaging Operations</a:t>
            </a:r>
            <a:endParaRPr sz="1050">
              <a:solidFill>
                <a:srgbClr val="000000"/>
              </a:solidFill>
              <a:latin typeface="Arial"/>
              <a:ea typeface="Arial"/>
              <a:cs typeface="Arial"/>
              <a:sym typeface="Arial"/>
            </a:endParaRPr>
          </a:p>
        </p:txBody>
      </p:sp>
      <p:sp>
        <p:nvSpPr>
          <p:cNvPr id="1056" name="Google Shape;1056;g19202b5dc7f_1_45"/>
          <p:cNvSpPr txBox="1"/>
          <p:nvPr/>
        </p:nvSpPr>
        <p:spPr>
          <a:xfrm>
            <a:off x="303244" y="4941450"/>
            <a:ext cx="3133350" cy="1107965"/>
          </a:xfrm>
          <a:prstGeom prst="rect">
            <a:avLst/>
          </a:prstGeom>
          <a:noFill/>
          <a:ln>
            <a:noFill/>
          </a:ln>
        </p:spPr>
        <p:txBody>
          <a:bodyPr spcFirstLastPara="1" wrap="square" lIns="68569" tIns="34275" rIns="68569" bIns="34275" anchor="t" anchorCtr="0">
            <a:spAutoFit/>
          </a:bodyPr>
          <a:lstStyle/>
          <a:p>
            <a:pPr>
              <a:buClr>
                <a:srgbClr val="000000"/>
              </a:buClr>
              <a:buSzPts val="1350"/>
            </a:pPr>
            <a:r>
              <a:rPr lang="en-US" sz="1350">
                <a:solidFill>
                  <a:schemeClr val="dk1"/>
                </a:solidFill>
                <a:highlight>
                  <a:srgbClr val="FFFFFF"/>
                </a:highlight>
              </a:rPr>
              <a:t>First image of the full Earth disc from Meteosat Third Generation – Imager 1 (MTG-I1). The image was captured at 11:50 UTC on 18 March 2023 by the Flexible Combined Imager (FCI) on MTG-I1.</a:t>
            </a:r>
            <a:endParaRPr sz="1163"/>
          </a:p>
        </p:txBody>
      </p:sp>
      <p:pic>
        <p:nvPicPr>
          <p:cNvPr id="1057" name="Google Shape;1057;g19202b5dc7f_1_45"/>
          <p:cNvPicPr preferRelativeResize="0"/>
          <p:nvPr/>
        </p:nvPicPr>
        <p:blipFill rotWithShape="1">
          <a:blip r:embed="rId3">
            <a:alphaModFix/>
          </a:blip>
          <a:srcRect r="-17000" b="-9878"/>
          <a:stretch/>
        </p:blipFill>
        <p:spPr>
          <a:xfrm>
            <a:off x="303244" y="808585"/>
            <a:ext cx="4268756" cy="4301297"/>
          </a:xfrm>
          <a:prstGeom prst="rect">
            <a:avLst/>
          </a:prstGeom>
          <a:noFill/>
          <a:ln>
            <a:noFill/>
          </a:ln>
        </p:spPr>
      </p:pic>
      <p:sp>
        <p:nvSpPr>
          <p:cNvPr id="1058" name="Google Shape;1058;g19202b5dc7f_1_45"/>
          <p:cNvSpPr txBox="1"/>
          <p:nvPr/>
        </p:nvSpPr>
        <p:spPr>
          <a:xfrm>
            <a:off x="2353837" y="85998"/>
            <a:ext cx="4436325" cy="715725"/>
          </a:xfrm>
          <a:prstGeom prst="rect">
            <a:avLst/>
          </a:prstGeom>
          <a:noFill/>
          <a:ln>
            <a:noFill/>
          </a:ln>
        </p:spPr>
        <p:txBody>
          <a:bodyPr spcFirstLastPara="1" wrap="square" lIns="68569" tIns="68569" rIns="68569" bIns="68569" anchor="ctr" anchorCtr="0">
            <a:noAutofit/>
          </a:bodyPr>
          <a:lstStyle/>
          <a:p>
            <a:pPr algn="ctr"/>
            <a:r>
              <a:rPr lang="en-US" sz="1875" b="1" dirty="0" err="1">
                <a:solidFill>
                  <a:srgbClr val="0F6FC6"/>
                </a:solidFill>
                <a:latin typeface="Calibri"/>
                <a:ea typeface="Calibri"/>
                <a:cs typeface="Calibri"/>
                <a:sym typeface="Calibri"/>
              </a:rPr>
              <a:t>Meteosat</a:t>
            </a:r>
            <a:r>
              <a:rPr lang="en-US" sz="1875" b="1" dirty="0">
                <a:solidFill>
                  <a:srgbClr val="0F6FC6"/>
                </a:solidFill>
                <a:latin typeface="Calibri"/>
                <a:ea typeface="Calibri"/>
                <a:cs typeface="Calibri"/>
                <a:sym typeface="Calibri"/>
              </a:rPr>
              <a:t> Program Updates</a:t>
            </a:r>
            <a:endParaRPr sz="1875" b="1" dirty="0">
              <a:solidFill>
                <a:srgbClr val="0F6FC6"/>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19202b5dc7f_1_54"/>
          <p:cNvSpPr txBox="1">
            <a:spLocks noGrp="1"/>
          </p:cNvSpPr>
          <p:nvPr>
            <p:ph type="title"/>
          </p:nvPr>
        </p:nvSpPr>
        <p:spPr>
          <a:xfrm>
            <a:off x="1614487" y="457200"/>
            <a:ext cx="5915025" cy="400050"/>
          </a:xfrm>
          <a:prstGeom prst="rect">
            <a:avLst/>
          </a:prstGeom>
          <a:noFill/>
          <a:ln>
            <a:noFill/>
          </a:ln>
        </p:spPr>
        <p:txBody>
          <a:bodyPr spcFirstLastPara="1" vert="horz" wrap="square" lIns="68569" tIns="34275" rIns="68569" bIns="34275" rtlCol="0" anchor="ctr" anchorCtr="0">
            <a:normAutofit/>
          </a:bodyPr>
          <a:lstStyle/>
          <a:p>
            <a:r>
              <a:rPr lang="en-US" sz="1875" b="1" dirty="0" err="1">
                <a:solidFill>
                  <a:srgbClr val="0F6FC6"/>
                </a:solidFill>
              </a:rPr>
              <a:t>Meteosat</a:t>
            </a:r>
            <a:r>
              <a:rPr lang="en-US" sz="1875" b="1" dirty="0">
                <a:solidFill>
                  <a:srgbClr val="0F6FC6"/>
                </a:solidFill>
              </a:rPr>
              <a:t> Configuration Plans</a:t>
            </a:r>
            <a:endParaRPr sz="1875" b="1" dirty="0">
              <a:solidFill>
                <a:srgbClr val="0F6FC6"/>
              </a:solidFill>
            </a:endParaRPr>
          </a:p>
        </p:txBody>
      </p:sp>
      <p:sp>
        <p:nvSpPr>
          <p:cNvPr id="1064" name="Google Shape;1064;g19202b5dc7f_1_54"/>
          <p:cNvSpPr txBox="1">
            <a:spLocks noGrp="1"/>
          </p:cNvSpPr>
          <p:nvPr>
            <p:ph type="body" idx="1"/>
          </p:nvPr>
        </p:nvSpPr>
        <p:spPr>
          <a:xfrm>
            <a:off x="304800" y="1066801"/>
            <a:ext cx="8458199" cy="4953000"/>
          </a:xfrm>
          <a:prstGeom prst="rect">
            <a:avLst/>
          </a:prstGeom>
          <a:noFill/>
          <a:ln>
            <a:noFill/>
          </a:ln>
        </p:spPr>
        <p:txBody>
          <a:bodyPr spcFirstLastPara="1" vert="horz" wrap="square" lIns="68569" tIns="34275" rIns="68569" bIns="34275" rtlCol="0" anchor="t" anchorCtr="0">
            <a:normAutofit fontScale="92500"/>
          </a:bodyPr>
          <a:lstStyle/>
          <a:p>
            <a:pPr marL="0" indent="0">
              <a:lnSpc>
                <a:spcPct val="80000"/>
              </a:lnSpc>
              <a:spcBef>
                <a:spcPts val="0"/>
              </a:spcBef>
              <a:buSzPts val="2727"/>
              <a:buNone/>
            </a:pPr>
            <a:endParaRPr sz="1500" dirty="0">
              <a:latin typeface="Arial"/>
              <a:ea typeface="Arial"/>
              <a:cs typeface="Arial"/>
              <a:sym typeface="Arial"/>
            </a:endParaRPr>
          </a:p>
          <a:p>
            <a:pPr indent="-266744">
              <a:lnSpc>
                <a:spcPct val="80000"/>
              </a:lnSpc>
              <a:buSzPts val="2000"/>
              <a:buChar char="●"/>
            </a:pPr>
            <a:r>
              <a:rPr lang="en-US" sz="2000" dirty="0">
                <a:latin typeface="Arial"/>
                <a:ea typeface="Arial"/>
                <a:cs typeface="Arial"/>
                <a:sym typeface="Arial"/>
              </a:rPr>
              <a:t>The relocation of Meteosat-10 to 0° and Meteosat-11 to 9.5°E occurred March 21, 2023. </a:t>
            </a:r>
            <a:endParaRPr sz="2000" dirty="0">
              <a:latin typeface="Arial"/>
              <a:ea typeface="Arial"/>
              <a:cs typeface="Arial"/>
              <a:sym typeface="Arial"/>
            </a:endParaRPr>
          </a:p>
          <a:p>
            <a:pPr lvl="1" indent="-266748">
              <a:lnSpc>
                <a:spcPct val="80000"/>
              </a:lnSpc>
              <a:buSzPts val="2000"/>
              <a:buChar char="○"/>
            </a:pPr>
            <a:r>
              <a:rPr lang="en-US" sz="2000" dirty="0">
                <a:latin typeface="Arial"/>
                <a:ea typeface="Arial"/>
                <a:cs typeface="Arial"/>
                <a:sym typeface="Arial"/>
              </a:rPr>
              <a:t>After the swap, Meteosat-11 will began support of Rapid Scanning Service (RSS) at 9.5°E. Meteosat-10 began support of Full Disc Scan Service (FDSS) at 0°.</a:t>
            </a:r>
            <a:endParaRPr sz="2000" dirty="0">
              <a:latin typeface="Arial"/>
              <a:ea typeface="Arial"/>
              <a:cs typeface="Arial"/>
              <a:sym typeface="Arial"/>
            </a:endParaRPr>
          </a:p>
          <a:p>
            <a:pPr lvl="1" indent="-266748">
              <a:lnSpc>
                <a:spcPct val="80000"/>
              </a:lnSpc>
              <a:buSzPts val="2000"/>
              <a:buChar char="○"/>
            </a:pPr>
            <a:r>
              <a:rPr lang="en-US" sz="2000" dirty="0">
                <a:latin typeface="Arial"/>
                <a:ea typeface="Arial"/>
                <a:cs typeface="Arial"/>
                <a:sym typeface="Arial"/>
              </a:rPr>
              <a:t>Products and subscriptions were toggled to use the MET-10 imagery.</a:t>
            </a:r>
          </a:p>
          <a:p>
            <a:pPr lvl="1" indent="-266748">
              <a:lnSpc>
                <a:spcPct val="80000"/>
              </a:lnSpc>
              <a:buSzPts val="2000"/>
              <a:buChar char="○"/>
            </a:pPr>
            <a:endParaRPr sz="2000" dirty="0">
              <a:latin typeface="Arial"/>
              <a:ea typeface="Arial"/>
              <a:cs typeface="Arial"/>
              <a:sym typeface="Arial"/>
            </a:endParaRPr>
          </a:p>
          <a:p>
            <a:pPr indent="-266749">
              <a:lnSpc>
                <a:spcPct val="80000"/>
              </a:lnSpc>
              <a:spcBef>
                <a:spcPts val="315"/>
              </a:spcBef>
              <a:buSzPts val="2000"/>
              <a:buChar char="●"/>
            </a:pPr>
            <a:r>
              <a:rPr lang="en-US" sz="2000" dirty="0">
                <a:latin typeface="Arial"/>
                <a:ea typeface="Arial"/>
                <a:cs typeface="Arial"/>
                <a:sym typeface="Arial"/>
              </a:rPr>
              <a:t>MTG-I1 launched December 13, 2022 from French Guiana.</a:t>
            </a:r>
          </a:p>
          <a:p>
            <a:pPr indent="-266749">
              <a:lnSpc>
                <a:spcPct val="80000"/>
              </a:lnSpc>
              <a:spcBef>
                <a:spcPts val="315"/>
              </a:spcBef>
              <a:buSzPts val="2000"/>
              <a:buChar char="●"/>
            </a:pPr>
            <a:endParaRPr sz="2000" dirty="0">
              <a:latin typeface="Arial"/>
              <a:ea typeface="Arial"/>
              <a:cs typeface="Arial"/>
              <a:sym typeface="Arial"/>
            </a:endParaRPr>
          </a:p>
          <a:p>
            <a:pPr indent="-266726">
              <a:lnSpc>
                <a:spcPct val="80000"/>
              </a:lnSpc>
              <a:spcBef>
                <a:spcPts val="315"/>
              </a:spcBef>
              <a:buSzPts val="2000"/>
              <a:buChar char="●"/>
            </a:pPr>
            <a:r>
              <a:rPr lang="en-US" sz="2000" dirty="0">
                <a:latin typeface="Arial"/>
                <a:ea typeface="Arial"/>
                <a:cs typeface="Arial"/>
                <a:sym typeface="Arial"/>
              </a:rPr>
              <a:t>MTG-I1 will be assigned to Full Disk Scan Service (FDSS) when starting Prime operations at 0° ~ February 2024.</a:t>
            </a:r>
            <a:endParaRPr sz="2000" dirty="0">
              <a:latin typeface="Arial"/>
              <a:ea typeface="Arial"/>
              <a:cs typeface="Arial"/>
              <a:sym typeface="Arial"/>
            </a:endParaRPr>
          </a:p>
          <a:p>
            <a:pPr lvl="1" indent="-266700">
              <a:lnSpc>
                <a:spcPct val="80000"/>
              </a:lnSpc>
              <a:buSzPts val="2000"/>
              <a:buChar char="○"/>
            </a:pPr>
            <a:r>
              <a:rPr lang="en-US" sz="2000" dirty="0">
                <a:latin typeface="Arial"/>
                <a:ea typeface="Arial"/>
                <a:cs typeface="Arial"/>
                <a:sym typeface="Arial"/>
              </a:rPr>
              <a:t>There will be a 6-12 month overlap between MET-10 and MTG-I1 at this location prior to MTG-I1 becoming the primary operational satellite at this location/for this service.</a:t>
            </a:r>
          </a:p>
          <a:p>
            <a:pPr lvl="1" indent="-266700">
              <a:lnSpc>
                <a:spcPct val="80000"/>
              </a:lnSpc>
              <a:buSzPts val="2000"/>
              <a:buChar char="○"/>
            </a:pPr>
            <a:endParaRPr sz="2000" dirty="0">
              <a:latin typeface="Arial"/>
              <a:ea typeface="Arial"/>
              <a:cs typeface="Arial"/>
              <a:sym typeface="Arial"/>
            </a:endParaRPr>
          </a:p>
          <a:p>
            <a:pPr indent="-266700">
              <a:lnSpc>
                <a:spcPct val="80000"/>
              </a:lnSpc>
              <a:spcBef>
                <a:spcPts val="315"/>
              </a:spcBef>
              <a:buSzPts val="2000"/>
              <a:buFont typeface="Arial"/>
              <a:buChar char="●"/>
            </a:pPr>
            <a:r>
              <a:rPr lang="en-US" sz="2000" dirty="0">
                <a:latin typeface="Arial"/>
                <a:ea typeface="Arial"/>
                <a:cs typeface="Arial"/>
                <a:sym typeface="Arial"/>
              </a:rPr>
              <a:t>First images were captured in March 2023 and released May 4, 2023</a:t>
            </a:r>
          </a:p>
          <a:p>
            <a:pPr indent="-266700">
              <a:lnSpc>
                <a:spcPct val="80000"/>
              </a:lnSpc>
              <a:spcBef>
                <a:spcPts val="315"/>
              </a:spcBef>
              <a:buSzPts val="2000"/>
              <a:buFont typeface="Arial"/>
              <a:buChar char="●"/>
            </a:pPr>
            <a:endParaRPr sz="2000" dirty="0">
              <a:latin typeface="Arial"/>
              <a:ea typeface="Arial"/>
              <a:cs typeface="Arial"/>
              <a:sym typeface="Arial"/>
            </a:endParaRPr>
          </a:p>
          <a:p>
            <a:pPr indent="-266700">
              <a:lnSpc>
                <a:spcPct val="80000"/>
              </a:lnSpc>
              <a:spcBef>
                <a:spcPts val="315"/>
              </a:spcBef>
              <a:buSzPts val="2000"/>
              <a:buFont typeface="Arial"/>
              <a:buChar char="●"/>
            </a:pPr>
            <a:r>
              <a:rPr lang="en-US" sz="2000" dirty="0">
                <a:latin typeface="Arial"/>
                <a:ea typeface="Arial"/>
                <a:cs typeface="Arial"/>
                <a:sym typeface="Arial"/>
              </a:rPr>
              <a:t>NOAA’s data policy should be largely the same between MSG and MTG</a:t>
            </a:r>
            <a:endParaRPr sz="2000" dirty="0">
              <a:latin typeface="Arial"/>
              <a:ea typeface="Arial"/>
              <a:cs typeface="Arial"/>
              <a:sym typeface="Arial"/>
            </a:endParaRPr>
          </a:p>
          <a:p>
            <a:pPr marL="192881" indent="-38100">
              <a:lnSpc>
                <a:spcPct val="80000"/>
              </a:lnSpc>
              <a:buSzPts val="1313"/>
              <a:buNone/>
            </a:pPr>
            <a:endParaRPr sz="2086"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g19202b5dc7f_1_12"/>
          <p:cNvSpPr txBox="1">
            <a:spLocks noGrp="1"/>
          </p:cNvSpPr>
          <p:nvPr>
            <p:ph type="title"/>
          </p:nvPr>
        </p:nvSpPr>
        <p:spPr>
          <a:xfrm>
            <a:off x="2459954" y="381000"/>
            <a:ext cx="4152600" cy="438750"/>
          </a:xfrm>
          <a:prstGeom prst="rect">
            <a:avLst/>
          </a:prstGeom>
          <a:noFill/>
          <a:ln>
            <a:noFill/>
          </a:ln>
        </p:spPr>
        <p:txBody>
          <a:bodyPr spcFirstLastPara="1" vert="horz" wrap="square" lIns="68569" tIns="34275" rIns="68569" bIns="34275" rtlCol="0" anchor="ctr" anchorCtr="0">
            <a:noAutofit/>
          </a:bodyPr>
          <a:lstStyle/>
          <a:p>
            <a:r>
              <a:rPr lang="en-US" sz="1875" b="1" dirty="0">
                <a:solidFill>
                  <a:srgbClr val="0F6FC6"/>
                </a:solidFill>
              </a:rPr>
              <a:t>Himawari-8/9/10 Constellation Plans</a:t>
            </a:r>
            <a:endParaRPr sz="1875" b="1" dirty="0">
              <a:solidFill>
                <a:srgbClr val="0F6FC6"/>
              </a:solidFill>
            </a:endParaRPr>
          </a:p>
        </p:txBody>
      </p:sp>
      <p:sp>
        <p:nvSpPr>
          <p:cNvPr id="1007" name="Google Shape;1007;g19202b5dc7f_1_12"/>
          <p:cNvSpPr txBox="1"/>
          <p:nvPr/>
        </p:nvSpPr>
        <p:spPr>
          <a:xfrm>
            <a:off x="932204" y="1052359"/>
            <a:ext cx="7208100" cy="2608376"/>
          </a:xfrm>
          <a:prstGeom prst="rect">
            <a:avLst/>
          </a:prstGeom>
          <a:noFill/>
          <a:ln>
            <a:noFill/>
          </a:ln>
        </p:spPr>
        <p:txBody>
          <a:bodyPr spcFirstLastPara="1" wrap="square" lIns="68569" tIns="34275" rIns="68569" bIns="34275" anchor="t" anchorCtr="0">
            <a:spAutoFit/>
          </a:bodyPr>
          <a:lstStyle/>
          <a:p>
            <a:pPr marL="128588" lvl="2" indent="-266700">
              <a:buClr>
                <a:schemeClr val="dk1"/>
              </a:buClr>
              <a:buSzPts val="2000"/>
              <a:buChar char="■"/>
            </a:pPr>
            <a:r>
              <a:rPr lang="en-US" sz="1500" dirty="0">
                <a:solidFill>
                  <a:schemeClr val="dk1"/>
                </a:solidFill>
              </a:rPr>
              <a:t>Himawari-9 is operational at 140.7E.</a:t>
            </a:r>
            <a:endParaRPr sz="1500" dirty="0">
              <a:solidFill>
                <a:schemeClr val="dk1"/>
              </a:solidFill>
            </a:endParaRPr>
          </a:p>
          <a:p>
            <a:pPr marL="128588" lvl="2" indent="-266700">
              <a:buClr>
                <a:schemeClr val="dk1"/>
              </a:buClr>
              <a:buSzPts val="2000"/>
              <a:buChar char="■"/>
            </a:pPr>
            <a:r>
              <a:rPr lang="en-US" sz="1500" dirty="0">
                <a:solidFill>
                  <a:schemeClr val="dk1"/>
                </a:solidFill>
              </a:rPr>
              <a:t>Himawari-8 was placed in standby mode on December 13, 2022. It remains at or near 140.7E.</a:t>
            </a:r>
            <a:endParaRPr sz="1500" dirty="0">
              <a:solidFill>
                <a:schemeClr val="dk1"/>
              </a:solidFill>
            </a:endParaRPr>
          </a:p>
          <a:p>
            <a:pPr marL="128588" lvl="2" indent="-266700">
              <a:buClr>
                <a:schemeClr val="dk1"/>
              </a:buClr>
              <a:buSzPts val="2000"/>
              <a:buChar char="■"/>
            </a:pPr>
            <a:r>
              <a:rPr lang="en-US" sz="1500" dirty="0">
                <a:solidFill>
                  <a:schemeClr val="dk1"/>
                </a:solidFill>
              </a:rPr>
              <a:t>Lingering Level-2 H-9 products are partially operational.</a:t>
            </a:r>
            <a:endParaRPr sz="1500" dirty="0">
              <a:solidFill>
                <a:schemeClr val="dk1"/>
              </a:solidFill>
            </a:endParaRPr>
          </a:p>
          <a:p>
            <a:pPr lvl="3" indent="-266700">
              <a:buClr>
                <a:schemeClr val="dk1"/>
              </a:buClr>
              <a:buSzPts val="2000"/>
              <a:buChar char="●"/>
            </a:pPr>
            <a:r>
              <a:rPr lang="en-US" sz="1500" dirty="0">
                <a:solidFill>
                  <a:schemeClr val="dk1"/>
                </a:solidFill>
              </a:rPr>
              <a:t>L2 Cloud and Wind products went operational in the NCCF on June 13, 2023 and are available for subscription in the PDA.</a:t>
            </a:r>
            <a:endParaRPr sz="1500" dirty="0">
              <a:solidFill>
                <a:schemeClr val="dk1"/>
              </a:solidFill>
            </a:endParaRPr>
          </a:p>
          <a:p>
            <a:pPr lvl="3" indent="-266700">
              <a:buClr>
                <a:schemeClr val="dk1"/>
              </a:buClr>
              <a:buSzPts val="2000"/>
              <a:buChar char="●"/>
            </a:pPr>
            <a:r>
              <a:rPr lang="en-US" sz="15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5"/>
                  </a:ext>
                </a:extLst>
              </a:rPr>
              <a:t>L2 </a:t>
            </a:r>
            <a:r>
              <a:rPr lang="en-US" sz="1500" dirty="0" err="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5"/>
                  </a:ext>
                </a:extLst>
              </a:rPr>
              <a:t>Rain</a:t>
            </a:r>
            <a:r>
              <a:rPr lang="en-US" sz="1500" dirty="0" err="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6"/>
                  </a:ext>
                </a:extLst>
              </a:rPr>
              <a:t>rate</a:t>
            </a:r>
            <a:r>
              <a:rPr lang="en-US" sz="15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6"/>
                  </a:ext>
                </a:extLst>
              </a:rPr>
              <a:t> and </a:t>
            </a:r>
            <a:r>
              <a:rPr lang="en-US" sz="15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7"/>
                  </a:ext>
                </a:extLst>
              </a:rPr>
              <a:t>SST products </a:t>
            </a:r>
            <a:r>
              <a:rPr lang="en-US" sz="1500" dirty="0">
                <a:solidFill>
                  <a:schemeClr val="dk1"/>
                </a:solidFill>
              </a:rPr>
              <a:t>are scheduled to be worked late summer through early fall. It is likely that products will not be operational until late Fall 2023.</a:t>
            </a:r>
            <a:endParaRPr sz="1500" dirty="0">
              <a:solidFill>
                <a:schemeClr val="dk1"/>
              </a:solidFill>
            </a:endParaRPr>
          </a:p>
          <a:p>
            <a:pPr marL="128588" lvl="2" indent="-266700">
              <a:buClr>
                <a:schemeClr val="dk1"/>
              </a:buClr>
              <a:buSzPts val="2000"/>
              <a:buChar char="■"/>
            </a:pPr>
            <a:r>
              <a:rPr lang="en-US" sz="1500" dirty="0">
                <a:solidFill>
                  <a:schemeClr val="dk1"/>
                </a:solidFill>
              </a:rPr>
              <a:t>Work is progressing on Himawari-10 with the contractor selections completed and announced. It is still slated to launch in 2028 and take over operations from H-9 in 2029.</a:t>
            </a:r>
            <a:endParaRPr sz="1500" dirty="0">
              <a:solidFill>
                <a:schemeClr val="dk1"/>
              </a:solidFill>
            </a:endParaRPr>
          </a:p>
        </p:txBody>
      </p:sp>
      <p:sp>
        <p:nvSpPr>
          <p:cNvPr id="1008" name="Google Shape;1008;g19202b5dc7f_1_12"/>
          <p:cNvSpPr txBox="1"/>
          <p:nvPr/>
        </p:nvSpPr>
        <p:spPr>
          <a:xfrm>
            <a:off x="2628630" y="5196749"/>
            <a:ext cx="3886650" cy="230802"/>
          </a:xfrm>
          <a:prstGeom prst="rect">
            <a:avLst/>
          </a:prstGeom>
          <a:noFill/>
          <a:ln>
            <a:noFill/>
          </a:ln>
        </p:spPr>
        <p:txBody>
          <a:bodyPr spcFirstLastPara="1" wrap="square" lIns="68569" tIns="34275" rIns="68569" bIns="34275" anchor="t" anchorCtr="0">
            <a:spAutoFit/>
          </a:bodyPr>
          <a:lstStyle/>
          <a:p>
            <a:endParaRPr sz="1050">
              <a:solidFill>
                <a:srgbClr val="000000"/>
              </a:solidFill>
              <a:latin typeface="Arial"/>
              <a:ea typeface="Arial"/>
              <a:cs typeface="Arial"/>
              <a:sym typeface="Arial"/>
            </a:endParaRPr>
          </a:p>
        </p:txBody>
      </p:sp>
      <p:pic>
        <p:nvPicPr>
          <p:cNvPr id="1009" name="Google Shape;1009;g19202b5dc7f_1_12"/>
          <p:cNvPicPr preferRelativeResize="0"/>
          <p:nvPr/>
        </p:nvPicPr>
        <p:blipFill>
          <a:blip r:embed="rId3">
            <a:alphaModFix/>
          </a:blip>
          <a:stretch>
            <a:fillRect/>
          </a:stretch>
        </p:blipFill>
        <p:spPr>
          <a:xfrm>
            <a:off x="970304" y="3843338"/>
            <a:ext cx="7170000" cy="21764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g2524fb5a8e7_0_0"/>
          <p:cNvSpPr txBox="1">
            <a:spLocks noGrp="1"/>
          </p:cNvSpPr>
          <p:nvPr>
            <p:ph type="title"/>
          </p:nvPr>
        </p:nvSpPr>
        <p:spPr>
          <a:xfrm>
            <a:off x="2066061" y="857250"/>
            <a:ext cx="5011875" cy="871650"/>
          </a:xfrm>
          <a:prstGeom prst="rect">
            <a:avLst/>
          </a:prstGeom>
        </p:spPr>
        <p:txBody>
          <a:bodyPr spcFirstLastPara="1" vert="horz" wrap="square" lIns="68569" tIns="34275" rIns="68569" bIns="34275" rtlCol="0" anchor="t" anchorCtr="0">
            <a:normAutofit/>
          </a:bodyPr>
          <a:lstStyle/>
          <a:p>
            <a:pPr>
              <a:spcBef>
                <a:spcPts val="0"/>
              </a:spcBef>
            </a:pPr>
            <a:r>
              <a:rPr lang="en-US" sz="1875">
                <a:solidFill>
                  <a:srgbClr val="0F6FC6"/>
                </a:solidFill>
              </a:rPr>
              <a:t>Revamped OSPO Imagery Webpage for Himawari</a:t>
            </a:r>
            <a:endParaRPr/>
          </a:p>
        </p:txBody>
      </p:sp>
      <p:sp>
        <p:nvSpPr>
          <p:cNvPr id="1022" name="Google Shape;1022;g2524fb5a8e7_0_0"/>
          <p:cNvSpPr txBox="1">
            <a:spLocks noGrp="1"/>
          </p:cNvSpPr>
          <p:nvPr>
            <p:ph type="body" idx="2"/>
          </p:nvPr>
        </p:nvSpPr>
        <p:spPr>
          <a:xfrm>
            <a:off x="123881" y="1635919"/>
            <a:ext cx="2624175" cy="3904650"/>
          </a:xfrm>
          <a:prstGeom prst="rect">
            <a:avLst/>
          </a:prstGeom>
        </p:spPr>
        <p:txBody>
          <a:bodyPr spcFirstLastPara="1" vert="horz" wrap="square" lIns="68569" tIns="34275" rIns="68569" bIns="34275" rtlCol="0" anchor="ctr" anchorCtr="0">
            <a:normAutofit/>
          </a:bodyPr>
          <a:lstStyle/>
          <a:p>
            <a:pPr marL="342900" indent="-247650">
              <a:spcBef>
                <a:spcPts val="210"/>
              </a:spcBef>
              <a:buSzPts val="1600"/>
              <a:buChar char="●"/>
            </a:pPr>
            <a:r>
              <a:rPr lang="en-US" sz="1200"/>
              <a:t>The OSPO Imagery webpage has been revamped. It is now organized by satellite type (Geostationary, Polar, etc.)</a:t>
            </a:r>
            <a:endParaRPr sz="1200"/>
          </a:p>
          <a:p>
            <a:pPr marL="342900" indent="-247650">
              <a:spcBef>
                <a:spcPts val="0"/>
              </a:spcBef>
              <a:buSzPts val="1600"/>
              <a:buChar char="●"/>
            </a:pPr>
            <a:r>
              <a:rPr lang="en-US" sz="1200"/>
              <a:t>Within each imagery type, imagery is organized by satellite mission for easy access.</a:t>
            </a:r>
            <a:endParaRPr sz="1200"/>
          </a:p>
          <a:p>
            <a:pPr marL="342900" indent="-247650">
              <a:spcBef>
                <a:spcPts val="0"/>
              </a:spcBef>
              <a:buSzPts val="1600"/>
              <a:buChar char="●"/>
            </a:pPr>
            <a:r>
              <a:rPr lang="en-US" sz="1200"/>
              <a:t>Southern Hemisphere and Guam/Pacific Island sectors remain the same, just cleanly organized and migrated to the new OSPO page (off of the goes.noaa.gov domain)</a:t>
            </a:r>
            <a:endParaRPr sz="1200"/>
          </a:p>
          <a:p>
            <a:pPr marL="342900" indent="-247650">
              <a:spcBef>
                <a:spcPts val="0"/>
              </a:spcBef>
              <a:buSzPts val="1600"/>
              <a:buChar char="●"/>
            </a:pPr>
            <a:r>
              <a:rPr lang="en-US" sz="1200"/>
              <a:t>The original goes.noaa.gov page with the sectors will remain active for a few months as users transition - a warning banner will direct users to the new location.</a:t>
            </a:r>
            <a:endParaRPr sz="1200"/>
          </a:p>
        </p:txBody>
      </p:sp>
      <p:pic>
        <p:nvPicPr>
          <p:cNvPr id="1023" name="Google Shape;1023;g2524fb5a8e7_0_0"/>
          <p:cNvPicPr preferRelativeResize="0"/>
          <p:nvPr/>
        </p:nvPicPr>
        <p:blipFill>
          <a:blip r:embed="rId3">
            <a:alphaModFix/>
          </a:blip>
          <a:stretch>
            <a:fillRect/>
          </a:stretch>
        </p:blipFill>
        <p:spPr>
          <a:xfrm>
            <a:off x="2825606" y="1635919"/>
            <a:ext cx="6395813" cy="390463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b="1" dirty="0" err="1"/>
              <a:t>McIDAS</a:t>
            </a:r>
            <a:r>
              <a:rPr lang="en-US" b="1" dirty="0"/>
              <a:t> at ESPC</a:t>
            </a:r>
          </a:p>
        </p:txBody>
      </p:sp>
    </p:spTree>
    <p:extLst>
      <p:ext uri="{BB962C8B-B14F-4D97-AF65-F5344CB8AC3E}">
        <p14:creationId xmlns:p14="http://schemas.microsoft.com/office/powerpoint/2010/main" val="355737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a:bodyPr>
          <a:lstStyle/>
          <a:p>
            <a:r>
              <a:rPr lang="en-US" b="0" dirty="0"/>
              <a:t>NOAA Usage of </a:t>
            </a:r>
            <a:r>
              <a:rPr lang="en-US" b="0" dirty="0" err="1"/>
              <a:t>McIDAS</a:t>
            </a:r>
            <a:r>
              <a:rPr lang="en-US" b="0" dirty="0"/>
              <a:t> to Decline</a:t>
            </a:r>
            <a:br>
              <a:rPr lang="en-US" b="0" dirty="0"/>
            </a:br>
            <a:r>
              <a:rPr lang="en-US" b="0" i="1" dirty="0"/>
              <a:t>1. Cloud Migration</a:t>
            </a:r>
          </a:p>
        </p:txBody>
      </p:sp>
      <p:sp>
        <p:nvSpPr>
          <p:cNvPr id="5" name="Content Placeholder 4"/>
          <p:cNvSpPr>
            <a:spLocks noGrp="1"/>
          </p:cNvSpPr>
          <p:nvPr>
            <p:ph idx="1"/>
          </p:nvPr>
        </p:nvSpPr>
        <p:spPr>
          <a:xfrm>
            <a:off x="304800" y="1752600"/>
            <a:ext cx="8534400" cy="5410200"/>
          </a:xfrm>
        </p:spPr>
        <p:txBody>
          <a:bodyPr>
            <a:normAutofit/>
          </a:bodyPr>
          <a:lstStyle/>
          <a:p>
            <a:pPr>
              <a:buSzPts val="1600"/>
              <a:buFont typeface="Arial"/>
              <a:buChar char="•"/>
            </a:pPr>
            <a:r>
              <a:rPr lang="en-US" dirty="0">
                <a:solidFill>
                  <a:srgbClr val="000000"/>
                </a:solidFill>
              </a:rPr>
              <a:t>NESDIS is currently in a multi-year project to migrate almost all production from in-house hardware to the AWS (Amazon) cloud</a:t>
            </a:r>
          </a:p>
          <a:p>
            <a:pPr>
              <a:buSzPts val="1600"/>
              <a:buFont typeface="Arial"/>
              <a:buChar char="•"/>
            </a:pPr>
            <a:r>
              <a:rPr lang="en-US" dirty="0">
                <a:solidFill>
                  <a:srgbClr val="000000"/>
                </a:solidFill>
              </a:rPr>
              <a:t>Many (most?) existing apps being rewritten as Enterprise Algorithms</a:t>
            </a:r>
          </a:p>
          <a:p>
            <a:pPr>
              <a:buSzPts val="1600"/>
              <a:buFont typeface="Arial"/>
              <a:buChar char="•"/>
            </a:pPr>
            <a:r>
              <a:rPr lang="en-US" dirty="0">
                <a:solidFill>
                  <a:srgbClr val="000000"/>
                </a:solidFill>
              </a:rPr>
              <a:t>Directly ingesting satellite data</a:t>
            </a:r>
          </a:p>
        </p:txBody>
      </p:sp>
    </p:spTree>
    <p:extLst>
      <p:ext uri="{BB962C8B-B14F-4D97-AF65-F5344CB8AC3E}">
        <p14:creationId xmlns:p14="http://schemas.microsoft.com/office/powerpoint/2010/main" val="27527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55EE-F1DB-4403-8819-06433F0E7F77}"/>
              </a:ext>
            </a:extLst>
          </p:cNvPr>
          <p:cNvSpPr>
            <a:spLocks noGrp="1"/>
          </p:cNvSpPr>
          <p:nvPr>
            <p:ph type="title"/>
          </p:nvPr>
        </p:nvSpPr>
        <p:spPr/>
        <p:txBody>
          <a:bodyPr/>
          <a:lstStyle/>
          <a:p>
            <a:r>
              <a:rPr lang="en-US" dirty="0"/>
              <a:t>Arctic Composite Imagery</a:t>
            </a:r>
          </a:p>
        </p:txBody>
      </p:sp>
      <p:pic>
        <p:nvPicPr>
          <p:cNvPr id="21" name="Content Placeholder 20">
            <a:extLst>
              <a:ext uri="{FF2B5EF4-FFF2-40B4-BE49-F238E27FC236}">
                <a16:creationId xmlns:a16="http://schemas.microsoft.com/office/drawing/2014/main" id="{D8CF4963-91DF-4EA2-A346-5214D17C8B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143000"/>
            <a:ext cx="6096000" cy="5040906"/>
          </a:xfrm>
        </p:spPr>
      </p:pic>
    </p:spTree>
    <p:extLst>
      <p:ext uri="{BB962C8B-B14F-4D97-AF65-F5344CB8AC3E}">
        <p14:creationId xmlns:p14="http://schemas.microsoft.com/office/powerpoint/2010/main" val="46381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g250d9044c12_0_19"/>
          <p:cNvSpPr txBox="1">
            <a:spLocks noGrp="1"/>
          </p:cNvSpPr>
          <p:nvPr>
            <p:ph type="title"/>
          </p:nvPr>
        </p:nvSpPr>
        <p:spPr>
          <a:xfrm>
            <a:off x="584887" y="304800"/>
            <a:ext cx="8229600" cy="857250"/>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dirty="0"/>
              <a:t>Precipitation Products Updates</a:t>
            </a:r>
            <a:endParaRPr dirty="0"/>
          </a:p>
        </p:txBody>
      </p:sp>
      <p:sp>
        <p:nvSpPr>
          <p:cNvPr id="1230" name="Google Shape;1230;g250d9044c12_0_19"/>
          <p:cNvSpPr txBox="1">
            <a:spLocks noGrp="1"/>
          </p:cNvSpPr>
          <p:nvPr>
            <p:ph type="body" idx="1"/>
          </p:nvPr>
        </p:nvSpPr>
        <p:spPr>
          <a:xfrm>
            <a:off x="457200" y="1371600"/>
            <a:ext cx="8484975" cy="4648200"/>
          </a:xfrm>
          <a:prstGeom prst="rect">
            <a:avLst/>
          </a:prstGeom>
          <a:noFill/>
          <a:ln>
            <a:noFill/>
          </a:ln>
        </p:spPr>
        <p:txBody>
          <a:bodyPr spcFirstLastPara="1" vert="horz" wrap="square" lIns="68569" tIns="34275" rIns="68569" bIns="34275" rtlCol="0" anchor="t" anchorCtr="0">
            <a:normAutofit/>
          </a:bodyPr>
          <a:lstStyle/>
          <a:p>
            <a:pPr marL="0" indent="0">
              <a:spcBef>
                <a:spcPts val="480"/>
              </a:spcBef>
              <a:buClr>
                <a:schemeClr val="dk1"/>
              </a:buClr>
              <a:buSzPct val="28134"/>
              <a:buNone/>
            </a:pPr>
            <a:r>
              <a:rPr lang="en-US" sz="2936" b="1" dirty="0"/>
              <a:t>Enterprise Satellite Rainfall Rate Estimates</a:t>
            </a:r>
            <a:endParaRPr sz="2936" b="1" dirty="0"/>
          </a:p>
          <a:p>
            <a:pPr marL="0" indent="0">
              <a:spcBef>
                <a:spcPts val="480"/>
              </a:spcBef>
              <a:buClr>
                <a:schemeClr val="dk1"/>
              </a:buClr>
              <a:buSzPct val="28134"/>
              <a:buNone/>
            </a:pPr>
            <a:endParaRPr sz="2936" b="1" dirty="0"/>
          </a:p>
          <a:p>
            <a:pPr marL="0" indent="0">
              <a:spcBef>
                <a:spcPts val="480"/>
              </a:spcBef>
              <a:buClr>
                <a:schemeClr val="dk1"/>
              </a:buClr>
              <a:buSzPct val="62686"/>
              <a:buNone/>
            </a:pPr>
            <a:r>
              <a:rPr lang="en-US" sz="2153" b="1" dirty="0">
                <a:solidFill>
                  <a:srgbClr val="222222"/>
                </a:solidFill>
              </a:rPr>
              <a:t>Operation status:</a:t>
            </a:r>
            <a:endParaRPr sz="3794" b="1" dirty="0"/>
          </a:p>
          <a:p>
            <a:pPr marL="0" indent="0">
              <a:spcBef>
                <a:spcPts val="480"/>
              </a:spcBef>
              <a:buClr>
                <a:schemeClr val="dk1"/>
              </a:buClr>
              <a:buSzPct val="49596"/>
              <a:buNone/>
            </a:pPr>
            <a:r>
              <a:rPr lang="en-US" sz="1800" dirty="0"/>
              <a:t>1.Enterprise Satellite Rainfall Rate Estimates (RR) will be installed on NCCF on 09/2023. </a:t>
            </a:r>
            <a:endParaRPr sz="1800" dirty="0"/>
          </a:p>
          <a:p>
            <a:pPr marL="0" indent="0">
              <a:spcBef>
                <a:spcPts val="480"/>
              </a:spcBef>
              <a:buClr>
                <a:schemeClr val="dk1"/>
              </a:buClr>
              <a:buSzPct val="33692"/>
              <a:buNone/>
            </a:pPr>
            <a:r>
              <a:rPr lang="en-US" sz="2448" dirty="0"/>
              <a:t>    </a:t>
            </a:r>
            <a:r>
              <a:rPr lang="en-US" sz="1667" dirty="0"/>
              <a:t>EN RR is the new version of GHE. </a:t>
            </a:r>
            <a:endParaRPr sz="1667" dirty="0"/>
          </a:p>
          <a:p>
            <a:pPr marL="0" indent="0">
              <a:spcBef>
                <a:spcPts val="480"/>
              </a:spcBef>
              <a:buClr>
                <a:schemeClr val="dk1"/>
              </a:buClr>
              <a:buSzPct val="49488"/>
              <a:buNone/>
            </a:pPr>
            <a:r>
              <a:rPr lang="en-US" sz="1667" dirty="0"/>
              <a:t>      EN RR will be only generating global </a:t>
            </a:r>
            <a:r>
              <a:rPr lang="en-US" sz="1667" dirty="0" err="1"/>
              <a:t>netcdf</a:t>
            </a:r>
            <a:r>
              <a:rPr lang="en-US" sz="1667" dirty="0"/>
              <a:t> products. </a:t>
            </a:r>
            <a:endParaRPr sz="1667" dirty="0"/>
          </a:p>
          <a:p>
            <a:pPr marL="0" indent="0">
              <a:spcBef>
                <a:spcPts val="480"/>
              </a:spcBef>
              <a:buClr>
                <a:schemeClr val="dk1"/>
              </a:buClr>
              <a:buSzPct val="44166"/>
              <a:buNone/>
            </a:pPr>
            <a:r>
              <a:rPr lang="en-US" sz="1868" b="1" dirty="0">
                <a:solidFill>
                  <a:srgbClr val="EE0000"/>
                </a:solidFill>
              </a:rPr>
              <a:t>     No CONUS GRIB2 file will be generated from EN RR!!!!!</a:t>
            </a:r>
            <a:endParaRPr sz="1868" b="1" dirty="0">
              <a:solidFill>
                <a:srgbClr val="EE0000"/>
              </a:solidFill>
            </a:endParaRPr>
          </a:p>
          <a:p>
            <a:pPr marL="0" indent="0">
              <a:spcBef>
                <a:spcPts val="480"/>
              </a:spcBef>
              <a:buClr>
                <a:schemeClr val="dk1"/>
              </a:buClr>
              <a:buSzPct val="44166"/>
              <a:buNone/>
            </a:pPr>
            <a:endParaRPr sz="1868" b="1" dirty="0">
              <a:solidFill>
                <a:srgbClr val="EE0000"/>
              </a:solidFill>
            </a:endParaRPr>
          </a:p>
          <a:p>
            <a:pPr marL="0" indent="0">
              <a:spcBef>
                <a:spcPts val="480"/>
              </a:spcBef>
              <a:buClr>
                <a:schemeClr val="dk1"/>
              </a:buClr>
              <a:buSzPct val="45483"/>
              <a:buNone/>
            </a:pPr>
            <a:r>
              <a:rPr lang="en-US" sz="1814" dirty="0"/>
              <a:t>2. Legacy GHE products will be retired </a:t>
            </a:r>
            <a:r>
              <a:rPr lang="en-US" sz="1814" strike="sngStrike" dirty="0"/>
              <a:t>30 days </a:t>
            </a:r>
            <a:r>
              <a:rPr lang="en-US" sz="1814" dirty="0"/>
              <a:t>  </a:t>
            </a:r>
            <a:r>
              <a:rPr lang="en-US" sz="1814" dirty="0">
                <a:solidFill>
                  <a:srgbClr val="FF0000"/>
                </a:solidFill>
              </a:rPr>
              <a:t>6-12 months</a:t>
            </a:r>
            <a:r>
              <a:rPr lang="en-US" sz="1814" dirty="0"/>
              <a:t> after EN RR is transitioned into operation on NCCF. (Part of cooperative agreement with WMO)</a:t>
            </a:r>
            <a:endParaRPr sz="1814" dirty="0"/>
          </a:p>
          <a:p>
            <a:pPr marL="0" indent="0">
              <a:spcBef>
                <a:spcPts val="480"/>
              </a:spcBef>
              <a:buClr>
                <a:schemeClr val="dk1"/>
              </a:buClr>
              <a:buSzPct val="31067"/>
              <a:buNone/>
            </a:pPr>
            <a:endParaRPr sz="2655" b="1" dirty="0"/>
          </a:p>
          <a:p>
            <a:pPr marL="0" indent="0">
              <a:spcBef>
                <a:spcPts val="480"/>
              </a:spcBef>
              <a:buSzPct val="72000"/>
              <a:buNone/>
            </a:pPr>
            <a:endParaRPr sz="1875" b="1" dirty="0"/>
          </a:p>
          <a:p>
            <a:pPr marL="257168" indent="-104767">
              <a:spcBef>
                <a:spcPts val="480"/>
              </a:spcBef>
              <a:buSzPct val="56250"/>
              <a:buNone/>
            </a:pPr>
            <a:endParaRPr dirty="0"/>
          </a:p>
          <a:p>
            <a:pPr marL="257168" indent="-104767">
              <a:spcBef>
                <a:spcPts val="480"/>
              </a:spcBef>
              <a:buClr>
                <a:schemeClr val="dk1"/>
              </a:buClr>
              <a:buSzPct val="1000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5614-1644-4FD8-AEED-371AAB3D3BBA}"/>
              </a:ext>
            </a:extLst>
          </p:cNvPr>
          <p:cNvSpPr>
            <a:spLocks noGrp="1"/>
          </p:cNvSpPr>
          <p:nvPr>
            <p:ph type="title"/>
          </p:nvPr>
        </p:nvSpPr>
        <p:spPr/>
        <p:txBody>
          <a:bodyPr/>
          <a:lstStyle/>
          <a:p>
            <a:r>
              <a:rPr lang="en-US" dirty="0"/>
              <a:t>GHE Validation</a:t>
            </a:r>
          </a:p>
        </p:txBody>
      </p:sp>
      <p:pic>
        <p:nvPicPr>
          <p:cNvPr id="5" name="Content Placeholder 4">
            <a:extLst>
              <a:ext uri="{FF2B5EF4-FFF2-40B4-BE49-F238E27FC236}">
                <a16:creationId xmlns:a16="http://schemas.microsoft.com/office/drawing/2014/main" id="{37822C0B-8CC1-4A72-99ED-CE90DB8533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5" y="1268809"/>
            <a:ext cx="9044782" cy="4522391"/>
          </a:xfrm>
        </p:spPr>
      </p:pic>
    </p:spTree>
    <p:extLst>
      <p:ext uri="{BB962C8B-B14F-4D97-AF65-F5344CB8AC3E}">
        <p14:creationId xmlns:p14="http://schemas.microsoft.com/office/powerpoint/2010/main" val="78670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Three Observation Vantage Points</a:t>
            </a:r>
          </a:p>
        </p:txBody>
      </p:sp>
      <p:grpSp>
        <p:nvGrpSpPr>
          <p:cNvPr id="5" name="Shape 332"/>
          <p:cNvGrpSpPr/>
          <p:nvPr/>
        </p:nvGrpSpPr>
        <p:grpSpPr>
          <a:xfrm>
            <a:off x="453617" y="2145468"/>
            <a:ext cx="2198214" cy="1740718"/>
            <a:chOff x="1110343" y="2077135"/>
            <a:chExt cx="2354690" cy="2719388"/>
          </a:xfrm>
        </p:grpSpPr>
        <p:pic>
          <p:nvPicPr>
            <p:cNvPr id="6" name="Shape 336"/>
            <p:cNvPicPr preferRelativeResize="0"/>
            <p:nvPr/>
          </p:nvPicPr>
          <p:blipFill rotWithShape="1">
            <a:blip r:embed="rId3">
              <a:alphaModFix/>
            </a:blip>
            <a:srcRect/>
            <a:stretch/>
          </p:blipFill>
          <p:spPr>
            <a:xfrm>
              <a:off x="1870516" y="2592747"/>
              <a:ext cx="1424609" cy="1518931"/>
            </a:xfrm>
            <a:prstGeom prst="rect">
              <a:avLst/>
            </a:prstGeom>
            <a:noFill/>
            <a:ln>
              <a:noFill/>
            </a:ln>
          </p:spPr>
        </p:pic>
        <p:sp>
          <p:nvSpPr>
            <p:cNvPr id="7" name="Shape 335"/>
            <p:cNvSpPr/>
            <p:nvPr/>
          </p:nvSpPr>
          <p:spPr>
            <a:xfrm rot="1611840" flipH="1">
              <a:off x="1479221" y="2077135"/>
              <a:ext cx="1985812" cy="2719388"/>
            </a:xfrm>
            <a:prstGeom prst="ellipse">
              <a:avLst/>
            </a:prstGeom>
            <a:noFill/>
            <a:ln w="25400" cap="flat">
              <a:solidFill>
                <a:schemeClr val="dk1"/>
              </a:solidFill>
              <a:prstDash val="solid"/>
              <a:round/>
              <a:headEnd type="none" w="med" len="med"/>
              <a:tailEnd type="none" w="med" len="med"/>
            </a:ln>
          </p:spPr>
          <p:txBody>
            <a:bodyPr lIns="91425" tIns="45700" rIns="91425" bIns="45700" anchor="ctr" anchorCtr="0">
              <a:spAutoFit/>
            </a:bodyPr>
            <a:lstStyle/>
            <a:p>
              <a:endParaRPr sz="1400">
                <a:solidFill>
                  <a:prstClr val="black"/>
                </a:solidFill>
                <a:latin typeface="Arial Black"/>
                <a:ea typeface="Arial Black"/>
                <a:cs typeface="Arial Black"/>
                <a:sym typeface="Arial Black"/>
              </a:endParaRPr>
            </a:p>
          </p:txBody>
        </p:sp>
        <p:pic>
          <p:nvPicPr>
            <p:cNvPr id="8" name="Shape 340"/>
            <p:cNvPicPr preferRelativeResize="0"/>
            <p:nvPr/>
          </p:nvPicPr>
          <p:blipFill rotWithShape="1">
            <a:blip r:embed="rId4">
              <a:alphaModFix/>
            </a:blip>
            <a:srcRect/>
            <a:stretch/>
          </p:blipFill>
          <p:spPr>
            <a:xfrm>
              <a:off x="2745818" y="2206621"/>
              <a:ext cx="633650" cy="328138"/>
            </a:xfrm>
            <a:prstGeom prst="rect">
              <a:avLst/>
            </a:prstGeom>
            <a:noFill/>
            <a:ln>
              <a:noFill/>
            </a:ln>
          </p:spPr>
        </p:pic>
        <p:sp>
          <p:nvSpPr>
            <p:cNvPr id="9" name="Shape 337"/>
            <p:cNvSpPr/>
            <p:nvPr/>
          </p:nvSpPr>
          <p:spPr>
            <a:xfrm>
              <a:off x="1660794" y="3760428"/>
              <a:ext cx="575582" cy="404757"/>
            </a:xfrm>
            <a:custGeom>
              <a:avLst/>
              <a:gdLst/>
              <a:ahLst/>
              <a:cxnLst/>
              <a:rect l="0" t="0" r="0" b="0"/>
              <a:pathLst>
                <a:path w="384" h="324" extrusionOk="0">
                  <a:moveTo>
                    <a:pt x="0" y="324"/>
                  </a:moveTo>
                  <a:lnTo>
                    <a:pt x="384" y="0"/>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sp>
          <p:nvSpPr>
            <p:cNvPr id="10" name="Shape 338"/>
            <p:cNvSpPr txBox="1"/>
            <p:nvPr/>
          </p:nvSpPr>
          <p:spPr>
            <a:xfrm rot="-1633311">
              <a:off x="1110343" y="3567452"/>
              <a:ext cx="914400" cy="432734"/>
            </a:xfrm>
            <a:prstGeom prst="rect">
              <a:avLst/>
            </a:prstGeom>
            <a:noFill/>
            <a:ln>
              <a:noFill/>
            </a:ln>
          </p:spPr>
          <p:txBody>
            <a:bodyPr lIns="0" tIns="91425" rIns="0" bIns="0" anchor="t" anchorCtr="0">
              <a:spAutoFit/>
            </a:bodyPr>
            <a:lstStyle/>
            <a:p>
              <a:pPr algn="ctr">
                <a:buSzPct val="25000"/>
              </a:pPr>
              <a:r>
                <a:rPr lang="en-US" sz="1200" b="1" dirty="0">
                  <a:solidFill>
                    <a:prstClr val="black"/>
                  </a:solidFill>
                  <a:latin typeface="Calibri"/>
                  <a:ea typeface="Calibri"/>
                  <a:cs typeface="Calibri"/>
                  <a:sym typeface="Calibri"/>
                </a:rPr>
                <a:t>540 Miles</a:t>
              </a:r>
            </a:p>
          </p:txBody>
        </p:sp>
        <p:pic>
          <p:nvPicPr>
            <p:cNvPr id="11" name="Shape 339"/>
            <p:cNvPicPr preferRelativeResize="0"/>
            <p:nvPr/>
          </p:nvPicPr>
          <p:blipFill rotWithShape="1">
            <a:blip r:embed="rId5">
              <a:alphaModFix/>
            </a:blip>
            <a:srcRect/>
            <a:stretch/>
          </p:blipFill>
          <p:spPr>
            <a:xfrm>
              <a:off x="1284038" y="4091220"/>
              <a:ext cx="840662" cy="592552"/>
            </a:xfrm>
            <a:prstGeom prst="rect">
              <a:avLst/>
            </a:prstGeom>
            <a:noFill/>
            <a:ln>
              <a:noFill/>
            </a:ln>
          </p:spPr>
        </p:pic>
      </p:grpSp>
      <p:sp>
        <p:nvSpPr>
          <p:cNvPr id="12" name="Shape 341"/>
          <p:cNvSpPr txBox="1"/>
          <p:nvPr/>
        </p:nvSpPr>
        <p:spPr>
          <a:xfrm>
            <a:off x="127648" y="1447800"/>
            <a:ext cx="3067234" cy="646290"/>
          </a:xfrm>
          <a:prstGeom prst="rect">
            <a:avLst/>
          </a:prstGeom>
          <a:noFill/>
          <a:ln>
            <a:noFill/>
          </a:ln>
        </p:spPr>
        <p:txBody>
          <a:bodyPr lIns="91425" tIns="45700" rIns="91425" bIns="45700" anchor="t" anchorCtr="0">
            <a:spAutoFit/>
          </a:bodyPr>
          <a:lstStyle/>
          <a:p>
            <a:pPr algn="ctr">
              <a:buSzPct val="25000"/>
            </a:pPr>
            <a:r>
              <a:rPr lang="en-US" sz="1800" dirty="0">
                <a:solidFill>
                  <a:schemeClr val="tx1"/>
                </a:solidFill>
                <a:latin typeface="Calibri" panose="020F0502020204030204" pitchFamily="34" charset="0"/>
                <a:ea typeface="Souce Sans Pro"/>
                <a:cs typeface="Souce Sans Pro"/>
                <a:sym typeface="Souce Sans Pro"/>
              </a:rPr>
              <a:t>Polar-orbiting Operational </a:t>
            </a:r>
            <a:br>
              <a:rPr lang="en-US" sz="1800" dirty="0">
                <a:solidFill>
                  <a:schemeClr val="tx1"/>
                </a:solidFill>
                <a:latin typeface="Calibri" panose="020F0502020204030204" pitchFamily="34" charset="0"/>
                <a:ea typeface="Souce Sans Pro"/>
                <a:cs typeface="Souce Sans Pro"/>
                <a:sym typeface="Souce Sans Pro"/>
              </a:rPr>
            </a:br>
            <a:r>
              <a:rPr lang="en-US" sz="1800" dirty="0">
                <a:solidFill>
                  <a:schemeClr val="tx1"/>
                </a:solidFill>
                <a:latin typeface="Calibri" panose="020F0502020204030204" pitchFamily="34" charset="0"/>
                <a:ea typeface="Souce Sans Pro"/>
                <a:cs typeface="Souce Sans Pro"/>
                <a:sym typeface="Souce Sans Pro"/>
              </a:rPr>
              <a:t>Environmental Satellites</a:t>
            </a:r>
          </a:p>
        </p:txBody>
      </p:sp>
      <p:sp>
        <p:nvSpPr>
          <p:cNvPr id="13" name="Shape 342"/>
          <p:cNvSpPr/>
          <p:nvPr/>
        </p:nvSpPr>
        <p:spPr>
          <a:xfrm>
            <a:off x="3090408" y="1417042"/>
            <a:ext cx="3234292" cy="646290"/>
          </a:xfrm>
          <a:prstGeom prst="rect">
            <a:avLst/>
          </a:prstGeom>
          <a:noFill/>
          <a:ln>
            <a:noFill/>
          </a:ln>
        </p:spPr>
        <p:txBody>
          <a:bodyPr lIns="91425" tIns="45700" rIns="91425" bIns="45700" anchor="ctr" anchorCtr="0">
            <a:spAutoFit/>
          </a:bodyPr>
          <a:lstStyle/>
          <a:p>
            <a:pPr algn="ctr">
              <a:buSzPct val="25000"/>
            </a:pPr>
            <a:r>
              <a:rPr lang="en-US" sz="1800" dirty="0">
                <a:solidFill>
                  <a:schemeClr val="tx1"/>
                </a:solidFill>
                <a:latin typeface="Calibri" panose="020F0502020204030204" pitchFamily="34" charset="0"/>
                <a:ea typeface="Souce Sans Pro"/>
                <a:cs typeface="Souce Sans Pro"/>
                <a:sym typeface="Souce Sans Pro"/>
              </a:rPr>
              <a:t>Geostationary Operational </a:t>
            </a:r>
            <a:br>
              <a:rPr lang="en-US" sz="1800" dirty="0">
                <a:solidFill>
                  <a:schemeClr val="tx1"/>
                </a:solidFill>
                <a:latin typeface="Calibri" panose="020F0502020204030204" pitchFamily="34" charset="0"/>
                <a:ea typeface="Souce Sans Pro"/>
                <a:cs typeface="Souce Sans Pro"/>
                <a:sym typeface="Souce Sans Pro"/>
              </a:rPr>
            </a:br>
            <a:r>
              <a:rPr lang="en-US" sz="1800" dirty="0">
                <a:solidFill>
                  <a:schemeClr val="tx1"/>
                </a:solidFill>
                <a:latin typeface="Calibri" panose="020F0502020204030204" pitchFamily="34" charset="0"/>
                <a:ea typeface="Souce Sans Pro"/>
                <a:cs typeface="Souce Sans Pro"/>
                <a:sym typeface="Souce Sans Pro"/>
              </a:rPr>
              <a:t>Environmental Satellites</a:t>
            </a:r>
          </a:p>
        </p:txBody>
      </p:sp>
      <p:sp>
        <p:nvSpPr>
          <p:cNvPr id="18" name="Shape 353"/>
          <p:cNvSpPr txBox="1"/>
          <p:nvPr/>
        </p:nvSpPr>
        <p:spPr>
          <a:xfrm>
            <a:off x="127649" y="3922853"/>
            <a:ext cx="3067234" cy="2554505"/>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Souce Sans Pro"/>
                <a:sym typeface="Souce Sans Pro"/>
              </a:rPr>
              <a:t>Each satellite covers the Earth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Souce Sans Pro"/>
                <a:sym typeface="Souce Sans Pro"/>
              </a:rPr>
              <a:t>twice per day </a:t>
            </a:r>
          </a:p>
          <a:p>
            <a:pPr marL="169863" lvl="1" indent="-169863">
              <a:spcBef>
                <a:spcPts val="0"/>
              </a:spcBef>
              <a:spcAft>
                <a:spcPts val="600"/>
              </a:spcAft>
              <a:buClr>
                <a:srgbClr val="08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Pole-to-pole orbit is 101 minutes and views each location at the same time of day; capability for ½ orbit dumps with JPSS-1</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Global coverage every 12 hours with one satellite</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EUMETSAT - mid-morning orbit</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NOAA - early afternoon orbit </a:t>
            </a:r>
          </a:p>
        </p:txBody>
      </p:sp>
      <p:sp>
        <p:nvSpPr>
          <p:cNvPr id="19" name="Shape 354"/>
          <p:cNvSpPr txBox="1"/>
          <p:nvPr/>
        </p:nvSpPr>
        <p:spPr>
          <a:xfrm>
            <a:off x="3389778" y="3946464"/>
            <a:ext cx="2834640" cy="2046674"/>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Souce Sans Pro"/>
                <a:sym typeface="Souce Sans Pro"/>
              </a:rPr>
              <a:t>Continuous monitoring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Souce Sans Pro"/>
                <a:sym typeface="Souce Sans Pro"/>
              </a:rPr>
              <a:t>of the Americas</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Coverage over the same geographic location</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Constant monitoring for nowcast purposes and for forecast applications (NWP, etc.)</a:t>
            </a:r>
          </a:p>
          <a:p>
            <a:pPr>
              <a:spcBef>
                <a:spcPts val="0"/>
              </a:spcBef>
              <a:spcAft>
                <a:spcPts val="600"/>
              </a:spcAft>
            </a:pPr>
            <a:endParaRPr sz="1400" dirty="0">
              <a:solidFill>
                <a:schemeClr val="tx1"/>
              </a:solidFill>
              <a:latin typeface="Calibri" panose="020F0502020204030204" pitchFamily="34" charset="0"/>
              <a:ea typeface="Souce Sans Pro"/>
              <a:cs typeface="Souce Sans Pro"/>
              <a:sym typeface="Souce Sans Pro"/>
            </a:endParaRPr>
          </a:p>
        </p:txBody>
      </p:sp>
      <p:sp>
        <p:nvSpPr>
          <p:cNvPr id="20" name="Shape 355"/>
          <p:cNvSpPr/>
          <p:nvPr/>
        </p:nvSpPr>
        <p:spPr>
          <a:xfrm>
            <a:off x="6141073" y="1417042"/>
            <a:ext cx="3231050" cy="646290"/>
          </a:xfrm>
          <a:prstGeom prst="rect">
            <a:avLst/>
          </a:prstGeom>
          <a:noFill/>
          <a:ln>
            <a:noFill/>
          </a:ln>
        </p:spPr>
        <p:txBody>
          <a:bodyPr lIns="91425" tIns="45700" rIns="91425" bIns="45700" anchor="ctr" anchorCtr="0">
            <a:spAutoFit/>
          </a:bodyPr>
          <a:lstStyle/>
          <a:p>
            <a:pPr algn="ctr">
              <a:spcBef>
                <a:spcPts val="0"/>
              </a:spcBef>
              <a:buSzPct val="25000"/>
            </a:pPr>
            <a:r>
              <a:rPr lang="en-US" sz="1800" dirty="0">
                <a:solidFill>
                  <a:schemeClr val="tx1"/>
                </a:solidFill>
                <a:latin typeface="Calibri" panose="020F0502020204030204" pitchFamily="34" charset="0"/>
                <a:ea typeface="Souce Sans Pro"/>
                <a:cs typeface="Souce Sans Pro"/>
                <a:sym typeface="Souce Sans Pro"/>
              </a:rPr>
              <a:t>Deep Space </a:t>
            </a:r>
          </a:p>
          <a:p>
            <a:pPr algn="ctr">
              <a:spcBef>
                <a:spcPts val="0"/>
              </a:spcBef>
              <a:buSzPct val="25000"/>
            </a:pPr>
            <a:r>
              <a:rPr lang="en-US" sz="1800" dirty="0">
                <a:solidFill>
                  <a:schemeClr val="tx1"/>
                </a:solidFill>
                <a:latin typeface="Calibri" panose="020F0502020204030204" pitchFamily="34" charset="0"/>
                <a:ea typeface="Souce Sans Pro"/>
                <a:cs typeface="Souce Sans Pro"/>
                <a:sym typeface="Souce Sans Pro"/>
              </a:rPr>
              <a:t>at Lagrange 1 Point</a:t>
            </a:r>
          </a:p>
        </p:txBody>
      </p:sp>
      <p:pic>
        <p:nvPicPr>
          <p:cNvPr id="21" name="Shape 356"/>
          <p:cNvPicPr preferRelativeResize="0"/>
          <p:nvPr/>
        </p:nvPicPr>
        <p:blipFill rotWithShape="1">
          <a:blip r:embed="rId6">
            <a:alphaModFix/>
          </a:blip>
          <a:srcRect/>
          <a:stretch/>
        </p:blipFill>
        <p:spPr>
          <a:xfrm>
            <a:off x="6790964" y="2106525"/>
            <a:ext cx="1931272" cy="1689863"/>
          </a:xfrm>
          <a:prstGeom prst="rect">
            <a:avLst/>
          </a:prstGeom>
          <a:noFill/>
          <a:ln>
            <a:noFill/>
          </a:ln>
        </p:spPr>
      </p:pic>
      <p:sp>
        <p:nvSpPr>
          <p:cNvPr id="22" name="Shape 357"/>
          <p:cNvSpPr txBox="1"/>
          <p:nvPr/>
        </p:nvSpPr>
        <p:spPr>
          <a:xfrm>
            <a:off x="6339280" y="3920772"/>
            <a:ext cx="2734382" cy="1538842"/>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Arial" panose="020B0604020202020204" pitchFamily="34" charset="0"/>
                <a:sym typeface="Souce Sans Pro"/>
              </a:rPr>
              <a:t>Continuous monitoring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Arial" panose="020B0604020202020204" pitchFamily="34" charset="0"/>
                <a:sym typeface="Souce Sans Pro"/>
              </a:rPr>
              <a:t>of the Sun</a:t>
            </a:r>
            <a:endParaRPr lang="en-US" sz="1400" b="0" dirty="0">
              <a:solidFill>
                <a:schemeClr val="tx1"/>
              </a:solidFill>
              <a:latin typeface="Calibri" panose="020F0502020204030204" pitchFamily="34" charset="0"/>
              <a:ea typeface="Souce Sans Pro"/>
              <a:cs typeface="Arial" panose="020B0604020202020204" pitchFamily="34" charset="0"/>
              <a:sym typeface="Souce Sans Pro"/>
            </a:endParaRP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Arial" panose="020B0604020202020204" pitchFamily="34" charset="0"/>
                <a:sym typeface="Souce Sans Pro"/>
              </a:rPr>
              <a:t>Uninterrupted view of the sun</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Arial" panose="020B0604020202020204" pitchFamily="34" charset="0"/>
                <a:sym typeface="Souce Sans Pro"/>
              </a:rPr>
              <a:t>Information is used for solar winds monitoring for Space Weather warnings</a:t>
            </a:r>
          </a:p>
        </p:txBody>
      </p:sp>
      <p:grpSp>
        <p:nvGrpSpPr>
          <p:cNvPr id="2" name="Group 1"/>
          <p:cNvGrpSpPr/>
          <p:nvPr/>
        </p:nvGrpSpPr>
        <p:grpSpPr>
          <a:xfrm>
            <a:off x="3518023" y="2053897"/>
            <a:ext cx="2170163" cy="1860867"/>
            <a:chOff x="3753301" y="2060395"/>
            <a:chExt cx="2170163" cy="1860867"/>
          </a:xfrm>
        </p:grpSpPr>
        <p:sp>
          <p:nvSpPr>
            <p:cNvPr id="14" name="Shape 344"/>
            <p:cNvSpPr/>
            <p:nvPr/>
          </p:nvSpPr>
          <p:spPr>
            <a:xfrm>
              <a:off x="3753301" y="2060395"/>
              <a:ext cx="2170163" cy="1553771"/>
            </a:xfrm>
            <a:prstGeom prst="ellipse">
              <a:avLst/>
            </a:prstGeom>
            <a:noFill/>
            <a:ln w="25400" cap="flat">
              <a:solidFill>
                <a:schemeClr val="dk1"/>
              </a:solidFill>
              <a:prstDash val="solid"/>
              <a:round/>
              <a:headEnd type="none" w="med" len="med"/>
              <a:tailEnd type="none" w="med" len="med"/>
            </a:ln>
          </p:spPr>
          <p:txBody>
            <a:bodyPr lIns="91425" tIns="45700" rIns="91425" bIns="45700" anchor="ctr" anchorCtr="0">
              <a:spAutoFit/>
            </a:bodyPr>
            <a:lstStyle/>
            <a:p>
              <a:endParaRPr sz="1400">
                <a:solidFill>
                  <a:prstClr val="black"/>
                </a:solidFill>
                <a:latin typeface="Arial Black"/>
                <a:ea typeface="Arial Black"/>
                <a:cs typeface="Arial Black"/>
                <a:sym typeface="Arial Black"/>
              </a:endParaRPr>
            </a:p>
          </p:txBody>
        </p:sp>
        <p:pic>
          <p:nvPicPr>
            <p:cNvPr id="15" name="Shape 346"/>
            <p:cNvPicPr preferRelativeResize="0"/>
            <p:nvPr/>
          </p:nvPicPr>
          <p:blipFill rotWithShape="1">
            <a:blip r:embed="rId7">
              <a:alphaModFix/>
            </a:blip>
            <a:srcRect/>
            <a:stretch/>
          </p:blipFill>
          <p:spPr>
            <a:xfrm>
              <a:off x="4735851" y="2611783"/>
              <a:ext cx="269260" cy="216880"/>
            </a:xfrm>
            <a:prstGeom prst="rect">
              <a:avLst/>
            </a:prstGeom>
            <a:noFill/>
            <a:ln>
              <a:noFill/>
            </a:ln>
          </p:spPr>
        </p:pic>
        <p:sp>
          <p:nvSpPr>
            <p:cNvPr id="16" name="Shape 347"/>
            <p:cNvSpPr/>
            <p:nvPr/>
          </p:nvSpPr>
          <p:spPr>
            <a:xfrm>
              <a:off x="4991942" y="2837281"/>
              <a:ext cx="453122" cy="584283"/>
            </a:xfrm>
            <a:custGeom>
              <a:avLst/>
              <a:gdLst/>
              <a:ahLst/>
              <a:cxnLst/>
              <a:rect l="0" t="0" r="0" b="0"/>
              <a:pathLst>
                <a:path w="423" h="414" extrusionOk="0">
                  <a:moveTo>
                    <a:pt x="0" y="0"/>
                  </a:moveTo>
                  <a:lnTo>
                    <a:pt x="423" y="414"/>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sp>
          <p:nvSpPr>
            <p:cNvPr id="17" name="Shape 348"/>
            <p:cNvSpPr/>
            <p:nvPr/>
          </p:nvSpPr>
          <p:spPr>
            <a:xfrm flipH="1">
              <a:off x="4294672" y="2833387"/>
              <a:ext cx="502353" cy="595613"/>
            </a:xfrm>
            <a:custGeom>
              <a:avLst/>
              <a:gdLst/>
              <a:ahLst/>
              <a:cxnLst/>
              <a:rect l="0" t="0" r="0" b="0"/>
              <a:pathLst>
                <a:path w="423" h="414" extrusionOk="0">
                  <a:moveTo>
                    <a:pt x="0" y="0"/>
                  </a:moveTo>
                  <a:lnTo>
                    <a:pt x="423" y="414"/>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pic>
          <p:nvPicPr>
            <p:cNvPr id="23" name="Shape 360"/>
            <p:cNvPicPr preferRelativeResize="0"/>
            <p:nvPr/>
          </p:nvPicPr>
          <p:blipFill rotWithShape="1">
            <a:blip r:embed="rId8">
              <a:alphaModFix/>
            </a:blip>
            <a:srcRect/>
            <a:stretch/>
          </p:blipFill>
          <p:spPr>
            <a:xfrm>
              <a:off x="4603105" y="3098938"/>
              <a:ext cx="407987" cy="822324"/>
            </a:xfrm>
            <a:prstGeom prst="rect">
              <a:avLst/>
            </a:prstGeom>
            <a:noFill/>
            <a:ln>
              <a:noFill/>
            </a:ln>
          </p:spPr>
        </p:pic>
        <p:pic>
          <p:nvPicPr>
            <p:cNvPr id="24" name="Shape 360"/>
            <p:cNvPicPr preferRelativeResize="0"/>
            <p:nvPr/>
          </p:nvPicPr>
          <p:blipFill rotWithShape="1">
            <a:blip r:embed="rId8">
              <a:alphaModFix/>
            </a:blip>
            <a:srcRect/>
            <a:stretch/>
          </p:blipFill>
          <p:spPr>
            <a:xfrm>
              <a:off x="5364067" y="2927021"/>
              <a:ext cx="407987" cy="822324"/>
            </a:xfrm>
            <a:prstGeom prst="rect">
              <a:avLst/>
            </a:prstGeom>
            <a:noFill/>
            <a:ln>
              <a:noFill/>
            </a:ln>
          </p:spPr>
        </p:pic>
        <p:pic>
          <p:nvPicPr>
            <p:cNvPr id="25" name="Shape 360"/>
            <p:cNvPicPr preferRelativeResize="0"/>
            <p:nvPr/>
          </p:nvPicPr>
          <p:blipFill rotWithShape="1">
            <a:blip r:embed="rId8">
              <a:alphaModFix/>
            </a:blip>
            <a:srcRect/>
            <a:stretch/>
          </p:blipFill>
          <p:spPr>
            <a:xfrm flipH="1">
              <a:off x="3974091" y="2960966"/>
              <a:ext cx="407987" cy="822324"/>
            </a:xfrm>
            <a:prstGeom prst="rect">
              <a:avLst/>
            </a:prstGeom>
            <a:noFill/>
            <a:ln>
              <a:noFill/>
            </a:ln>
          </p:spPr>
        </p:pic>
        <p:sp>
          <p:nvSpPr>
            <p:cNvPr id="27" name="Shape 351"/>
            <p:cNvSpPr txBox="1"/>
            <p:nvPr/>
          </p:nvSpPr>
          <p:spPr>
            <a:xfrm rot="2969347">
              <a:off x="4951492" y="2898154"/>
              <a:ext cx="874068" cy="276999"/>
            </a:xfrm>
            <a:prstGeom prst="rect">
              <a:avLst/>
            </a:prstGeom>
            <a:noFill/>
            <a:ln>
              <a:noFill/>
            </a:ln>
          </p:spPr>
          <p:txBody>
            <a:bodyPr lIns="0" tIns="91425" rIns="0" bIns="0" anchor="t" anchorCtr="0">
              <a:spAutoFit/>
            </a:bodyPr>
            <a:lstStyle/>
            <a:p>
              <a:pPr algn="ctr">
                <a:buSzPct val="25000"/>
              </a:pPr>
              <a:r>
                <a:rPr lang="en-US" sz="1200" b="1" dirty="0">
                  <a:solidFill>
                    <a:prstClr val="black"/>
                  </a:solidFill>
                  <a:latin typeface="Calibri"/>
                  <a:ea typeface="Calibri"/>
                  <a:cs typeface="Calibri"/>
                  <a:sym typeface="Calibri"/>
                </a:rPr>
                <a:t>22,300 Miles</a:t>
              </a:r>
            </a:p>
          </p:txBody>
        </p:sp>
      </p:grpSp>
    </p:spTree>
    <p:extLst>
      <p:ext uri="{BB962C8B-B14F-4D97-AF65-F5344CB8AC3E}">
        <p14:creationId xmlns:p14="http://schemas.microsoft.com/office/powerpoint/2010/main" val="117245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fontScale="90000"/>
          </a:bodyPr>
          <a:lstStyle/>
          <a:p>
            <a:r>
              <a:rPr lang="en-US" b="0" dirty="0"/>
              <a:t>NOAA Usage of </a:t>
            </a:r>
            <a:r>
              <a:rPr lang="en-US" b="0" dirty="0" err="1"/>
              <a:t>McIDAS</a:t>
            </a:r>
            <a:r>
              <a:rPr lang="en-US" b="0" dirty="0"/>
              <a:t> to Decline</a:t>
            </a:r>
            <a:br>
              <a:rPr lang="en-US" b="0" dirty="0"/>
            </a:br>
            <a:r>
              <a:rPr lang="en-US" b="0" i="1" dirty="0"/>
              <a:t>2. SAB Tropical Desk Divestiture </a:t>
            </a:r>
          </a:p>
        </p:txBody>
      </p:sp>
      <p:sp>
        <p:nvSpPr>
          <p:cNvPr id="5" name="Content Placeholder 4"/>
          <p:cNvSpPr>
            <a:spLocks noGrp="1"/>
          </p:cNvSpPr>
          <p:nvPr>
            <p:ph idx="1"/>
          </p:nvPr>
        </p:nvSpPr>
        <p:spPr>
          <a:xfrm>
            <a:off x="381000" y="1447800"/>
            <a:ext cx="8534400" cy="5410200"/>
          </a:xfrm>
        </p:spPr>
        <p:txBody>
          <a:bodyPr>
            <a:normAutofit/>
          </a:bodyPr>
          <a:lstStyle/>
          <a:p>
            <a:pPr>
              <a:buSzPts val="1600"/>
              <a:buFont typeface="Arial"/>
              <a:buChar char="•"/>
            </a:pPr>
            <a:r>
              <a:rPr lang="en-US" dirty="0"/>
              <a:t>NOAA is seeking NWS approval to terminate the SAB tropical program.  NWS HQ will approve when NWS or its international counterparts, or a combination, are performing the functions currently done by the SAB tropical program. </a:t>
            </a:r>
          </a:p>
          <a:p>
            <a:pPr>
              <a:buSzPts val="1600"/>
              <a:buFont typeface="Arial"/>
              <a:buChar char="•"/>
            </a:pPr>
            <a:r>
              <a:rPr lang="en-US" dirty="0"/>
              <a:t>Progress has been slow and no NWS HQ approved plan currently exists.</a:t>
            </a:r>
          </a:p>
          <a:p>
            <a:pPr>
              <a:buSzPts val="1600"/>
              <a:buFont typeface="Arial"/>
              <a:buChar char="•"/>
            </a:pPr>
            <a:r>
              <a:rPr lang="en-US" dirty="0"/>
              <a:t>SAB has been a key user of </a:t>
            </a:r>
            <a:r>
              <a:rPr lang="en-US" dirty="0" err="1"/>
              <a:t>McIDAS</a:t>
            </a:r>
            <a:r>
              <a:rPr lang="en-US" dirty="0"/>
              <a:t> products, but has also been affected by the cloud migration and are leaning into AWIPS</a:t>
            </a:r>
          </a:p>
          <a:p>
            <a:pPr>
              <a:buSzPts val="1600"/>
              <a:buFont typeface="Arial"/>
              <a:buChar char="•"/>
            </a:pPr>
            <a:endParaRPr lang="en-US" dirty="0"/>
          </a:p>
          <a:p>
            <a:pPr>
              <a:buSzPts val="1600"/>
              <a:buFont typeface="Arial"/>
              <a:buChar char="•"/>
            </a:pPr>
            <a:endParaRPr lang="en-US" dirty="0"/>
          </a:p>
          <a:p>
            <a:pPr>
              <a:buSzPts val="1600"/>
              <a:buFont typeface="Arial"/>
              <a:buChar char="•"/>
            </a:pPr>
            <a:endParaRPr lang="en-US" dirty="0">
              <a:solidFill>
                <a:srgbClr val="000000"/>
              </a:solidFill>
            </a:endParaRPr>
          </a:p>
        </p:txBody>
      </p:sp>
    </p:spTree>
    <p:extLst>
      <p:ext uri="{BB962C8B-B14F-4D97-AF65-F5344CB8AC3E}">
        <p14:creationId xmlns:p14="http://schemas.microsoft.com/office/powerpoint/2010/main" val="86206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169C-6FEB-44F5-81CD-90E24A1374D9}"/>
              </a:ext>
            </a:extLst>
          </p:cNvPr>
          <p:cNvSpPr>
            <a:spLocks noGrp="1"/>
          </p:cNvSpPr>
          <p:nvPr>
            <p:ph type="title"/>
          </p:nvPr>
        </p:nvSpPr>
        <p:spPr/>
        <p:txBody>
          <a:bodyPr/>
          <a:lstStyle/>
          <a:p>
            <a:r>
              <a:rPr lang="en-US" dirty="0"/>
              <a:t>looprgb.sh script for SAB</a:t>
            </a:r>
          </a:p>
        </p:txBody>
      </p:sp>
      <p:pic>
        <p:nvPicPr>
          <p:cNvPr id="4" name="Content Placeholder 3">
            <a:extLst>
              <a:ext uri="{FF2B5EF4-FFF2-40B4-BE49-F238E27FC236}">
                <a16:creationId xmlns:a16="http://schemas.microsoft.com/office/drawing/2014/main" id="{EEE02276-0D1F-4E08-9008-ACBC036BEE14}"/>
              </a:ext>
            </a:extLst>
          </p:cNvPr>
          <p:cNvPicPr>
            <a:picLocks noGrp="1" noChangeAspect="1"/>
          </p:cNvPicPr>
          <p:nvPr>
            <p:ph idx="1"/>
          </p:nvPr>
        </p:nvPicPr>
        <p:blipFill>
          <a:blip r:embed="rId2"/>
          <a:stretch>
            <a:fillRect/>
          </a:stretch>
        </p:blipFill>
        <p:spPr>
          <a:xfrm>
            <a:off x="956996" y="1676400"/>
            <a:ext cx="7425003" cy="4491519"/>
          </a:xfrm>
          <a:prstGeom prst="rect">
            <a:avLst/>
          </a:prstGeom>
        </p:spPr>
      </p:pic>
    </p:spTree>
    <p:extLst>
      <p:ext uri="{BB962C8B-B14F-4D97-AF65-F5344CB8AC3E}">
        <p14:creationId xmlns:p14="http://schemas.microsoft.com/office/powerpoint/2010/main" val="216079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RGBs in SAB</a:t>
            </a:r>
          </a:p>
        </p:txBody>
      </p:sp>
      <p:sp>
        <p:nvSpPr>
          <p:cNvPr id="3" name="Content Placeholder 2"/>
          <p:cNvSpPr>
            <a:spLocks noGrp="1"/>
          </p:cNvSpPr>
          <p:nvPr>
            <p:ph idx="1"/>
          </p:nvPr>
        </p:nvSpPr>
        <p:spPr/>
        <p:txBody>
          <a:bodyPr>
            <a:normAutofit fontScale="92500" lnSpcReduction="20000"/>
          </a:bodyPr>
          <a:lstStyle/>
          <a:p>
            <a:r>
              <a:rPr lang="en-US" dirty="0"/>
              <a:t>Background script continuously builds/saves RGB components for fast loading</a:t>
            </a:r>
          </a:p>
          <a:p>
            <a:r>
              <a:rPr lang="en-US" dirty="0"/>
              <a:t>17 RGBs being made full-time in FDSK </a:t>
            </a:r>
          </a:p>
          <a:p>
            <a:pPr lvl="1"/>
            <a:r>
              <a:rPr lang="en-US" dirty="0"/>
              <a:t>Volcano: PAVA, PAVB, ASH, SO2</a:t>
            </a:r>
          </a:p>
          <a:p>
            <a:pPr lvl="1"/>
            <a:r>
              <a:rPr lang="en-US" dirty="0"/>
              <a:t>Weather: DTMP, NTMP, AIRMAS, SEVST, DNMP</a:t>
            </a:r>
          </a:p>
          <a:p>
            <a:pPr lvl="1"/>
            <a:r>
              <a:rPr lang="en-US" dirty="0"/>
              <a:t>Imagery: TRUE, NATCOL, SNOW</a:t>
            </a:r>
          </a:p>
          <a:p>
            <a:pPr lvl="1"/>
            <a:r>
              <a:rPr lang="en-US" dirty="0"/>
              <a:t>Air quality: SMOKE, DUST</a:t>
            </a:r>
          </a:p>
          <a:p>
            <a:pPr lvl="1"/>
            <a:r>
              <a:rPr lang="en-US" dirty="0"/>
              <a:t>Fire: DayFire7, DLCFIRE, </a:t>
            </a:r>
            <a:r>
              <a:rPr lang="en-US" dirty="0" err="1"/>
              <a:t>FireT</a:t>
            </a:r>
            <a:endParaRPr lang="en-US" dirty="0"/>
          </a:p>
          <a:p>
            <a:r>
              <a:rPr lang="en-US" dirty="0"/>
              <a:t>8 in CONUS</a:t>
            </a:r>
          </a:p>
          <a:p>
            <a:pPr lvl="1"/>
            <a:r>
              <a:rPr lang="en-US" dirty="0"/>
              <a:t>PAVA, ASH, SMOKE, TRUE, DTMP, NTMP, DNMP, </a:t>
            </a:r>
            <a:r>
              <a:rPr lang="en-US" dirty="0" err="1"/>
              <a:t>FireT</a:t>
            </a:r>
            <a:endParaRPr lang="en-US" dirty="0"/>
          </a:p>
        </p:txBody>
      </p:sp>
    </p:spTree>
    <p:extLst>
      <p:ext uri="{BB962C8B-B14F-4D97-AF65-F5344CB8AC3E}">
        <p14:creationId xmlns:p14="http://schemas.microsoft.com/office/powerpoint/2010/main" val="185448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9" name="TextBox 8">
            <a:extLst>
              <a:ext uri="{FF2B5EF4-FFF2-40B4-BE49-F238E27FC236}">
                <a16:creationId xmlns:a16="http://schemas.microsoft.com/office/drawing/2014/main" id="{24C2E673-9463-4C7B-9F3F-9FD97CB4689B}"/>
              </a:ext>
            </a:extLst>
          </p:cNvPr>
          <p:cNvSpPr txBox="1"/>
          <p:nvPr/>
        </p:nvSpPr>
        <p:spPr>
          <a:xfrm>
            <a:off x="2857500" y="274638"/>
            <a:ext cx="3429000" cy="369332"/>
          </a:xfrm>
          <a:prstGeom prst="rect">
            <a:avLst/>
          </a:prstGeom>
          <a:noFill/>
        </p:spPr>
        <p:txBody>
          <a:bodyPr wrap="square" rtlCol="0">
            <a:spAutoFit/>
          </a:bodyPr>
          <a:lstStyle/>
          <a:p>
            <a:r>
              <a:rPr lang="en-US" dirty="0"/>
              <a:t>Combined Day/Night </a:t>
            </a:r>
            <a:r>
              <a:rPr lang="en-US" dirty="0" err="1"/>
              <a:t>MicroPhysics</a:t>
            </a:r>
            <a:endParaRPr lang="en-US" dirty="0"/>
          </a:p>
        </p:txBody>
      </p:sp>
      <p:pic>
        <p:nvPicPr>
          <p:cNvPr id="16" name="Picture 15">
            <a:extLst>
              <a:ext uri="{FF2B5EF4-FFF2-40B4-BE49-F238E27FC236}">
                <a16:creationId xmlns:a16="http://schemas.microsoft.com/office/drawing/2014/main" id="{E1CC6EEF-B426-4B37-8102-D6DE642CC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571500"/>
            <a:ext cx="8572500" cy="5715000"/>
          </a:xfrm>
          <a:prstGeom prst="rect">
            <a:avLst/>
          </a:prstGeom>
        </p:spPr>
      </p:pic>
    </p:spTree>
    <p:extLst>
      <p:ext uri="{BB962C8B-B14F-4D97-AF65-F5344CB8AC3E}">
        <p14:creationId xmlns:p14="http://schemas.microsoft.com/office/powerpoint/2010/main" val="39358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52400"/>
            <a:ext cx="9144000" cy="792162"/>
          </a:xfrm>
        </p:spPr>
        <p:txBody>
          <a:bodyPr>
            <a:normAutofit fontScale="90000"/>
          </a:bodyPr>
          <a:lstStyle/>
          <a:p>
            <a:r>
              <a:rPr lang="en-US" b="0" dirty="0"/>
              <a:t>3-hour 89GHz Composite</a:t>
            </a:r>
            <a:br>
              <a:rPr lang="en-US" b="0" dirty="0"/>
            </a:br>
            <a:r>
              <a:rPr lang="en-US" b="0" dirty="0"/>
              <a:t>20 orbits, 10 satellites! </a:t>
            </a:r>
          </a:p>
        </p:txBody>
      </p:sp>
      <p:pic>
        <p:nvPicPr>
          <p:cNvPr id="2" name="Content Placeholder 1">
            <a:extLst>
              <a:ext uri="{FF2B5EF4-FFF2-40B4-BE49-F238E27FC236}">
                <a16:creationId xmlns:a16="http://schemas.microsoft.com/office/drawing/2014/main" id="{820A6A18-5866-4F95-94D2-E3CB5E63A809}"/>
              </a:ext>
            </a:extLst>
          </p:cNvPr>
          <p:cNvPicPr>
            <a:picLocks noGrp="1" noChangeAspect="1"/>
          </p:cNvPicPr>
          <p:nvPr>
            <p:ph idx="1"/>
          </p:nvPr>
        </p:nvPicPr>
        <p:blipFill>
          <a:blip r:embed="rId3"/>
          <a:stretch>
            <a:fillRect/>
          </a:stretch>
        </p:blipFill>
        <p:spPr>
          <a:xfrm>
            <a:off x="825281" y="1077913"/>
            <a:ext cx="7493437" cy="5410200"/>
          </a:xfrm>
          <a:prstGeom prst="rect">
            <a:avLst/>
          </a:prstGeom>
        </p:spPr>
      </p:pic>
    </p:spTree>
    <p:extLst>
      <p:ext uri="{BB962C8B-B14F-4D97-AF65-F5344CB8AC3E}">
        <p14:creationId xmlns:p14="http://schemas.microsoft.com/office/powerpoint/2010/main" val="251457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NOAA/STAR</a:t>
            </a:r>
            <a:br>
              <a:rPr lang="en-US" dirty="0"/>
            </a:br>
            <a:r>
              <a:rPr lang="en-US" dirty="0"/>
              <a:t>GLM Overlay, log scaled</a:t>
            </a:r>
          </a:p>
        </p:txBody>
      </p:sp>
      <p:pic>
        <p:nvPicPr>
          <p:cNvPr id="7" name="Content Placeholder 6">
            <a:extLst>
              <a:ext uri="{FF2B5EF4-FFF2-40B4-BE49-F238E27FC236}">
                <a16:creationId xmlns:a16="http://schemas.microsoft.com/office/drawing/2014/main" id="{373DCEA1-EA94-4C61-B494-ACD35467BF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390650"/>
            <a:ext cx="5181600" cy="5181600"/>
          </a:xfrm>
        </p:spPr>
      </p:pic>
    </p:spTree>
    <p:extLst>
      <p:ext uri="{BB962C8B-B14F-4D97-AF65-F5344CB8AC3E}">
        <p14:creationId xmlns:p14="http://schemas.microsoft.com/office/powerpoint/2010/main" val="3557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D379-0AE5-4CDA-9977-7675D7F28BB3}"/>
              </a:ext>
            </a:extLst>
          </p:cNvPr>
          <p:cNvSpPr>
            <a:spLocks noGrp="1"/>
          </p:cNvSpPr>
          <p:nvPr>
            <p:ph type="title"/>
          </p:nvPr>
        </p:nvSpPr>
        <p:spPr/>
        <p:txBody>
          <a:bodyPr/>
          <a:lstStyle/>
          <a:p>
            <a:r>
              <a:rPr lang="en-US" dirty="0"/>
              <a:t>NOAA Open Data Dissemination</a:t>
            </a:r>
          </a:p>
        </p:txBody>
      </p:sp>
      <p:sp>
        <p:nvSpPr>
          <p:cNvPr id="3" name="Content Placeholder 2">
            <a:extLst>
              <a:ext uri="{FF2B5EF4-FFF2-40B4-BE49-F238E27FC236}">
                <a16:creationId xmlns:a16="http://schemas.microsoft.com/office/drawing/2014/main" id="{FEFADF4B-9DA1-4972-B28D-6760D9F7E64C}"/>
              </a:ext>
            </a:extLst>
          </p:cNvPr>
          <p:cNvSpPr>
            <a:spLocks noGrp="1"/>
          </p:cNvSpPr>
          <p:nvPr>
            <p:ph idx="1"/>
          </p:nvPr>
        </p:nvSpPr>
        <p:spPr/>
        <p:txBody>
          <a:bodyPr/>
          <a:lstStyle/>
          <a:p>
            <a:r>
              <a:rPr lang="en-US" dirty="0"/>
              <a:t>Formerly Big Data, AWS Open Source Directory for many NOAA products</a:t>
            </a:r>
          </a:p>
          <a:p>
            <a:endParaRPr lang="en-US" dirty="0"/>
          </a:p>
          <a:p>
            <a:endParaRPr lang="en-US" dirty="0"/>
          </a:p>
        </p:txBody>
      </p:sp>
      <p:pic>
        <p:nvPicPr>
          <p:cNvPr id="4" name="Picture 3">
            <a:extLst>
              <a:ext uri="{FF2B5EF4-FFF2-40B4-BE49-F238E27FC236}">
                <a16:creationId xmlns:a16="http://schemas.microsoft.com/office/drawing/2014/main" id="{02FE7411-B3CE-4685-86FB-1FF19A23D34B}"/>
              </a:ext>
            </a:extLst>
          </p:cNvPr>
          <p:cNvPicPr>
            <a:picLocks noChangeAspect="1"/>
          </p:cNvPicPr>
          <p:nvPr/>
        </p:nvPicPr>
        <p:blipFill>
          <a:blip r:embed="rId2"/>
          <a:stretch>
            <a:fillRect/>
          </a:stretch>
        </p:blipFill>
        <p:spPr>
          <a:xfrm>
            <a:off x="76200" y="2667000"/>
            <a:ext cx="9144000" cy="3781678"/>
          </a:xfrm>
          <a:prstGeom prst="rect">
            <a:avLst/>
          </a:prstGeom>
        </p:spPr>
      </p:pic>
    </p:spTree>
    <p:extLst>
      <p:ext uri="{BB962C8B-B14F-4D97-AF65-F5344CB8AC3E}">
        <p14:creationId xmlns:p14="http://schemas.microsoft.com/office/powerpoint/2010/main" val="121921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graphicFrame>
        <p:nvGraphicFramePr>
          <p:cNvPr id="1280" name="Google Shape;1280;p186"/>
          <p:cNvGraphicFramePr/>
          <p:nvPr>
            <p:extLst>
              <p:ext uri="{D42A27DB-BD31-4B8C-83A1-F6EECF244321}">
                <p14:modId xmlns:p14="http://schemas.microsoft.com/office/powerpoint/2010/main" val="3077141614"/>
              </p:ext>
            </p:extLst>
          </p:nvPr>
        </p:nvGraphicFramePr>
        <p:xfrm>
          <a:off x="1467108" y="1657350"/>
          <a:ext cx="6972299" cy="3429096"/>
        </p:xfrm>
        <a:graphic>
          <a:graphicData uri="http://schemas.openxmlformats.org/drawingml/2006/table">
            <a:tbl>
              <a:tblPr>
                <a:noFill/>
              </a:tblPr>
              <a:tblGrid>
                <a:gridCol w="1742855">
                  <a:extLst>
                    <a:ext uri="{9D8B030D-6E8A-4147-A177-3AD203B41FA5}">
                      <a16:colId xmlns:a16="http://schemas.microsoft.com/office/drawing/2014/main" val="20000"/>
                    </a:ext>
                  </a:extLst>
                </a:gridCol>
                <a:gridCol w="5229444">
                  <a:extLst>
                    <a:ext uri="{9D8B030D-6E8A-4147-A177-3AD203B41FA5}">
                      <a16:colId xmlns:a16="http://schemas.microsoft.com/office/drawing/2014/main" val="20001"/>
                    </a:ext>
                  </a:extLst>
                </a:gridCol>
              </a:tblGrid>
              <a:tr h="285758">
                <a:tc>
                  <a:txBody>
                    <a:bodyPr/>
                    <a:lstStyle/>
                    <a:p>
                      <a:pPr marL="0" marR="0" lvl="0" indent="0" algn="ctr" rtl="0">
                        <a:lnSpc>
                          <a:spcPct val="100000"/>
                        </a:lnSpc>
                        <a:spcBef>
                          <a:spcPts val="0"/>
                        </a:spcBef>
                        <a:spcAft>
                          <a:spcPts val="0"/>
                        </a:spcAft>
                        <a:buClr>
                          <a:srgbClr val="000000"/>
                        </a:buClr>
                        <a:buSzPts val="1900"/>
                        <a:buFont typeface="Arial"/>
                        <a:buNone/>
                      </a:pPr>
                      <a:r>
                        <a:rPr lang="en-US" sz="1400" b="1" u="none" strike="noStrike" cap="none"/>
                        <a:t>Information</a:t>
                      </a:r>
                      <a:endParaRPr sz="1400" b="1" u="none" strike="noStrike" cap="none"/>
                    </a:p>
                  </a:txBody>
                  <a:tcPr marL="68588" marR="68588" marT="34294" marB="34294"/>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u="none" strike="noStrike" cap="none" dirty="0"/>
                        <a:t>Web Link/Email Address</a:t>
                      </a:r>
                      <a:endParaRPr sz="1400" b="1" u="none" strike="noStrike" cap="none" dirty="0"/>
                    </a:p>
                  </a:txBody>
                  <a:tcPr marL="68588" marR="68588" marT="34294" marB="34294"/>
                </a:tc>
                <a:extLst>
                  <a:ext uri="{0D108BD9-81ED-4DB2-BD59-A6C34878D82A}">
                    <a16:rowId xmlns:a16="http://schemas.microsoft.com/office/drawing/2014/main" val="10000"/>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a:t>ESPC Messages</a:t>
                      </a: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cap="none" dirty="0">
                          <a:solidFill>
                            <a:schemeClr val="hlink"/>
                          </a:solidFill>
                          <a:hlinkClick r:id="rId3"/>
                        </a:rPr>
                        <a:t>http://www.ospo.noaa.gov/Operations/messages.html</a:t>
                      </a:r>
                      <a:endParaRPr sz="1400" u="none" strike="noStrike" cap="none" dirty="0"/>
                    </a:p>
                  </a:txBody>
                  <a:tcPr marL="68588" marR="68588" marT="34294" marB="34294"/>
                </a:tc>
                <a:extLst>
                  <a:ext uri="{0D108BD9-81ED-4DB2-BD59-A6C34878D82A}">
                    <a16:rowId xmlns:a16="http://schemas.microsoft.com/office/drawing/2014/main" val="10001"/>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a:t>24/7 Help Desk</a:t>
                      </a: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cap="none">
                          <a:solidFill>
                            <a:schemeClr val="hlink"/>
                          </a:solidFill>
                          <a:hlinkClick r:id="rId4"/>
                        </a:rPr>
                        <a:t>ESPCOperations@noaa.gov</a:t>
                      </a:r>
                      <a:endParaRPr sz="1400" u="none" strike="noStrike" cap="none"/>
                    </a:p>
                  </a:txBody>
                  <a:tcPr marL="68588" marR="68588" marT="34294" marB="34294"/>
                </a:tc>
                <a:extLst>
                  <a:ext uri="{0D108BD9-81ED-4DB2-BD59-A6C34878D82A}">
                    <a16:rowId xmlns:a16="http://schemas.microsoft.com/office/drawing/2014/main" val="10002"/>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a:t>User Services</a:t>
                      </a: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cap="none">
                          <a:solidFill>
                            <a:schemeClr val="hlink"/>
                          </a:solidFill>
                          <a:hlinkClick r:id="rId5"/>
                        </a:rPr>
                        <a:t>SPSD.UserServices@noaa.gov</a:t>
                      </a:r>
                      <a:endParaRPr sz="1400" u="none" strike="noStrike" cap="none"/>
                    </a:p>
                  </a:txBody>
                  <a:tcPr marL="68588" marR="68588" marT="34294" marB="34294"/>
                </a:tc>
                <a:extLst>
                  <a:ext uri="{0D108BD9-81ED-4DB2-BD59-A6C34878D82A}">
                    <a16:rowId xmlns:a16="http://schemas.microsoft.com/office/drawing/2014/main" val="10003"/>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a:t>Data Access</a:t>
                      </a: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cap="none">
                          <a:solidFill>
                            <a:schemeClr val="hlink"/>
                          </a:solidFill>
                          <a:hlinkClick r:id="rId6"/>
                        </a:rPr>
                        <a:t>NESDIS.Data.Access@noaa.gov</a:t>
                      </a:r>
                      <a:endParaRPr sz="1400" u="none" strike="noStrike" cap="none"/>
                    </a:p>
                  </a:txBody>
                  <a:tcPr marL="68588" marR="68588" marT="34294" marB="34294"/>
                </a:tc>
                <a:extLst>
                  <a:ext uri="{0D108BD9-81ED-4DB2-BD59-A6C34878D82A}">
                    <a16:rowId xmlns:a16="http://schemas.microsoft.com/office/drawing/2014/main" val="10004"/>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a:t>Webmaster</a:t>
                      </a: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cap="none">
                          <a:solidFill>
                            <a:schemeClr val="hlink"/>
                          </a:solidFill>
                          <a:hlinkClick r:id="rId7"/>
                        </a:rPr>
                        <a:t>SSDWebmaster@noaa.gov</a:t>
                      </a:r>
                      <a:endParaRPr sz="1400" u="none" strike="noStrike" cap="none"/>
                    </a:p>
                  </a:txBody>
                  <a:tcPr marL="68588" marR="68588" marT="34294" marB="34294"/>
                </a:tc>
                <a:extLst>
                  <a:ext uri="{0D108BD9-81ED-4DB2-BD59-A6C34878D82A}">
                    <a16:rowId xmlns:a16="http://schemas.microsoft.com/office/drawing/2014/main" val="10005"/>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a:t>Facebook</a:t>
                      </a: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cap="none">
                          <a:solidFill>
                            <a:schemeClr val="hlink"/>
                          </a:solidFill>
                          <a:hlinkClick r:id="rId8"/>
                        </a:rPr>
                        <a:t>https://www.facebook.com/NOAASatellites/</a:t>
                      </a:r>
                      <a:endParaRPr sz="1400" u="none" strike="noStrike" cap="none"/>
                    </a:p>
                  </a:txBody>
                  <a:tcPr marL="68588" marR="68588" marT="34294" marB="34294"/>
                </a:tc>
                <a:extLst>
                  <a:ext uri="{0D108BD9-81ED-4DB2-BD59-A6C34878D82A}">
                    <a16:rowId xmlns:a16="http://schemas.microsoft.com/office/drawing/2014/main" val="10006"/>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a:t>   </a:t>
                      </a:r>
                      <a:r>
                        <a:rPr lang="en-US" sz="1400" u="none" strike="noStrike" cap="none"/>
                        <a:t>Twitter</a:t>
                      </a: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cap="none" dirty="0">
                          <a:solidFill>
                            <a:schemeClr val="hlink"/>
                          </a:solidFill>
                          <a:hlinkClick r:id="rId9"/>
                        </a:rPr>
                        <a:t>www.twitter.com/noaasatellites </a:t>
                      </a:r>
                      <a:endParaRPr sz="1400" u="none" strike="noStrike" cap="none" dirty="0"/>
                    </a:p>
                  </a:txBody>
                  <a:tcPr marL="68588" marR="68588" marT="34294" marB="34294"/>
                </a:tc>
                <a:extLst>
                  <a:ext uri="{0D108BD9-81ED-4DB2-BD59-A6C34878D82A}">
                    <a16:rowId xmlns:a16="http://schemas.microsoft.com/office/drawing/2014/main" val="10007"/>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dirty="0"/>
                        <a:t>Satellite Ops Status</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chemeClr val="dk1"/>
                        </a:buClr>
                        <a:buSzPts val="1900"/>
                        <a:buFont typeface="Calibri"/>
                        <a:buNone/>
                      </a:pPr>
                      <a:r>
                        <a:rPr lang="en-US" sz="1400" b="0" i="0" u="sng" strike="noStrike" cap="none" dirty="0">
                          <a:solidFill>
                            <a:schemeClr val="hlink"/>
                          </a:solidFill>
                          <a:latin typeface="Calibri"/>
                          <a:cs typeface="Calibri"/>
                          <a:sym typeface="Arial"/>
                        </a:rPr>
                        <a:t>https://www.ospo.noaa.gov/Operations/satellite_operations.html</a:t>
                      </a:r>
                      <a:endParaRPr sz="1400" b="0" i="0" u="sng" strike="noStrike" cap="none" dirty="0">
                        <a:solidFill>
                          <a:schemeClr val="hlink"/>
                        </a:solidFill>
                        <a:latin typeface="Calibri"/>
                        <a:cs typeface="Calibri"/>
                        <a:sym typeface="Arial"/>
                      </a:endParaRPr>
                    </a:p>
                  </a:txBody>
                  <a:tcPr marL="68588" marR="68588" marT="34294" marB="34294"/>
                </a:tc>
                <a:extLst>
                  <a:ext uri="{0D108BD9-81ED-4DB2-BD59-A6C34878D82A}">
                    <a16:rowId xmlns:a16="http://schemas.microsoft.com/office/drawing/2014/main" val="10008"/>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a:t>Press releases</a:t>
                      </a: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chemeClr val="dk1"/>
                        </a:buClr>
                        <a:buSzPts val="1900"/>
                        <a:buFont typeface="Calibri"/>
                        <a:buNone/>
                      </a:pPr>
                      <a:r>
                        <a:rPr lang="en-US" sz="1400" u="sng" strike="noStrike" cap="none" dirty="0">
                          <a:solidFill>
                            <a:schemeClr val="hlink"/>
                          </a:solidFill>
                          <a:hlinkClick r:id="rId10"/>
                        </a:rPr>
                        <a:t>https://www.nesdis.noaa.gov/press</a:t>
                      </a:r>
                      <a:endParaRPr sz="1400" u="none" strike="noStrike" cap="none" dirty="0"/>
                    </a:p>
                  </a:txBody>
                  <a:tcPr marL="68588" marR="68588" marT="34294" marB="34294"/>
                </a:tc>
                <a:extLst>
                  <a:ext uri="{0D108BD9-81ED-4DB2-BD59-A6C34878D82A}">
                    <a16:rowId xmlns:a16="http://schemas.microsoft.com/office/drawing/2014/main" val="10009"/>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dirty="0"/>
                        <a:t>NOAA Open Data</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kern="1200" cap="none" dirty="0">
                          <a:solidFill>
                            <a:schemeClr val="hlink"/>
                          </a:solidFill>
                          <a:latin typeface="+mn-lt"/>
                          <a:ea typeface="+mn-ea"/>
                          <a:cs typeface="+mn-cs"/>
                        </a:rPr>
                        <a:t>https://registry.opendata.aws/collab/noaa/</a:t>
                      </a:r>
                      <a:endParaRPr sz="1400" u="sng" strike="noStrike" kern="1200" cap="none" dirty="0">
                        <a:solidFill>
                          <a:schemeClr val="hlink"/>
                        </a:solidFill>
                        <a:latin typeface="+mn-lt"/>
                        <a:ea typeface="+mn-ea"/>
                        <a:cs typeface="+mn-cs"/>
                      </a:endParaRPr>
                    </a:p>
                  </a:txBody>
                  <a:tcPr marL="68588" marR="68588" marT="34294" marB="34294"/>
                </a:tc>
                <a:extLst>
                  <a:ext uri="{0D108BD9-81ED-4DB2-BD59-A6C34878D82A}">
                    <a16:rowId xmlns:a16="http://schemas.microsoft.com/office/drawing/2014/main" val="747254915"/>
                  </a:ext>
                </a:extLst>
              </a:tr>
              <a:tr h="285758">
                <a:tc>
                  <a:txBody>
                    <a:bodyPr/>
                    <a:lstStyle/>
                    <a:p>
                      <a:pPr marL="0" marR="0" lvl="0" indent="0" algn="l" rtl="0">
                        <a:lnSpc>
                          <a:spcPct val="100000"/>
                        </a:lnSpc>
                        <a:spcBef>
                          <a:spcPts val="0"/>
                        </a:spcBef>
                        <a:spcAft>
                          <a:spcPts val="0"/>
                        </a:spcAft>
                        <a:buClr>
                          <a:srgbClr val="000000"/>
                        </a:buClr>
                        <a:buSzPts val="1900"/>
                        <a:buFont typeface="Arial"/>
                        <a:buNone/>
                      </a:pPr>
                      <a:r>
                        <a:rPr lang="en-US" sz="1400" u="none" strike="noStrike" cap="none" dirty="0"/>
                        <a:t>Web</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900"/>
                        <a:buFont typeface="Arial"/>
                        <a:buNone/>
                      </a:pPr>
                      <a:r>
                        <a:rPr lang="en-US" sz="1400" u="sng" strike="noStrike" cap="none" dirty="0">
                          <a:solidFill>
                            <a:schemeClr val="hlink"/>
                          </a:solidFill>
                          <a:hlinkClick r:id="rId11"/>
                        </a:rPr>
                        <a:t>www.ospo.noaa.gov</a:t>
                      </a:r>
                      <a:endParaRPr sz="1400" u="none" strike="noStrike" cap="none" dirty="0"/>
                    </a:p>
                  </a:txBody>
                  <a:tcPr marL="68588" marR="68588" marT="34294" marB="34294"/>
                </a:tc>
                <a:extLst>
                  <a:ext uri="{0D108BD9-81ED-4DB2-BD59-A6C34878D82A}">
                    <a16:rowId xmlns:a16="http://schemas.microsoft.com/office/drawing/2014/main" val="10010"/>
                  </a:ext>
                </a:extLst>
              </a:tr>
            </a:tbl>
          </a:graphicData>
        </a:graphic>
      </p:graphicFrame>
      <p:sp>
        <p:nvSpPr>
          <p:cNvPr id="1281" name="Google Shape;1281;p186"/>
          <p:cNvSpPr txBox="1">
            <a:spLocks noGrp="1"/>
          </p:cNvSpPr>
          <p:nvPr>
            <p:ph type="title"/>
          </p:nvPr>
        </p:nvSpPr>
        <p:spPr>
          <a:xfrm>
            <a:off x="1085850" y="533400"/>
            <a:ext cx="6972300" cy="594122"/>
          </a:xfrm>
          <a:prstGeom prst="rect">
            <a:avLst/>
          </a:prstGeom>
          <a:noFill/>
          <a:ln>
            <a:noFill/>
          </a:ln>
        </p:spPr>
        <p:txBody>
          <a:bodyPr spcFirstLastPara="1" vert="horz" wrap="square" lIns="68569" tIns="34275" rIns="68569" bIns="34275" rtlCol="0" anchor="ctr" anchorCtr="0">
            <a:normAutofit/>
          </a:bodyPr>
          <a:lstStyle/>
          <a:p>
            <a:pPr>
              <a:spcBef>
                <a:spcPts val="0"/>
              </a:spcBef>
              <a:buSzPts val="4000"/>
            </a:pPr>
            <a:r>
              <a:rPr lang="en-US" sz="3000" dirty="0"/>
              <a:t>ESPC Notifications, Status, and Contacts</a:t>
            </a:r>
            <a:endParaRPr sz="3000" dirty="0"/>
          </a:p>
        </p:txBody>
      </p:sp>
      <p:sp>
        <p:nvSpPr>
          <p:cNvPr id="1282" name="Google Shape;1282;p186"/>
          <p:cNvSpPr txBox="1"/>
          <p:nvPr/>
        </p:nvSpPr>
        <p:spPr>
          <a:xfrm>
            <a:off x="1085850" y="5200650"/>
            <a:ext cx="6972300" cy="594122"/>
          </a:xfrm>
          <a:prstGeom prst="rect">
            <a:avLst/>
          </a:prstGeom>
          <a:noFill/>
          <a:ln>
            <a:noFill/>
          </a:ln>
        </p:spPr>
        <p:txBody>
          <a:bodyPr spcFirstLastPara="1" wrap="square" lIns="68569" tIns="34275" rIns="68569" bIns="34275" anchor="ctr" anchorCtr="0">
            <a:normAutofit/>
          </a:bodyPr>
          <a:lstStyle/>
          <a:p>
            <a:pPr algn="ctr">
              <a:buClr>
                <a:srgbClr val="000000"/>
              </a:buClr>
              <a:buSzPts val="4000"/>
            </a:pPr>
            <a:r>
              <a:rPr lang="en-US" sz="3000" b="1" dirty="0">
                <a:solidFill>
                  <a:srgbClr val="FF0000"/>
                </a:solidFill>
                <a:latin typeface="Calibri"/>
                <a:ea typeface="Calibri"/>
                <a:cs typeface="Calibri"/>
                <a:sym typeface="Calibri"/>
              </a:rPr>
              <a:t>Thank you!</a:t>
            </a:r>
            <a:endParaRPr sz="3000" b="1"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lgn="ctr">
              <a:buNone/>
            </a:pPr>
            <a:r>
              <a:rPr lang="en-US" dirty="0"/>
              <a:t>Questions?</a:t>
            </a:r>
          </a:p>
        </p:txBody>
      </p:sp>
    </p:spTree>
    <p:extLst>
      <p:ext uri="{BB962C8B-B14F-4D97-AF65-F5344CB8AC3E}">
        <p14:creationId xmlns:p14="http://schemas.microsoft.com/office/powerpoint/2010/main" val="65097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685721"/>
          </a:xfrm>
        </p:spPr>
        <p:txBody>
          <a:bodyPr>
            <a:normAutofit fontScale="90000"/>
          </a:bodyPr>
          <a:lstStyle/>
          <a:p>
            <a:r>
              <a:rPr lang="en-US" dirty="0"/>
              <a:t>NOAA Constellation</a:t>
            </a:r>
          </a:p>
        </p:txBody>
      </p:sp>
      <p:sp>
        <p:nvSpPr>
          <p:cNvPr id="22" name="Content Placeholder 32"/>
          <p:cNvSpPr txBox="1">
            <a:spLocks/>
          </p:cNvSpPr>
          <p:nvPr/>
        </p:nvSpPr>
        <p:spPr>
          <a:xfrm>
            <a:off x="457200" y="5486399"/>
            <a:ext cx="8229600" cy="1046852"/>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spcBef>
                <a:spcPct val="0"/>
              </a:spcBef>
              <a:buFont typeface="Arial" pitchFamily="34" charset="0"/>
              <a:buChar char="•"/>
            </a:pPr>
            <a:r>
              <a:rPr lang="en-US" sz="2000" dirty="0"/>
              <a:t>Primary source of data for short term forecasting, especially of severe weather such as tropical storms</a:t>
            </a:r>
          </a:p>
          <a:p>
            <a:pPr>
              <a:lnSpc>
                <a:spcPct val="80000"/>
              </a:lnSpc>
              <a:spcBef>
                <a:spcPct val="0"/>
              </a:spcBef>
            </a:pPr>
            <a:r>
              <a:rPr lang="en-US" sz="2000" dirty="0"/>
              <a:t>Continuity of Operations since 1974	</a:t>
            </a:r>
          </a:p>
        </p:txBody>
      </p:sp>
      <p:sp>
        <p:nvSpPr>
          <p:cNvPr id="20" name="Rectangle 23"/>
          <p:cNvSpPr>
            <a:spLocks noChangeAspect="1" noChangeArrowheads="1"/>
          </p:cNvSpPr>
          <p:nvPr/>
        </p:nvSpPr>
        <p:spPr bwMode="auto">
          <a:xfrm>
            <a:off x="2884502" y="2473446"/>
            <a:ext cx="778097" cy="553998"/>
          </a:xfrm>
          <a:prstGeom prst="rect">
            <a:avLst/>
          </a:prstGeom>
          <a:noFill/>
          <a:ln w="9525">
            <a:noFill/>
            <a:miter lim="800000"/>
            <a:headEnd/>
            <a:tailEnd/>
          </a:ln>
        </p:spPr>
        <p:txBody>
          <a:bodyPr wrap="none" lIns="0" tIns="0" rIns="0" bIns="0">
            <a:spAutoFit/>
          </a:bodyPr>
          <a:lstStyle/>
          <a:p>
            <a:pPr algn="ctr"/>
            <a:r>
              <a:rPr lang="en-US" sz="1200" dirty="0">
                <a:solidFill>
                  <a:schemeClr val="bg1"/>
                </a:solidFill>
              </a:rPr>
              <a:t>GOES-West</a:t>
            </a:r>
          </a:p>
          <a:p>
            <a:pPr algn="ctr"/>
            <a:r>
              <a:rPr lang="en-US" sz="1200" dirty="0">
                <a:solidFill>
                  <a:schemeClr val="bg1"/>
                </a:solidFill>
              </a:rPr>
              <a:t>GOES-15</a:t>
            </a:r>
          </a:p>
          <a:p>
            <a:pPr algn="ctr"/>
            <a:r>
              <a:rPr lang="en-US" sz="1200" dirty="0">
                <a:solidFill>
                  <a:schemeClr val="bg1"/>
                </a:solidFill>
              </a:rPr>
              <a:t>135° West </a:t>
            </a:r>
          </a:p>
        </p:txBody>
      </p:sp>
      <p:sp>
        <p:nvSpPr>
          <p:cNvPr id="25" name="Rectangle 24"/>
          <p:cNvSpPr>
            <a:spLocks noChangeAspect="1" noChangeArrowheads="1"/>
          </p:cNvSpPr>
          <p:nvPr/>
        </p:nvSpPr>
        <p:spPr bwMode="auto">
          <a:xfrm>
            <a:off x="4503107" y="2486146"/>
            <a:ext cx="699550" cy="553998"/>
          </a:xfrm>
          <a:prstGeom prst="rect">
            <a:avLst/>
          </a:prstGeom>
          <a:noFill/>
          <a:ln w="9525">
            <a:noFill/>
            <a:miter lim="800000"/>
            <a:headEnd/>
            <a:tailEnd/>
          </a:ln>
        </p:spPr>
        <p:txBody>
          <a:bodyPr wrap="none" lIns="0" tIns="0" rIns="0" bIns="0">
            <a:spAutoFit/>
          </a:bodyPr>
          <a:lstStyle/>
          <a:p>
            <a:pPr algn="ctr"/>
            <a:r>
              <a:rPr lang="en-US" sz="1200" dirty="0">
                <a:solidFill>
                  <a:schemeClr val="bg1"/>
                </a:solidFill>
              </a:rPr>
              <a:t>GOES-East</a:t>
            </a:r>
          </a:p>
          <a:p>
            <a:pPr algn="ctr"/>
            <a:r>
              <a:rPr lang="en-US" sz="1200" dirty="0">
                <a:solidFill>
                  <a:schemeClr val="bg1"/>
                </a:solidFill>
              </a:rPr>
              <a:t>GOES-13</a:t>
            </a:r>
          </a:p>
          <a:p>
            <a:pPr algn="ctr"/>
            <a:r>
              <a:rPr lang="en-US" sz="1200" dirty="0">
                <a:solidFill>
                  <a:schemeClr val="bg1"/>
                </a:solidFill>
              </a:rPr>
              <a:t>75° West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4654"/>
            <a:ext cx="9144000" cy="3568691"/>
          </a:xfrm>
          <a:prstGeom prst="rect">
            <a:avLst/>
          </a:prstGeom>
        </p:spPr>
      </p:pic>
      <p:pic>
        <p:nvPicPr>
          <p:cNvPr id="16" name="Picture 15"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5016387" y="3304971"/>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cstate="print"/>
          <a:srcRect/>
          <a:stretch>
            <a:fillRect/>
          </a:stretch>
        </p:blipFill>
        <p:spPr bwMode="auto">
          <a:xfrm>
            <a:off x="4415039" y="3284007"/>
            <a:ext cx="442295" cy="329619"/>
          </a:xfrm>
          <a:prstGeom prst="rect">
            <a:avLst/>
          </a:prstGeom>
          <a:noFill/>
          <a:ln w="9525">
            <a:noFill/>
            <a:miter lim="800000"/>
            <a:headEnd/>
            <a:tailEnd/>
          </a:ln>
          <a:effectLst/>
        </p:spPr>
      </p:pic>
      <p:sp>
        <p:nvSpPr>
          <p:cNvPr id="23" name="TextBox 22"/>
          <p:cNvSpPr txBox="1"/>
          <p:nvPr/>
        </p:nvSpPr>
        <p:spPr>
          <a:xfrm>
            <a:off x="3560699" y="3631802"/>
            <a:ext cx="780983" cy="246221"/>
          </a:xfrm>
          <a:prstGeom prst="rect">
            <a:avLst/>
          </a:prstGeom>
          <a:noFill/>
        </p:spPr>
        <p:txBody>
          <a:bodyPr wrap="none" rtlCol="0">
            <a:spAutoFit/>
          </a:bodyPr>
          <a:lstStyle/>
          <a:p>
            <a:r>
              <a:rPr lang="en-US" sz="1000" dirty="0"/>
              <a:t>GOES-West</a:t>
            </a:r>
          </a:p>
        </p:txBody>
      </p:sp>
      <p:sp>
        <p:nvSpPr>
          <p:cNvPr id="27" name="TextBox 26"/>
          <p:cNvSpPr txBox="1"/>
          <p:nvPr/>
        </p:nvSpPr>
        <p:spPr>
          <a:xfrm>
            <a:off x="4925639" y="3632755"/>
            <a:ext cx="726481" cy="246221"/>
          </a:xfrm>
          <a:prstGeom prst="rect">
            <a:avLst/>
          </a:prstGeom>
          <a:noFill/>
        </p:spPr>
        <p:txBody>
          <a:bodyPr wrap="none" rtlCol="0">
            <a:spAutoFit/>
          </a:bodyPr>
          <a:lstStyle/>
          <a:p>
            <a:r>
              <a:rPr lang="en-US" sz="1000" dirty="0"/>
              <a:t>GOES-East</a:t>
            </a:r>
          </a:p>
        </p:txBody>
      </p:sp>
      <p:sp>
        <p:nvSpPr>
          <p:cNvPr id="30" name="TextBox 29"/>
          <p:cNvSpPr txBox="1"/>
          <p:nvPr/>
        </p:nvSpPr>
        <p:spPr>
          <a:xfrm>
            <a:off x="4324181" y="3632755"/>
            <a:ext cx="607859" cy="246221"/>
          </a:xfrm>
          <a:prstGeom prst="rect">
            <a:avLst/>
          </a:prstGeom>
          <a:noFill/>
        </p:spPr>
        <p:txBody>
          <a:bodyPr wrap="none" rtlCol="0">
            <a:spAutoFit/>
          </a:bodyPr>
          <a:lstStyle/>
          <a:p>
            <a:r>
              <a:rPr lang="en-US" sz="1000" dirty="0"/>
              <a:t>Standby</a:t>
            </a:r>
          </a:p>
        </p:txBody>
      </p:sp>
      <p:pic>
        <p:nvPicPr>
          <p:cNvPr id="31" name="Picture 30"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3774502" y="3304971"/>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413057-2B72-45CA-A8D0-8B115E3B5D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6911"/>
            <a:ext cx="9144000" cy="5676001"/>
          </a:xfrm>
          <a:prstGeom prst="rect">
            <a:avLst/>
          </a:prstGeom>
        </p:spPr>
      </p:pic>
    </p:spTree>
    <p:extLst>
      <p:ext uri="{BB962C8B-B14F-4D97-AF65-F5344CB8AC3E}">
        <p14:creationId xmlns:p14="http://schemas.microsoft.com/office/powerpoint/2010/main" val="372028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81000"/>
            <a:ext cx="9144000" cy="609600"/>
          </a:xfrm>
        </p:spPr>
        <p:txBody>
          <a:bodyPr>
            <a:noAutofit/>
          </a:bodyPr>
          <a:lstStyle/>
          <a:p>
            <a:r>
              <a:rPr lang="en-US" sz="3400" dirty="0"/>
              <a:t>OSPO’s Key Roles</a:t>
            </a:r>
          </a:p>
        </p:txBody>
      </p:sp>
      <p:sp>
        <p:nvSpPr>
          <p:cNvPr id="2" name="Content Placeholder 1"/>
          <p:cNvSpPr>
            <a:spLocks noGrp="1"/>
          </p:cNvSpPr>
          <p:nvPr>
            <p:ph sz="half" idx="1"/>
          </p:nvPr>
        </p:nvSpPr>
        <p:spPr>
          <a:xfrm>
            <a:off x="228600" y="1371600"/>
            <a:ext cx="5603885" cy="4433246"/>
          </a:xfrm>
        </p:spPr>
        <p:txBody>
          <a:bodyPr>
            <a:normAutofit/>
          </a:bodyPr>
          <a:lstStyle/>
          <a:p>
            <a:r>
              <a:rPr lang="en-US" sz="2600" dirty="0"/>
              <a:t>Ground System Command &amp; Control, Ingest, Generation, and Distribution</a:t>
            </a:r>
          </a:p>
          <a:p>
            <a:r>
              <a:rPr lang="en-US" sz="2600" dirty="0"/>
              <a:t>Pre-Launch and Post-Launch Testing</a:t>
            </a:r>
          </a:p>
          <a:p>
            <a:r>
              <a:rPr lang="en-US" sz="2600" dirty="0"/>
              <a:t>Operational Testing, Validation, and Verification</a:t>
            </a:r>
          </a:p>
          <a:p>
            <a:r>
              <a:rPr lang="en-US" sz="2600" dirty="0"/>
              <a:t>User Readiness for Broadcast Services and Product Delivery</a:t>
            </a:r>
          </a:p>
          <a:p>
            <a:r>
              <a:rPr lang="en-US" sz="2600" dirty="0"/>
              <a:t>Long-Term Continuity of Products and Services</a:t>
            </a:r>
          </a:p>
        </p:txBody>
      </p:sp>
      <p:pic>
        <p:nvPicPr>
          <p:cNvPr id="3074" name="Picture 2" descr="http://cdn.satellitetoday.com/wp-content/uploads/2015/02/dscn0702.jpg?_ga=1.105577539.159320572.14315311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3977640"/>
            <a:ext cx="2877591" cy="24231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SOF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19200"/>
            <a:ext cx="1471152"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0" dirty="0"/>
              <a:t>OSPO Operational Facilities</a:t>
            </a:r>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068596"/>
            <a:ext cx="2719388" cy="181133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975" y="4059071"/>
            <a:ext cx="2717800" cy="183038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descr="NSOFmedEVE_small"/>
          <p:cNvPicPr>
            <a:picLocks noChangeArrowheads="1"/>
          </p:cNvPicPr>
          <p:nvPr/>
        </p:nvPicPr>
        <p:blipFill rotWithShape="1">
          <a:blip r:embed="rId5">
            <a:extLst>
              <a:ext uri="{28A0092B-C50C-407E-A947-70E740481C1C}">
                <a14:useLocalDpi xmlns:a14="http://schemas.microsoft.com/office/drawing/2010/main" val="0"/>
              </a:ext>
            </a:extLst>
          </a:blip>
          <a:srcRect t="1334"/>
          <a:stretch/>
        </p:blipFill>
        <p:spPr bwMode="auto">
          <a:xfrm>
            <a:off x="238125" y="1626245"/>
            <a:ext cx="3032125" cy="1984524"/>
          </a:xfrm>
          <a:prstGeom prst="rect">
            <a:avLst/>
          </a:prstGeom>
          <a:noFill/>
          <a:ln w="317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16"/>
          <p:cNvSpPr>
            <a:spLocks noChangeArrowheads="1"/>
          </p:cNvSpPr>
          <p:nvPr/>
        </p:nvSpPr>
        <p:spPr bwMode="auto">
          <a:xfrm>
            <a:off x="6248400" y="5854534"/>
            <a:ext cx="27193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000" dirty="0">
                <a:solidFill>
                  <a:prstClr val="black"/>
                </a:solidFill>
                <a:latin typeface="Arial Black" pitchFamily="34" charset="0"/>
              </a:rPr>
              <a:t>Fairbanks, AK</a:t>
            </a:r>
          </a:p>
        </p:txBody>
      </p:sp>
      <p:sp>
        <p:nvSpPr>
          <p:cNvPr id="9" name="Rectangle 17"/>
          <p:cNvSpPr>
            <a:spLocks noChangeArrowheads="1"/>
          </p:cNvSpPr>
          <p:nvPr/>
        </p:nvSpPr>
        <p:spPr bwMode="auto">
          <a:xfrm>
            <a:off x="3228975" y="5864059"/>
            <a:ext cx="2717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dirty="0">
                <a:solidFill>
                  <a:prstClr val="black"/>
                </a:solidFill>
                <a:latin typeface="Arial Black" pitchFamily="34" charset="0"/>
              </a:rPr>
              <a:t>Wallops, VA</a:t>
            </a:r>
          </a:p>
        </p:txBody>
      </p:sp>
      <p:sp>
        <p:nvSpPr>
          <p:cNvPr id="10" name="Rectangle 18"/>
          <p:cNvSpPr>
            <a:spLocks noChangeArrowheads="1"/>
          </p:cNvSpPr>
          <p:nvPr/>
        </p:nvSpPr>
        <p:spPr bwMode="auto">
          <a:xfrm>
            <a:off x="6078538" y="3602683"/>
            <a:ext cx="28892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dirty="0">
                <a:solidFill>
                  <a:prstClr val="black"/>
                </a:solidFill>
                <a:latin typeface="Arial Black" pitchFamily="34" charset="0"/>
              </a:rPr>
              <a:t>College Park, MD</a:t>
            </a:r>
          </a:p>
        </p:txBody>
      </p:sp>
      <p:sp>
        <p:nvSpPr>
          <p:cNvPr id="11" name="Rectangle 19"/>
          <p:cNvSpPr>
            <a:spLocks noChangeArrowheads="1"/>
          </p:cNvSpPr>
          <p:nvPr/>
        </p:nvSpPr>
        <p:spPr bwMode="auto">
          <a:xfrm>
            <a:off x="238124" y="3579019"/>
            <a:ext cx="3032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b="0" dirty="0">
                <a:solidFill>
                  <a:prstClr val="black"/>
                </a:solidFill>
                <a:latin typeface="Arial Black" pitchFamily="34" charset="0"/>
              </a:rPr>
              <a:t>Suitland, MD</a:t>
            </a:r>
          </a:p>
        </p:txBody>
      </p:sp>
      <p:pic>
        <p:nvPicPr>
          <p:cNvPr id="12" name="Picture 11" descr="Aerial Photo of NCWCP - February 2012.png"/>
          <p:cNvPicPr>
            <a:picLocks noChangeAspect="1"/>
          </p:cNvPicPr>
          <p:nvPr/>
        </p:nvPicPr>
        <p:blipFill rotWithShape="1">
          <a:blip r:embed="rId6"/>
          <a:srcRect t="1" b="2218"/>
          <a:stretch/>
        </p:blipFill>
        <p:spPr>
          <a:xfrm>
            <a:off x="6078538" y="1626245"/>
            <a:ext cx="2889250" cy="1952775"/>
          </a:xfrm>
          <a:prstGeom prst="rect">
            <a:avLst/>
          </a:prstGeom>
          <a:ln w="3175" cap="sq">
            <a:solidFill>
              <a:srgbClr val="000000"/>
            </a:solidFill>
            <a:prstDash val="solid"/>
            <a:miter lim="800000"/>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285" y="4072717"/>
            <a:ext cx="2715768" cy="1816742"/>
          </a:xfrm>
          <a:prstGeom prst="rect">
            <a:avLst/>
          </a:prstGeom>
          <a:ln w="3175">
            <a:solidFill>
              <a:schemeClr val="tx1"/>
            </a:solidFill>
          </a:ln>
          <a:effectLst>
            <a:outerShdw blurRad="50800" dist="38100" dir="2700000" algn="tl" rotWithShape="0">
              <a:prstClr val="black">
                <a:alpha val="40000"/>
              </a:prstClr>
            </a:outerShdw>
          </a:effectLst>
        </p:spPr>
      </p:pic>
      <p:sp>
        <p:nvSpPr>
          <p:cNvPr id="14" name="Rectangle 13"/>
          <p:cNvSpPr>
            <a:spLocks noChangeArrowheads="1"/>
          </p:cNvSpPr>
          <p:nvPr/>
        </p:nvSpPr>
        <p:spPr bwMode="auto">
          <a:xfrm>
            <a:off x="238125" y="5864059"/>
            <a:ext cx="2721928" cy="24622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1000" dirty="0">
                <a:solidFill>
                  <a:schemeClr val="tx1"/>
                </a:solidFill>
                <a:latin typeface="Arial Black" pitchFamily="34" charset="0"/>
              </a:rPr>
              <a:t>Fairmont, WV*</a:t>
            </a:r>
          </a:p>
        </p:txBody>
      </p:sp>
      <p:sp>
        <p:nvSpPr>
          <p:cNvPr id="15" name="TextBox 14"/>
          <p:cNvSpPr txBox="1"/>
          <p:nvPr/>
        </p:nvSpPr>
        <p:spPr>
          <a:xfrm>
            <a:off x="176418" y="6098699"/>
            <a:ext cx="2943434" cy="261610"/>
          </a:xfrm>
          <a:prstGeom prst="rect">
            <a:avLst/>
          </a:prstGeom>
          <a:noFill/>
        </p:spPr>
        <p:txBody>
          <a:bodyPr wrap="none">
            <a:spAutoFit/>
          </a:bodyPr>
          <a:lstStyle/>
          <a:p>
            <a:pPr fontAlgn="base">
              <a:spcBef>
                <a:spcPct val="0"/>
              </a:spcBef>
              <a:spcAft>
                <a:spcPct val="0"/>
              </a:spcAft>
              <a:defRPr/>
            </a:pPr>
            <a:r>
              <a:rPr lang="en-US" sz="1100" b="0" dirty="0">
                <a:solidFill>
                  <a:schemeClr val="tx1"/>
                </a:solidFill>
                <a:latin typeface="Arial" charset="0"/>
              </a:rPr>
              <a:t>* GOES-R and JPSS (New) Backup Facility</a:t>
            </a:r>
          </a:p>
        </p:txBody>
      </p:sp>
      <p:sp>
        <p:nvSpPr>
          <p:cNvPr id="21" name="TextBox 20"/>
          <p:cNvSpPr txBox="1"/>
          <p:nvPr/>
        </p:nvSpPr>
        <p:spPr>
          <a:xfrm>
            <a:off x="3335636" y="1763815"/>
            <a:ext cx="2676524" cy="1200329"/>
          </a:xfrm>
          <a:prstGeom prst="rect">
            <a:avLst/>
          </a:prstGeom>
          <a:noFill/>
        </p:spPr>
        <p:txBody>
          <a:bodyPr wrap="square" rtlCol="0">
            <a:spAutoFit/>
          </a:bodyPr>
          <a:lstStyle/>
          <a:p>
            <a:pPr algn="ctr"/>
            <a:r>
              <a:rPr lang="en-US" sz="1800" b="0" dirty="0">
                <a:solidFill>
                  <a:schemeClr val="tx1"/>
                </a:solidFill>
                <a:latin typeface="Calibri" panose="020F0502020204030204" pitchFamily="34" charset="0"/>
              </a:rPr>
              <a:t>Over</a:t>
            </a:r>
            <a:r>
              <a:rPr lang="en-US" sz="1800" dirty="0">
                <a:solidFill>
                  <a:schemeClr val="tx1"/>
                </a:solidFill>
                <a:latin typeface="Calibri" panose="020F0502020204030204" pitchFamily="34" charset="0"/>
              </a:rPr>
              <a:t> </a:t>
            </a:r>
            <a:r>
              <a:rPr lang="en-US" sz="1800" b="0" dirty="0">
                <a:solidFill>
                  <a:schemeClr val="tx1"/>
                </a:solidFill>
                <a:latin typeface="Calibri" panose="020F0502020204030204" pitchFamily="34" charset="0"/>
              </a:rPr>
              <a:t>500 staff supporting or operating the satellites, receptors, and processing systems</a:t>
            </a:r>
          </a:p>
        </p:txBody>
      </p:sp>
    </p:spTree>
    <p:extLst>
      <p:ext uri="{BB962C8B-B14F-4D97-AF65-F5344CB8AC3E}">
        <p14:creationId xmlns:p14="http://schemas.microsoft.com/office/powerpoint/2010/main" val="342105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948" y="188640"/>
            <a:ext cx="8229600" cy="353272"/>
          </a:xfrm>
        </p:spPr>
        <p:txBody>
          <a:bodyPr>
            <a:normAutofit fontScale="90000"/>
          </a:bodyPr>
          <a:lstStyle/>
          <a:p>
            <a:r>
              <a:rPr lang="en-US" b="0" dirty="0"/>
              <a:t>Nominal Satellite Data Flow</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03233"/>
            <a:ext cx="8296689" cy="584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9800" y="703233"/>
            <a:ext cx="2307333" cy="1031224"/>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34801" y="680236"/>
            <a:ext cx="1440543" cy="1077218"/>
          </a:xfrm>
          <a:prstGeom prst="rect">
            <a:avLst/>
          </a:prstGeom>
          <a:noFill/>
        </p:spPr>
        <p:txBody>
          <a:bodyPr wrap="square" rtlCol="0">
            <a:spAutoFit/>
          </a:bodyPr>
          <a:lstStyle/>
          <a:p>
            <a:pPr marL="171450" indent="-171450">
              <a:buFont typeface="Courier New" panose="02070309020205020404" pitchFamily="49" charset="0"/>
              <a:buChar char="o"/>
            </a:pPr>
            <a:r>
              <a:rPr lang="en-US" sz="800" b="1" dirty="0"/>
              <a:t>GOES NOP (14 + 15)</a:t>
            </a:r>
          </a:p>
          <a:p>
            <a:pPr marL="171450" indent="-171450">
              <a:buFont typeface="Courier New" panose="02070309020205020404" pitchFamily="49" charset="0"/>
              <a:buChar char="o"/>
            </a:pPr>
            <a:r>
              <a:rPr lang="en-US" sz="800" b="1" dirty="0"/>
              <a:t>GOES-R (16 +17)</a:t>
            </a:r>
          </a:p>
          <a:p>
            <a:pPr marL="171450" indent="-171450">
              <a:buFont typeface="Courier New" panose="02070309020205020404" pitchFamily="49" charset="0"/>
              <a:buChar char="o"/>
            </a:pPr>
            <a:r>
              <a:rPr lang="en-US" sz="800" b="1" dirty="0"/>
              <a:t>METOP</a:t>
            </a:r>
          </a:p>
          <a:p>
            <a:pPr marL="171450" indent="-171450">
              <a:buFont typeface="Courier New" panose="02070309020205020404" pitchFamily="49" charset="0"/>
              <a:buChar char="o"/>
            </a:pPr>
            <a:r>
              <a:rPr lang="en-US" sz="800" b="1" dirty="0"/>
              <a:t>Jason- 2/3</a:t>
            </a:r>
          </a:p>
          <a:p>
            <a:pPr marL="171450" indent="-171450">
              <a:buFont typeface="Courier New" panose="02070309020205020404" pitchFamily="49" charset="0"/>
              <a:buChar char="o"/>
            </a:pPr>
            <a:r>
              <a:rPr lang="en-US" sz="800" b="1" dirty="0"/>
              <a:t>DMSP</a:t>
            </a:r>
          </a:p>
          <a:p>
            <a:pPr marL="171450" indent="-171450">
              <a:buFont typeface="Courier New" panose="02070309020205020404" pitchFamily="49" charset="0"/>
              <a:buChar char="o"/>
            </a:pPr>
            <a:r>
              <a:rPr lang="en-US" sz="800" b="1" dirty="0"/>
              <a:t>POES</a:t>
            </a:r>
          </a:p>
          <a:p>
            <a:pPr marL="171450" indent="-171450">
              <a:buFont typeface="Courier New" panose="02070309020205020404" pitchFamily="49" charset="0"/>
              <a:buChar char="o"/>
            </a:pPr>
            <a:r>
              <a:rPr lang="en-US" sz="800" b="1" dirty="0"/>
              <a:t>NPP/NOAA-20</a:t>
            </a:r>
          </a:p>
          <a:p>
            <a:pPr marL="171450" indent="-171450">
              <a:buFont typeface="Courier New" panose="02070309020205020404" pitchFamily="49" charset="0"/>
              <a:buChar char="o"/>
            </a:pPr>
            <a:r>
              <a:rPr lang="en-US" sz="800" b="1" dirty="0"/>
              <a:t>COSMIC</a:t>
            </a:r>
          </a:p>
        </p:txBody>
      </p:sp>
      <p:grpSp>
        <p:nvGrpSpPr>
          <p:cNvPr id="6" name="Group 5"/>
          <p:cNvGrpSpPr/>
          <p:nvPr/>
        </p:nvGrpSpPr>
        <p:grpSpPr>
          <a:xfrm>
            <a:off x="5420866" y="703233"/>
            <a:ext cx="2307333" cy="1031224"/>
            <a:chOff x="6781800" y="2133600"/>
            <a:chExt cx="2307333" cy="1031224"/>
          </a:xfrm>
        </p:grpSpPr>
        <p:sp>
          <p:nvSpPr>
            <p:cNvPr id="7" name="Rectangle 6"/>
            <p:cNvSpPr/>
            <p:nvPr/>
          </p:nvSpPr>
          <p:spPr>
            <a:xfrm>
              <a:off x="6781800" y="2133600"/>
              <a:ext cx="2307333" cy="1031224"/>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91400" y="2138275"/>
              <a:ext cx="1440543" cy="1015663"/>
            </a:xfrm>
            <a:prstGeom prst="rect">
              <a:avLst/>
            </a:prstGeom>
            <a:noFill/>
          </p:spPr>
          <p:txBody>
            <a:bodyPr wrap="square" rtlCol="0">
              <a:spAutoFit/>
            </a:bodyPr>
            <a:lstStyle/>
            <a:p>
              <a:pPr marL="171450" indent="-171450">
                <a:buFont typeface="Courier New" panose="02070309020205020404" pitchFamily="49" charset="0"/>
                <a:buChar char="o"/>
              </a:pPr>
              <a:r>
                <a:rPr lang="en-US" sz="1200" b="1" dirty="0" err="1"/>
                <a:t>Meteosat</a:t>
              </a:r>
              <a:endParaRPr lang="en-US" sz="1200" b="1" dirty="0"/>
            </a:p>
            <a:p>
              <a:pPr marL="171450" indent="-171450">
                <a:buFont typeface="Courier New" panose="02070309020205020404" pitchFamily="49" charset="0"/>
                <a:buChar char="o"/>
              </a:pPr>
              <a:r>
                <a:rPr lang="en-US" sz="1200" b="1" dirty="0"/>
                <a:t>Himawari-8</a:t>
              </a:r>
            </a:p>
            <a:p>
              <a:pPr marL="171450" indent="-171450">
                <a:buFont typeface="Courier New" panose="02070309020205020404" pitchFamily="49" charset="0"/>
                <a:buChar char="o"/>
              </a:pPr>
              <a:r>
                <a:rPr lang="en-US" sz="1200" b="1" dirty="0"/>
                <a:t>NASA EOS</a:t>
              </a:r>
            </a:p>
            <a:p>
              <a:pPr marL="171450" indent="-171450">
                <a:buFont typeface="Courier New" panose="02070309020205020404" pitchFamily="49" charset="0"/>
                <a:buChar char="o"/>
              </a:pPr>
              <a:r>
                <a:rPr lang="en-US" sz="1200" b="1" dirty="0"/>
                <a:t>Other Non-NOAA Satellites</a:t>
              </a:r>
            </a:p>
          </p:txBody>
        </p:sp>
      </p:grpSp>
    </p:spTree>
    <p:extLst>
      <p:ext uri="{BB962C8B-B14F-4D97-AF65-F5344CB8AC3E}">
        <p14:creationId xmlns:p14="http://schemas.microsoft.com/office/powerpoint/2010/main" val="3397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idx="4294967295"/>
          </p:nvPr>
        </p:nvSpPr>
        <p:spPr>
          <a:xfrm>
            <a:off x="76200" y="152400"/>
            <a:ext cx="9067800" cy="792162"/>
          </a:xfrm>
        </p:spPr>
        <p:txBody>
          <a:bodyPr>
            <a:noAutofit/>
          </a:bodyPr>
          <a:lstStyle/>
          <a:p>
            <a:pPr eaLnBrk="1" hangingPunct="1"/>
            <a:r>
              <a:rPr lang="en-US" sz="3600" dirty="0"/>
              <a:t>OSPO’s Satellite Products and Services Division</a:t>
            </a:r>
          </a:p>
        </p:txBody>
      </p:sp>
      <p:sp>
        <p:nvSpPr>
          <p:cNvPr id="27652" name="Rectangle 3"/>
          <p:cNvSpPr>
            <a:spLocks/>
          </p:cNvSpPr>
          <p:nvPr/>
        </p:nvSpPr>
        <p:spPr bwMode="auto">
          <a:xfrm>
            <a:off x="304800" y="1219200"/>
            <a:ext cx="4267200" cy="4876800"/>
          </a:xfrm>
          <a:prstGeom prst="rect">
            <a:avLst/>
          </a:prstGeom>
          <a:noFill/>
          <a:ln w="9525">
            <a:noFill/>
            <a:miter lim="800000"/>
            <a:headEnd/>
            <a:tailEnd/>
          </a:ln>
        </p:spPr>
        <p:txBody>
          <a:bodyPr/>
          <a:lstStyle/>
          <a:p>
            <a:pPr marL="342900" indent="-342900">
              <a:spcBef>
                <a:spcPts val="400"/>
              </a:spcBef>
              <a:buFont typeface="Arial" panose="020B0604020202020204" pitchFamily="34" charset="0"/>
              <a:buChar char="•"/>
            </a:pPr>
            <a:r>
              <a:rPr lang="en-US" sz="2000" dirty="0"/>
              <a:t>Provides 24x7 interpretive analyses of satellite data</a:t>
            </a:r>
          </a:p>
          <a:p>
            <a:pPr marL="800100" lvl="1" indent="-342900">
              <a:spcBef>
                <a:spcPts val="400"/>
              </a:spcBef>
              <a:buFont typeface="Calibri" panose="020F0502020204030204" pitchFamily="34" charset="0"/>
              <a:buChar char="-"/>
            </a:pPr>
            <a:r>
              <a:rPr lang="en-US" dirty="0"/>
              <a:t>Atmospheric temp/moisture</a:t>
            </a:r>
          </a:p>
          <a:p>
            <a:pPr marL="800100" lvl="1" indent="-342900">
              <a:spcBef>
                <a:spcPts val="400"/>
              </a:spcBef>
              <a:buFont typeface="Calibri" panose="020F0502020204030204" pitchFamily="34" charset="0"/>
              <a:buChar char="-"/>
            </a:pPr>
            <a:r>
              <a:rPr lang="en-US" dirty="0"/>
              <a:t>Hurricane intensity &amp; position</a:t>
            </a:r>
          </a:p>
          <a:p>
            <a:pPr marL="800100" lvl="1" indent="-342900">
              <a:spcBef>
                <a:spcPts val="400"/>
              </a:spcBef>
              <a:buFont typeface="Calibri" panose="020F0502020204030204" pitchFamily="34" charset="0"/>
              <a:buChar char="-"/>
            </a:pPr>
            <a:r>
              <a:rPr lang="en-US" dirty="0"/>
              <a:t>Volcanic Ash</a:t>
            </a:r>
          </a:p>
          <a:p>
            <a:pPr marL="800100" lvl="1" indent="-342900">
              <a:spcBef>
                <a:spcPts val="400"/>
              </a:spcBef>
              <a:buFont typeface="Calibri" panose="020F0502020204030204" pitchFamily="34" charset="0"/>
              <a:buChar char="-"/>
            </a:pPr>
            <a:r>
              <a:rPr lang="en-US" dirty="0"/>
              <a:t>Fire and Smoke</a:t>
            </a:r>
          </a:p>
          <a:p>
            <a:pPr marL="800100" lvl="1" indent="-342900">
              <a:spcBef>
                <a:spcPts val="400"/>
              </a:spcBef>
              <a:buFont typeface="Calibri" panose="020F0502020204030204" pitchFamily="34" charset="0"/>
              <a:buChar char="-"/>
            </a:pPr>
            <a:r>
              <a:rPr lang="en-US" dirty="0"/>
              <a:t>Oil Spills</a:t>
            </a:r>
          </a:p>
          <a:p>
            <a:pPr marL="342900" indent="-342900">
              <a:spcBef>
                <a:spcPts val="400"/>
              </a:spcBef>
              <a:buFont typeface="Arial" panose="020B0604020202020204" pitchFamily="34" charset="0"/>
              <a:buChar char="•"/>
            </a:pPr>
            <a:r>
              <a:rPr lang="en-US" sz="2000" dirty="0"/>
              <a:t>Manages automated environmental products</a:t>
            </a:r>
          </a:p>
          <a:p>
            <a:pPr marL="342900" indent="-342900">
              <a:spcBef>
                <a:spcPts val="400"/>
              </a:spcBef>
              <a:buFont typeface="Arial" panose="020B0604020202020204" pitchFamily="34" charset="0"/>
              <a:buChar char="•"/>
            </a:pPr>
            <a:r>
              <a:rPr lang="en-US" sz="2000" dirty="0"/>
              <a:t>Collaborates with partners to support transition of research products into operations</a:t>
            </a:r>
          </a:p>
        </p:txBody>
      </p:sp>
      <p:pic>
        <p:nvPicPr>
          <p:cNvPr id="27653" name="Picture 9" descr="Cover Art"/>
          <p:cNvPicPr>
            <a:picLocks noChangeAspect="1" noChangeArrowheads="1"/>
          </p:cNvPicPr>
          <p:nvPr/>
        </p:nvPicPr>
        <p:blipFill>
          <a:blip r:embed="rId3" cstate="print"/>
          <a:srcRect/>
          <a:stretch>
            <a:fillRect/>
          </a:stretch>
        </p:blipFill>
        <p:spPr bwMode="auto">
          <a:xfrm>
            <a:off x="4724400" y="1219200"/>
            <a:ext cx="4152900" cy="4368800"/>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04548578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32708</TotalTime>
  <Words>5017</Words>
  <Application>Microsoft Office PowerPoint</Application>
  <PresentationFormat>On-screen Show (4:3)</PresentationFormat>
  <Paragraphs>1001</Paragraphs>
  <Slides>48</Slides>
  <Notes>38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48</vt:i4>
      </vt:variant>
    </vt:vector>
  </HeadingPairs>
  <TitlesOfParts>
    <vt:vector size="64" baseType="lpstr">
      <vt:lpstr>MS PGothic</vt:lpstr>
      <vt:lpstr>MS PGothic</vt:lpstr>
      <vt:lpstr>Arial</vt:lpstr>
      <vt:lpstr>Arial Black</vt:lpstr>
      <vt:lpstr>Arial Narrow</vt:lpstr>
      <vt:lpstr>Calibri</vt:lpstr>
      <vt:lpstr>Courier New</vt:lpstr>
      <vt:lpstr>Haettenschweiler</vt:lpstr>
      <vt:lpstr>Helvetica Neue</vt:lpstr>
      <vt:lpstr>Noto Sans</vt:lpstr>
      <vt:lpstr>Noto Sans Symbols</vt:lpstr>
      <vt:lpstr>Souce Sans Pro</vt:lpstr>
      <vt:lpstr>Symbol</vt:lpstr>
      <vt:lpstr>Tahoma</vt:lpstr>
      <vt:lpstr>Times New Roman</vt:lpstr>
      <vt:lpstr>Office Theme</vt:lpstr>
      <vt:lpstr>PowerPoint Presentation</vt:lpstr>
      <vt:lpstr>Presentation Outline</vt:lpstr>
      <vt:lpstr>The NESDIS Office of Satellite and Product Operations (OSPO) owns or operates the Nation’s 17 environmental satellites</vt:lpstr>
      <vt:lpstr>Three Observation Vantage Points</vt:lpstr>
      <vt:lpstr>NOAA Constellation</vt:lpstr>
      <vt:lpstr>OSPO’s Key Roles</vt:lpstr>
      <vt:lpstr>OSPO Operational Facilities</vt:lpstr>
      <vt:lpstr>Nominal Satellite Data Flow</vt:lpstr>
      <vt:lpstr>OSPO’s Satellite Products and Services Division</vt:lpstr>
      <vt:lpstr>Direct Service Operations</vt:lpstr>
      <vt:lpstr>GEO Status</vt:lpstr>
      <vt:lpstr>PowerPoint Presentation</vt:lpstr>
      <vt:lpstr>PowerPoint Presentation</vt:lpstr>
      <vt:lpstr>GOES Flyout Schedule</vt:lpstr>
      <vt:lpstr>PowerPoint Presentation</vt:lpstr>
      <vt:lpstr>GOES- R Series Data Access</vt:lpstr>
      <vt:lpstr>PowerPoint Presentation</vt:lpstr>
      <vt:lpstr>PowerPoint Presentation</vt:lpstr>
      <vt:lpstr>Documentation of Product Status</vt:lpstr>
      <vt:lpstr>POES Status</vt:lpstr>
      <vt:lpstr>LEO Flyout Schedule</vt:lpstr>
      <vt:lpstr>Overall Mission Status | S-NPP</vt:lpstr>
      <vt:lpstr>Overall Mission Status | NOAA-20</vt:lpstr>
      <vt:lpstr>Overall Mission Status | NOAA-21</vt:lpstr>
      <vt:lpstr>Notional NOAA-21 Schedule</vt:lpstr>
      <vt:lpstr>PowerPoint Presentation</vt:lpstr>
      <vt:lpstr>Polar Operational Environmental Satellite (POES) Operational Status Aug 24, 2023</vt:lpstr>
      <vt:lpstr>PowerPoint Presentation</vt:lpstr>
      <vt:lpstr>PowerPoint Presentation</vt:lpstr>
      <vt:lpstr>Meteosat and Himawari</vt:lpstr>
      <vt:lpstr>Current Meteosat Constellation</vt:lpstr>
      <vt:lpstr>Meteosat Configuration Plans</vt:lpstr>
      <vt:lpstr>Himawari-8/9/10 Constellation Plans</vt:lpstr>
      <vt:lpstr>Revamped OSPO Imagery Webpage for Himawari</vt:lpstr>
      <vt:lpstr>McIDAS at ESPC</vt:lpstr>
      <vt:lpstr>NOAA Usage of McIDAS to Decline 1. Cloud Migration</vt:lpstr>
      <vt:lpstr>Arctic Composite Imagery</vt:lpstr>
      <vt:lpstr>Precipitation Products Updates</vt:lpstr>
      <vt:lpstr>GHE Validation</vt:lpstr>
      <vt:lpstr>NOAA Usage of McIDAS to Decline 2. SAB Tropical Desk Divestiture </vt:lpstr>
      <vt:lpstr>looprgb.sh script for SAB</vt:lpstr>
      <vt:lpstr>RGBs in SAB</vt:lpstr>
      <vt:lpstr> </vt:lpstr>
      <vt:lpstr>3-hour 89GHz Composite 20 orbits, 10 satellites! </vt:lpstr>
      <vt:lpstr>NOAA/STAR GLM Overlay, log scaled</vt:lpstr>
      <vt:lpstr>NOAA Open Data Dissemination</vt:lpstr>
      <vt:lpstr>ESPC Notifications, Status, and Contacts</vt:lpstr>
      <vt:lpstr>Thank you!</vt:lpstr>
    </vt:vector>
  </TitlesOfParts>
  <Company>NOAA/NESDIS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Satellite Operations</dc:title>
  <dc:creator>Matthew Seybold</dc:creator>
  <dc:description>Title Slide Background and Banner were designed by TeddyPavlis@gmail.com</dc:description>
  <cp:lastModifiedBy>Clay Davenport</cp:lastModifiedBy>
  <cp:revision>1052</cp:revision>
  <cp:lastPrinted>2016-06-23T13:56:47Z</cp:lastPrinted>
  <dcterms:created xsi:type="dcterms:W3CDTF">2012-04-30T12:43:33Z</dcterms:created>
  <dcterms:modified xsi:type="dcterms:W3CDTF">2023-09-25T14:47:02Z</dcterms:modified>
</cp:coreProperties>
</file>