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397" r:id="rId4"/>
    <p:sldId id="446" r:id="rId5"/>
    <p:sldId id="424" r:id="rId6"/>
    <p:sldId id="258" r:id="rId7"/>
    <p:sldId id="444" r:id="rId8"/>
    <p:sldId id="426" r:id="rId9"/>
    <p:sldId id="429" r:id="rId10"/>
    <p:sldId id="427" r:id="rId11"/>
    <p:sldId id="428" r:id="rId12"/>
    <p:sldId id="425" r:id="rId13"/>
    <p:sldId id="415" r:id="rId14"/>
    <p:sldId id="420" r:id="rId15"/>
    <p:sldId id="411" r:id="rId16"/>
    <p:sldId id="431" r:id="rId17"/>
    <p:sldId id="439" r:id="rId18"/>
    <p:sldId id="440" r:id="rId19"/>
    <p:sldId id="264" r:id="rId20"/>
    <p:sldId id="266" r:id="rId21"/>
    <p:sldId id="441" r:id="rId22"/>
    <p:sldId id="267" r:id="rId23"/>
    <p:sldId id="442" r:id="rId24"/>
    <p:sldId id="269" r:id="rId25"/>
    <p:sldId id="443" r:id="rId26"/>
    <p:sldId id="259" r:id="rId27"/>
    <p:sldId id="430" r:id="rId28"/>
    <p:sldId id="445" r:id="rId29"/>
    <p:sldId id="261" r:id="rId30"/>
    <p:sldId id="263" r:id="rId31"/>
    <p:sldId id="265" r:id="rId32"/>
    <p:sldId id="260" r:id="rId33"/>
    <p:sldId id="26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60"/>
    <p:restoredTop sz="96170"/>
  </p:normalViewPr>
  <p:slideViewPr>
    <p:cSldViewPr snapToGrid="0">
      <p:cViewPr varScale="1">
        <p:scale>
          <a:sx n="79" d="100"/>
          <a:sy n="79" d="100"/>
        </p:scale>
        <p:origin x="208" y="11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CE3D6-D3F6-BE4E-9E81-F0813D4EE380}" type="datetimeFigureOut">
              <a:rPr lang="en-US" smtClean="0"/>
              <a:t>9/20/23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270AF-BC0C-A74B-925A-65D2D23A4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21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7270AF-BC0C-A74B-925A-65D2D23A42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49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D05D7-2771-BFDD-69AF-902CC9B5F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CE8C21-E881-E83A-727A-AD9634BF1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40190-1440-2F4C-1F03-8AE2EE30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6D31-080D-9643-BF8A-26911618F171}" type="datetimeFigureOut">
              <a:rPr lang="en-US" smtClean="0"/>
              <a:t>9/10/23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48D43-CF73-6263-8078-02F8039E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8F4F6-B026-CB02-F8E2-DBEC292C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E4837-6F54-E24A-9225-7331CC0C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3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F1014-0DB3-6B43-1693-83B04117E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2E2BE-073A-0DC1-F0E1-4B741F182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0F864-DADB-5F30-EC9D-49C12482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6D31-080D-9643-BF8A-26911618F171}" type="datetimeFigureOut">
              <a:rPr lang="en-US" smtClean="0"/>
              <a:t>9/10/23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1B110-8152-7C3A-F280-A9B47383A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0562E-5D0F-1EA4-7793-988C8CAD3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E4837-6F54-E24A-9225-7331CC0C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8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BDDED4-79EA-9BBD-29F2-550610C1E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8D679E-FCB7-670F-7B0B-27C8D8CD3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0B691-7882-0204-C90C-DB8A8540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6D31-080D-9643-BF8A-26911618F171}" type="datetimeFigureOut">
              <a:rPr lang="en-US" smtClean="0"/>
              <a:t>9/10/23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96738-DB44-EBE3-5FEC-9679F34B9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81D86-F9E0-EC01-CFB5-E48C2DAEA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E4837-6F54-E24A-9225-7331CC0C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3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1CF12-0198-F2E9-E21E-7BAEDCC6A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4E3A9-3005-DF1E-BC52-D115CA232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C74A6-5F02-EDBE-C56E-7859CC41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6D31-080D-9643-BF8A-26911618F171}" type="datetimeFigureOut">
              <a:rPr lang="en-US" smtClean="0"/>
              <a:t>9/10/23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92779-1F39-55F5-94C4-AF8261305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F1767-EDE0-95DC-F391-FA089AC93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E4837-6F54-E24A-9225-7331CC0C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23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74DDF-0DB3-558D-71DD-6B1F0086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19F0E-CFBC-867D-2939-57D59A7FE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BD497-B02A-B028-3B66-9D2E51BE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6D31-080D-9643-BF8A-26911618F171}" type="datetimeFigureOut">
              <a:rPr lang="en-US" smtClean="0"/>
              <a:t>9/10/23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98C33-4730-4FFF-E66C-141FB43C7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04929-EE0B-CA5E-5A39-3AC1A34AA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E4837-6F54-E24A-9225-7331CC0C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30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DD90D-3B38-6B71-9662-2FDBC38B4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07424-1FDA-61AE-CB7C-52B6AC768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30822-A1A4-D995-F392-C7CB57F35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04681-2A46-5C2C-479F-86860F31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6D31-080D-9643-BF8A-26911618F171}" type="datetimeFigureOut">
              <a:rPr lang="en-US" smtClean="0"/>
              <a:t>9/10/23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A3B46-1D7F-3E49-13A6-2378B4270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CE57E-34C0-8FC4-610D-679102482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E4837-6F54-E24A-9225-7331CC0C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6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99F2-EA30-966D-9E7E-74AEE82C2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52BB0-0928-DD90-B7FA-4FE18FA58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C2BA2-836A-972B-763A-9AE8898EF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785C38-4F57-4507-72E7-7A23132F6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B9A6FF-3C8A-8185-8CD9-963A5DCEB5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5B7B45-EE96-D839-4758-2DB8E948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6D31-080D-9643-BF8A-26911618F171}" type="datetimeFigureOut">
              <a:rPr lang="en-US" smtClean="0"/>
              <a:t>9/10/23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288540-CB29-C76B-FC01-9A4112AA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4082A-AA3C-A913-1597-45FD773A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E4837-6F54-E24A-9225-7331CC0C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8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72C67-F6AB-F375-48E3-A6AB668C3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FF88C7-26DB-E449-D319-1114FFC2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6D31-080D-9643-BF8A-26911618F171}" type="datetimeFigureOut">
              <a:rPr lang="en-US" smtClean="0"/>
              <a:t>9/10/23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F330A-B976-9AE6-D97D-7C28AB9A2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2DE0A-5239-6E45-C1B7-4F87C61B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E4837-6F54-E24A-9225-7331CC0C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8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3A96A2-0922-7D9B-832A-5F248A5A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6D31-080D-9643-BF8A-26911618F171}" type="datetimeFigureOut">
              <a:rPr lang="en-US" smtClean="0"/>
              <a:t>9/10/23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1DEBD3-5746-76C5-52CD-0E4C3AFD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35F71-23A2-5539-A2E6-3B5F4C9C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E4837-6F54-E24A-9225-7331CC0C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92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BE887-E2AD-2170-57CA-481872984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87C26-3317-4D37-9F2E-12256D4A8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38FE6-957E-D61A-4912-3174B0548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4B72B-DBC7-A920-B2B6-020B2399C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6D31-080D-9643-BF8A-26911618F171}" type="datetimeFigureOut">
              <a:rPr lang="en-US" smtClean="0"/>
              <a:t>9/10/23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C6690-D788-A44C-A997-32DC5F39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0B72D-CA2E-7092-EEE3-E44B3F4D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E4837-6F54-E24A-9225-7331CC0C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C1BB3-1B11-8948-1D74-942EFBA30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2846FD-58A1-774F-B695-24D9CBA464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E6D3D-E741-3F6E-356B-BD7AB4D48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56E38-0B19-0E6B-6B05-5BC43633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6D31-080D-9643-BF8A-26911618F171}" type="datetimeFigureOut">
              <a:rPr lang="en-US" smtClean="0"/>
              <a:t>9/10/23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03797-421F-7464-02FB-E8F172ADA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E4FE9-F45A-E9F9-0319-0261AFBC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E4837-6F54-E24A-9225-7331CC0C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0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789B82-11D8-93EF-A4F2-6D2BDCA0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65734-D417-5168-D4CF-17A591B7D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994C4-65CE-324D-C488-6223D1342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D6D31-080D-9643-BF8A-26911618F171}" type="datetimeFigureOut">
              <a:rPr lang="en-US" smtClean="0"/>
              <a:t>9/10/23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81887-8792-1A7C-2C71-865A01D40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AE26C-52FC-6618-4A7B-40F6C5A7D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E4837-6F54-E24A-9225-7331CC0C8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3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jpg"/><Relationship Id="rId5" Type="http://schemas.openxmlformats.org/officeDocument/2006/relationships/hyperlink" Target="https://amrdcdata.ssec.wisc.edu/" TargetMode="External"/><Relationship Id="rId4" Type="http://schemas.openxmlformats.org/officeDocument/2006/relationships/hyperlink" Target="https://amrdcdata.ssec.wisc.edu/thredds/catalog/catalog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mrdcdata.ssec.wisc.edu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NOAA16LAC-big.jpg">
            <a:extLst>
              <a:ext uri="{FF2B5EF4-FFF2-40B4-BE49-F238E27FC236}">
                <a16:creationId xmlns:a16="http://schemas.microsoft.com/office/drawing/2014/main" id="{F508D3AB-E67A-7F00-FEFC-341EC1479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34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Freeform: Shape 3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8F1127-3333-92E7-A7DC-32E36BCBC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899937"/>
            <a:ext cx="4262984" cy="2695853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 dirty="0"/>
              <a:t>Two Cases of </a:t>
            </a:r>
            <a:r>
              <a:rPr lang="en-US" sz="4400" b="1" dirty="0" err="1"/>
              <a:t>McIDAS</a:t>
            </a:r>
            <a:r>
              <a:rPr lang="en-US" sz="4400" b="1" dirty="0"/>
              <a:t>: </a:t>
            </a:r>
            <a:br>
              <a:rPr lang="en-US" sz="4400" b="1" dirty="0"/>
            </a:br>
            <a:r>
              <a:rPr lang="en-US" sz="4400" b="1" dirty="0"/>
              <a:t>The AMRDC &amp; MATC!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2CDC42-E77C-2FB3-AF8B-5E867F489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421728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/>
              <a:t>Matthew Lazzara, PhD </a:t>
            </a:r>
          </a:p>
          <a:p>
            <a:pPr algn="l"/>
            <a:r>
              <a:rPr lang="en-US" dirty="0"/>
              <a:t>AMRDC, UW-Madison </a:t>
            </a:r>
          </a:p>
          <a:p>
            <a:pPr algn="l"/>
            <a:r>
              <a:rPr lang="en-US" dirty="0"/>
              <a:t>Physical Sciences, MATC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madisonclg_logo_hrz_2c_rev.jpg">
            <a:extLst>
              <a:ext uri="{FF2B5EF4-FFF2-40B4-BE49-F238E27FC236}">
                <a16:creationId xmlns:a16="http://schemas.microsoft.com/office/drawing/2014/main" id="{C9DAEDA3-978F-DD49-C68D-23C3711A9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091" y="3682289"/>
            <a:ext cx="1234659" cy="673301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18" name="Picture 17" descr="nsf1.gif">
            <a:extLst>
              <a:ext uri="{FF2B5EF4-FFF2-40B4-BE49-F238E27FC236}">
                <a16:creationId xmlns:a16="http://schemas.microsoft.com/office/drawing/2014/main" id="{87FAA029-D17F-DF66-0A0A-C2A3293C9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42" y="222143"/>
            <a:ext cx="900726" cy="900726"/>
          </a:xfrm>
          <a:prstGeom prst="rect">
            <a:avLst/>
          </a:prstGeom>
        </p:spPr>
      </p:pic>
      <p:pic>
        <p:nvPicPr>
          <p:cNvPr id="19" name="Picture 18" descr="USAP-LOGO.c01 copy.gif">
            <a:extLst>
              <a:ext uri="{FF2B5EF4-FFF2-40B4-BE49-F238E27FC236}">
                <a16:creationId xmlns:a16="http://schemas.microsoft.com/office/drawing/2014/main" id="{AFC9DB83-938C-180B-06BF-1FD655D8A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5" y="3580475"/>
            <a:ext cx="840977" cy="8409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687ED6-9222-0AC2-0FBC-CC5A40ECEB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7242" y="3526667"/>
            <a:ext cx="619898" cy="984544"/>
          </a:xfrm>
          <a:prstGeom prst="rect">
            <a:avLst/>
          </a:prstGeom>
        </p:spPr>
      </p:pic>
      <p:pic>
        <p:nvPicPr>
          <p:cNvPr id="22" name="Picture 21" descr="A picture containing arrow&#10;&#10;Description automatically generated">
            <a:extLst>
              <a:ext uri="{FF2B5EF4-FFF2-40B4-BE49-F238E27FC236}">
                <a16:creationId xmlns:a16="http://schemas.microsoft.com/office/drawing/2014/main" id="{23DEE2CB-22E4-A51A-A4C2-D6178D62F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011" y="137818"/>
            <a:ext cx="979106" cy="984545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BF7C7D27-80D6-1C09-55FA-FB3E140606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8067" y="137818"/>
            <a:ext cx="1026960" cy="102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12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north and south america&#10;&#10;Description automatically generated">
            <a:extLst>
              <a:ext uri="{FF2B5EF4-FFF2-40B4-BE49-F238E27FC236}">
                <a16:creationId xmlns:a16="http://schemas.microsoft.com/office/drawing/2014/main" id="{850D39C8-F14B-7F5B-00B6-F700BB094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screenshot of a weather map&#10;&#10;Description automatically generated">
            <a:extLst>
              <a:ext uri="{FF2B5EF4-FFF2-40B4-BE49-F238E27FC236}">
                <a16:creationId xmlns:a16="http://schemas.microsoft.com/office/drawing/2014/main" id="{82A65251-6F63-E5F3-2CFD-9FC767C0E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63" b="-9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16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ata flow&#10;&#10;Description automatically generated">
            <a:extLst>
              <a:ext uri="{FF2B5EF4-FFF2-40B4-BE49-F238E27FC236}">
                <a16:creationId xmlns:a16="http://schemas.microsoft.com/office/drawing/2014/main" id="{8F258521-45BB-FBA2-0C51-6B877C7BA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182" y="123738"/>
            <a:ext cx="8956418" cy="671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78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43" y="-48569"/>
            <a:ext cx="8487178" cy="6906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81014" y="0"/>
            <a:ext cx="3611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AMRC </a:t>
            </a:r>
          </a:p>
          <a:p>
            <a:pPr algn="ctr"/>
            <a:r>
              <a:rPr lang="en-US" sz="3600" b="1" u="sng" dirty="0"/>
              <a:t>“Data Center”</a:t>
            </a:r>
          </a:p>
        </p:txBody>
      </p:sp>
    </p:spTree>
    <p:extLst>
      <p:ext uri="{BB962C8B-B14F-4D97-AF65-F5344CB8AC3E}">
        <p14:creationId xmlns:p14="http://schemas.microsoft.com/office/powerpoint/2010/main" val="4273590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3F6A1-F63F-AD48-A3A0-9C6F593CB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27" y="114589"/>
            <a:ext cx="5167185" cy="16805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b="1" u="sng" kern="1200" dirty="0">
                <a:latin typeface="+mj-lt"/>
                <a:ea typeface="+mj-ea"/>
                <a:cs typeface="+mj-cs"/>
              </a:rPr>
              <a:t>Meteorological Data Servers and Services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337077-4FC5-82A0-2229-16C2931B5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9039" y="155930"/>
            <a:ext cx="6769912" cy="3444004"/>
          </a:xfrm>
        </p:spPr>
        <p:txBody>
          <a:bodyPr anchor="ctr">
            <a:normAutofit fontScale="70000" lnSpcReduction="20000"/>
          </a:bodyPr>
          <a:lstStyle/>
          <a:p>
            <a:r>
              <a:rPr lang="en-US" sz="3200" dirty="0" err="1"/>
              <a:t>McIDAS</a:t>
            </a:r>
            <a:r>
              <a:rPr lang="en-US" sz="3200" dirty="0"/>
              <a:t> ADDE</a:t>
            </a:r>
          </a:p>
          <a:p>
            <a:pPr lvl="1"/>
            <a:r>
              <a:rPr lang="en-US" sz="2800" dirty="0"/>
              <a:t>AMRDC 	</a:t>
            </a:r>
            <a:r>
              <a:rPr lang="en-US" sz="2800" dirty="0" err="1"/>
              <a:t>mcw.ssec.wisc.edu</a:t>
            </a:r>
            <a:endParaRPr lang="en-US" sz="2800" dirty="0"/>
          </a:p>
          <a:p>
            <a:pPr lvl="1"/>
            <a:r>
              <a:rPr lang="en-US" sz="2800" dirty="0"/>
              <a:t>AMRC 	</a:t>
            </a:r>
            <a:r>
              <a:rPr lang="en-US" sz="2800" dirty="0" err="1"/>
              <a:t>amrc.ssec.wisc.edu</a:t>
            </a:r>
            <a:endParaRPr lang="en-US" sz="2800" dirty="0"/>
          </a:p>
          <a:p>
            <a:pPr lvl="1"/>
            <a:r>
              <a:rPr lang="en-US" sz="2800" dirty="0"/>
              <a:t>ARCHIVE 	</a:t>
            </a:r>
            <a:r>
              <a:rPr lang="en-US" sz="2800" dirty="0" err="1"/>
              <a:t>amrc.ssec.wisc.edu</a:t>
            </a:r>
            <a:endParaRPr lang="en-US" sz="2800" dirty="0"/>
          </a:p>
          <a:p>
            <a:pPr lvl="1"/>
            <a:r>
              <a:rPr lang="en-US" sz="2800" dirty="0"/>
              <a:t>ROSS 	</a:t>
            </a:r>
            <a:r>
              <a:rPr lang="en-US" sz="2800" dirty="0" err="1"/>
              <a:t>ross.ssec.wisc.edu</a:t>
            </a:r>
            <a:endParaRPr lang="en-US" sz="2800" dirty="0"/>
          </a:p>
          <a:p>
            <a:r>
              <a:rPr lang="en-US" sz="3200" dirty="0"/>
              <a:t>LDM – Antarctic-IDD</a:t>
            </a:r>
            <a:endParaRPr lang="en-US" sz="2800" dirty="0"/>
          </a:p>
          <a:p>
            <a:r>
              <a:rPr lang="en-US" sz="3200" dirty="0"/>
              <a:t>THREDDS – TBA</a:t>
            </a:r>
          </a:p>
          <a:p>
            <a:pPr lvl="1"/>
            <a:r>
              <a:rPr lang="en-US" sz="2600" dirty="0">
                <a:hlinkClick r:id="rId4"/>
              </a:rPr>
              <a:t>https://amrdcdata.ssec.wisc.edu/thredds/catalog/catalog.html</a:t>
            </a:r>
            <a:r>
              <a:rPr lang="en-US" sz="2600" dirty="0"/>
              <a:t> </a:t>
            </a:r>
          </a:p>
          <a:p>
            <a:r>
              <a:rPr lang="en-US" sz="3200" dirty="0"/>
              <a:t>Data Repository</a:t>
            </a:r>
          </a:p>
          <a:p>
            <a:pPr lvl="1"/>
            <a:r>
              <a:rPr lang="en-US" sz="2800" dirty="0">
                <a:hlinkClick r:id="rId5"/>
              </a:rPr>
              <a:t>https://amrdcdata.ssec.wisc.edu/</a:t>
            </a:r>
            <a:r>
              <a:rPr lang="en-US" sz="2800" dirty="0"/>
              <a:t> 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416C36D-0857-FE46-A15B-BCC921C79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54" y="2182233"/>
            <a:ext cx="5167185" cy="3875389"/>
          </a:xfrm>
          <a:prstGeom prst="rect">
            <a:avLst/>
          </a:prstGeom>
        </p:spPr>
      </p:pic>
      <p:pic>
        <p:nvPicPr>
          <p:cNvPr id="7" name="Video 5">
            <a:extLst>
              <a:ext uri="{FF2B5EF4-FFF2-40B4-BE49-F238E27FC236}">
                <a16:creationId xmlns:a16="http://schemas.microsoft.com/office/drawing/2014/main" id="{94E86C86-10E8-C04D-016C-1504300FBC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1" b="285"/>
          <a:stretch/>
        </p:blipFill>
        <p:spPr>
          <a:xfrm>
            <a:off x="6861124" y="3779825"/>
            <a:ext cx="5167185" cy="289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258D7-E285-F641-97BE-9EE32676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35" y="161105"/>
            <a:ext cx="3329251" cy="1153937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AMRDC</a:t>
            </a:r>
            <a:br>
              <a:rPr lang="en-US" b="1" u="sng" dirty="0"/>
            </a:br>
            <a:r>
              <a:rPr lang="en-US" b="1" u="sng" dirty="0"/>
              <a:t>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9245F-B958-FE49-811F-73EA26D86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45" y="1483398"/>
            <a:ext cx="4205417" cy="548581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Based on CKAN</a:t>
            </a:r>
          </a:p>
          <a:p>
            <a:pPr lvl="1"/>
            <a:r>
              <a:rPr lang="en-US" dirty="0"/>
              <a:t>Open Source</a:t>
            </a:r>
          </a:p>
          <a:p>
            <a:pPr marL="457200" lvl="1" indent="0">
              <a:buNone/>
            </a:pPr>
            <a:r>
              <a:rPr lang="en-US" dirty="0"/>
              <a:t>(Comprehensive Knowledge Archive Network)</a:t>
            </a:r>
          </a:p>
          <a:p>
            <a:r>
              <a:rPr lang="en-US" dirty="0"/>
              <a:t>Easy access</a:t>
            </a:r>
          </a:p>
          <a:p>
            <a:r>
              <a:rPr lang="en-US" dirty="0"/>
              <a:t>Search/Advanced Search</a:t>
            </a:r>
          </a:p>
          <a:p>
            <a:r>
              <a:rPr lang="en-US" dirty="0"/>
              <a:t>Clickable Map</a:t>
            </a:r>
          </a:p>
          <a:p>
            <a:r>
              <a:rPr lang="en-US" dirty="0"/>
              <a:t>Keywords</a:t>
            </a:r>
          </a:p>
          <a:p>
            <a:r>
              <a:rPr lang="en-US" dirty="0"/>
              <a:t>Digital Object Identifiers (DOI)</a:t>
            </a:r>
          </a:p>
          <a:p>
            <a:r>
              <a:rPr lang="en-US" dirty="0"/>
              <a:t>Follows ‘FAIR’ conventions</a:t>
            </a:r>
          </a:p>
          <a:p>
            <a:pPr lvl="1"/>
            <a:r>
              <a:rPr lang="en-US" dirty="0"/>
              <a:t>Findable, Accessible, Interoperable, and Reusable</a:t>
            </a:r>
          </a:p>
          <a:p>
            <a:r>
              <a:rPr lang="en-US" dirty="0"/>
              <a:t>Now available!</a:t>
            </a:r>
          </a:p>
          <a:p>
            <a:pPr lvl="1"/>
            <a:r>
              <a:rPr lang="en-US" b="1" dirty="0"/>
              <a:t>Please make use of it!!</a:t>
            </a:r>
          </a:p>
          <a:p>
            <a:pPr lvl="1"/>
            <a:r>
              <a:rPr lang="en-US" dirty="0"/>
              <a:t>Feedback welcome!</a:t>
            </a:r>
          </a:p>
          <a:p>
            <a:pPr lvl="1"/>
            <a:r>
              <a:rPr lang="en-US" i="1" dirty="0"/>
              <a:t>Data being added all the time</a:t>
            </a:r>
          </a:p>
          <a:p>
            <a:endParaRPr lang="en-US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61E301B-D6A7-CD4D-A8BE-B737244AC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262" y="839610"/>
            <a:ext cx="6033015" cy="5898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7C239-C1BA-2549-9CA2-90D1B8740B52}"/>
              </a:ext>
            </a:extLst>
          </p:cNvPr>
          <p:cNvSpPr txBox="1"/>
          <p:nvPr/>
        </p:nvSpPr>
        <p:spPr>
          <a:xfrm>
            <a:off x="5718262" y="91743"/>
            <a:ext cx="6378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hlinkClick r:id="rId3"/>
              </a:rPr>
              <a:t>https://</a:t>
            </a:r>
            <a:r>
              <a:rPr lang="en-US" sz="3600">
                <a:hlinkClick r:id="rId3"/>
              </a:rPr>
              <a:t>amrdcdata</a:t>
            </a:r>
            <a:r>
              <a:rPr lang="en-US" sz="3600" dirty="0">
                <a:hlinkClick r:id="rId3"/>
              </a:rPr>
              <a:t>.ssec.wisc.edu</a:t>
            </a:r>
            <a:r>
              <a:rPr lang="en-US" sz="3600" dirty="0"/>
              <a:t> </a:t>
            </a: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268D3C24-280E-FC48-97F0-3BA4C7AE3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283" y="-78702"/>
            <a:ext cx="2103614" cy="210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29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FD797E-8EFF-9646-8B61-78ED81473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64" y="336289"/>
            <a:ext cx="4800600" cy="1325563"/>
          </a:xfrm>
        </p:spPr>
        <p:txBody>
          <a:bodyPr anchor="b">
            <a:normAutofit/>
          </a:bodyPr>
          <a:lstStyle/>
          <a:p>
            <a:pPr algn="ctr"/>
            <a:r>
              <a:rPr lang="en-US" b="1" u="sng" dirty="0"/>
              <a:t>Antarctic Satellite Composite Imagery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0604E6-2817-2548-AC4F-FD9C21175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64" y="1955197"/>
            <a:ext cx="5043620" cy="4111971"/>
          </a:xfrm>
        </p:spPr>
        <p:txBody>
          <a:bodyPr>
            <a:normAutofit/>
          </a:bodyPr>
          <a:lstStyle/>
          <a:p>
            <a:r>
              <a:rPr lang="en-US" sz="2400" dirty="0"/>
              <a:t>This project *formal* operational support for these composites after 30+ years of generation!!</a:t>
            </a:r>
          </a:p>
          <a:p>
            <a:r>
              <a:rPr lang="en-US" sz="2400" dirty="0"/>
              <a:t>Improve by including more satellites into the composite</a:t>
            </a:r>
          </a:p>
          <a:p>
            <a:r>
              <a:rPr lang="en-US" sz="2400" dirty="0"/>
              <a:t>Providing a “standard grid-north-up” product</a:t>
            </a:r>
          </a:p>
          <a:p>
            <a:r>
              <a:rPr lang="en-US" sz="2400" dirty="0"/>
              <a:t>Continue to make hourly composites available in 5 spectral channels.</a:t>
            </a:r>
          </a:p>
        </p:txBody>
      </p:sp>
      <p:pic>
        <p:nvPicPr>
          <p:cNvPr id="2049" name="Picture 1" descr="page35image1789280">
            <a:extLst>
              <a:ext uri="{FF2B5EF4-FFF2-40B4-BE49-F238E27FC236}">
                <a16:creationId xmlns:a16="http://schemas.microsoft.com/office/drawing/2014/main" id="{39EDE1B7-B01B-D642-BBE1-7CC026229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2168" y="79936"/>
            <a:ext cx="3693173" cy="369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35image1819072">
            <a:extLst>
              <a:ext uri="{FF2B5EF4-FFF2-40B4-BE49-F238E27FC236}">
                <a16:creationId xmlns:a16="http://schemas.microsoft.com/office/drawing/2014/main" id="{D4F99513-43B0-AE4E-BE24-80845682F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4435" y="3212757"/>
            <a:ext cx="3510109" cy="351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CA2D3E-A4FA-C84A-90CF-7A31EBF43B40}"/>
              </a:ext>
            </a:extLst>
          </p:cNvPr>
          <p:cNvSpPr txBox="1"/>
          <p:nvPr/>
        </p:nvSpPr>
        <p:spPr>
          <a:xfrm>
            <a:off x="4819136" y="53132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8946E7-503A-214A-9D54-B12FDB5EDED5}"/>
              </a:ext>
            </a:extLst>
          </p:cNvPr>
          <p:cNvCxnSpPr>
            <a:cxnSpLocks/>
          </p:cNvCxnSpPr>
          <p:nvPr/>
        </p:nvCxnSpPr>
        <p:spPr>
          <a:xfrm flipV="1">
            <a:off x="5096760" y="2493818"/>
            <a:ext cx="772449" cy="43030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0F8EFBC-F125-764D-A98E-18F4B4EEB112}"/>
              </a:ext>
            </a:extLst>
          </p:cNvPr>
          <p:cNvCxnSpPr>
            <a:cxnSpLocks/>
          </p:cNvCxnSpPr>
          <p:nvPr/>
        </p:nvCxnSpPr>
        <p:spPr>
          <a:xfrm>
            <a:off x="5548184" y="4510611"/>
            <a:ext cx="2280570" cy="50877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14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D43129E-592F-724A-6C76-810AA439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0" y="0"/>
            <a:ext cx="6858000" cy="6858000"/>
          </a:xfrm>
          <a:prstGeom prst="rect">
            <a:avLst/>
          </a:prstGeom>
        </p:spPr>
      </p:pic>
      <p:pic>
        <p:nvPicPr>
          <p:cNvPr id="3" name="Picture 2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68892030-4EAA-6A33-F8CB-BD7C522C7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870" y="177800"/>
            <a:ext cx="6502400" cy="650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D2FEB-A8B4-0ED0-95BD-ED97064646D7}"/>
              </a:ext>
            </a:extLst>
          </p:cNvPr>
          <p:cNvSpPr txBox="1"/>
          <p:nvPr/>
        </p:nvSpPr>
        <p:spPr>
          <a:xfrm>
            <a:off x="7597588" y="177800"/>
            <a:ext cx="1075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 March</a:t>
            </a:r>
          </a:p>
          <a:p>
            <a:r>
              <a:rPr lang="en-US" dirty="0">
                <a:solidFill>
                  <a:schemeClr val="bg1"/>
                </a:solidFill>
              </a:rPr>
              <a:t>19 UTC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58536C-016D-DCA9-5BEB-AD6789F48BDB}"/>
              </a:ext>
            </a:extLst>
          </p:cNvPr>
          <p:cNvCxnSpPr>
            <a:cxnSpLocks/>
          </p:cNvCxnSpPr>
          <p:nvPr/>
        </p:nvCxnSpPr>
        <p:spPr>
          <a:xfrm flipV="1">
            <a:off x="3307882" y="472891"/>
            <a:ext cx="0" cy="6248178"/>
          </a:xfrm>
          <a:prstGeom prst="line">
            <a:avLst/>
          </a:prstGeom>
          <a:ln w="25400">
            <a:solidFill>
              <a:schemeClr val="tx1"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2BF76B8-E7D0-58F1-5FB6-2E8ABCD49F4B}"/>
              </a:ext>
            </a:extLst>
          </p:cNvPr>
          <p:cNvSpPr/>
          <p:nvPr/>
        </p:nvSpPr>
        <p:spPr>
          <a:xfrm>
            <a:off x="8152919" y="3848320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42361A-42C6-C3BE-41D6-0280D5CC6748}"/>
              </a:ext>
            </a:extLst>
          </p:cNvPr>
          <p:cNvSpPr/>
          <p:nvPr/>
        </p:nvSpPr>
        <p:spPr>
          <a:xfrm>
            <a:off x="6882035" y="3149931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F34AF3-2818-7914-16F9-B51E3AA0B80C}"/>
              </a:ext>
            </a:extLst>
          </p:cNvPr>
          <p:cNvSpPr/>
          <p:nvPr/>
        </p:nvSpPr>
        <p:spPr>
          <a:xfrm>
            <a:off x="6810627" y="3104212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E20FA9-1DA4-40E8-D91B-451A978A21A4}"/>
              </a:ext>
            </a:extLst>
          </p:cNvPr>
          <p:cNvSpPr txBox="1"/>
          <p:nvPr/>
        </p:nvSpPr>
        <p:spPr>
          <a:xfrm>
            <a:off x="7480957" y="3301188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Dome C II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7806DA-01CD-FB89-B572-919A9A571F46}"/>
              </a:ext>
            </a:extLst>
          </p:cNvPr>
          <p:cNvSpPr txBox="1"/>
          <p:nvPr/>
        </p:nvSpPr>
        <p:spPr>
          <a:xfrm>
            <a:off x="8152919" y="3663654"/>
            <a:ext cx="80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AGO-4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E644CA-8C9D-23AE-3C36-F150B7197792}"/>
              </a:ext>
            </a:extLst>
          </p:cNvPr>
          <p:cNvSpPr txBox="1"/>
          <p:nvPr/>
        </p:nvSpPr>
        <p:spPr>
          <a:xfrm>
            <a:off x="6879788" y="3104212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D-47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8B7F6C-E710-9383-FBF3-176736CA9B76}"/>
              </a:ext>
            </a:extLst>
          </p:cNvPr>
          <p:cNvSpPr txBox="1"/>
          <p:nvPr/>
        </p:nvSpPr>
        <p:spPr>
          <a:xfrm>
            <a:off x="6727388" y="2810324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D-10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74F0627-3B14-D2C7-B410-FBE0A166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6D07-59BB-564A-9DDA-B7A098C04E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76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D43129E-592F-724A-6C76-810AA439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92030-4EAA-6A33-F8CB-BD7C522C79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3870" y="177800"/>
            <a:ext cx="6502400" cy="650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D2FEB-A8B4-0ED0-95BD-ED97064646D7}"/>
              </a:ext>
            </a:extLst>
          </p:cNvPr>
          <p:cNvSpPr txBox="1"/>
          <p:nvPr/>
        </p:nvSpPr>
        <p:spPr>
          <a:xfrm>
            <a:off x="7597588" y="177800"/>
            <a:ext cx="1075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 March</a:t>
            </a:r>
          </a:p>
          <a:p>
            <a:r>
              <a:rPr lang="en-US" dirty="0">
                <a:solidFill>
                  <a:schemeClr val="bg1"/>
                </a:solidFill>
              </a:rPr>
              <a:t>05 UTC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58536C-016D-DCA9-5BEB-AD6789F48BDB}"/>
              </a:ext>
            </a:extLst>
          </p:cNvPr>
          <p:cNvCxnSpPr>
            <a:cxnSpLocks/>
          </p:cNvCxnSpPr>
          <p:nvPr/>
        </p:nvCxnSpPr>
        <p:spPr>
          <a:xfrm flipV="1">
            <a:off x="3417610" y="474289"/>
            <a:ext cx="0" cy="6248178"/>
          </a:xfrm>
          <a:prstGeom prst="line">
            <a:avLst/>
          </a:prstGeom>
          <a:ln w="25400">
            <a:solidFill>
              <a:schemeClr val="tx1"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F730038-E7F8-36E5-138C-20F8752078E4}"/>
              </a:ext>
            </a:extLst>
          </p:cNvPr>
          <p:cNvSpPr/>
          <p:nvPr/>
        </p:nvSpPr>
        <p:spPr>
          <a:xfrm>
            <a:off x="8152919" y="3848320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14C337-2A34-5AEF-C20D-369B1733A942}"/>
              </a:ext>
            </a:extLst>
          </p:cNvPr>
          <p:cNvSpPr/>
          <p:nvPr/>
        </p:nvSpPr>
        <p:spPr>
          <a:xfrm>
            <a:off x="6882035" y="3149931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648730-9804-0ABC-50FE-6C32D0E8B8E6}"/>
              </a:ext>
            </a:extLst>
          </p:cNvPr>
          <p:cNvSpPr/>
          <p:nvPr/>
        </p:nvSpPr>
        <p:spPr>
          <a:xfrm>
            <a:off x="6810627" y="3104212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4A78D3-D955-A20B-A858-B369DE86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6D07-59BB-564A-9DDA-B7A098C04E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74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D43129E-592F-724A-6C76-810AA439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92030-4EAA-6A33-F8CB-BD7C522C79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3870" y="177800"/>
            <a:ext cx="6502400" cy="650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D2FEB-A8B4-0ED0-95BD-ED97064646D7}"/>
              </a:ext>
            </a:extLst>
          </p:cNvPr>
          <p:cNvSpPr txBox="1"/>
          <p:nvPr/>
        </p:nvSpPr>
        <p:spPr>
          <a:xfrm>
            <a:off x="7597588" y="177800"/>
            <a:ext cx="1075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 March</a:t>
            </a:r>
          </a:p>
          <a:p>
            <a:r>
              <a:rPr lang="en-US" dirty="0">
                <a:solidFill>
                  <a:schemeClr val="bg1"/>
                </a:solidFill>
              </a:rPr>
              <a:t>18 UTC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58536C-016D-DCA9-5BEB-AD6789F48BDB}"/>
              </a:ext>
            </a:extLst>
          </p:cNvPr>
          <p:cNvCxnSpPr>
            <a:cxnSpLocks/>
          </p:cNvCxnSpPr>
          <p:nvPr/>
        </p:nvCxnSpPr>
        <p:spPr>
          <a:xfrm flipV="1">
            <a:off x="3487680" y="472891"/>
            <a:ext cx="0" cy="6248178"/>
          </a:xfrm>
          <a:prstGeom prst="line">
            <a:avLst/>
          </a:prstGeom>
          <a:ln w="25400">
            <a:solidFill>
              <a:schemeClr val="tx1"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627D756-B68B-B85B-1CCA-CD1532A81D2A}"/>
              </a:ext>
            </a:extLst>
          </p:cNvPr>
          <p:cNvSpPr/>
          <p:nvPr/>
        </p:nvSpPr>
        <p:spPr>
          <a:xfrm>
            <a:off x="8152919" y="3848320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2662B8-3454-EA31-1362-CFD71B2FE029}"/>
              </a:ext>
            </a:extLst>
          </p:cNvPr>
          <p:cNvSpPr/>
          <p:nvPr/>
        </p:nvSpPr>
        <p:spPr>
          <a:xfrm>
            <a:off x="6882035" y="3149931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61FB46-E0CA-6B7C-0EB6-ACE2EBDF2D46}"/>
              </a:ext>
            </a:extLst>
          </p:cNvPr>
          <p:cNvSpPr/>
          <p:nvPr/>
        </p:nvSpPr>
        <p:spPr>
          <a:xfrm>
            <a:off x="6810627" y="3104212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183996-7375-82EC-9B90-A9D920B9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6D07-59BB-564A-9DDA-B7A098C04E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96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D43129E-592F-724A-6C76-810AA439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92030-4EAA-6A33-F8CB-BD7C522C79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3870" y="177800"/>
            <a:ext cx="6502400" cy="650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D2FEB-A8B4-0ED0-95BD-ED97064646D7}"/>
              </a:ext>
            </a:extLst>
          </p:cNvPr>
          <p:cNvSpPr txBox="1"/>
          <p:nvPr/>
        </p:nvSpPr>
        <p:spPr>
          <a:xfrm>
            <a:off x="7597588" y="177800"/>
            <a:ext cx="1075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 March</a:t>
            </a:r>
          </a:p>
          <a:p>
            <a:r>
              <a:rPr lang="en-US" dirty="0">
                <a:solidFill>
                  <a:schemeClr val="bg1"/>
                </a:solidFill>
              </a:rPr>
              <a:t>05 UTC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58536C-016D-DCA9-5BEB-AD6789F48BDB}"/>
              </a:ext>
            </a:extLst>
          </p:cNvPr>
          <p:cNvCxnSpPr>
            <a:cxnSpLocks/>
          </p:cNvCxnSpPr>
          <p:nvPr/>
        </p:nvCxnSpPr>
        <p:spPr>
          <a:xfrm flipV="1">
            <a:off x="3616106" y="472891"/>
            <a:ext cx="0" cy="6248178"/>
          </a:xfrm>
          <a:prstGeom prst="line">
            <a:avLst/>
          </a:prstGeom>
          <a:ln w="25400">
            <a:solidFill>
              <a:schemeClr val="tx1"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F59B500-BF45-206D-25AA-6122205B32A8}"/>
              </a:ext>
            </a:extLst>
          </p:cNvPr>
          <p:cNvSpPr/>
          <p:nvPr/>
        </p:nvSpPr>
        <p:spPr>
          <a:xfrm>
            <a:off x="8152919" y="3848320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73D8C6-320B-9432-A445-39D964C8DC63}"/>
              </a:ext>
            </a:extLst>
          </p:cNvPr>
          <p:cNvSpPr/>
          <p:nvPr/>
        </p:nvSpPr>
        <p:spPr>
          <a:xfrm>
            <a:off x="6882035" y="3149931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5EC5B-E633-3E1D-5A13-FA2F57D6F373}"/>
              </a:ext>
            </a:extLst>
          </p:cNvPr>
          <p:cNvSpPr/>
          <p:nvPr/>
        </p:nvSpPr>
        <p:spPr>
          <a:xfrm>
            <a:off x="6810627" y="3104212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C516F6-7966-1859-A5D2-8990681BD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6D07-59BB-564A-9DDA-B7A098C04E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9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0A2BD-446A-C7AD-E1AE-6EDF4DBFD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821" y="127977"/>
            <a:ext cx="9512643" cy="1325563"/>
          </a:xfrm>
        </p:spPr>
        <p:txBody>
          <a:bodyPr/>
          <a:lstStyle/>
          <a:p>
            <a:r>
              <a:rPr lang="en-US" b="1" u="sng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84E4F-A9A7-FDCF-68BA-8A4FAA45D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574" y="1197673"/>
            <a:ext cx="5710881" cy="4351338"/>
          </a:xfrm>
        </p:spPr>
        <p:txBody>
          <a:bodyPr/>
          <a:lstStyle/>
          <a:p>
            <a:r>
              <a:rPr lang="en-US" dirty="0"/>
              <a:t>The AMRC…</a:t>
            </a:r>
          </a:p>
          <a:p>
            <a:r>
              <a:rPr lang="en-US" dirty="0"/>
              <a:t>Madison College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DF35A-A94B-12B1-6DE8-434EF3AC6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211" y="222421"/>
            <a:ext cx="6301842" cy="6301842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pic>
        <p:nvPicPr>
          <p:cNvPr id="5" name="Picture 4" descr="A satellite image of the earth&#10;&#10;Description automatically generated">
            <a:extLst>
              <a:ext uri="{FF2B5EF4-FFF2-40B4-BE49-F238E27FC236}">
                <a16:creationId xmlns:a16="http://schemas.microsoft.com/office/drawing/2014/main" id="{3B0EA7C7-8F7C-4590-FAE7-D8092D9DA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19" y="2404896"/>
            <a:ext cx="4940022" cy="411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45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D43129E-592F-724A-6C76-810AA439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92030-4EAA-6A33-F8CB-BD7C522C79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3870" y="177800"/>
            <a:ext cx="6502400" cy="650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D2FEB-A8B4-0ED0-95BD-ED97064646D7}"/>
              </a:ext>
            </a:extLst>
          </p:cNvPr>
          <p:cNvSpPr txBox="1"/>
          <p:nvPr/>
        </p:nvSpPr>
        <p:spPr>
          <a:xfrm>
            <a:off x="7597588" y="177800"/>
            <a:ext cx="1075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 March</a:t>
            </a:r>
          </a:p>
          <a:p>
            <a:r>
              <a:rPr lang="en-US" dirty="0">
                <a:solidFill>
                  <a:schemeClr val="bg1"/>
                </a:solidFill>
              </a:rPr>
              <a:t>15 UTC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58536C-016D-DCA9-5BEB-AD6789F48BDB}"/>
              </a:ext>
            </a:extLst>
          </p:cNvPr>
          <p:cNvCxnSpPr>
            <a:cxnSpLocks/>
          </p:cNvCxnSpPr>
          <p:nvPr/>
        </p:nvCxnSpPr>
        <p:spPr>
          <a:xfrm flipV="1">
            <a:off x="3646929" y="472891"/>
            <a:ext cx="0" cy="6248178"/>
          </a:xfrm>
          <a:prstGeom prst="line">
            <a:avLst/>
          </a:prstGeom>
          <a:ln w="25400">
            <a:solidFill>
              <a:schemeClr val="tx1"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C64712A-31DF-CA65-1EE4-1F6ADCFD7C91}"/>
              </a:ext>
            </a:extLst>
          </p:cNvPr>
          <p:cNvSpPr/>
          <p:nvPr/>
        </p:nvSpPr>
        <p:spPr>
          <a:xfrm>
            <a:off x="8152919" y="3848320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6833A8-1E70-E159-D56D-BF1187A8FEB3}"/>
              </a:ext>
            </a:extLst>
          </p:cNvPr>
          <p:cNvSpPr/>
          <p:nvPr/>
        </p:nvSpPr>
        <p:spPr>
          <a:xfrm>
            <a:off x="6882035" y="3149931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018316-437B-98D5-1125-F9ABF56A83FD}"/>
              </a:ext>
            </a:extLst>
          </p:cNvPr>
          <p:cNvSpPr/>
          <p:nvPr/>
        </p:nvSpPr>
        <p:spPr>
          <a:xfrm>
            <a:off x="6810627" y="3104212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643B1F-1AAC-DDEB-BF13-BB565486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6D07-59BB-564A-9DDA-B7A098C04E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17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D43129E-592F-724A-6C76-810AA439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92030-4EAA-6A33-F8CB-BD7C522C79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3870" y="177800"/>
            <a:ext cx="6502400" cy="650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D2FEB-A8B4-0ED0-95BD-ED97064646D7}"/>
              </a:ext>
            </a:extLst>
          </p:cNvPr>
          <p:cNvSpPr txBox="1"/>
          <p:nvPr/>
        </p:nvSpPr>
        <p:spPr>
          <a:xfrm>
            <a:off x="7597588" y="177800"/>
            <a:ext cx="1075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 March</a:t>
            </a:r>
          </a:p>
          <a:p>
            <a:r>
              <a:rPr lang="en-US" dirty="0">
                <a:solidFill>
                  <a:schemeClr val="bg1"/>
                </a:solidFill>
              </a:rPr>
              <a:t>19 UTC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58536C-016D-DCA9-5BEB-AD6789F48BDB}"/>
              </a:ext>
            </a:extLst>
          </p:cNvPr>
          <p:cNvCxnSpPr>
            <a:cxnSpLocks/>
          </p:cNvCxnSpPr>
          <p:nvPr/>
        </p:nvCxnSpPr>
        <p:spPr>
          <a:xfrm flipV="1">
            <a:off x="3677751" y="472891"/>
            <a:ext cx="0" cy="6248178"/>
          </a:xfrm>
          <a:prstGeom prst="line">
            <a:avLst/>
          </a:prstGeom>
          <a:ln w="25400">
            <a:solidFill>
              <a:schemeClr val="tx1"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F116BBF-FFF3-83FF-E97B-BD006A1549B4}"/>
              </a:ext>
            </a:extLst>
          </p:cNvPr>
          <p:cNvSpPr/>
          <p:nvPr/>
        </p:nvSpPr>
        <p:spPr>
          <a:xfrm>
            <a:off x="8152919" y="3848320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1A8BDC-84AD-7EE4-2626-0D904E990029}"/>
              </a:ext>
            </a:extLst>
          </p:cNvPr>
          <p:cNvSpPr/>
          <p:nvPr/>
        </p:nvSpPr>
        <p:spPr>
          <a:xfrm>
            <a:off x="6882035" y="3149931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B2BED4-F2A1-9170-04C2-55CEE99713B1}"/>
              </a:ext>
            </a:extLst>
          </p:cNvPr>
          <p:cNvSpPr/>
          <p:nvPr/>
        </p:nvSpPr>
        <p:spPr>
          <a:xfrm>
            <a:off x="6810627" y="3104212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418569-6C32-97A1-150D-83506B8D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6D07-59BB-564A-9DDA-B7A098C04E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29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D43129E-592F-724A-6C76-810AA439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92030-4EAA-6A33-F8CB-BD7C522C79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3870" y="177800"/>
            <a:ext cx="6502400" cy="650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D2FEB-A8B4-0ED0-95BD-ED97064646D7}"/>
              </a:ext>
            </a:extLst>
          </p:cNvPr>
          <p:cNvSpPr txBox="1"/>
          <p:nvPr/>
        </p:nvSpPr>
        <p:spPr>
          <a:xfrm>
            <a:off x="7597588" y="177800"/>
            <a:ext cx="1075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 March</a:t>
            </a:r>
          </a:p>
          <a:p>
            <a:r>
              <a:rPr lang="en-US" dirty="0">
                <a:solidFill>
                  <a:schemeClr val="bg1"/>
                </a:solidFill>
              </a:rPr>
              <a:t>03 UTC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58536C-016D-DCA9-5BEB-AD6789F48BDB}"/>
              </a:ext>
            </a:extLst>
          </p:cNvPr>
          <p:cNvCxnSpPr>
            <a:cxnSpLocks/>
          </p:cNvCxnSpPr>
          <p:nvPr/>
        </p:nvCxnSpPr>
        <p:spPr>
          <a:xfrm flipV="1">
            <a:off x="3770219" y="483165"/>
            <a:ext cx="0" cy="6248178"/>
          </a:xfrm>
          <a:prstGeom prst="line">
            <a:avLst/>
          </a:prstGeom>
          <a:ln w="25400">
            <a:solidFill>
              <a:schemeClr val="tx1"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D276563-A718-024F-7ECA-5C2ACF89723F}"/>
              </a:ext>
            </a:extLst>
          </p:cNvPr>
          <p:cNvSpPr/>
          <p:nvPr/>
        </p:nvSpPr>
        <p:spPr>
          <a:xfrm>
            <a:off x="8152919" y="3848320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8CF5D2-A868-04EA-8BA2-DB8BA7B0C3F5}"/>
              </a:ext>
            </a:extLst>
          </p:cNvPr>
          <p:cNvSpPr/>
          <p:nvPr/>
        </p:nvSpPr>
        <p:spPr>
          <a:xfrm>
            <a:off x="6882035" y="3149931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EB0202-100E-34A1-F122-B6AF112681D2}"/>
              </a:ext>
            </a:extLst>
          </p:cNvPr>
          <p:cNvSpPr/>
          <p:nvPr/>
        </p:nvSpPr>
        <p:spPr>
          <a:xfrm>
            <a:off x="6810627" y="3104212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48D989-0961-BB01-65A0-742C4B1AF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6D07-59BB-564A-9DDA-B7A098C04E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04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D43129E-592F-724A-6C76-810AA439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92030-4EAA-6A33-F8CB-BD7C522C79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3870" y="177800"/>
            <a:ext cx="6502400" cy="650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D2FEB-A8B4-0ED0-95BD-ED97064646D7}"/>
              </a:ext>
            </a:extLst>
          </p:cNvPr>
          <p:cNvSpPr txBox="1"/>
          <p:nvPr/>
        </p:nvSpPr>
        <p:spPr>
          <a:xfrm>
            <a:off x="7597588" y="177800"/>
            <a:ext cx="1075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 March</a:t>
            </a:r>
          </a:p>
          <a:p>
            <a:r>
              <a:rPr lang="en-US" dirty="0">
                <a:solidFill>
                  <a:schemeClr val="bg1"/>
                </a:solidFill>
              </a:rPr>
              <a:t>15 UTC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58536C-016D-DCA9-5BEB-AD6789F48BDB}"/>
              </a:ext>
            </a:extLst>
          </p:cNvPr>
          <p:cNvCxnSpPr>
            <a:cxnSpLocks/>
          </p:cNvCxnSpPr>
          <p:nvPr/>
        </p:nvCxnSpPr>
        <p:spPr>
          <a:xfrm flipV="1">
            <a:off x="3837002" y="472891"/>
            <a:ext cx="0" cy="6248178"/>
          </a:xfrm>
          <a:prstGeom prst="line">
            <a:avLst/>
          </a:prstGeom>
          <a:ln w="25400">
            <a:solidFill>
              <a:schemeClr val="tx1"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A02169C-B192-7318-15DD-BCE82D65DD17}"/>
              </a:ext>
            </a:extLst>
          </p:cNvPr>
          <p:cNvSpPr/>
          <p:nvPr/>
        </p:nvSpPr>
        <p:spPr>
          <a:xfrm>
            <a:off x="8152919" y="3848320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41B1F1-2EC7-35A6-87C0-266BDD2DEA1F}"/>
              </a:ext>
            </a:extLst>
          </p:cNvPr>
          <p:cNvSpPr/>
          <p:nvPr/>
        </p:nvSpPr>
        <p:spPr>
          <a:xfrm>
            <a:off x="6882035" y="3149931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71B3AE-7CE2-924D-0A1C-F607CDE9FAD4}"/>
              </a:ext>
            </a:extLst>
          </p:cNvPr>
          <p:cNvSpPr/>
          <p:nvPr/>
        </p:nvSpPr>
        <p:spPr>
          <a:xfrm>
            <a:off x="6810627" y="3104212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1F35EE-E170-48B9-677E-603FFC2C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6D07-59BB-564A-9DDA-B7A098C04E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42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D43129E-592F-724A-6C76-810AA439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92030-4EAA-6A33-F8CB-BD7C522C79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3870" y="177800"/>
            <a:ext cx="6502400" cy="650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D2FEB-A8B4-0ED0-95BD-ED97064646D7}"/>
              </a:ext>
            </a:extLst>
          </p:cNvPr>
          <p:cNvSpPr txBox="1"/>
          <p:nvPr/>
        </p:nvSpPr>
        <p:spPr>
          <a:xfrm>
            <a:off x="7597588" y="177800"/>
            <a:ext cx="1075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 March</a:t>
            </a:r>
          </a:p>
          <a:p>
            <a:r>
              <a:rPr lang="en-US" dirty="0">
                <a:solidFill>
                  <a:schemeClr val="bg1"/>
                </a:solidFill>
              </a:rPr>
              <a:t>15 UTC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58536C-016D-DCA9-5BEB-AD6789F48BDB}"/>
              </a:ext>
            </a:extLst>
          </p:cNvPr>
          <p:cNvCxnSpPr>
            <a:cxnSpLocks/>
          </p:cNvCxnSpPr>
          <p:nvPr/>
        </p:nvCxnSpPr>
        <p:spPr>
          <a:xfrm flipV="1">
            <a:off x="4011662" y="472891"/>
            <a:ext cx="0" cy="6248178"/>
          </a:xfrm>
          <a:prstGeom prst="line">
            <a:avLst/>
          </a:prstGeom>
          <a:ln w="25400">
            <a:solidFill>
              <a:schemeClr val="tx1"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5F2D9E6-FE07-5DE0-892B-F2354CA793B0}"/>
              </a:ext>
            </a:extLst>
          </p:cNvPr>
          <p:cNvSpPr/>
          <p:nvPr/>
        </p:nvSpPr>
        <p:spPr>
          <a:xfrm>
            <a:off x="8152919" y="3848320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58793A-BB91-B90D-D565-385B7C7E92B0}"/>
              </a:ext>
            </a:extLst>
          </p:cNvPr>
          <p:cNvSpPr/>
          <p:nvPr/>
        </p:nvSpPr>
        <p:spPr>
          <a:xfrm>
            <a:off x="6882035" y="3149931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4FA729-9614-EECF-8C0C-AE705F8FA3EE}"/>
              </a:ext>
            </a:extLst>
          </p:cNvPr>
          <p:cNvSpPr/>
          <p:nvPr/>
        </p:nvSpPr>
        <p:spPr>
          <a:xfrm>
            <a:off x="6810627" y="3104212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9A24EE-E3A4-2C03-C717-4A201837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6D07-59BB-564A-9DDA-B7A098C04E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34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D43129E-592F-724A-6C76-810AA4399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0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92030-4EAA-6A33-F8CB-BD7C522C79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3870" y="177800"/>
            <a:ext cx="6502400" cy="650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D2FEB-A8B4-0ED0-95BD-ED97064646D7}"/>
              </a:ext>
            </a:extLst>
          </p:cNvPr>
          <p:cNvSpPr txBox="1"/>
          <p:nvPr/>
        </p:nvSpPr>
        <p:spPr>
          <a:xfrm>
            <a:off x="7597588" y="177800"/>
            <a:ext cx="1075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 March</a:t>
            </a:r>
          </a:p>
          <a:p>
            <a:r>
              <a:rPr lang="en-US" dirty="0">
                <a:solidFill>
                  <a:schemeClr val="bg1"/>
                </a:solidFill>
              </a:rPr>
              <a:t>23 UTC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58536C-016D-DCA9-5BEB-AD6789F48BDB}"/>
              </a:ext>
            </a:extLst>
          </p:cNvPr>
          <p:cNvCxnSpPr>
            <a:cxnSpLocks/>
          </p:cNvCxnSpPr>
          <p:nvPr/>
        </p:nvCxnSpPr>
        <p:spPr>
          <a:xfrm flipV="1">
            <a:off x="4083580" y="478028"/>
            <a:ext cx="0" cy="6248178"/>
          </a:xfrm>
          <a:prstGeom prst="line">
            <a:avLst/>
          </a:prstGeom>
          <a:ln w="25400">
            <a:solidFill>
              <a:schemeClr val="tx1"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F26E669-012E-0497-5F6D-F360613F271A}"/>
              </a:ext>
            </a:extLst>
          </p:cNvPr>
          <p:cNvSpPr/>
          <p:nvPr/>
        </p:nvSpPr>
        <p:spPr>
          <a:xfrm>
            <a:off x="8152919" y="3848320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D9B00D-69D5-41FF-A87C-9B973AF65B7C}"/>
              </a:ext>
            </a:extLst>
          </p:cNvPr>
          <p:cNvSpPr/>
          <p:nvPr/>
        </p:nvSpPr>
        <p:spPr>
          <a:xfrm>
            <a:off x="6882035" y="3149931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7D1577-F618-B049-DC60-B9D112EBB6A6}"/>
              </a:ext>
            </a:extLst>
          </p:cNvPr>
          <p:cNvSpPr/>
          <p:nvPr/>
        </p:nvSpPr>
        <p:spPr>
          <a:xfrm>
            <a:off x="6810627" y="3104212"/>
            <a:ext cx="45719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F0000"/>
              </a:highligh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15BFFE-737A-6B0A-1A0E-FB89570E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86D07-59BB-564A-9DDA-B7A098C04E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82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D83C5-0924-3B19-339E-71801E6D8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8255"/>
            <a:ext cx="10515600" cy="1081813"/>
          </a:xfrm>
        </p:spPr>
        <p:txBody>
          <a:bodyPr/>
          <a:lstStyle/>
          <a:p>
            <a:r>
              <a:rPr lang="en-US" b="1" u="sng" dirty="0"/>
              <a:t>Madison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C1438-8ECD-9D00-CB16-A0EDD6B9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74" y="976856"/>
            <a:ext cx="6069496" cy="1971123"/>
          </a:xfrm>
        </p:spPr>
        <p:txBody>
          <a:bodyPr/>
          <a:lstStyle/>
          <a:p>
            <a:r>
              <a:rPr lang="en-US" dirty="0"/>
              <a:t>An unusual </a:t>
            </a:r>
            <a:r>
              <a:rPr lang="en-US" dirty="0" err="1"/>
              <a:t>Unidata</a:t>
            </a:r>
            <a:r>
              <a:rPr lang="en-US" dirty="0"/>
              <a:t> site</a:t>
            </a:r>
          </a:p>
          <a:p>
            <a:r>
              <a:rPr lang="en-US" dirty="0" err="1"/>
              <a:t>Unidata</a:t>
            </a:r>
            <a:r>
              <a:rPr lang="en-US" dirty="0"/>
              <a:t> Equipment Award 2010</a:t>
            </a:r>
          </a:p>
          <a:p>
            <a:r>
              <a:rPr lang="en-US" dirty="0" err="1"/>
              <a:t>McIDAS</a:t>
            </a:r>
            <a:r>
              <a:rPr lang="en-US" dirty="0"/>
              <a:t>-X: Classroom and Lab use - Macs</a:t>
            </a:r>
          </a:p>
        </p:txBody>
      </p:sp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00F1FD04-98E4-8101-881E-548A52419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121" y="90987"/>
            <a:ext cx="4844082" cy="66760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C2299-7098-6D4F-33C3-D19DE14223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3278" y="2470403"/>
            <a:ext cx="5548757" cy="4161568"/>
          </a:xfrm>
          <a:prstGeom prst="rect">
            <a:avLst/>
          </a:prstGeom>
          <a:noFill/>
          <a:ln w="38100" cmpd="sng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2092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4F483-9802-949F-63BC-167204D1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71" y="-146209"/>
            <a:ext cx="10515600" cy="1325563"/>
          </a:xfrm>
        </p:spPr>
        <p:txBody>
          <a:bodyPr/>
          <a:lstStyle/>
          <a:p>
            <a:r>
              <a:rPr lang="en-US" b="1" u="sng" dirty="0"/>
              <a:t>MATC </a:t>
            </a:r>
            <a:r>
              <a:rPr lang="en-US" b="1" u="sng" dirty="0" err="1"/>
              <a:t>McIDAS</a:t>
            </a:r>
            <a:r>
              <a:rPr lang="en-US" b="1" u="sng" dirty="0"/>
              <a:t> 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FD756-59A0-8FFE-233B-96C54B50F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71" y="930730"/>
            <a:ext cx="5791200" cy="592727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Educational</a:t>
            </a:r>
          </a:p>
          <a:p>
            <a:pPr lvl="1"/>
            <a:r>
              <a:rPr lang="en-US" sz="3200" dirty="0"/>
              <a:t>Course support:</a:t>
            </a:r>
          </a:p>
          <a:p>
            <a:pPr lvl="2"/>
            <a:r>
              <a:rPr lang="en-US" sz="2800" dirty="0"/>
              <a:t>Weather and Climate</a:t>
            </a:r>
          </a:p>
          <a:p>
            <a:pPr lvl="2"/>
            <a:r>
              <a:rPr lang="en-US" sz="2800" dirty="0"/>
              <a:t>Weather and Climate Lab</a:t>
            </a:r>
          </a:p>
          <a:p>
            <a:pPr lvl="2"/>
            <a:r>
              <a:rPr lang="en-US" sz="2800" dirty="0"/>
              <a:t>Climate and Climate Change (less so)</a:t>
            </a:r>
          </a:p>
          <a:p>
            <a:pPr lvl="2"/>
            <a:r>
              <a:rPr lang="en-US" sz="2800" dirty="0"/>
              <a:t>Aviation Weather (coming spring 2024!)</a:t>
            </a:r>
          </a:p>
          <a:p>
            <a:pPr lvl="2"/>
            <a:r>
              <a:rPr lang="en-US" sz="2800" dirty="0"/>
              <a:t>Independent study</a:t>
            </a:r>
          </a:p>
          <a:p>
            <a:pPr lvl="2"/>
            <a:r>
              <a:rPr lang="en-US" sz="2800" dirty="0"/>
              <a:t>Honors meteorology</a:t>
            </a:r>
          </a:p>
          <a:p>
            <a:pPr lvl="1"/>
            <a:r>
              <a:rPr lang="en-US" sz="3200" dirty="0"/>
              <a:t>Other applications:</a:t>
            </a:r>
          </a:p>
          <a:p>
            <a:pPr lvl="2"/>
            <a:r>
              <a:rPr lang="en-US" sz="2800" dirty="0"/>
              <a:t>Astronomy observing support</a:t>
            </a:r>
          </a:p>
          <a:p>
            <a:pPr lvl="2"/>
            <a:r>
              <a:rPr lang="en-US" sz="2800" dirty="0"/>
              <a:t>Hall weather display/monitor</a:t>
            </a:r>
          </a:p>
          <a:p>
            <a:pPr lvl="2"/>
            <a:r>
              <a:rPr lang="en-US" sz="2800" dirty="0"/>
              <a:t>Research activities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66DFF-CA92-7C8C-E018-D4CD505BE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357" y="128950"/>
            <a:ext cx="4163786" cy="645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74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A6180-2D62-41D6-1E6E-302E44330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/>
          <a:lstStyle/>
          <a:p>
            <a:r>
              <a:rPr lang="en-US" b="1" u="sng" dirty="0"/>
              <a:t>Educational Experiences with Data!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09B84-6C5A-438B-7139-EC41EC16C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dirty="0"/>
              <a:t>…its more than just pretty pictures!</a:t>
            </a:r>
          </a:p>
          <a:p>
            <a:endParaRPr lang="en-US" dirty="0"/>
          </a:p>
        </p:txBody>
      </p:sp>
      <p:pic>
        <p:nvPicPr>
          <p:cNvPr id="4" name="P 1">
            <a:extLst>
              <a:ext uri="{FF2B5EF4-FFF2-40B4-BE49-F238E27FC236}">
                <a16:creationId xmlns:a16="http://schemas.microsoft.com/office/drawing/2014/main" id="{BF9AFAA3-0B8F-5DC0-BE7A-9A7D1EA7827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2186" y="1218462"/>
            <a:ext cx="5257800" cy="376175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 2">
            <a:extLst>
              <a:ext uri="{FF2B5EF4-FFF2-40B4-BE49-F238E27FC236}">
                <a16:creationId xmlns:a16="http://schemas.microsoft.com/office/drawing/2014/main" id="{62D66F29-284D-DDBE-6CAB-CA81F0CD9FF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014" y="2102644"/>
            <a:ext cx="5415643" cy="40368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1B6639-428A-5D86-BD40-5FC481C57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858" y="3871855"/>
            <a:ext cx="3788228" cy="2841172"/>
          </a:xfrm>
          <a:prstGeom prst="rect">
            <a:avLst/>
          </a:prstGeom>
          <a:ln w="38100" cmpd="sng"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16693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179F9-5499-09A1-24ED-3B96C0E4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b="1" u="sng" dirty="0">
                <a:solidFill>
                  <a:srgbClr val="FFFFFF"/>
                </a:solidFill>
              </a:rPr>
              <a:t>Comments on </a:t>
            </a:r>
            <a:br>
              <a:rPr lang="en-US" sz="4000" b="1" u="sng" dirty="0">
                <a:solidFill>
                  <a:srgbClr val="FFFFFF"/>
                </a:solidFill>
              </a:rPr>
            </a:br>
            <a:r>
              <a:rPr lang="en-US" sz="4000" b="1" u="sng" dirty="0" err="1">
                <a:solidFill>
                  <a:srgbClr val="FFFFFF"/>
                </a:solidFill>
              </a:rPr>
              <a:t>McIDAS</a:t>
            </a:r>
            <a:r>
              <a:rPr lang="en-US" sz="4000" b="1" u="sng" dirty="0">
                <a:solidFill>
                  <a:srgbClr val="FFFFFF"/>
                </a:solidFill>
              </a:rPr>
              <a:t>-X on MacOS at MATC…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F4CE0-36F8-3627-38C2-2971F2EC4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811" y="195944"/>
            <a:ext cx="8054142" cy="6466114"/>
          </a:xfrm>
        </p:spPr>
        <p:txBody>
          <a:bodyPr anchor="ctr">
            <a:noAutofit/>
          </a:bodyPr>
          <a:lstStyle/>
          <a:p>
            <a:r>
              <a:rPr lang="en-US" sz="3000" dirty="0"/>
              <a:t>We are a Mac shop (for our department)</a:t>
            </a:r>
          </a:p>
          <a:p>
            <a:r>
              <a:rPr lang="en-US" sz="3000" dirty="0"/>
              <a:t>Always on the bleeding edge of new versions of MacOS</a:t>
            </a:r>
          </a:p>
          <a:p>
            <a:r>
              <a:rPr lang="en-US" sz="3000" dirty="0"/>
              <a:t>Routine hardware “refresh” for systems </a:t>
            </a:r>
          </a:p>
          <a:p>
            <a:pPr lvl="1"/>
            <a:r>
              <a:rPr lang="en-US" sz="2600" dirty="0"/>
              <a:t>(on the order of 3 to 4 years or less)</a:t>
            </a:r>
          </a:p>
          <a:p>
            <a:r>
              <a:rPr lang="en-US" sz="3000" dirty="0"/>
              <a:t>Currently on Mac’s with M2 chips system </a:t>
            </a:r>
          </a:p>
          <a:p>
            <a:r>
              <a:rPr lang="en-US" sz="3000" dirty="0"/>
              <a:t>No utility ‘</a:t>
            </a:r>
            <a:r>
              <a:rPr lang="en-US" sz="3000" dirty="0" err="1"/>
              <a:t>mcidas</a:t>
            </a:r>
            <a:r>
              <a:rPr lang="en-US" sz="3000" dirty="0"/>
              <a:t>’ account due to MATC security rules</a:t>
            </a:r>
          </a:p>
          <a:p>
            <a:pPr lvl="1"/>
            <a:r>
              <a:rPr lang="en-US" sz="3000" dirty="0"/>
              <a:t>Installed in /User/Shared/</a:t>
            </a:r>
            <a:r>
              <a:rPr lang="en-US" sz="3000" dirty="0" err="1"/>
              <a:t>mcidas</a:t>
            </a:r>
            <a:endParaRPr lang="en-US" sz="3000" dirty="0"/>
          </a:p>
          <a:p>
            <a:r>
              <a:rPr lang="en-US" sz="3000" dirty="0"/>
              <a:t>JAMF management environment at MATC for Mac systems</a:t>
            </a:r>
          </a:p>
          <a:p>
            <a:pPr lvl="1"/>
            <a:r>
              <a:rPr lang="en-US" sz="3000" dirty="0"/>
              <a:t>“Push” or deploy software ( or using a ”self-service” system)</a:t>
            </a:r>
          </a:p>
        </p:txBody>
      </p:sp>
    </p:spTree>
    <p:extLst>
      <p:ext uri="{BB962C8B-B14F-4D97-AF65-F5344CB8AC3E}">
        <p14:creationId xmlns:p14="http://schemas.microsoft.com/office/powerpoint/2010/main" val="268103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1376B-9097-B743-9E59-0847E9C8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32" y="2844436"/>
            <a:ext cx="2717078" cy="654016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The Team!!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016855F-2441-8045-A44C-E43227EB9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063" y="431796"/>
            <a:ext cx="2355130" cy="176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CE98BF2-59B1-2E42-BA6E-A484D7136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92" y="944217"/>
            <a:ext cx="2160311" cy="21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30FD69F-C20D-BF44-AABA-95DA78110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78" y="2390538"/>
            <a:ext cx="2346411" cy="234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6C79984-2E7D-744B-9546-94AAEA65E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817" y="3429000"/>
            <a:ext cx="1522971" cy="175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C083EB1-3F0E-9E45-9FA4-8E0B382C2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516" y="3892377"/>
            <a:ext cx="1566070" cy="156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D8468EE0-D740-3944-90D4-F65CC6B1C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249" y="2755107"/>
            <a:ext cx="1769814" cy="176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aylor on a hill">
            <a:extLst>
              <a:ext uri="{FF2B5EF4-FFF2-40B4-BE49-F238E27FC236}">
                <a16:creationId xmlns:a16="http://schemas.microsoft.com/office/drawing/2014/main" id="{011E3073-21AE-E043-9000-BCA07F532D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10126" r="13636"/>
          <a:stretch/>
        </p:blipFill>
        <p:spPr bwMode="auto">
          <a:xfrm>
            <a:off x="10181420" y="4811786"/>
            <a:ext cx="1857622" cy="194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34109511-FEDD-934E-A8DC-A463E4BBA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476" y="2056519"/>
            <a:ext cx="1628775" cy="144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96A48B-9835-9EB8-02E0-2B225A74B4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2204" y="4938299"/>
            <a:ext cx="1208040" cy="1186952"/>
          </a:xfrm>
          <a:prstGeom prst="rect">
            <a:avLst/>
          </a:prstGeom>
        </p:spPr>
      </p:pic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F7EF288-C332-2768-5D7A-54F182F8F34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924" t="13833" r="6916"/>
          <a:stretch/>
        </p:blipFill>
        <p:spPr>
          <a:xfrm>
            <a:off x="6793763" y="5268216"/>
            <a:ext cx="1064839" cy="1009602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EA73984-03CE-B9A5-D496-DEDA385F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58" y="1179296"/>
            <a:ext cx="1735164" cy="173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FA903F0-0743-D2A5-1F22-BC795D372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946" y="5293913"/>
            <a:ext cx="1200909" cy="148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8E58D7E-B182-22E1-4BBF-374057CC1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141" y="5021680"/>
            <a:ext cx="1471195" cy="1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40B020C-40C6-DA36-3FCA-0F6E3F221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107" y="3833990"/>
            <a:ext cx="1417234" cy="141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2BF8FF7-E52B-D30D-A831-D0CA474AA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6" t="15917" r="11020"/>
          <a:stretch/>
        </p:blipFill>
        <p:spPr bwMode="auto">
          <a:xfrm>
            <a:off x="10257677" y="310430"/>
            <a:ext cx="1628775" cy="174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419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C8771-25E8-DB35-5DBE-388484493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70" y="68369"/>
            <a:ext cx="11877260" cy="698362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/>
              <a:t>How’d we do it that? (the Reader’s Digest version)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24D5E-1179-20A6-A9A0-252F0CC9F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897360"/>
            <a:ext cx="11332028" cy="6091269"/>
          </a:xfrm>
        </p:spPr>
        <p:txBody>
          <a:bodyPr>
            <a:normAutofit/>
          </a:bodyPr>
          <a:lstStyle/>
          <a:p>
            <a:r>
              <a:rPr lang="en-US" dirty="0"/>
              <a:t>JAMF - Install of CMAKE, </a:t>
            </a:r>
            <a:r>
              <a:rPr lang="en-US" dirty="0" err="1"/>
              <a:t>Xquartz</a:t>
            </a:r>
            <a:endParaRPr lang="en-US" dirty="0"/>
          </a:p>
          <a:p>
            <a:r>
              <a:rPr lang="en-US" dirty="0"/>
              <a:t>Script to trick </a:t>
            </a:r>
            <a:r>
              <a:rPr lang="en-US" dirty="0" err="1"/>
              <a:t>softwareupdate</a:t>
            </a:r>
            <a:r>
              <a:rPr lang="en-US" dirty="0"/>
              <a:t> to update and install Command Line Tools</a:t>
            </a:r>
          </a:p>
          <a:p>
            <a:r>
              <a:rPr lang="en-US" dirty="0"/>
              <a:t>Homebrew—</a:t>
            </a:r>
          </a:p>
          <a:p>
            <a:pPr lvl="1"/>
            <a:r>
              <a:rPr lang="en-US" dirty="0"/>
              <a:t>Script found to install as root (and bypass issues with that)</a:t>
            </a:r>
          </a:p>
          <a:p>
            <a:pPr lvl="1"/>
            <a:r>
              <a:rPr lang="en-US" dirty="0"/>
              <a:t>Older version for i386 – works for Arm Architecture</a:t>
            </a:r>
          </a:p>
          <a:p>
            <a:pPr lvl="1"/>
            <a:r>
              <a:rPr lang="en-US" dirty="0"/>
              <a:t>Install in incorrect directories issues?</a:t>
            </a:r>
          </a:p>
          <a:p>
            <a:pPr lvl="2"/>
            <a:r>
              <a:rPr lang="en-US" dirty="0"/>
              <a:t>use the arch -x86_64 (Thanks Dave </a:t>
            </a:r>
            <a:r>
              <a:rPr lang="en-US" dirty="0" err="1"/>
              <a:t>Paker</a:t>
            </a:r>
            <a:r>
              <a:rPr lang="en-US" dirty="0"/>
              <a:t>!) command to force brew to install the dependencies as i386 and not care about the arm part</a:t>
            </a:r>
          </a:p>
          <a:p>
            <a:pPr lvl="2"/>
            <a:r>
              <a:rPr lang="en-US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arch -x86_64 brew install gcc@11</a:t>
            </a:r>
          </a:p>
          <a:p>
            <a:r>
              <a:rPr lang="en-US" dirty="0"/>
              <a:t>All of this has been placed into a PKG</a:t>
            </a:r>
          </a:p>
          <a:p>
            <a:pPr lvl="1"/>
            <a:r>
              <a:rPr lang="en-US" dirty="0"/>
              <a:t>Use of preinstall and </a:t>
            </a:r>
            <a:r>
              <a:rPr lang="en-US" dirty="0" err="1"/>
              <a:t>postinstall</a:t>
            </a:r>
            <a:r>
              <a:rPr lang="en-US" dirty="0"/>
              <a:t> script</a:t>
            </a:r>
          </a:p>
          <a:p>
            <a:r>
              <a:rPr lang="en-US" dirty="0"/>
              <a:t>A few steps not mentioned here – including dealing with dependencies…</a:t>
            </a:r>
          </a:p>
          <a:p>
            <a:r>
              <a:rPr lang="en-US" dirty="0"/>
              <a:t>Built </a:t>
            </a:r>
            <a:r>
              <a:rPr lang="en-US" dirty="0" err="1"/>
              <a:t>mcidas</a:t>
            </a:r>
            <a:r>
              <a:rPr lang="en-US" dirty="0"/>
              <a:t> in /User/Shared (make and install) and then build is </a:t>
            </a:r>
            <a:r>
              <a:rPr lang="en-US" dirty="0" err="1"/>
              <a:t>zip’ed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78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Gray Laptop Computer Stock Photo">
            <a:extLst>
              <a:ext uri="{FF2B5EF4-FFF2-40B4-BE49-F238E27FC236}">
                <a16:creationId xmlns:a16="http://schemas.microsoft.com/office/drawing/2014/main" id="{D1FDDB95-864A-F566-6E86-582E38437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2" r="-2" b="9089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4FF998-15E7-16CD-71D5-581CC51FD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7450291" cy="1124712"/>
          </a:xfrm>
        </p:spPr>
        <p:txBody>
          <a:bodyPr anchor="b">
            <a:noAutofit/>
          </a:bodyPr>
          <a:lstStyle/>
          <a:p>
            <a:r>
              <a:rPr lang="en-US" sz="3600" b="1" u="sng" dirty="0">
                <a:solidFill>
                  <a:schemeClr val="bg1"/>
                </a:solidFill>
              </a:rPr>
              <a:t>How’d we do it that? </a:t>
            </a:r>
            <a:br>
              <a:rPr lang="en-US" sz="3600" b="1" u="sng" dirty="0">
                <a:solidFill>
                  <a:schemeClr val="bg1"/>
                </a:solidFill>
              </a:rPr>
            </a:br>
            <a:r>
              <a:rPr lang="en-US" sz="3600" b="1" u="sng" dirty="0">
                <a:solidFill>
                  <a:schemeClr val="bg1"/>
                </a:solidFill>
              </a:rPr>
              <a:t>(the Reader’s Digest version – Part II)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7BB07-AE14-9594-8DFD-3AFBF3FF9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2" y="2610431"/>
            <a:ext cx="7450292" cy="3867584"/>
          </a:xfrm>
        </p:spPr>
        <p:txBody>
          <a:bodyPr anchor="t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Bottomline – it actually seems to work!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Just need the PKG, internet and an account named administrator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Only tested with Apple Silicon Macs</a:t>
            </a:r>
          </a:p>
          <a:p>
            <a:r>
              <a:rPr lang="en-US" dirty="0">
                <a:solidFill>
                  <a:schemeClr val="bg1"/>
                </a:solidFill>
              </a:rPr>
              <a:t>Be careful trying this at home!</a:t>
            </a:r>
          </a:p>
          <a:p>
            <a:r>
              <a:rPr lang="en-US" dirty="0">
                <a:solidFill>
                  <a:schemeClr val="bg1"/>
                </a:solidFill>
              </a:rPr>
              <a:t>(Apply all standard warnings and disclaimers here)</a:t>
            </a:r>
          </a:p>
          <a:p>
            <a:r>
              <a:rPr lang="en-US" dirty="0">
                <a:solidFill>
                  <a:schemeClr val="bg1"/>
                </a:solidFill>
              </a:rPr>
              <a:t>…and let me know if you have questions </a:t>
            </a:r>
          </a:p>
          <a:p>
            <a:r>
              <a:rPr lang="en-US" dirty="0">
                <a:solidFill>
                  <a:schemeClr val="bg1"/>
                </a:solidFill>
              </a:rPr>
              <a:t>(I can route them to the folks who did the work)</a:t>
            </a:r>
          </a:p>
        </p:txBody>
      </p:sp>
    </p:spTree>
    <p:extLst>
      <p:ext uri="{BB962C8B-B14F-4D97-AF65-F5344CB8AC3E}">
        <p14:creationId xmlns:p14="http://schemas.microsoft.com/office/powerpoint/2010/main" val="142155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58ACD-FEB5-9229-E362-3957D91A9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Two Cases of </a:t>
            </a:r>
            <a:r>
              <a:rPr lang="en-US" sz="4000" b="1" u="sng" dirty="0" err="1"/>
              <a:t>McIDAS</a:t>
            </a:r>
            <a:endParaRPr lang="en-US" sz="4000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A3E18-90BD-B68A-1BF8-BA81CC27D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anchor="ctr">
            <a:normAutofit/>
          </a:bodyPr>
          <a:lstStyle/>
          <a:p>
            <a:r>
              <a:rPr lang="en-US" sz="3600" b="1" dirty="0"/>
              <a:t>AMRDC</a:t>
            </a:r>
          </a:p>
          <a:p>
            <a:r>
              <a:rPr lang="en-US" sz="3600" b="1" dirty="0"/>
              <a:t>MATC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43E85-B858-3A71-D865-EC980AE40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47693" y="2421924"/>
            <a:ext cx="4948194" cy="3711146"/>
          </a:xfrm>
          <a:prstGeom prst="rect">
            <a:avLst/>
          </a:prstGeom>
          <a:noFill/>
        </p:spPr>
      </p:pic>
      <p:pic>
        <p:nvPicPr>
          <p:cNvPr id="5" name="Picture 4" descr="NOAA16LAC-big.jpg">
            <a:extLst>
              <a:ext uri="{FF2B5EF4-FFF2-40B4-BE49-F238E27FC236}">
                <a16:creationId xmlns:a16="http://schemas.microsoft.com/office/drawing/2014/main" id="{F628C3F9-128D-4AE9-9175-F91516D93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94" y="2436687"/>
            <a:ext cx="5167185" cy="36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2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slope, day&#10;&#10;Description automatically generated">
            <a:extLst>
              <a:ext uri="{FF2B5EF4-FFF2-40B4-BE49-F238E27FC236}">
                <a16:creationId xmlns:a16="http://schemas.microsoft.com/office/drawing/2014/main" id="{ACE24014-2F22-6785-D50A-711EAFAD5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1091402"/>
            <a:ext cx="12192002" cy="9144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092717-1B3B-755F-3DC9-6341C04D2C53}"/>
              </a:ext>
            </a:extLst>
          </p:cNvPr>
          <p:cNvSpPr txBox="1"/>
          <p:nvPr/>
        </p:nvSpPr>
        <p:spPr>
          <a:xfrm>
            <a:off x="145358" y="6179711"/>
            <a:ext cx="366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Lorne AWS Courtesy of Taylor Norton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987D0F7-789F-854A-DAFB-A5A645729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056"/>
            <a:ext cx="10515600" cy="1325563"/>
          </a:xfrm>
        </p:spPr>
        <p:txBody>
          <a:bodyPr/>
          <a:lstStyle/>
          <a:p>
            <a:r>
              <a:rPr lang="en-US" b="1" u="sng" dirty="0"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you!!  Questions?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0C870B-B7FB-2C79-802A-EFBDCB632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466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Thanks to MUG and fellow MUG members over the years!</a:t>
            </a:r>
          </a:p>
          <a:p>
            <a:r>
              <a:rPr lang="en-US" dirty="0">
                <a:solidFill>
                  <a:srgbClr val="FFFF00"/>
                </a:solidFill>
              </a:rPr>
              <a:t>Thanks to Rick Kohrs and SSEC Satellite Data Services</a:t>
            </a:r>
          </a:p>
          <a:p>
            <a:r>
              <a:rPr lang="en-US" dirty="0">
                <a:solidFill>
                  <a:srgbClr val="FFFF00"/>
                </a:solidFill>
              </a:rPr>
              <a:t>Thanks to the MUG Help Desk</a:t>
            </a:r>
          </a:p>
          <a:p>
            <a:r>
              <a:rPr lang="en-US" dirty="0">
                <a:solidFill>
                  <a:srgbClr val="FFFF00"/>
                </a:solidFill>
              </a:rPr>
              <a:t>Thanks to </a:t>
            </a:r>
            <a:r>
              <a:rPr lang="en-US" dirty="0" err="1">
                <a:solidFill>
                  <a:srgbClr val="FFFF00"/>
                </a:solidFill>
              </a:rPr>
              <a:t>Unidata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Thanks to MATC (Physical Sciences) and SSEC (AMRDC)!</a:t>
            </a:r>
          </a:p>
          <a:p>
            <a:r>
              <a:rPr lang="en-US" dirty="0">
                <a:solidFill>
                  <a:srgbClr val="FFFF00"/>
                </a:solidFill>
              </a:rPr>
              <a:t>Thank you to the MUG membership!</a:t>
            </a:r>
          </a:p>
          <a:p>
            <a:r>
              <a:rPr lang="en-US" dirty="0">
                <a:solidFill>
                  <a:srgbClr val="FFFF00"/>
                </a:solidFill>
              </a:rPr>
              <a:t>Thanks to NSF: Grants 1924730, 1951720, 1951603, and 2301362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340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ather_matt.jpg">
            <a:extLst>
              <a:ext uri="{FF2B5EF4-FFF2-40B4-BE49-F238E27FC236}">
                <a16:creationId xmlns:a16="http://schemas.microsoft.com/office/drawing/2014/main" id="{7AAC07D6-06B2-7E2D-2880-676DBE61C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145" y="71219"/>
            <a:ext cx="4470046" cy="6715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273E42-9967-E52A-1DD6-31004DAE5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9163" y="-141054"/>
            <a:ext cx="7549305" cy="100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85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edia/WAMC%20Logos/AMRCpenguin.png">
            <a:extLst>
              <a:ext uri="{FF2B5EF4-FFF2-40B4-BE49-F238E27FC236}">
                <a16:creationId xmlns:a16="http://schemas.microsoft.com/office/drawing/2014/main" id="{82E4011A-81EB-564C-877D-D028F9C856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44" y="468774"/>
            <a:ext cx="2631312" cy="5920452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5F19EDB-DF8B-D8C1-0EB4-D074F9D22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-98508"/>
            <a:ext cx="6858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9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1826-A8A3-F687-CA3E-007127DB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76" y="18255"/>
            <a:ext cx="10515600" cy="1325563"/>
          </a:xfrm>
        </p:spPr>
        <p:txBody>
          <a:bodyPr/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The AMRC…er…AMRDC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49CA9-1DF4-6CF9-7A6F-16501A38D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53330"/>
            <a:ext cx="7057768" cy="5463125"/>
          </a:xfrm>
        </p:spPr>
        <p:txBody>
          <a:bodyPr>
            <a:normAutofit/>
          </a:bodyPr>
          <a:lstStyle/>
          <a:p>
            <a:r>
              <a:rPr lang="en-US" dirty="0"/>
              <a:t>The Antarctic Meteorological Research Center</a:t>
            </a:r>
          </a:p>
          <a:p>
            <a:pPr lvl="1"/>
            <a:r>
              <a:rPr lang="en-US" dirty="0"/>
              <a:t>”Marriage” between the </a:t>
            </a:r>
            <a:r>
              <a:rPr lang="en-US" dirty="0" err="1"/>
              <a:t>McIDAS</a:t>
            </a:r>
            <a:r>
              <a:rPr lang="en-US" dirty="0"/>
              <a:t> Project and Automatic Weather Station project</a:t>
            </a:r>
          </a:p>
          <a:p>
            <a:pPr lvl="1"/>
            <a:r>
              <a:rPr lang="en-US" dirty="0"/>
              <a:t>Established in 1992 – at a MUG meeting!!</a:t>
            </a:r>
          </a:p>
          <a:p>
            <a:pPr lvl="1"/>
            <a:r>
              <a:rPr lang="en-US" dirty="0"/>
              <a:t>Centered around satellite composite work, real-time weather displays, and data archival for Antarctica</a:t>
            </a:r>
          </a:p>
          <a:p>
            <a:pPr lvl="2"/>
            <a:r>
              <a:rPr lang="en-US" dirty="0"/>
              <a:t>Satellite data ingest was also sort of included…</a:t>
            </a:r>
          </a:p>
          <a:p>
            <a:r>
              <a:rPr lang="en-US" dirty="0"/>
              <a:t>Today we are called the Antarctic Meteorological Research and Data Center or AMRDC</a:t>
            </a:r>
          </a:p>
          <a:p>
            <a:pPr lvl="1"/>
            <a:r>
              <a:rPr lang="en-US" dirty="0"/>
              <a:t>Check out our commands/servers in XRD and servers in </a:t>
            </a:r>
            <a:r>
              <a:rPr lang="en-US" dirty="0" err="1"/>
              <a:t>McIDAS</a:t>
            </a:r>
            <a:r>
              <a:rPr lang="en-US" dirty="0"/>
              <a:t>-X! </a:t>
            </a:r>
            <a:r>
              <a:rPr lang="en-US" dirty="0">
                <a:sym typeface="Wingdings" pitchFamily="2" charset="2"/>
              </a:rPr>
              <a:t> </a:t>
            </a:r>
          </a:p>
          <a:p>
            <a:pPr lvl="1"/>
            <a:r>
              <a:rPr lang="en-US" dirty="0">
                <a:sym typeface="Wingdings" pitchFamily="2" charset="2"/>
              </a:rPr>
              <a:t>AWSMG, NOAA Level 1b ADDE server, etc.</a:t>
            </a:r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pic>
        <p:nvPicPr>
          <p:cNvPr id="5" name="Picture 4" descr="A picture containing outdoor, snow, skiing, hill&#10;&#10;Description automatically generated">
            <a:extLst>
              <a:ext uri="{FF2B5EF4-FFF2-40B4-BE49-F238E27FC236}">
                <a16:creationId xmlns:a16="http://schemas.microsoft.com/office/drawing/2014/main" id="{4642C0D0-AD88-D198-E413-B0EB68499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569" y="192129"/>
            <a:ext cx="3669933" cy="6524327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BA23B3-43F7-64A3-7ED9-71B2A6937C24}"/>
              </a:ext>
            </a:extLst>
          </p:cNvPr>
          <p:cNvSpPr txBox="1"/>
          <p:nvPr/>
        </p:nvSpPr>
        <p:spPr>
          <a:xfrm>
            <a:off x="7796895" y="6296539"/>
            <a:ext cx="191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Marilyn AWS 2019</a:t>
            </a:r>
          </a:p>
        </p:txBody>
      </p:sp>
    </p:spTree>
    <p:extLst>
      <p:ext uri="{BB962C8B-B14F-4D97-AF65-F5344CB8AC3E}">
        <p14:creationId xmlns:p14="http://schemas.microsoft.com/office/powerpoint/2010/main" val="247145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782E23-D90D-6E45-9DDF-A0021E931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6"/>
            <a:ext cx="12192000" cy="9781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/>
              <a:t>43 Years of Antarctic Meteorological Sentinel Service</a:t>
            </a:r>
          </a:p>
        </p:txBody>
      </p:sp>
      <p:pic>
        <p:nvPicPr>
          <p:cNvPr id="5" name="Picture 4" descr="byrddec81035.jpg">
            <a:extLst>
              <a:ext uri="{FF2B5EF4-FFF2-40B4-BE49-F238E27FC236}">
                <a16:creationId xmlns:a16="http://schemas.microsoft.com/office/drawing/2014/main" id="{4D3F87C7-AD2D-8A47-8E5A-93BF74E67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47" y="3331164"/>
            <a:ext cx="2215766" cy="2901464"/>
          </a:xfrm>
          <a:prstGeom prst="rect">
            <a:avLst/>
          </a:prstGeom>
          <a:ln w="50800" cmpd="sng">
            <a:solidFill>
              <a:schemeClr val="tx1"/>
            </a:solidFill>
          </a:ln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972AB988-6E2C-0F4C-8570-1CD88FE38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487" y="1302974"/>
            <a:ext cx="2215766" cy="2954355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igure7.jpg">
            <a:extLst>
              <a:ext uri="{FF2B5EF4-FFF2-40B4-BE49-F238E27FC236}">
                <a16:creationId xmlns:a16="http://schemas.microsoft.com/office/drawing/2014/main" id="{BF96744D-323D-634D-ABC9-32FC589CD8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89" r="25500"/>
          <a:stretch/>
        </p:blipFill>
        <p:spPr>
          <a:xfrm>
            <a:off x="2755773" y="2593543"/>
            <a:ext cx="2215766" cy="3182580"/>
          </a:xfrm>
          <a:prstGeom prst="rect">
            <a:avLst/>
          </a:prstGeom>
          <a:ln w="50800" cmpd="sng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49CF81-969F-C040-99ED-DD2301EAB1AB}"/>
              </a:ext>
            </a:extLst>
          </p:cNvPr>
          <p:cNvSpPr txBox="1"/>
          <p:nvPr/>
        </p:nvSpPr>
        <p:spPr>
          <a:xfrm>
            <a:off x="299917" y="6308844"/>
            <a:ext cx="232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Stanford/Wisconsin 1A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B760FE-AD1E-D943-951B-2590C9B1827A}"/>
              </a:ext>
            </a:extLst>
          </p:cNvPr>
          <p:cNvSpPr txBox="1"/>
          <p:nvPr/>
        </p:nvSpPr>
        <p:spPr>
          <a:xfrm>
            <a:off x="3147915" y="5918735"/>
            <a:ext cx="1431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Wisconsin 2B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D9B456-FC97-0544-979C-E1732BBB6F26}"/>
              </a:ext>
            </a:extLst>
          </p:cNvPr>
          <p:cNvSpPr txBox="1"/>
          <p:nvPr/>
        </p:nvSpPr>
        <p:spPr>
          <a:xfrm>
            <a:off x="5346700" y="5251966"/>
            <a:ext cx="179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Wisconsin CR10X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0CCCE-A3A3-C047-B0D8-9ABBAA205234}"/>
              </a:ext>
            </a:extLst>
          </p:cNvPr>
          <p:cNvSpPr txBox="1"/>
          <p:nvPr/>
        </p:nvSpPr>
        <p:spPr>
          <a:xfrm>
            <a:off x="7620000" y="4821197"/>
            <a:ext cx="190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Wisconsin CR1000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1E83C-1F55-F641-B192-DF9E8A28A1DF}"/>
              </a:ext>
            </a:extLst>
          </p:cNvPr>
          <p:cNvSpPr txBox="1"/>
          <p:nvPr/>
        </p:nvSpPr>
        <p:spPr>
          <a:xfrm>
            <a:off x="10048582" y="4328520"/>
            <a:ext cx="160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Madison PCWS</a:t>
            </a:r>
          </a:p>
        </p:txBody>
      </p:sp>
      <p:pic>
        <p:nvPicPr>
          <p:cNvPr id="13" name="Picture 12" descr="Figure10.jpg">
            <a:extLst>
              <a:ext uri="{FF2B5EF4-FFF2-40B4-BE49-F238E27FC236}">
                <a16:creationId xmlns:a16="http://schemas.microsoft.com/office/drawing/2014/main" id="{F401522D-E5C1-1445-8192-3724E67AC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5933" y="2606375"/>
            <a:ext cx="2954350" cy="2215762"/>
          </a:xfrm>
          <a:prstGeom prst="rect">
            <a:avLst/>
          </a:prstGeom>
          <a:ln w="50800" cmpd="sng">
            <a:solidFill>
              <a:schemeClr val="tx1"/>
            </a:solidFill>
          </a:ln>
        </p:spPr>
      </p:pic>
      <p:pic>
        <p:nvPicPr>
          <p:cNvPr id="14" name="Picture 13" descr="ElaineAWS-Matt.jpg">
            <a:extLst>
              <a:ext uri="{FF2B5EF4-FFF2-40B4-BE49-F238E27FC236}">
                <a16:creationId xmlns:a16="http://schemas.microsoft.com/office/drawing/2014/main" id="{E7472971-9B46-124C-AC60-E3A25D398F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63"/>
          <a:stretch/>
        </p:blipFill>
        <p:spPr>
          <a:xfrm>
            <a:off x="7527892" y="1681365"/>
            <a:ext cx="2078282" cy="3053897"/>
          </a:xfrm>
          <a:prstGeom prst="rect">
            <a:avLst/>
          </a:prstGeom>
          <a:ln w="50800" cmpd="sng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FBAC00-4930-C848-93A7-45EEB77E519E}"/>
              </a:ext>
            </a:extLst>
          </p:cNvPr>
          <p:cNvSpPr txBox="1"/>
          <p:nvPr/>
        </p:nvSpPr>
        <p:spPr>
          <a:xfrm>
            <a:off x="506433" y="2923724"/>
            <a:ext cx="185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Late-1970s/1980s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2278CD-47D0-4C43-A651-A36E75659FB2}"/>
              </a:ext>
            </a:extLst>
          </p:cNvPr>
          <p:cNvSpPr txBox="1"/>
          <p:nvPr/>
        </p:nvSpPr>
        <p:spPr>
          <a:xfrm>
            <a:off x="3348092" y="2152905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1980s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A1E91B-5604-4546-9E9F-5777B714FD97}"/>
              </a:ext>
            </a:extLst>
          </p:cNvPr>
          <p:cNvSpPr txBox="1"/>
          <p:nvPr/>
        </p:nvSpPr>
        <p:spPr>
          <a:xfrm>
            <a:off x="5871522" y="1807213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1990s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8B06C-6063-E947-B7A3-02F28094F352}"/>
              </a:ext>
            </a:extLst>
          </p:cNvPr>
          <p:cNvSpPr txBox="1"/>
          <p:nvPr/>
        </p:nvSpPr>
        <p:spPr>
          <a:xfrm>
            <a:off x="8242300" y="130329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B5AE2E-8C53-5D49-8B53-1B54AA50C111}"/>
              </a:ext>
            </a:extLst>
          </p:cNvPr>
          <p:cNvSpPr txBox="1"/>
          <p:nvPr/>
        </p:nvSpPr>
        <p:spPr>
          <a:xfrm>
            <a:off x="10299700" y="87412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2010/2020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37C739-959B-B557-FDCD-ED6A5E39FC96}"/>
              </a:ext>
            </a:extLst>
          </p:cNvPr>
          <p:cNvSpPr txBox="1"/>
          <p:nvPr/>
        </p:nvSpPr>
        <p:spPr>
          <a:xfrm>
            <a:off x="8202240" y="6310673"/>
            <a:ext cx="374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photos from the UW AWS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81329-84D0-F2E8-C1A7-AC97A26E3E9E}"/>
              </a:ext>
            </a:extLst>
          </p:cNvPr>
          <p:cNvSpPr txBox="1"/>
          <p:nvPr/>
        </p:nvSpPr>
        <p:spPr>
          <a:xfrm>
            <a:off x="534175" y="1022861"/>
            <a:ext cx="5727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Antarctic Automatic Weather Stations (AWS)</a:t>
            </a:r>
          </a:p>
        </p:txBody>
      </p:sp>
    </p:spTree>
    <p:extLst>
      <p:ext uri="{BB962C8B-B14F-4D97-AF65-F5344CB8AC3E}">
        <p14:creationId xmlns:p14="http://schemas.microsoft.com/office/powerpoint/2010/main" val="2669686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arctic weather stations&#10;&#10;Description automatically generated with low confidence">
            <a:extLst>
              <a:ext uri="{FF2B5EF4-FFF2-40B4-BE49-F238E27FC236}">
                <a16:creationId xmlns:a16="http://schemas.microsoft.com/office/drawing/2014/main" id="{6A9137F6-00E2-A59A-0038-E56815172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921" y="0"/>
            <a:ext cx="8888158" cy="686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4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6C876-3F39-8BFE-8F13-ED6FB7EB1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69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86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17717</TotalTime>
  <Words>893</Words>
  <Application>Microsoft Macintosh PowerPoint</Application>
  <PresentationFormat>Widescreen</PresentationFormat>
  <Paragraphs>162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Office Theme</vt:lpstr>
      <vt:lpstr>Two Cases of McIDAS:  The AMRDC &amp; MATC!</vt:lpstr>
      <vt:lpstr>Outline</vt:lpstr>
      <vt:lpstr>The Team!!</vt:lpstr>
      <vt:lpstr>PowerPoint Presentation</vt:lpstr>
      <vt:lpstr>PowerPoint Presentation</vt:lpstr>
      <vt:lpstr>The AMRC…er…AMRDC</vt:lpstr>
      <vt:lpstr>43 Years of Antarctic Meteorological Sentinel Service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Meteorological Data Servers and Services</vt:lpstr>
      <vt:lpstr>AMRDC Repository</vt:lpstr>
      <vt:lpstr>Antarctic Satellite Composite Imagery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Madison College</vt:lpstr>
      <vt:lpstr>MATC McIDAS Usage</vt:lpstr>
      <vt:lpstr>Educational Experiences with Data!</vt:lpstr>
      <vt:lpstr>Comments on  McIDAS-X on MacOS at MATC…</vt:lpstr>
      <vt:lpstr>How’d we do it that? (the Reader’s Digest version)</vt:lpstr>
      <vt:lpstr>How’d we do it that?  (the Reader’s Digest version – Part II)</vt:lpstr>
      <vt:lpstr>Two Cases of McIDAS</vt:lpstr>
      <vt:lpstr>Thank you!!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McIDAS at 50 Years Seen via the Lens of the AMRDC and MATC </dc:title>
  <dc:creator>Lazzara, Matthew A</dc:creator>
  <cp:lastModifiedBy>Lazzara, Matthew A</cp:lastModifiedBy>
  <cp:revision>22</cp:revision>
  <dcterms:created xsi:type="dcterms:W3CDTF">2023-09-10T20:43:33Z</dcterms:created>
  <dcterms:modified xsi:type="dcterms:W3CDTF">2023-09-23T04:01:31Z</dcterms:modified>
</cp:coreProperties>
</file>