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97" r:id="rId3"/>
    <p:sldId id="296" r:id="rId4"/>
    <p:sldId id="298" r:id="rId5"/>
    <p:sldId id="259" r:id="rId6"/>
    <p:sldId id="258" r:id="rId7"/>
    <p:sldId id="260" r:id="rId8"/>
    <p:sldId id="261" r:id="rId9"/>
    <p:sldId id="262" r:id="rId10"/>
    <p:sldId id="263" r:id="rId11"/>
    <p:sldId id="264" r:id="rId12"/>
    <p:sldId id="268" r:id="rId13"/>
    <p:sldId id="291" r:id="rId14"/>
    <p:sldId id="265" r:id="rId15"/>
    <p:sldId id="294" r:id="rId16"/>
    <p:sldId id="269" r:id="rId17"/>
    <p:sldId id="299" r:id="rId18"/>
    <p:sldId id="270" r:id="rId19"/>
    <p:sldId id="271" r:id="rId20"/>
    <p:sldId id="272" r:id="rId21"/>
    <p:sldId id="273" r:id="rId22"/>
    <p:sldId id="276" r:id="rId23"/>
    <p:sldId id="274" r:id="rId24"/>
    <p:sldId id="293" r:id="rId25"/>
    <p:sldId id="292" r:id="rId26"/>
    <p:sldId id="275" r:id="rId27"/>
    <p:sldId id="277" r:id="rId28"/>
    <p:sldId id="278" r:id="rId29"/>
    <p:sldId id="279" r:id="rId30"/>
    <p:sldId id="295" r:id="rId31"/>
    <p:sldId id="280" r:id="rId32"/>
    <p:sldId id="281" r:id="rId33"/>
    <p:sldId id="283" r:id="rId34"/>
    <p:sldId id="284" r:id="rId35"/>
    <p:sldId id="285" r:id="rId36"/>
    <p:sldId id="286" r:id="rId37"/>
    <p:sldId id="289" r:id="rId38"/>
    <p:sldId id="287" r:id="rId39"/>
    <p:sldId id="288" r:id="rId40"/>
    <p:sldId id="290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AA0A451-BFB7-4CFC-8165-CFB83D8E9283}">
          <p14:sldIdLst>
            <p14:sldId id="256"/>
            <p14:sldId id="297"/>
            <p14:sldId id="296"/>
            <p14:sldId id="298"/>
            <p14:sldId id="259"/>
            <p14:sldId id="258"/>
            <p14:sldId id="260"/>
            <p14:sldId id="261"/>
            <p14:sldId id="262"/>
            <p14:sldId id="263"/>
            <p14:sldId id="264"/>
            <p14:sldId id="268"/>
            <p14:sldId id="291"/>
            <p14:sldId id="265"/>
            <p14:sldId id="294"/>
            <p14:sldId id="269"/>
            <p14:sldId id="299"/>
            <p14:sldId id="270"/>
            <p14:sldId id="271"/>
            <p14:sldId id="272"/>
            <p14:sldId id="273"/>
            <p14:sldId id="276"/>
            <p14:sldId id="274"/>
            <p14:sldId id="293"/>
            <p14:sldId id="292"/>
            <p14:sldId id="275"/>
            <p14:sldId id="277"/>
            <p14:sldId id="278"/>
            <p14:sldId id="279"/>
            <p14:sldId id="295"/>
            <p14:sldId id="280"/>
            <p14:sldId id="281"/>
            <p14:sldId id="283"/>
            <p14:sldId id="284"/>
            <p14:sldId id="285"/>
            <p14:sldId id="286"/>
            <p14:sldId id="289"/>
            <p14:sldId id="287"/>
            <p14:sldId id="288"/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6" autoAdjust="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4E227-14D6-4AA4-9DD7-0DCA9195EADE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5082C-154F-41F1-9F9D-8A480FF8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05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many of you are familiar with this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5082C-154F-41F1-9F9D-8A480FF83D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14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would be an interesting case for MQ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5082C-154F-41F1-9F9D-8A480FF83D2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25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Story about crashing server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5082C-154F-41F1-9F9D-8A480FF83D2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71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I’d like to do is give you a brief overview of how everything works.  I won’t be showing much code, you wouldn’t want to see it anyway.  I more want to show you some of the tricks I’ve used.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5082C-154F-41F1-9F9D-8A480FF83D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62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Timeouts are important!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5082C-154F-41F1-9F9D-8A480FF83D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45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just illustrates some of the difference between the data that needs to be handled.  MESO has its own script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5082C-154F-41F1-9F9D-8A480FF83D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65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why I asked about EU tables yesterday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5082C-154F-41F1-9F9D-8A480FF83D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01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the GAMMA parameter!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5082C-154F-41F1-9F9D-8A480FF83D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9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two AREA helper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5082C-154F-41F1-9F9D-8A480FF83D2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51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Air Route Traffic Control Centers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5082C-154F-41F1-9F9D-8A480FF83D2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79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data is a fire hose, and we need to stay ahead of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5082C-154F-41F1-9F9D-8A480FF83D2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77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CB74-FC5B-4F2A-9804-02972B617C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1529-EC2A-41B4-80C6-950575388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7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CB74-FC5B-4F2A-9804-02972B617C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1529-EC2A-41B4-80C6-950575388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79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CB74-FC5B-4F2A-9804-02972B617C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1529-EC2A-41B4-80C6-95057538839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5528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CB74-FC5B-4F2A-9804-02972B617C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1529-EC2A-41B4-80C6-950575388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37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CB74-FC5B-4F2A-9804-02972B617C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1529-EC2A-41B4-80C6-95057538839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5983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CB74-FC5B-4F2A-9804-02972B617C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1529-EC2A-41B4-80C6-950575388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6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CB74-FC5B-4F2A-9804-02972B617C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1529-EC2A-41B4-80C6-950575388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83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CB74-FC5B-4F2A-9804-02972B617C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1529-EC2A-41B4-80C6-950575388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84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CB74-FC5B-4F2A-9804-02972B617C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1529-EC2A-41B4-80C6-950575388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65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CB74-FC5B-4F2A-9804-02972B617C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1529-EC2A-41B4-80C6-950575388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67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CB74-FC5B-4F2A-9804-02972B617C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1529-EC2A-41B4-80C6-950575388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58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CB74-FC5B-4F2A-9804-02972B617C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1529-EC2A-41B4-80C6-950575388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08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CB74-FC5B-4F2A-9804-02972B617C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1529-EC2A-41B4-80C6-950575388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86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CB74-FC5B-4F2A-9804-02972B617C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1529-EC2A-41B4-80C6-950575388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07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CB74-FC5B-4F2A-9804-02972B617C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1529-EC2A-41B4-80C6-950575388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51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CB74-FC5B-4F2A-9804-02972B617C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1529-EC2A-41B4-80C6-950575388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17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BCB74-FC5B-4F2A-9804-02972B617CD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FE01529-EC2A-41B4-80C6-950575388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1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8E367-0582-479A-A25F-26B50918B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8154" y="530658"/>
            <a:ext cx="7766936" cy="1646302"/>
          </a:xfrm>
        </p:spPr>
        <p:txBody>
          <a:bodyPr/>
          <a:lstStyle/>
          <a:p>
            <a:r>
              <a:rPr lang="en-US" dirty="0" err="1"/>
              <a:t>McIDAS</a:t>
            </a:r>
            <a:r>
              <a:rPr lang="en-US" dirty="0"/>
              <a:t>-X &amp; Python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CC943B-BD69-4792-8412-7EFCE3175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8154" y="2176957"/>
            <a:ext cx="7766936" cy="1096899"/>
          </a:xfrm>
        </p:spPr>
        <p:txBody>
          <a:bodyPr/>
          <a:lstStyle/>
          <a:p>
            <a:r>
              <a:rPr lang="en-US" dirty="0"/>
              <a:t>The Powers that Drive the COD-NEXLAB Satellite Imagery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A04478-1CF8-4CB9-8AF3-F788892D6B16}"/>
              </a:ext>
            </a:extLst>
          </p:cNvPr>
          <p:cNvSpPr txBox="1"/>
          <p:nvPr/>
        </p:nvSpPr>
        <p:spPr>
          <a:xfrm>
            <a:off x="0" y="6464122"/>
            <a:ext cx="2353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Mike Zuranski – Unidata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E2CA98-2E49-4D55-87E6-6DDF1434A4D8}"/>
              </a:ext>
            </a:extLst>
          </p:cNvPr>
          <p:cNvSpPr txBox="1"/>
          <p:nvPr/>
        </p:nvSpPr>
        <p:spPr>
          <a:xfrm>
            <a:off x="3950880" y="4265520"/>
            <a:ext cx="4290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McIDAS Users’ Group 2023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F9E204-C39C-4640-A0F4-666271A32626}"/>
              </a:ext>
            </a:extLst>
          </p:cNvPr>
          <p:cNvSpPr/>
          <p:nvPr/>
        </p:nvSpPr>
        <p:spPr>
          <a:xfrm>
            <a:off x="5559633" y="6494899"/>
            <a:ext cx="1072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09-26-2023</a:t>
            </a:r>
          </a:p>
        </p:txBody>
      </p:sp>
      <p:pic>
        <p:nvPicPr>
          <p:cNvPr id="6146" name="Picture 2" descr="https://www.ssec.wisc.edu/wordpress/wp-content/themes/ssec_main/include/img/ssec-logo.png">
            <a:extLst>
              <a:ext uri="{FF2B5EF4-FFF2-40B4-BE49-F238E27FC236}">
                <a16:creationId xmlns:a16="http://schemas.microsoft.com/office/drawing/2014/main" id="{5B5F6CEA-0321-4263-80D8-E8C91FA8A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708" y="2928937"/>
            <a:ext cx="142875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aperCut Login for College of Dupage">
            <a:extLst>
              <a:ext uri="{FF2B5EF4-FFF2-40B4-BE49-F238E27FC236}">
                <a16:creationId xmlns:a16="http://schemas.microsoft.com/office/drawing/2014/main" id="{FF4E7915-752F-4946-B411-A779F23E1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33" y="5166323"/>
            <a:ext cx="2971501" cy="113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ew Unidata Software Logos">
            <a:extLst>
              <a:ext uri="{FF2B5EF4-FFF2-40B4-BE49-F238E27FC236}">
                <a16:creationId xmlns:a16="http://schemas.microsoft.com/office/drawing/2014/main" id="{86BBC49A-D9CD-448F-A2D9-55C75BA9B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698" y="4999550"/>
            <a:ext cx="1356392" cy="135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ollege of DuPage NEXLAB · GitHub">
            <a:extLst>
              <a:ext uri="{FF2B5EF4-FFF2-40B4-BE49-F238E27FC236}">
                <a16:creationId xmlns:a16="http://schemas.microsoft.com/office/drawing/2014/main" id="{240F6E92-A42F-408A-8E17-DD24B18FC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077" y="4999550"/>
            <a:ext cx="1356392" cy="135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www.unidata.ucar.edu/images/logos/mcidas-150x150.png">
            <a:extLst>
              <a:ext uri="{FF2B5EF4-FFF2-40B4-BE49-F238E27FC236}">
                <a16:creationId xmlns:a16="http://schemas.microsoft.com/office/drawing/2014/main" id="{1B8553F6-A43B-4B5E-80CD-C1E62740E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519" y="310888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python-logo – AccelerateKID®">
            <a:extLst>
              <a:ext uri="{FF2B5EF4-FFF2-40B4-BE49-F238E27FC236}">
                <a16:creationId xmlns:a16="http://schemas.microsoft.com/office/drawing/2014/main" id="{9E8CAB68-E0E5-4AEB-BD96-79302B928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283" y="3052423"/>
            <a:ext cx="1987980" cy="198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931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</a:t>
            </a:r>
            <a:br>
              <a:rPr lang="en-US" dirty="0"/>
            </a:br>
            <a:r>
              <a:rPr lang="en-US" dirty="0"/>
              <a:t>Runner Scripts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sat_runner.py, sat_runner_meso.py, </a:t>
            </a:r>
            <a:br>
              <a:rPr lang="en-US" dirty="0"/>
            </a:br>
            <a:r>
              <a:rPr lang="en-US" dirty="0"/>
              <a:t>rgb_runner.py, sandwhich_runner.py, derived_runner.py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These are the product generation scripts</a:t>
            </a:r>
          </a:p>
          <a:p>
            <a:pPr lvl="1"/>
            <a:r>
              <a:rPr lang="en-US" dirty="0"/>
              <a:t>This is where McIDAS is invoked</a:t>
            </a:r>
          </a:p>
          <a:p>
            <a:pPr lvl="1"/>
            <a:r>
              <a:rPr lang="en-US" dirty="0"/>
              <a:t>Includes handling for scenes, bands, products, projections, etc.</a:t>
            </a:r>
            <a:br>
              <a:rPr lang="en-US" dirty="0"/>
            </a:br>
            <a:endParaRPr lang="en-US" dirty="0"/>
          </a:p>
          <a:p>
            <a:r>
              <a:rPr lang="en-US" dirty="0"/>
              <a:t>Utilizes multiprocessing where possible</a:t>
            </a:r>
          </a:p>
          <a:p>
            <a:pPr lvl="1"/>
            <a:r>
              <a:rPr lang="en-US" dirty="0"/>
              <a:t>Not generally possible for Full-Disk – many unique projections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090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</a:t>
            </a:r>
            <a:br>
              <a:rPr lang="en-US" dirty="0"/>
            </a:br>
            <a:r>
              <a:rPr lang="en-US" dirty="0"/>
              <a:t>ABI Imagery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2371306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dirty="0" err="1"/>
              <a:t>Reproject</a:t>
            </a:r>
            <a:r>
              <a:rPr lang="en-US" dirty="0"/>
              <a:t> if necessary</a:t>
            </a:r>
          </a:p>
          <a:p>
            <a:pPr>
              <a:buFont typeface="+mj-lt"/>
              <a:buAutoNum type="arabicPeriod"/>
            </a:pPr>
            <a:r>
              <a:rPr lang="en-US" dirty="0"/>
              <a:t>For Each sector and scale, make the base image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If CONUS or Mesoscale, make GLM imagery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/>
              <a:t>If Mesoscale, handle 30-second imagery and new location mapping</a:t>
            </a:r>
          </a:p>
          <a:p>
            <a:pPr lvl="1">
              <a:buFont typeface="+mj-lt"/>
              <a:buAutoNum type="alphaLcParenR"/>
            </a:pPr>
            <a:r>
              <a:rPr lang="en-US" dirty="0"/>
              <a:t>If Full-Disk, make background images</a:t>
            </a:r>
          </a:p>
          <a:p>
            <a:pPr>
              <a:buFont typeface="+mj-lt"/>
              <a:buAutoNum type="arabicPeriod"/>
            </a:pPr>
            <a:r>
              <a:rPr lang="en-US" dirty="0"/>
              <a:t>Send images to IA-State for archival</a:t>
            </a:r>
          </a:p>
          <a:p>
            <a:pPr>
              <a:buFont typeface="+mj-lt"/>
              <a:buAutoNum type="arabicPeriod"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73449E9-87EC-4383-B511-20ED41F05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300074"/>
              </p:ext>
            </p:extLst>
          </p:nvPr>
        </p:nvGraphicFramePr>
        <p:xfrm>
          <a:off x="305627" y="4762084"/>
          <a:ext cx="8128000" cy="20052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59974666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54114902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53654055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17873965"/>
                    </a:ext>
                  </a:extLst>
                </a:gridCol>
              </a:tblGrid>
              <a:tr h="41976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CONUS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Mesoscale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Full-Disk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Remote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5724414"/>
                  </a:ext>
                </a:extLst>
              </a:tr>
              <a:tr h="15854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One projection</a:t>
                      </a:r>
                      <a:br>
                        <a:rPr lang="en-US" sz="1600" dirty="0"/>
                      </a:b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GLM data</a:t>
                      </a:r>
                    </a:p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5-minute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Standard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 reprojection</a:t>
                      </a:r>
                    </a:p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GLM data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/>
                      </a:r>
                      <a:br>
                        <a:rPr lang="en-US" sz="1600" dirty="0"/>
                      </a:br>
                      <a:r>
                        <a:rPr lang="en-US" sz="1600" dirty="0"/>
                        <a:t>Possible 30-sec</a:t>
                      </a:r>
                    </a:p>
                    <a:p>
                      <a:pPr algn="ctr"/>
                      <a:r>
                        <a:rPr lang="en-US" sz="1600" dirty="0"/>
                        <a:t>Mode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Many projections</a:t>
                      </a:r>
                    </a:p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No GLM data*</a:t>
                      </a:r>
                    </a:p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Possible 5-min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Mode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One projection</a:t>
                      </a:r>
                    </a:p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GLM Data</a:t>
                      </a:r>
                    </a:p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Check each min for new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4472314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6CEC4EE-0BA7-4B1D-BC6F-D2DF9BF68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868" y="609600"/>
            <a:ext cx="4743388" cy="2554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BCB35D-D147-4E98-BDB5-439F5CC71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324" y="3346241"/>
            <a:ext cx="3483932" cy="228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6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</a:t>
            </a:r>
            <a:br>
              <a:rPr lang="en-US" dirty="0"/>
            </a:br>
            <a:r>
              <a:rPr lang="en-US" dirty="0"/>
              <a:t>ABI Imagery – Remote Cropping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184064"/>
          </a:xfrm>
        </p:spPr>
        <p:txBody>
          <a:bodyPr>
            <a:normAutofit/>
          </a:bodyPr>
          <a:lstStyle/>
          <a:p>
            <a:r>
              <a:rPr lang="en-US" dirty="0"/>
              <a:t>We needed imagery over Canada, but SBN Full-Disk is too coarse</a:t>
            </a:r>
            <a:br>
              <a:rPr lang="en-US" dirty="0"/>
            </a:br>
            <a:endParaRPr lang="en-US" dirty="0"/>
          </a:p>
          <a:p>
            <a:r>
              <a:rPr lang="en-US" dirty="0"/>
              <a:t>Full-Disk GRB data is large!</a:t>
            </a:r>
            <a:br>
              <a:rPr lang="en-US" dirty="0"/>
            </a:br>
            <a:endParaRPr lang="en-US" dirty="0"/>
          </a:p>
          <a:p>
            <a:r>
              <a:rPr lang="en-US" dirty="0"/>
              <a:t>Solution: Take a cropping of GRB imagery remotely with IMGREMAP</a:t>
            </a:r>
          </a:p>
          <a:p>
            <a:pPr lvl="1"/>
            <a:r>
              <a:rPr lang="en-US" dirty="0"/>
              <a:t>I download only what I need</a:t>
            </a:r>
          </a:p>
          <a:p>
            <a:pPr lvl="1"/>
            <a:r>
              <a:rPr lang="en-US" dirty="0"/>
              <a:t>Faster to work with too</a:t>
            </a:r>
          </a:p>
        </p:txBody>
      </p:sp>
    </p:spTree>
    <p:extLst>
      <p:ext uri="{BB962C8B-B14F-4D97-AF65-F5344CB8AC3E}">
        <p14:creationId xmlns:p14="http://schemas.microsoft.com/office/powerpoint/2010/main" val="1758602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</a:t>
            </a:r>
            <a:br>
              <a:rPr lang="en-US" dirty="0"/>
            </a:br>
            <a:r>
              <a:rPr lang="en-US" dirty="0"/>
              <a:t>ABI Imagery – Remote Cropping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58820C-3604-4BB1-9CC3-6E716348D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40" y="1955931"/>
            <a:ext cx="7631055" cy="429246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2740BA-E284-4E85-BCB6-94AF0F61D132}"/>
              </a:ext>
            </a:extLst>
          </p:cNvPr>
          <p:cNvSpPr txBox="1"/>
          <p:nvPr/>
        </p:nvSpPr>
        <p:spPr>
          <a:xfrm>
            <a:off x="1085354" y="6305384"/>
            <a:ext cx="7874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IMGREMAP RTGOESR/FDC02 GOESDATA.9902 PRO=LAMB 2 26 95 SSIZE=2000 10500 SIZE=3600 9400 LAT=50.2 82.5</a:t>
            </a:r>
          </a:p>
        </p:txBody>
      </p:sp>
    </p:spTree>
    <p:extLst>
      <p:ext uri="{BB962C8B-B14F-4D97-AF65-F5344CB8AC3E}">
        <p14:creationId xmlns:p14="http://schemas.microsoft.com/office/powerpoint/2010/main" val="11402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</a:t>
            </a:r>
            <a:br>
              <a:rPr lang="en-US" dirty="0"/>
            </a:br>
            <a:r>
              <a:rPr lang="en-US" dirty="0"/>
              <a:t>GLM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448758"/>
          </a:xfrm>
        </p:spPr>
        <p:txBody>
          <a:bodyPr/>
          <a:lstStyle/>
          <a:p>
            <a:r>
              <a:rPr lang="en-US" dirty="0"/>
              <a:t>All GLM products are made as part of the ABI processing</a:t>
            </a:r>
          </a:p>
          <a:p>
            <a:pPr lvl="1"/>
            <a:r>
              <a:rPr lang="en-US" dirty="0"/>
              <a:t>Each GLM product is initiated by an ABI band</a:t>
            </a:r>
            <a:br>
              <a:rPr lang="en-US" dirty="0"/>
            </a:br>
            <a:endParaRPr lang="en-US" dirty="0"/>
          </a:p>
          <a:p>
            <a:r>
              <a:rPr lang="en-US" dirty="0"/>
              <a:t>GLM products are overlays – Must make them transparent</a:t>
            </a:r>
            <a:br>
              <a:rPr lang="en-US" dirty="0"/>
            </a:br>
            <a:endParaRPr lang="en-US" dirty="0"/>
          </a:p>
          <a:p>
            <a:r>
              <a:rPr lang="en-US" dirty="0"/>
              <a:t>EU Tables:</a:t>
            </a:r>
          </a:p>
          <a:p>
            <a:pPr lvl="1"/>
            <a:r>
              <a:rPr lang="en-US" dirty="0"/>
              <a:t>FED:  L2-COD  </a:t>
            </a:r>
          </a:p>
          <a:p>
            <a:pPr lvl="1"/>
            <a:r>
              <a:rPr lang="en-US" dirty="0"/>
              <a:t>TOE and MFA:  Derived from AWIPS color tables</a:t>
            </a:r>
          </a:p>
          <a:p>
            <a:pPr lvl="2"/>
            <a:r>
              <a:rPr lang="en-US" dirty="0"/>
              <a:t>Different EU tables for reprojected imagery</a:t>
            </a:r>
          </a:p>
          <a:p>
            <a:pPr lvl="2"/>
            <a:r>
              <a:rPr lang="en-US" dirty="0"/>
              <a:t>Accuracy not guaranteed</a:t>
            </a:r>
          </a:p>
          <a:p>
            <a:pPr lvl="2"/>
            <a:r>
              <a:rPr lang="en-US" dirty="0"/>
              <a:t>Logarithmic scaling required to do make these products the right way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46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</a:t>
            </a:r>
            <a:br>
              <a:rPr lang="en-US" dirty="0"/>
            </a:br>
            <a:r>
              <a:rPr lang="en-US" dirty="0"/>
              <a:t>GLM Products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471AC8-489D-47C4-9446-E13BF663D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047" y="2160589"/>
            <a:ext cx="3301000" cy="3423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9AC2D9-4B73-4C87-A443-CBA0769C4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668" y="2160589"/>
            <a:ext cx="3560425" cy="34234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D03325-AF3D-4370-B670-E66C5F4C14BE}"/>
              </a:ext>
            </a:extLst>
          </p:cNvPr>
          <p:cNvSpPr txBox="1"/>
          <p:nvPr/>
        </p:nvSpPr>
        <p:spPr>
          <a:xfrm>
            <a:off x="1741425" y="5629598"/>
            <a:ext cx="2246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Reprojected CONUS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355B04-C4D6-482A-9180-5F148A39C32F}"/>
              </a:ext>
            </a:extLst>
          </p:cNvPr>
          <p:cNvSpPr txBox="1"/>
          <p:nvPr/>
        </p:nvSpPr>
        <p:spPr>
          <a:xfrm>
            <a:off x="6125828" y="5629598"/>
            <a:ext cx="126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Mesoscale</a:t>
            </a:r>
          </a:p>
        </p:txBody>
      </p:sp>
    </p:spTree>
    <p:extLst>
      <p:ext uri="{BB962C8B-B14F-4D97-AF65-F5344CB8AC3E}">
        <p14:creationId xmlns:p14="http://schemas.microsoft.com/office/powerpoint/2010/main" val="897393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</a:t>
            </a:r>
            <a:br>
              <a:rPr lang="en-US" dirty="0"/>
            </a:br>
            <a:r>
              <a:rPr lang="en-US" dirty="0"/>
              <a:t>RGB Imagery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184064"/>
          </a:xfrm>
        </p:spPr>
        <p:txBody>
          <a:bodyPr>
            <a:normAutofit/>
          </a:bodyPr>
          <a:lstStyle/>
          <a:p>
            <a:r>
              <a:rPr lang="en-US" dirty="0"/>
              <a:t>Very similar structure and workflow as ABI imagery</a:t>
            </a:r>
            <a:br>
              <a:rPr lang="en-US" dirty="0"/>
            </a:br>
            <a:endParaRPr lang="en-US" dirty="0"/>
          </a:p>
          <a:p>
            <a:r>
              <a:rPr lang="en-US" dirty="0"/>
              <a:t>A single band will initiate a product</a:t>
            </a:r>
          </a:p>
          <a:p>
            <a:pPr lvl="1"/>
            <a:r>
              <a:rPr lang="en-US" dirty="0"/>
              <a:t>E.g. Band-8 will start making Airmass imagery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rgb_runner</a:t>
            </a:r>
            <a:r>
              <a:rPr lang="en-US" dirty="0"/>
              <a:t> will wait until all required bands are available</a:t>
            </a:r>
          </a:p>
          <a:p>
            <a:pPr lvl="1"/>
            <a:r>
              <a:rPr lang="en-US" dirty="0"/>
              <a:t>Separate timeout for waiting on the other bands</a:t>
            </a:r>
            <a:br>
              <a:rPr lang="en-US" dirty="0"/>
            </a:br>
            <a:endParaRPr lang="en-US" dirty="0"/>
          </a:p>
          <a:p>
            <a:r>
              <a:rPr lang="en-US" dirty="0"/>
              <a:t>Mesoscale handling included in </a:t>
            </a:r>
            <a:r>
              <a:rPr lang="en-US" dirty="0" err="1"/>
              <a:t>rgb_runner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RGB recipes are stored in the </a:t>
            </a:r>
            <a:r>
              <a:rPr lang="en-US" dirty="0" err="1"/>
              <a:t>rgb_runner</a:t>
            </a:r>
            <a:r>
              <a:rPr lang="en-US" dirty="0"/>
              <a:t> as part of its code</a:t>
            </a:r>
          </a:p>
          <a:p>
            <a:pPr lvl="1"/>
            <a:r>
              <a:rPr lang="en-US" dirty="0"/>
              <a:t>Different recipes for reprojected imagery</a:t>
            </a:r>
          </a:p>
        </p:txBody>
      </p:sp>
      <p:pic>
        <p:nvPicPr>
          <p:cNvPr id="1026" name="Picture 2" descr="https://weather.cod.edu/data/satellite/global/npacwestlarge/current/npacwestlarge.airmass.jpg">
            <a:extLst>
              <a:ext uri="{FF2B5EF4-FFF2-40B4-BE49-F238E27FC236}">
                <a16:creationId xmlns:a16="http://schemas.microsoft.com/office/drawing/2014/main" id="{30BE08F5-97AC-41C6-8A0D-DD7EDE555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149" y="1595626"/>
            <a:ext cx="4016745" cy="225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78337C-1F0D-467A-8C77-41D2A091C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089" y="4085234"/>
            <a:ext cx="4028864" cy="225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90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22915-EB36-476B-852F-DF7FE25D5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Iowa State Archive</a:t>
            </a:r>
            <a:br>
              <a:rPr lang="en-US" dirty="0"/>
            </a:br>
            <a:r>
              <a:rPr lang="en-US" dirty="0"/>
              <a:t>Daryl </a:t>
            </a:r>
            <a:r>
              <a:rPr lang="en-US" dirty="0" err="1"/>
              <a:t>Herzmann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B6FF3-E045-4689-AAD3-B914B0DDB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Began archiving in 2018</a:t>
            </a:r>
            <a:br>
              <a:rPr lang="en-US" dirty="0"/>
            </a:br>
            <a:endParaRPr lang="en-US" dirty="0"/>
          </a:p>
          <a:p>
            <a:r>
              <a:rPr lang="en-US" dirty="0"/>
              <a:t>All ABI and RGB products  (except local sectors) </a:t>
            </a:r>
            <a:br>
              <a:rPr lang="en-US" dirty="0"/>
            </a:br>
            <a:endParaRPr lang="en-US" dirty="0"/>
          </a:p>
          <a:p>
            <a:r>
              <a:rPr lang="en-US" dirty="0"/>
              <a:t>Images are inserted into LDM after they are made</a:t>
            </a:r>
            <a:br>
              <a:rPr lang="en-US" dirty="0"/>
            </a:br>
            <a:endParaRPr lang="en-US" dirty="0"/>
          </a:p>
          <a:p>
            <a:r>
              <a:rPr lang="en-US" dirty="0"/>
              <a:t>Example URL:</a:t>
            </a:r>
            <a:br>
              <a:rPr lang="en-US" dirty="0"/>
            </a:br>
            <a:r>
              <a:rPr lang="en-US" dirty="0"/>
              <a:t>https://mtarchive.geol.iastate.edu/2023/09/26/cod/sat/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There will be a front-end…  Someday™</a:t>
            </a:r>
          </a:p>
        </p:txBody>
      </p:sp>
      <p:pic>
        <p:nvPicPr>
          <p:cNvPr id="3076" name="Picture 4" descr="https://mesonet.agron.iastate.edu/images/logo_large.png">
            <a:extLst>
              <a:ext uri="{FF2B5EF4-FFF2-40B4-BE49-F238E27FC236}">
                <a16:creationId xmlns:a16="http://schemas.microsoft.com/office/drawing/2014/main" id="{C122268A-0431-4E32-9D3F-BFDC1314B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378" y="2747833"/>
            <a:ext cx="1784716" cy="136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892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</a:t>
            </a:r>
            <a:br>
              <a:rPr lang="en-US" dirty="0"/>
            </a:br>
            <a:r>
              <a:rPr lang="en-US" dirty="0"/>
              <a:t>Level-2 Derived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184064"/>
          </a:xfrm>
        </p:spPr>
        <p:txBody>
          <a:bodyPr>
            <a:normAutofit/>
          </a:bodyPr>
          <a:lstStyle/>
          <a:p>
            <a:r>
              <a:rPr lang="en-US" dirty="0"/>
              <a:t>Very similar structure and workflow as ABI imagery</a:t>
            </a:r>
            <a:br>
              <a:rPr lang="en-US" dirty="0"/>
            </a:br>
            <a:endParaRPr lang="en-US" dirty="0"/>
          </a:p>
          <a:p>
            <a:r>
              <a:rPr lang="en-US" dirty="0"/>
              <a:t>Some additional logic for specific products/domains</a:t>
            </a:r>
          </a:p>
          <a:p>
            <a:pPr lvl="1"/>
            <a:r>
              <a:rPr lang="en-US" dirty="0"/>
              <a:t>E.g. SSTs, do we need that in the Midwest?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These are all overlays – Must make them transparent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These are not sent to IA-State for archival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41AF13-08B2-4BA4-B8C5-5CB863C1C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776" y="2160589"/>
            <a:ext cx="5349989" cy="300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98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</a:t>
            </a:r>
            <a:br>
              <a:rPr lang="en-US" dirty="0"/>
            </a:br>
            <a:r>
              <a:rPr lang="en-US" dirty="0"/>
              <a:t>Centralization – goes_info.py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184064"/>
          </a:xfrm>
        </p:spPr>
        <p:txBody>
          <a:bodyPr>
            <a:normAutofit/>
          </a:bodyPr>
          <a:lstStyle/>
          <a:p>
            <a:r>
              <a:rPr lang="en-US" dirty="0"/>
              <a:t>This is home for things referenced in multiple locations</a:t>
            </a:r>
          </a:p>
          <a:p>
            <a:pPr lvl="1"/>
            <a:r>
              <a:rPr lang="en-US" dirty="0"/>
              <a:t>Sector information, projections, frame labels</a:t>
            </a:r>
          </a:p>
          <a:p>
            <a:pPr lvl="1"/>
            <a:r>
              <a:rPr lang="en-US" dirty="0"/>
              <a:t>Common functions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Examples of common functions</a:t>
            </a:r>
          </a:p>
          <a:p>
            <a:pPr lvl="1"/>
            <a:r>
              <a:rPr lang="en-US" dirty="0" err="1"/>
              <a:t>insert_into_ldm</a:t>
            </a:r>
            <a:r>
              <a:rPr lang="en-US" dirty="0"/>
              <a:t>()</a:t>
            </a:r>
          </a:p>
          <a:p>
            <a:pPr lvl="1"/>
            <a:r>
              <a:rPr lang="en-US" dirty="0" err="1"/>
              <a:t>sueu</a:t>
            </a:r>
            <a:r>
              <a:rPr lang="en-US" dirty="0"/>
              <a:t>()</a:t>
            </a:r>
          </a:p>
          <a:p>
            <a:pPr lvl="1"/>
            <a:r>
              <a:rPr lang="en-US" dirty="0"/>
              <a:t>AREA file mapping logic</a:t>
            </a:r>
          </a:p>
          <a:p>
            <a:pPr lvl="1"/>
            <a:r>
              <a:rPr lang="en-US" dirty="0"/>
              <a:t>Non-operational message overlays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D69FC6-9895-4C62-B395-E07B0253F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654" y="3204738"/>
            <a:ext cx="4103348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85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11961-AF35-40D1-B212-E8B6F2B36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College of DuPage - NEXLAB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DD96A1-4387-43A3-999A-EAE70BF4D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36" y="1705032"/>
            <a:ext cx="8502464" cy="45433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5556AF-8083-4D0D-BF3D-DA44C2966C95}"/>
              </a:ext>
            </a:extLst>
          </p:cNvPr>
          <p:cNvSpPr txBox="1"/>
          <p:nvPr/>
        </p:nvSpPr>
        <p:spPr>
          <a:xfrm>
            <a:off x="1089837" y="6248400"/>
            <a:ext cx="893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ABI Bands, RGB Products, GLM, Derived Products, Data &amp; Mapping Overlays</a:t>
            </a:r>
          </a:p>
        </p:txBody>
      </p:sp>
    </p:spTree>
    <p:extLst>
      <p:ext uri="{BB962C8B-B14F-4D97-AF65-F5344CB8AC3E}">
        <p14:creationId xmlns:p14="http://schemas.microsoft.com/office/powerpoint/2010/main" val="2137111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</a:t>
            </a:r>
            <a:br>
              <a:rPr lang="en-US" dirty="0"/>
            </a:br>
            <a:r>
              <a:rPr lang="en-US" dirty="0"/>
              <a:t>Map Generation – map_gen.py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947929" cy="4184064"/>
          </a:xfrm>
        </p:spPr>
        <p:txBody>
          <a:bodyPr>
            <a:normAutofit/>
          </a:bodyPr>
          <a:lstStyle/>
          <a:p>
            <a:r>
              <a:rPr lang="en-US" dirty="0"/>
              <a:t>This is the only script where maps are made</a:t>
            </a:r>
          </a:p>
          <a:p>
            <a:pPr lvl="1"/>
            <a:r>
              <a:rPr lang="en-US" dirty="0"/>
              <a:t>This is also where map sets are defined</a:t>
            </a:r>
          </a:p>
          <a:p>
            <a:pPr lvl="1"/>
            <a:r>
              <a:rPr lang="en-US" dirty="0"/>
              <a:t>Maps used vary depending on scale and location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Most maps are pre-made once, mesoscale when moved to a new location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Maps include roads, lakes &amp; rivers, counties, CWAs, Lat/Lon, ARTCC boundaries</a:t>
            </a:r>
          </a:p>
          <a:p>
            <a:pPr lvl="1"/>
            <a:r>
              <a:rPr lang="en-US" dirty="0"/>
              <a:t>CWA and ARTCC were made from GEMPAK maps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643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AA696-8FB5-4596-9EF9-D8968FD91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Optimizations, Tips and Tricks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8CEAE-A754-481E-99CE-DB373341C7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I </a:t>
            </a:r>
            <a:r>
              <a:rPr lang="en-US" i="1" dirty="0" err="1"/>
              <a:t>wanna</a:t>
            </a:r>
            <a:r>
              <a:rPr lang="en-US" i="1" dirty="0"/>
              <a:t> go fast!  </a:t>
            </a:r>
            <a:r>
              <a:rPr lang="en-US" dirty="0"/>
              <a:t>- Ricky Bobby</a:t>
            </a:r>
          </a:p>
        </p:txBody>
      </p:sp>
    </p:spTree>
    <p:extLst>
      <p:ext uri="{BB962C8B-B14F-4D97-AF65-F5344CB8AC3E}">
        <p14:creationId xmlns:p14="http://schemas.microsoft.com/office/powerpoint/2010/main" val="4115886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947928" cy="1320800"/>
          </a:xfrm>
        </p:spPr>
        <p:txBody>
          <a:bodyPr/>
          <a:lstStyle/>
          <a:p>
            <a:r>
              <a:rPr lang="en-US" dirty="0"/>
              <a:t>Setting the McIDAS Environment in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947929" cy="4184064"/>
          </a:xfrm>
        </p:spPr>
        <p:txBody>
          <a:bodyPr>
            <a:normAutofit/>
          </a:bodyPr>
          <a:lstStyle/>
          <a:p>
            <a:r>
              <a:rPr lang="en-US" dirty="0"/>
              <a:t>Set McIDAS environmental variables in the top level of the script…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They will be used across the board from that point on.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3B37F0-57D8-4E89-8AF9-7A39AFA46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43" y="3529361"/>
            <a:ext cx="8343708" cy="281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57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String Formatting</a:t>
            </a:r>
            <a:br>
              <a:rPr lang="en-US" dirty="0"/>
            </a:br>
            <a:r>
              <a:rPr lang="en-US" dirty="0"/>
              <a:t>It’s used everywhere!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947929" cy="4184064"/>
          </a:xfrm>
        </p:spPr>
        <p:txBody>
          <a:bodyPr>
            <a:normAutofit/>
          </a:bodyPr>
          <a:lstStyle/>
          <a:p>
            <a:r>
              <a:rPr lang="en-US" dirty="0"/>
              <a:t>Parsing data file path/name so I don’t have to crack open the data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B2B6F2-7048-48FD-AF92-D346153A4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059" y="2858991"/>
            <a:ext cx="837247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25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String Formatting</a:t>
            </a:r>
            <a:br>
              <a:rPr lang="en-US" dirty="0"/>
            </a:br>
            <a:r>
              <a:rPr lang="en-US" dirty="0"/>
              <a:t>It’s used everywhere!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947929" cy="4184064"/>
          </a:xfrm>
        </p:spPr>
        <p:txBody>
          <a:bodyPr>
            <a:normAutofit/>
          </a:bodyPr>
          <a:lstStyle/>
          <a:p>
            <a:r>
              <a:rPr lang="en-US" dirty="0"/>
              <a:t>Poll the remote ADDE server to check for new data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B5842F-4650-484B-9F9D-463455E20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41" y="4727326"/>
            <a:ext cx="9219112" cy="17106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3B0091-B1A8-404E-AFB0-97E4D0DB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215" y="2779699"/>
            <a:ext cx="5841281" cy="180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34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String Formatting</a:t>
            </a:r>
            <a:br>
              <a:rPr lang="en-US" dirty="0"/>
            </a:br>
            <a:r>
              <a:rPr lang="en-US" dirty="0"/>
              <a:t>It’s used everywhere!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947929" cy="4184064"/>
          </a:xfrm>
        </p:spPr>
        <p:txBody>
          <a:bodyPr>
            <a:normAutofit/>
          </a:bodyPr>
          <a:lstStyle/>
          <a:p>
            <a:r>
              <a:rPr lang="en-US" dirty="0"/>
              <a:t>Dynamically create McIDAS commands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BFACA7-646B-4702-9FD5-B41DECB39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" y="2829636"/>
            <a:ext cx="9894938" cy="351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43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 key directories in a </a:t>
            </a:r>
            <a:r>
              <a:rPr lang="en-US" dirty="0" err="1"/>
              <a:t>RAMDisk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8"/>
            <a:ext cx="8947929" cy="4450921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Python’s </a:t>
            </a:r>
            <a:r>
              <a:rPr lang="en-US" dirty="0" err="1"/>
              <a:t>tempfile</a:t>
            </a:r>
            <a:r>
              <a:rPr lang="en-US" dirty="0"/>
              <a:t> module uses /</a:t>
            </a:r>
            <a:r>
              <a:rPr lang="en-US" dirty="0" err="1"/>
              <a:t>tmp</a:t>
            </a:r>
            <a:endParaRPr lang="en-US" dirty="0"/>
          </a:p>
          <a:p>
            <a:pPr lvl="1"/>
            <a:r>
              <a:rPr lang="en-US" dirty="0"/>
              <a:t>This default can be changed</a:t>
            </a:r>
            <a:br>
              <a:rPr lang="en-US" dirty="0"/>
            </a:br>
            <a:endParaRPr lang="en-US" dirty="0"/>
          </a:p>
          <a:p>
            <a:r>
              <a:rPr lang="en-US" dirty="0"/>
              <a:t>Goes-restitch.py uses </a:t>
            </a:r>
            <a:r>
              <a:rPr lang="en-US" dirty="0" err="1"/>
              <a:t>tempfile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McIDAS reads/writes AREA files in ~/</a:t>
            </a:r>
            <a:r>
              <a:rPr lang="en-US" dirty="0" err="1"/>
              <a:t>workdata</a:t>
            </a:r>
            <a:endParaRPr lang="en-US" dirty="0"/>
          </a:p>
          <a:p>
            <a:pPr lvl="1"/>
            <a:r>
              <a:rPr lang="en-US" dirty="0"/>
              <a:t>This too can be changed</a:t>
            </a:r>
            <a:br>
              <a:rPr lang="en-US" dirty="0"/>
            </a:br>
            <a:endParaRPr lang="en-US" dirty="0"/>
          </a:p>
          <a:p>
            <a:r>
              <a:rPr lang="en-US" dirty="0"/>
              <a:t>Putting both of these into </a:t>
            </a:r>
            <a:r>
              <a:rPr lang="en-US" dirty="0" err="1"/>
              <a:t>RAMDisk</a:t>
            </a:r>
            <a:r>
              <a:rPr lang="en-US" dirty="0"/>
              <a:t> </a:t>
            </a:r>
            <a:r>
              <a:rPr lang="en-US" i="1" dirty="0"/>
              <a:t>significantly</a:t>
            </a:r>
            <a:r>
              <a:rPr lang="en-US" dirty="0"/>
              <a:t> reduces I/O overhead</a:t>
            </a:r>
            <a:br>
              <a:rPr lang="en-US" dirty="0"/>
            </a:br>
            <a:endParaRPr lang="en-US" dirty="0"/>
          </a:p>
          <a:p>
            <a:r>
              <a:rPr lang="en-US" dirty="0"/>
              <a:t>All these things can be lost, and that’s okay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2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947928" cy="1320800"/>
          </a:xfrm>
        </p:spPr>
        <p:txBody>
          <a:bodyPr/>
          <a:lstStyle/>
          <a:p>
            <a:r>
              <a:rPr lang="en-US" dirty="0"/>
              <a:t>Transparent Images with Python</a:t>
            </a:r>
            <a:br>
              <a:rPr lang="en-US" dirty="0"/>
            </a:br>
            <a:r>
              <a:rPr lang="en-US" dirty="0"/>
              <a:t>Using Pillow (PIL)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947929" cy="4184064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622DEE-FF85-4BD4-B649-E9AE04556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487" y="2501909"/>
            <a:ext cx="6153620" cy="350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9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947928" cy="1320800"/>
          </a:xfrm>
        </p:spPr>
        <p:txBody>
          <a:bodyPr/>
          <a:lstStyle/>
          <a:p>
            <a:r>
              <a:rPr lang="en-US" dirty="0"/>
              <a:t>Image File Sizes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8"/>
            <a:ext cx="8947929" cy="4379359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Base imagery saved with QUA =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90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Background imagery with QUA =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70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Archive imagery with QUA =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85</a:t>
            </a:r>
            <a:r>
              <a:rPr lang="en-US" dirty="0"/>
              <a:t> (Pillow)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Thumbnails for mesoscale selection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These gave about a </a:t>
            </a:r>
            <a:r>
              <a:rPr lang="en-US" sz="2400" dirty="0">
                <a:solidFill>
                  <a:schemeClr val="accent1"/>
                </a:solidFill>
              </a:rPr>
              <a:t>40%</a:t>
            </a:r>
            <a:r>
              <a:rPr lang="en-US" dirty="0"/>
              <a:t> reduction in file sizes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Web cache settings were also critical</a:t>
            </a:r>
          </a:p>
        </p:txBody>
      </p:sp>
    </p:spTree>
    <p:extLst>
      <p:ext uri="{BB962C8B-B14F-4D97-AF65-F5344CB8AC3E}">
        <p14:creationId xmlns:p14="http://schemas.microsoft.com/office/powerpoint/2010/main" val="88619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947928" cy="1320800"/>
          </a:xfrm>
        </p:spPr>
        <p:txBody>
          <a:bodyPr/>
          <a:lstStyle/>
          <a:p>
            <a:r>
              <a:rPr lang="en-US" dirty="0"/>
              <a:t>Multiprocessing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947929" cy="4184064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AF7923-C9B1-46AD-BDB3-3EC606A53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" y="1930400"/>
            <a:ext cx="8755799" cy="36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37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11961-AF35-40D1-B212-E8B6F2B36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College of DuPage – NEXLAB</a:t>
            </a:r>
            <a:br>
              <a:rPr lang="en-US" dirty="0"/>
            </a:br>
            <a:r>
              <a:rPr lang="en-US" dirty="0"/>
              <a:t>Meteorology Faculty and Staff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BF69E1-326B-4097-AE8D-BB5E0AD1D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694" y="1930400"/>
            <a:ext cx="5610212" cy="2003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3E32D3-D3B2-410B-AA36-5B5452DE7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6" y="1930400"/>
            <a:ext cx="5641718" cy="2003647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6163541-34C4-438A-9A40-8E9B48AA3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234896"/>
              </p:ext>
            </p:extLst>
          </p:nvPr>
        </p:nvGraphicFramePr>
        <p:xfrm>
          <a:off x="180976" y="3934047"/>
          <a:ext cx="11251932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2983">
                  <a:extLst>
                    <a:ext uri="{9D8B030D-6E8A-4147-A177-3AD203B41FA5}">
                      <a16:colId xmlns:a16="http://schemas.microsoft.com/office/drawing/2014/main" val="4219363668"/>
                    </a:ext>
                  </a:extLst>
                </a:gridCol>
                <a:gridCol w="2812983">
                  <a:extLst>
                    <a:ext uri="{9D8B030D-6E8A-4147-A177-3AD203B41FA5}">
                      <a16:colId xmlns:a16="http://schemas.microsoft.com/office/drawing/2014/main" val="3516239735"/>
                    </a:ext>
                  </a:extLst>
                </a:gridCol>
                <a:gridCol w="2812983">
                  <a:extLst>
                    <a:ext uri="{9D8B030D-6E8A-4147-A177-3AD203B41FA5}">
                      <a16:colId xmlns:a16="http://schemas.microsoft.com/office/drawing/2014/main" val="768555876"/>
                    </a:ext>
                  </a:extLst>
                </a:gridCol>
                <a:gridCol w="2812983">
                  <a:extLst>
                    <a:ext uri="{9D8B030D-6E8A-4147-A177-3AD203B41FA5}">
                      <a16:colId xmlns:a16="http://schemas.microsoft.com/office/drawing/2014/main" val="1679574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Paul </a:t>
                      </a:r>
                      <a:r>
                        <a:rPr lang="en-US" dirty="0" err="1"/>
                        <a:t>Sirvatka</a:t>
                      </a:r>
                      <a:r>
                        <a:rPr lang="en-US" dirty="0"/>
                        <a:t/>
                      </a:r>
                      <a:br>
                        <a:rPr lang="en-US" dirty="0"/>
                      </a:br>
                      <a:endParaRPr lang="en-US" dirty="0"/>
                    </a:p>
                    <a:p>
                      <a:pPr algn="ctr"/>
                      <a:r>
                        <a:rPr lang="en-US" dirty="0"/>
                        <a:t>Professor of Meteorology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Ron </a:t>
                      </a:r>
                      <a:r>
                        <a:rPr lang="en-US" dirty="0" err="1"/>
                        <a:t>Stenz</a:t>
                      </a:r>
                      <a:r>
                        <a:rPr lang="en-US" dirty="0"/>
                        <a:t/>
                      </a:r>
                      <a:br>
                        <a:rPr lang="en-US" dirty="0"/>
                      </a:br>
                      <a:endParaRPr lang="en-US" dirty="0"/>
                    </a:p>
                    <a:p>
                      <a:pPr algn="ctr"/>
                      <a:r>
                        <a:rPr lang="en-US" dirty="0"/>
                        <a:t>Associate Professor of Meteorology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Gilbert Sebenste</a:t>
                      </a:r>
                      <a:br>
                        <a:rPr lang="en-US" dirty="0"/>
                      </a:br>
                      <a:endParaRPr lang="en-US" dirty="0"/>
                    </a:p>
                    <a:p>
                      <a:pPr algn="ctr"/>
                      <a:r>
                        <a:rPr lang="en-US" dirty="0"/>
                        <a:t>Support Analyst &amp; Product Developer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Evan Anderson</a:t>
                      </a:r>
                      <a:br>
                        <a:rPr lang="en-US" dirty="0"/>
                      </a:br>
                      <a:endParaRPr lang="en-US" dirty="0"/>
                    </a:p>
                    <a:p>
                      <a:pPr algn="ctr"/>
                      <a:r>
                        <a:rPr lang="en-US" dirty="0"/>
                        <a:t>Web Developer &amp; </a:t>
                      </a:r>
                      <a:br>
                        <a:rPr lang="en-US" dirty="0"/>
                      </a:br>
                      <a:r>
                        <a:rPr lang="en-US" dirty="0"/>
                        <a:t>Lab Manager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408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2847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947928" cy="1320800"/>
          </a:xfrm>
        </p:spPr>
        <p:txBody>
          <a:bodyPr/>
          <a:lstStyle/>
          <a:p>
            <a:r>
              <a:rPr lang="en-US" dirty="0"/>
              <a:t>Multiprocessing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947929" cy="4184064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8D2B05-E825-4181-BF37-33535A573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57" y="1930400"/>
            <a:ext cx="5362575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18C173B-99F2-4D02-98E5-31C3C963B8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148409"/>
              </p:ext>
            </p:extLst>
          </p:nvPr>
        </p:nvGraphicFramePr>
        <p:xfrm>
          <a:off x="5769432" y="1930400"/>
          <a:ext cx="3565030" cy="4476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2515">
                  <a:extLst>
                    <a:ext uri="{9D8B030D-6E8A-4147-A177-3AD203B41FA5}">
                      <a16:colId xmlns:a16="http://schemas.microsoft.com/office/drawing/2014/main" val="3618599654"/>
                    </a:ext>
                  </a:extLst>
                </a:gridCol>
                <a:gridCol w="1782515">
                  <a:extLst>
                    <a:ext uri="{9D8B030D-6E8A-4147-A177-3AD203B41FA5}">
                      <a16:colId xmlns:a16="http://schemas.microsoft.com/office/drawing/2014/main" val="1612198310"/>
                    </a:ext>
                  </a:extLst>
                </a:gridCol>
              </a:tblGrid>
              <a:tr h="31976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Number of Cores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Time (seconds)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961635"/>
                  </a:ext>
                </a:extLst>
              </a:tr>
              <a:tr h="319768"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359613"/>
                  </a:ext>
                </a:extLst>
              </a:tr>
              <a:tr h="319768"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349633"/>
                  </a:ext>
                </a:extLst>
              </a:tr>
              <a:tr h="319768">
                <a:tc>
                  <a:txBody>
                    <a:bodyPr/>
                    <a:lstStyle/>
                    <a:p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045122"/>
                  </a:ext>
                </a:extLst>
              </a:tr>
              <a:tr h="319768"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87265"/>
                  </a:ext>
                </a:extLst>
              </a:tr>
              <a:tr h="319768"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435743"/>
                  </a:ext>
                </a:extLst>
              </a:tr>
              <a:tr h="319768">
                <a:tc>
                  <a:txBody>
                    <a:bodyPr/>
                    <a:lstStyle/>
                    <a:p>
                      <a:r>
                        <a:rPr lang="en-US" sz="12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5.83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982972"/>
                  </a:ext>
                </a:extLst>
              </a:tr>
              <a:tr h="319768">
                <a:tc>
                  <a:txBody>
                    <a:bodyPr/>
                    <a:lstStyle/>
                    <a:p>
                      <a:r>
                        <a:rPr lang="en-US" sz="12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8220708"/>
                  </a:ext>
                </a:extLst>
              </a:tr>
              <a:tr h="319768">
                <a:tc>
                  <a:txBody>
                    <a:bodyPr/>
                    <a:lstStyle/>
                    <a:p>
                      <a:r>
                        <a:rPr lang="en-US" sz="12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315305"/>
                  </a:ext>
                </a:extLst>
              </a:tr>
              <a:tr h="319768">
                <a:tc>
                  <a:txBody>
                    <a:bodyPr/>
                    <a:lstStyle/>
                    <a:p>
                      <a:r>
                        <a:rPr lang="en-US" sz="12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225964"/>
                  </a:ext>
                </a:extLst>
              </a:tr>
              <a:tr h="319768">
                <a:tc>
                  <a:txBody>
                    <a:bodyPr/>
                    <a:lstStyle/>
                    <a:p>
                      <a:r>
                        <a:rPr lang="en-US" sz="12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831807"/>
                  </a:ext>
                </a:extLst>
              </a:tr>
              <a:tr h="319768">
                <a:tc>
                  <a:txBody>
                    <a:bodyPr/>
                    <a:lstStyle/>
                    <a:p>
                      <a:r>
                        <a:rPr lang="en-US" sz="12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35007"/>
                  </a:ext>
                </a:extLst>
              </a:tr>
              <a:tr h="319768">
                <a:tc>
                  <a:txBody>
                    <a:bodyPr/>
                    <a:lstStyle/>
                    <a:p>
                      <a:r>
                        <a:rPr lang="en-US" sz="12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920667"/>
                  </a:ext>
                </a:extLst>
              </a:tr>
              <a:tr h="319768">
                <a:tc>
                  <a:txBody>
                    <a:bodyPr/>
                    <a:lstStyle/>
                    <a:p>
                      <a:r>
                        <a:rPr lang="en-US" sz="12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373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1693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947928" cy="1320800"/>
          </a:xfrm>
        </p:spPr>
        <p:txBody>
          <a:bodyPr/>
          <a:lstStyle/>
          <a:p>
            <a:r>
              <a:rPr lang="en-US" dirty="0"/>
              <a:t>Strategic Use of AREA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947929" cy="4184064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CB1069-14B5-44BD-AFD0-F09F1065F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40" y="1678473"/>
            <a:ext cx="5286375" cy="3590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DDA298-A141-4C8B-B59A-4C872ED35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898" y="1671346"/>
            <a:ext cx="3762375" cy="5162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50D89A-36DA-4A24-9B9C-B1C92FBDB8EB}"/>
              </a:ext>
            </a:extLst>
          </p:cNvPr>
          <p:cNvSpPr txBox="1"/>
          <p:nvPr/>
        </p:nvSpPr>
        <p:spPr>
          <a:xfrm>
            <a:off x="264340" y="5499587"/>
            <a:ext cx="5362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Now you know why I have those helper functions!</a:t>
            </a:r>
          </a:p>
        </p:txBody>
      </p:sp>
    </p:spTree>
    <p:extLst>
      <p:ext uri="{BB962C8B-B14F-4D97-AF65-F5344CB8AC3E}">
        <p14:creationId xmlns:p14="http://schemas.microsoft.com/office/powerpoint/2010/main" val="1352868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947928" cy="1320800"/>
          </a:xfrm>
        </p:spPr>
        <p:txBody>
          <a:bodyPr/>
          <a:lstStyle/>
          <a:p>
            <a:r>
              <a:rPr lang="en-US" dirty="0"/>
              <a:t>Matching Domains between </a:t>
            </a:r>
            <a:br>
              <a:rPr lang="en-US" dirty="0"/>
            </a:br>
            <a:r>
              <a:rPr lang="en-US" dirty="0"/>
              <a:t>McIDAS and GEMPAK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81854"/>
            <a:ext cx="8947929" cy="4184064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Convert center point &amp; mag into lower-left and upper-right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D0C62-0544-46A8-93D4-2D7A3E48F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" y="3429000"/>
            <a:ext cx="3172852" cy="2868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81BB6F-F567-45F7-925B-D5C2F9854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047" y="3429000"/>
            <a:ext cx="5121854" cy="286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524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AA696-8FB5-4596-9EF9-D8968FD91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Observations, </a:t>
            </a:r>
            <a:r>
              <a:rPr lang="en-US" dirty="0" err="1"/>
              <a:t>Hindsights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And Final Thoughts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8CEAE-A754-481E-99CE-DB373341C7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40755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947928" cy="1320800"/>
          </a:xfrm>
        </p:spPr>
        <p:txBody>
          <a:bodyPr/>
          <a:lstStyle/>
          <a:p>
            <a:r>
              <a:rPr lang="en-US" dirty="0"/>
              <a:t>McIDAS Python Wrapper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947929" cy="4184064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Works great, near-zero issues!</a:t>
            </a:r>
            <a:br>
              <a:rPr lang="en-US" dirty="0"/>
            </a:br>
            <a:endParaRPr lang="en-US" dirty="0"/>
          </a:p>
          <a:p>
            <a:r>
              <a:rPr lang="en-US" dirty="0"/>
              <a:t>It made all that automation possible</a:t>
            </a:r>
            <a:br>
              <a:rPr lang="en-US" dirty="0"/>
            </a:br>
            <a:endParaRPr lang="en-US" dirty="0"/>
          </a:p>
          <a:p>
            <a:r>
              <a:rPr lang="en-US" dirty="0"/>
              <a:t>Greatly simplifies the automation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Easily capture STDOUT from McIDAS invocations</a:t>
            </a:r>
          </a:p>
          <a:p>
            <a:pPr lvl="1"/>
            <a:r>
              <a:rPr lang="en-US" dirty="0"/>
              <a:t>Which can then be acted upon</a:t>
            </a:r>
          </a:p>
        </p:txBody>
      </p:sp>
    </p:spTree>
    <p:extLst>
      <p:ext uri="{BB962C8B-B14F-4D97-AF65-F5344CB8AC3E}">
        <p14:creationId xmlns:p14="http://schemas.microsoft.com/office/powerpoint/2010/main" val="2274990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947928" cy="1320800"/>
          </a:xfrm>
        </p:spPr>
        <p:txBody>
          <a:bodyPr/>
          <a:lstStyle/>
          <a:p>
            <a:r>
              <a:rPr lang="en-US" dirty="0"/>
              <a:t>McIDAS Python Wrapper</a:t>
            </a:r>
            <a:br>
              <a:rPr lang="en-US" dirty="0"/>
            </a:br>
            <a:r>
              <a:rPr lang="en-US" dirty="0"/>
              <a:t>Some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8"/>
            <a:ext cx="8947929" cy="4697411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Return the imagery made as an object</a:t>
            </a:r>
            <a:br>
              <a:rPr lang="en-US" dirty="0"/>
            </a:br>
            <a:endParaRPr lang="en-US" dirty="0"/>
          </a:p>
          <a:p>
            <a:r>
              <a:rPr lang="en-US" dirty="0"/>
              <a:t>Return data values, coordinates and other information </a:t>
            </a:r>
            <a:br>
              <a:rPr lang="en-US" dirty="0"/>
            </a:br>
            <a:endParaRPr lang="en-US" dirty="0"/>
          </a:p>
          <a:p>
            <a:r>
              <a:rPr lang="en-US" dirty="0"/>
              <a:t>Return metadata (e.g. IMGLIST output)</a:t>
            </a:r>
            <a:br>
              <a:rPr lang="en-US" dirty="0"/>
            </a:br>
            <a:endParaRPr lang="en-US" dirty="0"/>
          </a:p>
          <a:p>
            <a:r>
              <a:rPr lang="en-US" dirty="0"/>
              <a:t>Returns as </a:t>
            </a:r>
            <a:r>
              <a:rPr lang="en-US" dirty="0" err="1"/>
              <a:t>Xarray</a:t>
            </a:r>
            <a:r>
              <a:rPr lang="en-US" dirty="0"/>
              <a:t> or Pandas </a:t>
            </a:r>
            <a:r>
              <a:rPr lang="en-US" dirty="0" err="1"/>
              <a:t>dataframes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Jupyter</a:t>
            </a:r>
            <a:r>
              <a:rPr lang="en-US" dirty="0"/>
              <a:t> Notebook integration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Tools for working with color bars, EU and SU tables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7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947928" cy="1320800"/>
          </a:xfrm>
        </p:spPr>
        <p:txBody>
          <a:bodyPr/>
          <a:lstStyle/>
          <a:p>
            <a:r>
              <a:rPr lang="en-US" dirty="0"/>
              <a:t>RGB Recipes Are a Pain</a:t>
            </a:r>
            <a:br>
              <a:rPr lang="en-US" dirty="0"/>
            </a:br>
            <a:r>
              <a:rPr lang="en-US" dirty="0"/>
              <a:t>And I did it to myself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947929" cy="4184064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Adding or modifying these recipes is cumbersome</a:t>
            </a:r>
            <a:br>
              <a:rPr lang="en-US" dirty="0"/>
            </a:br>
            <a:endParaRPr lang="en-US" dirty="0"/>
          </a:p>
          <a:p>
            <a:r>
              <a:rPr lang="en-US" dirty="0"/>
              <a:t>Extracting the actual McIDAS commands is </a:t>
            </a:r>
            <a:r>
              <a:rPr lang="en-US" i="1" dirty="0"/>
              <a:t>very</a:t>
            </a:r>
            <a:r>
              <a:rPr lang="en-US" dirty="0"/>
              <a:t> cumbersome</a:t>
            </a:r>
            <a:br>
              <a:rPr lang="en-US" dirty="0"/>
            </a:br>
            <a:endParaRPr lang="en-US" dirty="0"/>
          </a:p>
          <a:p>
            <a:r>
              <a:rPr lang="en-US" dirty="0"/>
              <a:t>What I would consider doing differently:</a:t>
            </a:r>
          </a:p>
          <a:p>
            <a:pPr lvl="1"/>
            <a:r>
              <a:rPr lang="en-US" dirty="0"/>
              <a:t>Use .BAT files to store recipes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Script option to print recipes in McIDAS format</a:t>
            </a:r>
          </a:p>
        </p:txBody>
      </p:sp>
    </p:spTree>
    <p:extLst>
      <p:ext uri="{BB962C8B-B14F-4D97-AF65-F5344CB8AC3E}">
        <p14:creationId xmlns:p14="http://schemas.microsoft.com/office/powerpoint/2010/main" val="5082835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947928" cy="1320800"/>
          </a:xfrm>
        </p:spPr>
        <p:txBody>
          <a:bodyPr/>
          <a:lstStyle/>
          <a:p>
            <a:r>
              <a:rPr lang="en-US" dirty="0"/>
              <a:t>McIDAS Map Files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947929" cy="464589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Somewhat common feedback:  </a:t>
            </a:r>
            <a:r>
              <a:rPr lang="en-US" i="1" dirty="0"/>
              <a:t>“Your maps are out of date.”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Plenty of GIS data that could be useful as maps</a:t>
            </a:r>
          </a:p>
          <a:p>
            <a:pPr lvl="1"/>
            <a:r>
              <a:rPr lang="en-US" dirty="0"/>
              <a:t>Forecast, Fire, Marine zones</a:t>
            </a:r>
          </a:p>
          <a:p>
            <a:pPr lvl="1"/>
            <a:r>
              <a:rPr lang="en-US" dirty="0"/>
              <a:t>Canadian Forecast Regions</a:t>
            </a:r>
          </a:p>
          <a:p>
            <a:pPr lvl="1"/>
            <a:r>
              <a:rPr lang="en-US" dirty="0"/>
              <a:t>International boundaries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I’m making a shapefile -&gt; map file utility</a:t>
            </a:r>
          </a:p>
          <a:p>
            <a:pPr lvl="1"/>
            <a:r>
              <a:rPr lang="en-US" dirty="0"/>
              <a:t>Automatically updates to latest AWIPS </a:t>
            </a:r>
            <a:r>
              <a:rPr lang="en-US" dirty="0" err="1"/>
              <a:t>Basemap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and TIGER road shapefiles</a:t>
            </a:r>
          </a:p>
          <a:p>
            <a:pPr lvl="1"/>
            <a:r>
              <a:rPr lang="en-US" dirty="0"/>
              <a:t>Convert your own</a:t>
            </a:r>
          </a:p>
          <a:p>
            <a:pPr lvl="1"/>
            <a:r>
              <a:rPr lang="en-US" dirty="0"/>
              <a:t>Reduction with </a:t>
            </a:r>
            <a:r>
              <a:rPr lang="en-US" dirty="0" err="1"/>
              <a:t>Mapshaper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098" name="Picture 2" descr="AB-En.jpg (440×625)">
            <a:extLst>
              <a:ext uri="{FF2B5EF4-FFF2-40B4-BE49-F238E27FC236}">
                <a16:creationId xmlns:a16="http://schemas.microsoft.com/office/drawing/2014/main" id="{FF2ECFD6-E200-49AA-AF26-74A20795C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927" y="1270000"/>
            <a:ext cx="3678498" cy="522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5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947928" cy="1320800"/>
          </a:xfrm>
        </p:spPr>
        <p:txBody>
          <a:bodyPr/>
          <a:lstStyle/>
          <a:p>
            <a:r>
              <a:rPr lang="en-US" dirty="0"/>
              <a:t>Final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947929" cy="4184064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McIDAS is the </a:t>
            </a:r>
            <a:r>
              <a:rPr lang="en-US" u="sng" dirty="0"/>
              <a:t>only</a:t>
            </a:r>
            <a:r>
              <a:rPr lang="en-US" dirty="0"/>
              <a:t> way to batch process as much imagery as COD does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Python made the automation approachable</a:t>
            </a:r>
            <a:br>
              <a:rPr lang="en-US" dirty="0"/>
            </a:br>
            <a:endParaRPr lang="en-US" dirty="0"/>
          </a:p>
          <a:p>
            <a:r>
              <a:rPr lang="en-US" dirty="0"/>
              <a:t>While I could have used .BAT files, the wrapper made things </a:t>
            </a:r>
            <a:r>
              <a:rPr lang="en-US" u="sng" dirty="0"/>
              <a:t>much</a:t>
            </a:r>
            <a:r>
              <a:rPr lang="en-US" dirty="0"/>
              <a:t> easier</a:t>
            </a:r>
            <a:br>
              <a:rPr lang="en-US" dirty="0"/>
            </a:br>
            <a:endParaRPr lang="en-US" dirty="0"/>
          </a:p>
          <a:p>
            <a:r>
              <a:rPr lang="en-US" dirty="0"/>
              <a:t>Additional Python integrations would make McIDAS much more accessible</a:t>
            </a:r>
          </a:p>
          <a:p>
            <a:pPr lvl="1"/>
            <a:r>
              <a:rPr lang="en-US" dirty="0"/>
              <a:t>And more in-line with current teachings</a:t>
            </a:r>
          </a:p>
        </p:txBody>
      </p:sp>
    </p:spTree>
    <p:extLst>
      <p:ext uri="{BB962C8B-B14F-4D97-AF65-F5344CB8AC3E}">
        <p14:creationId xmlns:p14="http://schemas.microsoft.com/office/powerpoint/2010/main" val="21681218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947928" cy="132080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928419" cy="4184064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SSEC, for McIDAS and the ongoing partnership with Unidata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Unidata, for letting COD be a guinea pig &amp; beta tester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COD, for letting me brag about the operation I’m no longer a part of</a:t>
            </a:r>
            <a:br>
              <a:rPr lang="en-US" dirty="0"/>
            </a:br>
            <a:endParaRPr lang="en-US" dirty="0"/>
          </a:p>
          <a:p>
            <a:r>
              <a:rPr lang="en-US" dirty="0"/>
              <a:t>Daryl </a:t>
            </a:r>
            <a:r>
              <a:rPr lang="en-US" dirty="0" err="1"/>
              <a:t>Herzmann</a:t>
            </a:r>
            <a:r>
              <a:rPr lang="en-US" dirty="0"/>
              <a:t>, for archiving an insane amount of imagery (and many other things)</a:t>
            </a:r>
          </a:p>
        </p:txBody>
      </p:sp>
    </p:spTree>
    <p:extLst>
      <p:ext uri="{BB962C8B-B14F-4D97-AF65-F5344CB8AC3E}">
        <p14:creationId xmlns:p14="http://schemas.microsoft.com/office/powerpoint/2010/main" val="2934227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11961-AF35-40D1-B212-E8B6F2B36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College of DuPage - NEXLAB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5D1CA-7890-4D72-AA1D-937FABAD6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Normal Day:</a:t>
            </a:r>
          </a:p>
          <a:p>
            <a:pPr lvl="1"/>
            <a:r>
              <a:rPr lang="en-US" dirty="0"/>
              <a:t>12-15 Million Hits</a:t>
            </a:r>
          </a:p>
          <a:p>
            <a:pPr lvl="1"/>
            <a:r>
              <a:rPr lang="en-US" dirty="0"/>
              <a:t>20-25 Thousand Unique Visitors</a:t>
            </a:r>
          </a:p>
          <a:p>
            <a:pPr lvl="1"/>
            <a:r>
              <a:rPr lang="en-US" dirty="0"/>
              <a:t>750 GB – 1 TB of Data Out</a:t>
            </a:r>
            <a:br>
              <a:rPr lang="en-US" dirty="0"/>
            </a:br>
            <a:endParaRPr lang="en-US" dirty="0"/>
          </a:p>
          <a:p>
            <a:r>
              <a:rPr lang="en-US" dirty="0"/>
              <a:t>Busiest Day (so far) 8-29-2023: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40 Million Hits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57 Thousand Unique Visitors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3 TB of Data 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D7D327-D596-4299-855D-2FC056810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668" y="1930400"/>
            <a:ext cx="3674784" cy="3997842"/>
          </a:xfrm>
          <a:prstGeom prst="rect">
            <a:avLst/>
          </a:prstGeom>
        </p:spPr>
      </p:pic>
      <p:pic>
        <p:nvPicPr>
          <p:cNvPr id="1026" name="Picture 2" descr="https://mtarchive.geol.iastate.edu/2023/01/06/cod/sat/goes16/continental/conus/truecolor/conus_truecolor_20230106180117.jpg">
            <a:extLst>
              <a:ext uri="{FF2B5EF4-FFF2-40B4-BE49-F238E27FC236}">
                <a16:creationId xmlns:a16="http://schemas.microsoft.com/office/drawing/2014/main" id="{B701386F-99D6-4A54-9A82-36265D7BF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8" y="1930400"/>
            <a:ext cx="6899152" cy="388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4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D948E-98AE-4079-B9C6-EBB14C059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122" name="Picture 2" descr="What was first, a question or the answer?">
            <a:extLst>
              <a:ext uri="{FF2B5EF4-FFF2-40B4-BE49-F238E27FC236}">
                <a16:creationId xmlns:a16="http://schemas.microsoft.com/office/drawing/2014/main" id="{0AF11386-52E0-4938-8B4E-890A49756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075" y="1578914"/>
            <a:ext cx="5635849" cy="370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764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AA696-8FB5-4596-9EF9-D8968FD91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College of DuPage – NEXLAB</a:t>
            </a:r>
            <a:br>
              <a:rPr lang="en-US" dirty="0"/>
            </a:br>
            <a:r>
              <a:rPr lang="en-US" dirty="0"/>
              <a:t>Satellite Imagery Processing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8CEAE-A754-481E-99CE-DB373341C7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Behind-the-Scenes Look at How COD’s Satellite Imagery is Made</a:t>
            </a:r>
          </a:p>
        </p:txBody>
      </p:sp>
    </p:spTree>
    <p:extLst>
      <p:ext uri="{BB962C8B-B14F-4D97-AF65-F5344CB8AC3E}">
        <p14:creationId xmlns:p14="http://schemas.microsoft.com/office/powerpoint/2010/main" val="1456988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FF46D-3F54-4948-9974-78F44CFBE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CA68A-3D30-40F7-83C5-59D6EEA5D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16</a:t>
            </a:r>
            <a:r>
              <a:rPr lang="en-US" dirty="0"/>
              <a:t> ABI Bands,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8</a:t>
            </a:r>
            <a:r>
              <a:rPr lang="en-US" dirty="0"/>
              <a:t> RGB products,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10</a:t>
            </a:r>
            <a:r>
              <a:rPr lang="en-US" dirty="0"/>
              <a:t> L2 Derived products,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en-US" dirty="0"/>
              <a:t> GLM products</a:t>
            </a:r>
            <a:br>
              <a:rPr lang="en-US" dirty="0"/>
            </a:br>
            <a:endParaRPr lang="en-US" dirty="0"/>
          </a:p>
          <a:p>
            <a:r>
              <a:rPr lang="en-US" dirty="0"/>
              <a:t>Nearly all this data comes from NOAAPort/SBN</a:t>
            </a:r>
          </a:p>
          <a:p>
            <a:r>
              <a:rPr lang="en-US" dirty="0"/>
              <a:t>Exceptions:</a:t>
            </a:r>
          </a:p>
          <a:p>
            <a:pPr lvl="1"/>
            <a:r>
              <a:rPr lang="en-US" dirty="0"/>
              <a:t>Gridded GLM (Unidata LDM feed)</a:t>
            </a:r>
          </a:p>
          <a:p>
            <a:pPr lvl="1"/>
            <a:r>
              <a:rPr lang="en-US" dirty="0"/>
              <a:t>Select GRB imagery (Unidata ADDE)</a:t>
            </a:r>
            <a:br>
              <a:rPr lang="en-US" dirty="0"/>
            </a:br>
            <a:endParaRPr lang="en-US" dirty="0"/>
          </a:p>
          <a:p>
            <a:r>
              <a:rPr lang="en-US" dirty="0"/>
              <a:t>Almost everything is initiated by LDM</a:t>
            </a:r>
          </a:p>
        </p:txBody>
      </p:sp>
    </p:spTree>
    <p:extLst>
      <p:ext uri="{BB962C8B-B14F-4D97-AF65-F5344CB8AC3E}">
        <p14:creationId xmlns:p14="http://schemas.microsoft.com/office/powerpoint/2010/main" val="2801352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ACA0F2-3A4B-4400-8DCE-AB8B4EF82A57}"/>
              </a:ext>
            </a:extLst>
          </p:cNvPr>
          <p:cNvCxnSpPr>
            <a:stCxn id="6" idx="3"/>
            <a:endCxn id="10" idx="1"/>
          </p:cNvCxnSpPr>
          <p:nvPr/>
        </p:nvCxnSpPr>
        <p:spPr>
          <a:xfrm flipV="1">
            <a:off x="1848408" y="3138448"/>
            <a:ext cx="1291389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11D9F62-9986-4B97-BE0C-1636F89A6C78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4349076" y="3140664"/>
            <a:ext cx="1253184" cy="47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407B9C-8AD5-4C1A-B654-E3E6C186630B}"/>
              </a:ext>
            </a:extLst>
          </p:cNvPr>
          <p:cNvCxnSpPr/>
          <p:nvPr/>
        </p:nvCxnSpPr>
        <p:spPr>
          <a:xfrm flipV="1">
            <a:off x="6773334" y="3138446"/>
            <a:ext cx="1291389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3AFF46D-3F54-4948-9974-78F44CFBE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  <a:br>
              <a:rPr lang="en-US" dirty="0"/>
            </a:br>
            <a:r>
              <a:rPr lang="en-US" dirty="0"/>
              <a:t>General Processing Workflow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6DFD7C-C9C4-4F62-8C30-4CCAB6A57734}"/>
              </a:ext>
            </a:extLst>
          </p:cNvPr>
          <p:cNvSpPr/>
          <p:nvPr/>
        </p:nvSpPr>
        <p:spPr>
          <a:xfrm>
            <a:off x="677334" y="2175922"/>
            <a:ext cx="1171074" cy="1925053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LDM</a:t>
            </a:r>
          </a:p>
          <a:p>
            <a:pPr algn="ctr"/>
            <a:r>
              <a:rPr lang="en-US" sz="1000" dirty="0"/>
              <a:t/>
            </a:r>
            <a:br>
              <a:rPr lang="en-US" sz="1000" dirty="0"/>
            </a:br>
            <a:r>
              <a:rPr lang="en-US" sz="1400" dirty="0"/>
              <a:t>goes-restitch.py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2D09F9B-8309-48CB-AAE9-DF5178C840E1}"/>
              </a:ext>
            </a:extLst>
          </p:cNvPr>
          <p:cNvSpPr/>
          <p:nvPr/>
        </p:nvSpPr>
        <p:spPr>
          <a:xfrm>
            <a:off x="3139797" y="2175921"/>
            <a:ext cx="1171074" cy="1925053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Manager Scripts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FD7413-A562-46F0-A41E-86A6F5CC1875}"/>
              </a:ext>
            </a:extLst>
          </p:cNvPr>
          <p:cNvSpPr/>
          <p:nvPr/>
        </p:nvSpPr>
        <p:spPr>
          <a:xfrm>
            <a:off x="5602260" y="2178137"/>
            <a:ext cx="1171074" cy="1925053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Runner Scripts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C3540F6-A0BD-4F89-8D6E-FE93F5AC11B1}"/>
              </a:ext>
            </a:extLst>
          </p:cNvPr>
          <p:cNvSpPr/>
          <p:nvPr/>
        </p:nvSpPr>
        <p:spPr>
          <a:xfrm>
            <a:off x="8064723" y="2182857"/>
            <a:ext cx="1171074" cy="1925053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LDM</a:t>
            </a:r>
            <a:br>
              <a:rPr lang="en-US" dirty="0"/>
            </a:br>
            <a:endParaRPr lang="en-US" dirty="0"/>
          </a:p>
          <a:p>
            <a:pPr algn="ctr"/>
            <a:r>
              <a:rPr lang="en-US" sz="1400" dirty="0"/>
              <a:t>To</a:t>
            </a:r>
          </a:p>
          <a:p>
            <a:pPr algn="ctr"/>
            <a:r>
              <a:rPr lang="en-US" sz="1400" dirty="0"/>
              <a:t>IA-State</a:t>
            </a:r>
          </a:p>
          <a:p>
            <a:pPr algn="ctr"/>
            <a:r>
              <a:rPr lang="en-US" sz="1400" dirty="0"/>
              <a:t>Archive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34E6E6E-B3A6-4538-A4A7-778637AEE0CA}"/>
              </a:ext>
            </a:extLst>
          </p:cNvPr>
          <p:cNvSpPr/>
          <p:nvPr/>
        </p:nvSpPr>
        <p:spPr>
          <a:xfrm>
            <a:off x="1946770" y="4502025"/>
            <a:ext cx="2402306" cy="1925053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goes-info.py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Centralization</a:t>
            </a:r>
          </a:p>
          <a:p>
            <a:pPr algn="ctr"/>
            <a:r>
              <a:rPr lang="en-US" dirty="0"/>
              <a:t>Of information</a:t>
            </a:r>
          </a:p>
          <a:p>
            <a:pPr algn="ctr"/>
            <a:r>
              <a:rPr lang="en-US" dirty="0"/>
              <a:t>And functions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3A915F3-928F-4FB1-902F-5682333CD502}"/>
              </a:ext>
            </a:extLst>
          </p:cNvPr>
          <p:cNvSpPr/>
          <p:nvPr/>
        </p:nvSpPr>
        <p:spPr>
          <a:xfrm>
            <a:off x="5602260" y="4502026"/>
            <a:ext cx="2342148" cy="1925053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map_gen.py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Map overlay generation</a:t>
            </a:r>
          </a:p>
        </p:txBody>
      </p:sp>
    </p:spTree>
    <p:extLst>
      <p:ext uri="{BB962C8B-B14F-4D97-AF65-F5344CB8AC3E}">
        <p14:creationId xmlns:p14="http://schemas.microsoft.com/office/powerpoint/2010/main" val="2503011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</a:t>
            </a:r>
            <a:br>
              <a:rPr lang="en-US" dirty="0"/>
            </a:br>
            <a:r>
              <a:rPr lang="en-US" dirty="0"/>
              <a:t>Local Data Manager (LDM)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Nearly all data arrives via the LDM</a:t>
            </a:r>
            <a:br>
              <a:rPr lang="en-US" dirty="0"/>
            </a:br>
            <a:endParaRPr lang="en-US" dirty="0"/>
          </a:p>
          <a:p>
            <a:r>
              <a:rPr lang="en-US" dirty="0"/>
              <a:t>ABI tiles are stitched together using goes-restitch.py</a:t>
            </a:r>
            <a:br>
              <a:rPr lang="en-US" dirty="0"/>
            </a:br>
            <a:endParaRPr lang="en-US" dirty="0"/>
          </a:p>
          <a:p>
            <a:r>
              <a:rPr lang="en-US" dirty="0"/>
              <a:t>ABI and L2 data are saved to disk</a:t>
            </a:r>
          </a:p>
          <a:p>
            <a:pPr lvl="1"/>
            <a:r>
              <a:rPr lang="en-US" dirty="0"/>
              <a:t>Their paths are passed to the manager scripts</a:t>
            </a:r>
            <a:br>
              <a:rPr lang="en-US" dirty="0"/>
            </a:br>
            <a:endParaRPr lang="en-US" dirty="0"/>
          </a:p>
          <a:p>
            <a:r>
              <a:rPr lang="en-US" dirty="0"/>
              <a:t>GLM data is saved to disk for use later, no actions taken</a:t>
            </a:r>
          </a:p>
        </p:txBody>
      </p:sp>
      <p:pic>
        <p:nvPicPr>
          <p:cNvPr id="2050" name="Picture 2" descr="https://unidata.ucar.edu/images/logos/badges/badge_ldm_200.jpg">
            <a:extLst>
              <a:ext uri="{FF2B5EF4-FFF2-40B4-BE49-F238E27FC236}">
                <a16:creationId xmlns:a16="http://schemas.microsoft.com/office/drawing/2014/main" id="{7FB19B70-914C-46D2-99C5-64693AEBE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091" y="24765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626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3802-F29C-4F05-BF16-8FC0B551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</a:t>
            </a:r>
            <a:br>
              <a:rPr lang="en-US" dirty="0"/>
            </a:br>
            <a:r>
              <a:rPr lang="en-US" dirty="0"/>
              <a:t>Manager Scripts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B95E5-17EF-4275-8A5C-611D5A7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284813" cy="3880773"/>
          </a:xfrm>
        </p:spPr>
        <p:txBody>
          <a:bodyPr/>
          <a:lstStyle/>
          <a:p>
            <a:r>
              <a:rPr lang="en-US" dirty="0"/>
              <a:t>manager.py, manager_derived.py and manager_remote.py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These take the file name/path from goes-restitch.py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Invokes the “runners” and enforces timeouts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Invocation details and timeouts determined by product and scene</a:t>
            </a:r>
            <a:br>
              <a:rPr lang="en-US" dirty="0"/>
            </a:br>
            <a:endParaRPr lang="en-US" dirty="0"/>
          </a:p>
          <a:p>
            <a:r>
              <a:rPr lang="en-US" dirty="0"/>
              <a:t>Any runner script still running at the timeout </a:t>
            </a:r>
            <a:br>
              <a:rPr lang="en-US" dirty="0"/>
            </a:br>
            <a:r>
              <a:rPr lang="en-US" dirty="0"/>
              <a:t>is culled to prevent runaway processing</a:t>
            </a:r>
          </a:p>
        </p:txBody>
      </p:sp>
    </p:spTree>
    <p:extLst>
      <p:ext uri="{BB962C8B-B14F-4D97-AF65-F5344CB8AC3E}">
        <p14:creationId xmlns:p14="http://schemas.microsoft.com/office/powerpoint/2010/main" val="372767765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2171</TotalTime>
  <Words>1640</Words>
  <Application>Microsoft Office PowerPoint</Application>
  <PresentationFormat>Widescreen</PresentationFormat>
  <Paragraphs>291</Paragraphs>
  <Slides>40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Trebuchet MS</vt:lpstr>
      <vt:lpstr>Wingdings 3</vt:lpstr>
      <vt:lpstr>Facet</vt:lpstr>
      <vt:lpstr>McIDAS-X &amp; Python</vt:lpstr>
      <vt:lpstr>College of DuPage - NEXLAB</vt:lpstr>
      <vt:lpstr>College of DuPage – NEXLAB Meteorology Faculty and Staff </vt:lpstr>
      <vt:lpstr>College of DuPage - NEXLAB</vt:lpstr>
      <vt:lpstr>The College of DuPage – NEXLAB Satellite Imagery Processing</vt:lpstr>
      <vt:lpstr>Overview</vt:lpstr>
      <vt:lpstr>Overview General Processing Workflow</vt:lpstr>
      <vt:lpstr>Automation Local Data Manager (LDM)</vt:lpstr>
      <vt:lpstr>Automation Manager Scripts</vt:lpstr>
      <vt:lpstr>Automation Runner Scripts</vt:lpstr>
      <vt:lpstr>Automation ABI Imagery</vt:lpstr>
      <vt:lpstr>Automation ABI Imagery – Remote Cropping</vt:lpstr>
      <vt:lpstr>Automation ABI Imagery – Remote Cropping</vt:lpstr>
      <vt:lpstr>Automation GLM Products</vt:lpstr>
      <vt:lpstr>Automation GLM Products</vt:lpstr>
      <vt:lpstr>Automation RGB Imagery</vt:lpstr>
      <vt:lpstr>Iowa State Archive Daryl Herzmann</vt:lpstr>
      <vt:lpstr>Automation Level-2 Derived Products</vt:lpstr>
      <vt:lpstr>Automation Centralization – goes_info.py</vt:lpstr>
      <vt:lpstr>Automation Map Generation – map_gen.py</vt:lpstr>
      <vt:lpstr>Optimizations, Tips and Tricks</vt:lpstr>
      <vt:lpstr>Setting the McIDAS Environment in Python</vt:lpstr>
      <vt:lpstr>String Formatting It’s used everywhere!</vt:lpstr>
      <vt:lpstr>String Formatting It’s used everywhere!</vt:lpstr>
      <vt:lpstr>String Formatting It’s used everywhere!</vt:lpstr>
      <vt:lpstr>Put key directories in a RAMDisk</vt:lpstr>
      <vt:lpstr>Transparent Images with Python Using Pillow (PIL)</vt:lpstr>
      <vt:lpstr>Image File Sizes</vt:lpstr>
      <vt:lpstr>Multiprocessing</vt:lpstr>
      <vt:lpstr>Multiprocessing</vt:lpstr>
      <vt:lpstr>Strategic Use of AREA Files</vt:lpstr>
      <vt:lpstr>Matching Domains between  McIDAS and GEMPAK</vt:lpstr>
      <vt:lpstr>Some Observations, Hindsights And Final Thoughts</vt:lpstr>
      <vt:lpstr>McIDAS Python Wrapper</vt:lpstr>
      <vt:lpstr>McIDAS Python Wrapper Some Ideas</vt:lpstr>
      <vt:lpstr>RGB Recipes Are a Pain And I did it to myself</vt:lpstr>
      <vt:lpstr>McIDAS Map Files </vt:lpstr>
      <vt:lpstr>Final Thoughts</vt:lpstr>
      <vt:lpstr>Thank You!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McIDAS-X &amp; Python</dc:title>
  <dc:creator>mike</dc:creator>
  <cp:lastModifiedBy>Becky Schaffer</cp:lastModifiedBy>
  <cp:revision>75</cp:revision>
  <dcterms:created xsi:type="dcterms:W3CDTF">2023-09-22T21:25:19Z</dcterms:created>
  <dcterms:modified xsi:type="dcterms:W3CDTF">2023-10-10T20:26:32Z</dcterms:modified>
</cp:coreProperties>
</file>