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pc="-38" sz="3800"/>
            </a:lvl1pPr>
            <a:lvl2pPr marL="0" indent="457200">
              <a:spcBef>
                <a:spcPts val="1300"/>
              </a:spcBef>
              <a:buSzTx/>
              <a:buNone/>
              <a:defRPr spc="-38" sz="3800"/>
            </a:lvl2pPr>
            <a:lvl3pPr marL="0" indent="914400">
              <a:spcBef>
                <a:spcPts val="1300"/>
              </a:spcBef>
              <a:buSzTx/>
              <a:buNone/>
              <a:defRPr spc="-38" sz="3800"/>
            </a:lvl3pPr>
            <a:lvl4pPr marL="0" indent="1371600">
              <a:spcBef>
                <a:spcPts val="1300"/>
              </a:spcBef>
              <a:buSzTx/>
              <a:buNone/>
              <a:defRPr spc="-38" sz="3800"/>
            </a:lvl4pPr>
            <a:lvl5pPr marL="0" indent="1828800">
              <a:spcBef>
                <a:spcPts val="1300"/>
              </a:spcBef>
              <a:buSzTx/>
              <a:buNone/>
              <a:defRPr spc="-38" sz="38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act information"/>
          <p:cNvSpPr txBox="1"/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Fact information</a:t>
            </a:r>
          </a:p>
        </p:txBody>
      </p:sp>
      <p:sp>
        <p:nvSpPr>
          <p:cNvPr id="127" name="Body Level One…"/>
          <p:cNvSpPr txBox="1"/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/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6" name="Attribution"/>
          <p:cNvSpPr txBox="1"/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Attribution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owl of salad with fried rice, boiled eggs, and chopsticks"/>
          <p:cNvSpPr/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owl with salmon cakes, salad, and hummus"/>
          <p:cNvSpPr/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/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 "/>
          <p:cNvSpPr/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Slide Title"/>
          <p:cNvSpPr txBox="1"/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Title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2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73" name="Body Level One…"/>
          <p:cNvSpPr txBox="1"/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2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83" name="Body Level One…"/>
          <p:cNvSpPr txBox="1"/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3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hyperlink" Target="https://www.ssec.wisc.edu/news/articles/13590" TargetMode="Externa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realearth.ssec.wisc.edu/upload/" TargetMode="External"/><Relationship Id="rId3" Type="http://schemas.openxmlformats.org/officeDocument/2006/relationships/hyperlink" Target="https://realearth.ssec.wisc.edu/users/" TargetMode="External"/><Relationship Id="rId4" Type="http://schemas.openxmlformats.org/officeDocument/2006/relationships/image" Target="../media/image5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realearth.ssec.wisc.edu/" TargetMode="Externa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8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realearth.ssec.wisc.edu/" TargetMode="Externa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8.tif"/><Relationship Id="rId4" Type="http://schemas.openxmlformats.org/officeDocument/2006/relationships/image" Target="../media/image4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tif"/><Relationship Id="rId3" Type="http://schemas.openxmlformats.org/officeDocument/2006/relationships/image" Target="../media/image5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re.ssec.wisc.edu/s/D2PHLL" TargetMode="External"/><Relationship Id="rId3" Type="http://schemas.openxmlformats.org/officeDocument/2006/relationships/image" Target="../media/image9.tif"/><Relationship Id="rId4" Type="http://schemas.openxmlformats.org/officeDocument/2006/relationships/image" Target="../media/image5.png"/><Relationship Id="rId5" Type="http://schemas.openxmlformats.org/officeDocument/2006/relationships/image" Target="../media/image10.tif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realearth.ssec.wisc.edu/?products=globalir" TargetMode="External"/><Relationship Id="rId3" Type="http://schemas.openxmlformats.org/officeDocument/2006/relationships/hyperlink" Target="https://realearth.ssec.wisc.edu/?products=globalir,nexrhres&amp;view=globe" TargetMode="External"/><Relationship Id="rId4" Type="http://schemas.openxmlformats.org/officeDocument/2006/relationships/hyperlink" Target="https://realearth.ssec.wisc.edu/?products=SSEC-METAR" TargetMode="External"/><Relationship Id="rId5" Type="http://schemas.openxmlformats.org/officeDocument/2006/relationships/hyperlink" Target="https://realearth.ssec.wisc.edu/?products=GLERL-GLSEAimage&amp;center=45,-84&amp;zoom=6&amp;basemap=wb" TargetMode="External"/><Relationship Id="rId6" Type="http://schemas.openxmlformats.org/officeDocument/2006/relationships/hyperlink" Target="https://realearth.ssec.wisc.edu/?products=nexrrain,SCIT-MOD&amp;animationspeed=90&amp;animate=true" TargetMode="External"/><Relationship Id="rId7" Type="http://schemas.openxmlformats.org/officeDocument/2006/relationships/hyperlink" Target="https://realearth.ssec.wisc.edu/?products=j01-viirs-fc-msn-daily" TargetMode="External"/><Relationship Id="rId8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realearth.ssec.wisc.edu" TargetMode="External"/><Relationship Id="rId3" Type="http://schemas.openxmlformats.org/officeDocument/2006/relationships/hyperlink" Target="https://realearth.ssec.wisc.edu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realearth.ssec.wisc.edu" TargetMode="External"/><Relationship Id="rId3" Type="http://schemas.openxmlformats.org/officeDocument/2006/relationships/hyperlink" Target="https://grafana.ssec.wisc.edu/d/Vl0TjMumz/haproxy?orgId=1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realearth.ssec.wisc.edu/products/" TargetMode="External"/><Relationship Id="rId3" Type="http://schemas.openxmlformats.org/officeDocument/2006/relationships/hyperlink" Target="https://realearth.ssec.wisc.edu/admin/overview/" TargetMode="Externa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realearth.ssec.wisc.edu/live/" TargetMode="External"/><Relationship Id="rId3" Type="http://schemas.openxmlformats.org/officeDocument/2006/relationships/hyperlink" Target="https://realearth.ssec.wisc.edu/admin/activity" TargetMode="External"/><Relationship Id="rId4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David Parker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David Parker</a:t>
            </a:r>
          </a:p>
        </p:txBody>
      </p:sp>
      <p:sp>
        <p:nvSpPr>
          <p:cNvPr id="172" name="RealEarth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RealEarth</a:t>
            </a:r>
          </a:p>
        </p:txBody>
      </p:sp>
      <p:sp>
        <p:nvSpPr>
          <p:cNvPr id="173" name="MUG Meeting - Sep 2023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MUG Meeting - Sep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95190" y="1019491"/>
            <a:ext cx="6576169" cy="4932127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Product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439161">
              <a:defRPr spc="-99" sz="4980"/>
            </a:lvl1pPr>
          </a:lstStyle>
          <a:p>
            <a:pPr/>
            <a:r>
              <a:t>Product Creation</a:t>
            </a:r>
          </a:p>
        </p:txBody>
      </p:sp>
      <p:sp>
        <p:nvSpPr>
          <p:cNvPr id="289" name="Breweries - Polling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Breweries - Polling</a:t>
            </a:r>
          </a:p>
        </p:txBody>
      </p:sp>
      <p:sp>
        <p:nvSpPr>
          <p:cNvPr id="290" name="Cron entries trigger McIDAS-X process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Cron entries trigger McIDAS-X processing</a:t>
            </a:r>
          </a:p>
          <a:p>
            <a:pPr/>
            <a:r>
              <a:t>Legacy VM dating from 2009</a:t>
            </a:r>
          </a:p>
          <a:p>
            <a:pPr/>
            <a:r>
              <a:t>Russ Dengel wrote a LOT of code—including custom FORTRAN McX commands—to create product imagery from SDS holdings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95190" y="1019491"/>
            <a:ext cx="6576169" cy="4932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8004" y="5817607"/>
            <a:ext cx="2967924" cy="2967924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Product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439161">
              <a:defRPr spc="-99" sz="4980"/>
            </a:lvl1pPr>
          </a:lstStyle>
          <a:p>
            <a:pPr/>
            <a:r>
              <a:t>Product Creation</a:t>
            </a:r>
          </a:p>
        </p:txBody>
      </p:sp>
      <p:sp>
        <p:nvSpPr>
          <p:cNvPr id="295" name="Breweries - Polling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Breweries - Polling</a:t>
            </a:r>
          </a:p>
        </p:txBody>
      </p:sp>
      <p:sp>
        <p:nvSpPr>
          <p:cNvPr id="296" name="Cron entries trigger McIDAS-X process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Cron entries trigger McIDAS-X processing</a:t>
            </a:r>
          </a:p>
          <a:p>
            <a:pPr/>
            <a:r>
              <a:t>Legacy VM dating from 2009</a:t>
            </a:r>
          </a:p>
          <a:p>
            <a:pPr/>
            <a:r>
              <a:t>Russ Dengel wrote a LOT of code—including custom FORTRAN McX commands—to create product imagery from SDS holdings</a:t>
            </a:r>
          </a:p>
        </p:txBody>
      </p:sp>
      <p:sp>
        <p:nvSpPr>
          <p:cNvPr id="297" name="The spirit of PAW lives on!"/>
          <p:cNvSpPr txBox="1"/>
          <p:nvPr/>
        </p:nvSpPr>
        <p:spPr>
          <a:xfrm>
            <a:off x="7850208" y="7237907"/>
            <a:ext cx="4536187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 spirit of </a:t>
            </a:r>
            <a:r>
              <a:rPr u="sng">
                <a:solidFill>
                  <a:schemeClr val="accent1">
                    <a:lumOff val="-13575"/>
                  </a:schemeClr>
                </a:solidFill>
                <a:hlinkClick r:id="rId4" invalidUrl="" action="" tgtFrame="" tooltip="" history="1" highlightClick="0" endSnd="0"/>
              </a:rPr>
              <a:t>PAW</a:t>
            </a:r>
            <a:r>
              <a:t> lives on!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roduct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439161">
              <a:defRPr spc="-99" sz="4980"/>
            </a:lvl1pPr>
          </a:lstStyle>
          <a:p>
            <a:pPr/>
            <a:r>
              <a:t>Product Creation</a:t>
            </a:r>
          </a:p>
        </p:txBody>
      </p:sp>
      <p:sp>
        <p:nvSpPr>
          <p:cNvPr id="300" name="Breweries - RabbitMQ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575281">
              <a:defRPr sz="3724"/>
            </a:lvl1pPr>
          </a:lstStyle>
          <a:p>
            <a:pPr/>
            <a:r>
              <a:t>Breweries - RabbitMQ</a:t>
            </a:r>
          </a:p>
        </p:txBody>
      </p:sp>
      <p:sp>
        <p:nvSpPr>
          <p:cNvPr id="301" name="AMQPFind listens for new data message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AMQPFind listens for new data messages</a:t>
            </a:r>
          </a:p>
          <a:p>
            <a:pPr/>
            <a:r>
              <a:t>Himawari, ABI, VIIRS</a:t>
            </a:r>
          </a:p>
          <a:p>
            <a:pPr/>
            <a:r>
              <a:t>Trigger processing on message reception</a:t>
            </a:r>
          </a:p>
          <a:p>
            <a:pPr lvl="1" marL="761999" indent="-380999">
              <a:defRPr sz="2400"/>
            </a:pPr>
            <a:r>
              <a:t>Pass to Python script to parse payload dictionary</a:t>
            </a:r>
          </a:p>
          <a:p>
            <a:pPr lvl="1" marL="761999" indent="-380999">
              <a:defRPr sz="2400"/>
            </a:pPr>
            <a:r>
              <a:t>Launch McX mcenv session to fetch and process data</a:t>
            </a:r>
          </a:p>
        </p:txBody>
      </p:sp>
      <p:pic>
        <p:nvPicPr>
          <p:cNvPr id="30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1957" y="1104460"/>
            <a:ext cx="4117529" cy="45292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roduct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439161">
              <a:defRPr spc="-99" sz="4980"/>
            </a:lvl1pPr>
          </a:lstStyle>
          <a:p>
            <a:pPr/>
            <a:r>
              <a:t>Product Creation</a:t>
            </a:r>
          </a:p>
        </p:txBody>
      </p:sp>
      <p:sp>
        <p:nvSpPr>
          <p:cNvPr id="305" name="Breweries - RabbitMQ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575281">
              <a:defRPr sz="3724"/>
            </a:lvl1pPr>
          </a:lstStyle>
          <a:p>
            <a:pPr/>
            <a:r>
              <a:t>Breweries - RabbitMQ</a:t>
            </a:r>
          </a:p>
        </p:txBody>
      </p:sp>
      <p:sp>
        <p:nvSpPr>
          <p:cNvPr id="306" name="AMQPFind listens for new data message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AMQPFind listens for new data messages</a:t>
            </a:r>
          </a:p>
          <a:p>
            <a:pPr/>
            <a:r>
              <a:t>Himawari, ABI, VIIRS</a:t>
            </a:r>
          </a:p>
          <a:p>
            <a:pPr/>
            <a:r>
              <a:rPr strike="sngStrike">
                <a:solidFill>
                  <a:srgbClr val="929292"/>
                </a:solidFill>
              </a:rPr>
              <a:t>Trigger processing on message reception</a:t>
            </a:r>
            <a:r>
              <a:t> </a:t>
            </a:r>
          </a:p>
          <a:p>
            <a:pPr/>
            <a:r>
              <a:t>Queueing with separate process thread</a:t>
            </a:r>
          </a:p>
          <a:p>
            <a:pPr lvl="1">
              <a:spcBef>
                <a:spcPts val="2600"/>
              </a:spcBef>
              <a:defRPr sz="2400"/>
            </a:pPr>
            <a:r>
              <a:t>Don’t miss messages</a:t>
            </a:r>
          </a:p>
          <a:p>
            <a:pPr lvl="1">
              <a:spcBef>
                <a:spcPts val="2600"/>
              </a:spcBef>
              <a:defRPr sz="2400"/>
            </a:pPr>
            <a:r>
              <a:t>Avoid saturating resources</a:t>
            </a:r>
          </a:p>
        </p:txBody>
      </p:sp>
      <p:pic>
        <p:nvPicPr>
          <p:cNvPr id="3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1957" y="1104460"/>
            <a:ext cx="4117529" cy="4529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35968" y="6136278"/>
            <a:ext cx="4489508" cy="31617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roduct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439161">
              <a:defRPr spc="-99" sz="4980"/>
            </a:lvl1pPr>
          </a:lstStyle>
          <a:p>
            <a:pPr/>
            <a:r>
              <a:t>Product Creation</a:t>
            </a:r>
          </a:p>
        </p:txBody>
      </p:sp>
      <p:sp>
        <p:nvSpPr>
          <p:cNvPr id="311" name="Breweries - McIDAS-X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569411">
              <a:defRPr sz="3686"/>
            </a:lvl1pPr>
          </a:lstStyle>
          <a:p>
            <a:pPr/>
            <a:r>
              <a:t>Breweries - McIDAS-X</a:t>
            </a:r>
          </a:p>
        </p:txBody>
      </p:sp>
      <p:sp>
        <p:nvSpPr>
          <p:cNvPr id="312" name="Running on every single RealEarth VM in the federation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39089" indent="-339089" defTabSz="1543197">
              <a:spcBef>
                <a:spcPts val="2800"/>
              </a:spcBef>
              <a:defRPr sz="2670"/>
            </a:pPr>
            <a:r>
              <a:t>Running on every single RealEarth VM in the federation</a:t>
            </a:r>
          </a:p>
          <a:p>
            <a:pPr marL="339089" indent="-339089" defTabSz="1543197">
              <a:spcBef>
                <a:spcPts val="2800"/>
              </a:spcBef>
              <a:defRPr sz="2670"/>
            </a:pPr>
            <a:r>
              <a:t>Integral part of product generation for 100s of products</a:t>
            </a:r>
          </a:p>
          <a:p>
            <a:pPr marL="339089" indent="-339089" defTabSz="1543197">
              <a:spcBef>
                <a:spcPts val="2800"/>
              </a:spcBef>
              <a:defRPr sz="2670"/>
            </a:pPr>
            <a:r>
              <a:t>Can accept AREAs as input</a:t>
            </a:r>
          </a:p>
          <a:p>
            <a:pPr marL="339089" indent="-339089" defTabSz="1543197">
              <a:spcBef>
                <a:spcPts val="2800"/>
              </a:spcBef>
              <a:defRPr sz="2670"/>
            </a:pPr>
            <a:r>
              <a:t>GeoTIFF writer creates rasters that are ingested directly</a:t>
            </a:r>
          </a:p>
          <a:p>
            <a:pPr marL="339089" indent="-339089" defTabSz="1543197">
              <a:spcBef>
                <a:spcPts val="2800"/>
              </a:spcBef>
              <a:defRPr sz="2670"/>
            </a:pPr>
            <a:r>
              <a:t>CSV vector data converted to GeoJSON for ingest</a:t>
            </a:r>
          </a:p>
        </p:txBody>
      </p:sp>
      <p:pic>
        <p:nvPicPr>
          <p:cNvPr id="31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48474" y="1062831"/>
            <a:ext cx="4953389" cy="24766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roduct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439161">
              <a:defRPr spc="-99" sz="4980"/>
            </a:lvl1pPr>
          </a:lstStyle>
          <a:p>
            <a:pPr/>
            <a:r>
              <a:t>Product Creation</a:t>
            </a:r>
          </a:p>
        </p:txBody>
      </p:sp>
      <p:sp>
        <p:nvSpPr>
          <p:cNvPr id="316" name="Breweries - Scrape &amp; Fetch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463747">
              <a:defRPr sz="3002"/>
            </a:lvl1pPr>
          </a:lstStyle>
          <a:p>
            <a:pPr/>
            <a:r>
              <a:t>Breweries - Scrape &amp; Fetch</a:t>
            </a:r>
          </a:p>
        </p:txBody>
      </p:sp>
      <p:sp>
        <p:nvSpPr>
          <p:cNvPr id="317" name="PHP and Python classes to manage remote data mirror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PHP and Python classes to manage remote data mirroring</a:t>
            </a:r>
          </a:p>
          <a:p>
            <a:pPr lvl="1" marL="761999" indent="-380999">
              <a:defRPr sz="2400"/>
            </a:pPr>
            <a:r>
              <a:t>FTP</a:t>
            </a:r>
          </a:p>
          <a:p>
            <a:pPr lvl="1" marL="761999" indent="-380999">
              <a:defRPr sz="2400"/>
            </a:pPr>
            <a:r>
              <a:t>HTTP(S) w/auth</a:t>
            </a:r>
          </a:p>
          <a:p>
            <a:pPr lvl="1" marL="761999" indent="-380999">
              <a:defRPr sz="2400"/>
            </a:pPr>
            <a:r>
              <a:t>Local directory</a:t>
            </a:r>
          </a:p>
          <a:p>
            <a:pPr/>
            <a:r>
              <a:t>Custom processing using GDAL, Python, and shell scripts</a:t>
            </a:r>
          </a:p>
        </p:txBody>
      </p:sp>
      <p:pic>
        <p:nvPicPr>
          <p:cNvPr id="3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48474" y="1062831"/>
            <a:ext cx="4953389" cy="24766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roduct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439161">
              <a:defRPr spc="-99" sz="4980"/>
            </a:lvl1pPr>
          </a:lstStyle>
          <a:p>
            <a:pPr/>
            <a:r>
              <a:t>Product Creation</a:t>
            </a:r>
          </a:p>
        </p:txBody>
      </p:sp>
      <p:sp>
        <p:nvSpPr>
          <p:cNvPr id="321" name="External Sources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External Sources</a:t>
            </a:r>
          </a:p>
        </p:txBody>
      </p:sp>
      <p:sp>
        <p:nvSpPr>
          <p:cNvPr id="322" name="External users can create and manage product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External users can create and manage products</a:t>
            </a:r>
          </a:p>
          <a:p>
            <a:pPr/>
            <a:r>
              <a:t>520 external users registered as product managers</a:t>
            </a:r>
          </a:p>
          <a:p>
            <a:pPr/>
            <a:r>
              <a:t>Can upload using a shell script or </a:t>
            </a:r>
            <a:r>
              <a:rPr u="sng">
                <a:solidFill>
                  <a:schemeClr val="accent1">
                    <a:lumOff val="-13575"/>
                  </a:schemeClr>
                </a:solidFill>
                <a:hlinkClick r:id="rId2" invalidUrl="" action="" tgtFrame="" tooltip="" history="1" highlightClick="0" endSnd="0"/>
              </a:rPr>
              <a:t>web form</a:t>
            </a:r>
          </a:p>
          <a:p>
            <a:pPr/>
            <a:r>
              <a:t>Happy to help anyone set up a </a:t>
            </a:r>
            <a:r>
              <a:rPr u="sng">
                <a:solidFill>
                  <a:schemeClr val="accent1">
                    <a:lumOff val="-13575"/>
                  </a:schemeClr>
                </a:solidFill>
                <a:hlinkClick r:id="rId3" invalidUrl="" action="" tgtFrame="" tooltip="" history="1" highlightClick="0" endSnd="0"/>
              </a:rPr>
              <a:t>user account</a:t>
            </a:r>
          </a:p>
        </p:txBody>
      </p:sp>
      <p:pic>
        <p:nvPicPr>
          <p:cNvPr id="32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48474" y="1062831"/>
            <a:ext cx="4953389" cy="24766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Data Inge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pc="-118" sz="5940"/>
            </a:lvl1pPr>
          </a:lstStyle>
          <a:p>
            <a:pPr/>
            <a:r>
              <a:t>Data Ingest</a:t>
            </a:r>
          </a:p>
        </p:txBody>
      </p:sp>
      <p:sp>
        <p:nvSpPr>
          <p:cNvPr id="326" name="Raster Imagery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Raster Imagery</a:t>
            </a:r>
          </a:p>
        </p:txBody>
      </p:sp>
      <p:sp>
        <p:nvSpPr>
          <p:cNvPr id="327" name="GeoTIFF format (also COG)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77190" indent="-377190" defTabSz="1716590">
              <a:spcBef>
                <a:spcPts val="3100"/>
              </a:spcBef>
              <a:defRPr sz="2970"/>
            </a:pPr>
            <a:r>
              <a:t>GeoTIFF format (also COG)</a:t>
            </a:r>
          </a:p>
          <a:p>
            <a:pPr marL="377190" indent="-377190" defTabSz="1716590">
              <a:spcBef>
                <a:spcPts val="3100"/>
              </a:spcBef>
              <a:defRPr sz="2970"/>
            </a:pPr>
            <a:r>
              <a:t>Overviews added for all zoom levels</a:t>
            </a:r>
          </a:p>
          <a:p>
            <a:pPr marL="377190" indent="-377190" defTabSz="1716590">
              <a:spcBef>
                <a:spcPts val="3100"/>
              </a:spcBef>
              <a:defRPr sz="2970"/>
            </a:pPr>
            <a:r>
              <a:t>Tiles are optionally pre-seeded for better performance</a:t>
            </a:r>
          </a:p>
          <a:p>
            <a:pPr marL="377190" indent="-377190" defTabSz="1716590">
              <a:spcBef>
                <a:spcPts val="3100"/>
              </a:spcBef>
              <a:defRPr sz="2970"/>
            </a:pPr>
            <a:r>
              <a:t>Multi-band, multi-byte</a:t>
            </a:r>
          </a:p>
          <a:p>
            <a:pPr marL="377190" indent="-377190" defTabSz="1716590">
              <a:spcBef>
                <a:spcPts val="3100"/>
              </a:spcBef>
              <a:defRPr sz="2970"/>
            </a:pPr>
            <a:r>
              <a:t>Enhancements can be added to 1-byte data</a:t>
            </a:r>
          </a:p>
        </p:txBody>
      </p:sp>
      <p:pic>
        <p:nvPicPr>
          <p:cNvPr id="3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97870" y="1256713"/>
            <a:ext cx="5747104" cy="3064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Data Inge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pc="-118" sz="5940"/>
            </a:lvl1pPr>
          </a:lstStyle>
          <a:p>
            <a:pPr/>
            <a:r>
              <a:t>Data Ingest</a:t>
            </a:r>
          </a:p>
        </p:txBody>
      </p:sp>
      <p:sp>
        <p:nvSpPr>
          <p:cNvPr id="331" name="Raster Imagery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Raster Imagery</a:t>
            </a:r>
          </a:p>
        </p:txBody>
      </p:sp>
      <p:sp>
        <p:nvSpPr>
          <p:cNvPr id="332" name="GeoTIFF format (also COG)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77190" indent="-377190" defTabSz="1716590">
              <a:spcBef>
                <a:spcPts val="3100"/>
              </a:spcBef>
              <a:defRPr sz="2970">
                <a:solidFill>
                  <a:srgbClr val="929292"/>
                </a:solidFill>
              </a:defRPr>
            </a:pPr>
            <a:r>
              <a:t>GeoTIFF format (also COG)</a:t>
            </a:r>
          </a:p>
          <a:p>
            <a:pPr marL="377190" indent="-377190" defTabSz="1716590">
              <a:spcBef>
                <a:spcPts val="3100"/>
              </a:spcBef>
              <a:defRPr sz="2970">
                <a:solidFill>
                  <a:srgbClr val="929292"/>
                </a:solidFill>
              </a:defRPr>
            </a:pPr>
            <a:r>
              <a:t>Overviews added for all zoom levels</a:t>
            </a:r>
          </a:p>
          <a:p>
            <a:pPr marL="377190" indent="-377190" defTabSz="1716590">
              <a:spcBef>
                <a:spcPts val="3100"/>
              </a:spcBef>
              <a:defRPr sz="2970">
                <a:solidFill>
                  <a:srgbClr val="929292"/>
                </a:solidFill>
              </a:defRPr>
            </a:pPr>
            <a:r>
              <a:t>Tiles are optionally pre-seeded for better performance</a:t>
            </a:r>
          </a:p>
          <a:p>
            <a:pPr marL="377190" indent="-377190" defTabSz="1716590">
              <a:spcBef>
                <a:spcPts val="3100"/>
              </a:spcBef>
              <a:defRPr sz="2970"/>
            </a:pPr>
            <a:r>
              <a:t>Multi-band, multi-byte</a:t>
            </a:r>
          </a:p>
          <a:p>
            <a:pPr marL="377190" indent="-377190" defTabSz="1716590">
              <a:spcBef>
                <a:spcPts val="3100"/>
              </a:spcBef>
              <a:defRPr sz="2970">
                <a:solidFill>
                  <a:srgbClr val="929292"/>
                </a:solidFill>
              </a:defRPr>
            </a:pPr>
            <a:r>
              <a:t>Enhancements can be added to 1-byte data</a:t>
            </a:r>
          </a:p>
        </p:txBody>
      </p:sp>
      <p:pic>
        <p:nvPicPr>
          <p:cNvPr id="3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97870" y="1256713"/>
            <a:ext cx="5747104" cy="3064675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Band combinations…"/>
          <p:cNvSpPr txBox="1"/>
          <p:nvPr/>
        </p:nvSpPr>
        <p:spPr>
          <a:xfrm>
            <a:off x="7083359" y="5533975"/>
            <a:ext cx="5105401" cy="3412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381000" indent="-381000">
              <a:buSzPct val="123000"/>
              <a:buChar char="•"/>
            </a:pPr>
            <a:r>
              <a:t>Band combinations</a:t>
            </a:r>
          </a:p>
          <a:p>
            <a:pPr marL="381000" indent="-381000">
              <a:buSzPct val="123000"/>
              <a:buChar char="•"/>
            </a:pPr>
            <a:r>
              <a:t>Calibrated data values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Data Inge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pc="-118" sz="5940"/>
            </a:lvl1pPr>
          </a:lstStyle>
          <a:p>
            <a:pPr/>
            <a:r>
              <a:t>Data Ingest</a:t>
            </a:r>
          </a:p>
        </p:txBody>
      </p:sp>
      <p:sp>
        <p:nvSpPr>
          <p:cNvPr id="337" name="Raster Imagery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Raster Imagery</a:t>
            </a:r>
          </a:p>
        </p:txBody>
      </p:sp>
      <p:sp>
        <p:nvSpPr>
          <p:cNvPr id="338" name="GeoTIFF format (also COG)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77190" indent="-377190" defTabSz="1716590">
              <a:spcBef>
                <a:spcPts val="3100"/>
              </a:spcBef>
              <a:defRPr sz="2970">
                <a:solidFill>
                  <a:srgbClr val="929292"/>
                </a:solidFill>
              </a:defRPr>
            </a:pPr>
            <a:r>
              <a:t>GeoTIFF format (also COG)</a:t>
            </a:r>
          </a:p>
          <a:p>
            <a:pPr marL="377190" indent="-377190" defTabSz="1716590">
              <a:spcBef>
                <a:spcPts val="3100"/>
              </a:spcBef>
              <a:defRPr sz="2970">
                <a:solidFill>
                  <a:srgbClr val="929292"/>
                </a:solidFill>
              </a:defRPr>
            </a:pPr>
            <a:r>
              <a:t>Overviews added for all zoom levels</a:t>
            </a:r>
          </a:p>
          <a:p>
            <a:pPr marL="377190" indent="-377190" defTabSz="1716590">
              <a:spcBef>
                <a:spcPts val="3100"/>
              </a:spcBef>
              <a:defRPr sz="2970">
                <a:solidFill>
                  <a:srgbClr val="929292"/>
                </a:solidFill>
              </a:defRPr>
            </a:pPr>
            <a:r>
              <a:t>Tiles are optionally pre-seeded for better performance</a:t>
            </a:r>
          </a:p>
          <a:p>
            <a:pPr marL="377190" indent="-377190" defTabSz="1716590">
              <a:spcBef>
                <a:spcPts val="3100"/>
              </a:spcBef>
              <a:defRPr sz="2970">
                <a:solidFill>
                  <a:srgbClr val="929292"/>
                </a:solidFill>
              </a:defRPr>
            </a:pPr>
            <a:r>
              <a:t>Multi-band, multi-byte</a:t>
            </a:r>
          </a:p>
          <a:p>
            <a:pPr marL="377190" indent="-377190" defTabSz="1716590">
              <a:spcBef>
                <a:spcPts val="3100"/>
              </a:spcBef>
              <a:defRPr sz="2970"/>
            </a:pPr>
            <a:r>
              <a:t>Enhancements can be added to 1-byte data</a:t>
            </a:r>
          </a:p>
        </p:txBody>
      </p:sp>
      <p:pic>
        <p:nvPicPr>
          <p:cNvPr id="3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97870" y="1256713"/>
            <a:ext cx="5747104" cy="3064675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Transparency masking…"/>
          <p:cNvSpPr txBox="1"/>
          <p:nvPr/>
        </p:nvSpPr>
        <p:spPr>
          <a:xfrm>
            <a:off x="7083359" y="5533975"/>
            <a:ext cx="5105401" cy="3412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381000" indent="-381000">
              <a:buSzPct val="123000"/>
              <a:buChar char="•"/>
            </a:pPr>
            <a:r>
              <a:t>Transparency masking</a:t>
            </a:r>
          </a:p>
          <a:p>
            <a:pPr marL="381000" indent="-381000">
              <a:buSzPct val="123000"/>
              <a:buChar char="•"/>
            </a:pPr>
            <a:r>
              <a:t>Variable opacity</a:t>
            </a:r>
          </a:p>
          <a:p>
            <a:pPr marL="381000" indent="-381000">
              <a:buSzPct val="123000"/>
              <a:buChar char="•"/>
            </a:pPr>
            <a:r>
              <a:t>Honor NODATA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alEar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pc="-118" sz="5940"/>
            </a:lvl1pPr>
          </a:lstStyle>
          <a:p>
            <a:pPr/>
            <a:r>
              <a:t>RealEarth</a:t>
            </a:r>
          </a:p>
        </p:txBody>
      </p:sp>
      <p:sp>
        <p:nvSpPr>
          <p:cNvPr id="176" name="Overview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Overview</a:t>
            </a:r>
          </a:p>
        </p:txBody>
      </p:sp>
      <p:sp>
        <p:nvSpPr>
          <p:cNvPr id="177" name="RealEarth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1">
                    <a:lumOff val="-13575"/>
                  </a:schemeClr>
                </a:solidFill>
              </a:defRPr>
            </a:pPr>
            <a:r>
              <a:rPr u="sng">
                <a:hlinkClick r:id="rId2" invalidUrl="" action="" tgtFrame="" tooltip="" history="1" highlightClick="0" endSnd="0"/>
              </a:rPr>
              <a:t>RealEarth</a:t>
            </a:r>
          </a:p>
          <a:p>
            <a:pPr/>
            <a:r>
              <a:t>Conceived as a way for scientists at SSEC to easily visualize the output of their work</a:t>
            </a:r>
          </a:p>
          <a:p>
            <a:pPr/>
            <a:r>
              <a:t>Built on open-source GIS tools to enable visualization of mixed-resolution geolocated raster and vector data (images and shapes)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Data Inge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pc="-118" sz="5940"/>
            </a:lvl1pPr>
          </a:lstStyle>
          <a:p>
            <a:pPr/>
            <a:r>
              <a:t>Data Ingest</a:t>
            </a:r>
          </a:p>
        </p:txBody>
      </p:sp>
      <p:sp>
        <p:nvSpPr>
          <p:cNvPr id="343" name="Vector Imagery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Vector Imagery</a:t>
            </a:r>
          </a:p>
        </p:txBody>
      </p:sp>
      <p:sp>
        <p:nvSpPr>
          <p:cNvPr id="344" name="GeoJSON format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GeoJSON format</a:t>
            </a:r>
          </a:p>
          <a:p>
            <a:pPr/>
            <a:r>
              <a:t>Can be viewed as shape objects (point, line, polygon) or rendered into tiles (raster)</a:t>
            </a:r>
          </a:p>
          <a:p>
            <a:pPr/>
            <a:r>
              <a:t>Points can be rendered using Canvas drawing techniques</a:t>
            </a:r>
          </a:p>
        </p:txBody>
      </p:sp>
      <p:pic>
        <p:nvPicPr>
          <p:cNvPr id="345" name="Screenshot 2023-09-25 at 9.20.45 PM.png" descr="Screenshot 2023-09-25 at 9.20.4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55222" y="1678236"/>
            <a:ext cx="5232401" cy="241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Data Inge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pc="-118" sz="5940"/>
            </a:lvl1pPr>
          </a:lstStyle>
          <a:p>
            <a:pPr/>
            <a:r>
              <a:t>Data Ingest</a:t>
            </a:r>
          </a:p>
        </p:txBody>
      </p:sp>
      <p:sp>
        <p:nvSpPr>
          <p:cNvPr id="348" name="Time Steps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Time Steps</a:t>
            </a:r>
          </a:p>
        </p:txBody>
      </p:sp>
      <p:sp>
        <p:nvSpPr>
          <p:cNvPr id="349" name="Each time step is uniqu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Each time step is unique</a:t>
            </a:r>
          </a:p>
          <a:p>
            <a:pPr/>
            <a:r>
              <a:t>Data for each time step can be split and uploaded as a "part" and merged geospatially on the fly</a:t>
            </a:r>
          </a:p>
          <a:p>
            <a:pPr/>
            <a:r>
              <a:t>Time steps can be aggregated through time into a single display</a:t>
            </a:r>
          </a:p>
          <a:p>
            <a:pPr/>
            <a:r>
              <a:t>"Time" dimension was a novel idea for GIS in 2009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Data Inge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pc="-118" sz="5940"/>
            </a:lvl1pPr>
          </a:lstStyle>
          <a:p>
            <a:pPr/>
            <a:r>
              <a:t>Data Ingest</a:t>
            </a:r>
          </a:p>
        </p:txBody>
      </p:sp>
      <p:sp>
        <p:nvSpPr>
          <p:cNvPr id="352" name="mapserver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mapserver</a:t>
            </a:r>
          </a:p>
        </p:txBody>
      </p:sp>
      <p:sp>
        <p:nvSpPr>
          <p:cNvPr id="353" name="https://mapserver.org/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https://mapserver.org/</a:t>
            </a:r>
          </a:p>
          <a:p>
            <a:pPr/>
            <a:r>
              <a:t>OGR-compliant web mapping server</a:t>
            </a:r>
          </a:p>
          <a:p>
            <a:pPr/>
            <a:r>
              <a:t>Speaks WMS/WMTS/WFS, etc. to GIS clients</a:t>
            </a:r>
          </a:p>
          <a:p>
            <a:pPr/>
            <a:r>
              <a:t>mapscript API for fine-grain control</a:t>
            </a:r>
          </a:p>
          <a:p>
            <a:pPr/>
            <a:r>
              <a:t>GDAL tools used for data translation and mapping</a:t>
            </a:r>
          </a:p>
        </p:txBody>
      </p:sp>
      <p:pic>
        <p:nvPicPr>
          <p:cNvPr id="3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8109" y="990600"/>
            <a:ext cx="4787901" cy="127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Data Inge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pc="-118" sz="5940"/>
            </a:lvl1pPr>
          </a:lstStyle>
          <a:p>
            <a:pPr/>
            <a:r>
              <a:t>Data Ingest</a:t>
            </a:r>
          </a:p>
        </p:txBody>
      </p:sp>
      <p:sp>
        <p:nvSpPr>
          <p:cNvPr id="357" name="mapserver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mapserver</a:t>
            </a:r>
          </a:p>
        </p:txBody>
      </p:sp>
      <p:sp>
        <p:nvSpPr>
          <p:cNvPr id="358" name="https://mapserver.org/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929292"/>
                </a:solidFill>
              </a:defRPr>
            </a:pPr>
            <a:r>
              <a:t>https://mapserver.org/</a:t>
            </a:r>
          </a:p>
          <a:p>
            <a:pPr>
              <a:defRPr>
                <a:solidFill>
                  <a:srgbClr val="929292"/>
                </a:solidFill>
              </a:defRPr>
            </a:pPr>
            <a:r>
              <a:t>OGR-compliant web mapping server</a:t>
            </a:r>
          </a:p>
          <a:p>
            <a:pPr>
              <a:defRPr>
                <a:solidFill>
                  <a:srgbClr val="929292"/>
                </a:solidFill>
              </a:defRPr>
            </a:pPr>
            <a:r>
              <a:t>Speaks WMS/WMTS/WFS, etc. to GIS clients</a:t>
            </a:r>
          </a:p>
          <a:p>
            <a:pPr/>
            <a:r>
              <a:t>mapscript API for fine-grain control *</a:t>
            </a:r>
          </a:p>
          <a:p>
            <a:pPr>
              <a:defRPr>
                <a:solidFill>
                  <a:srgbClr val="929292"/>
                </a:solidFill>
              </a:defRPr>
            </a:pPr>
            <a:r>
              <a:t>GDAL tools used for data translation and mapping</a:t>
            </a:r>
          </a:p>
        </p:txBody>
      </p:sp>
      <p:pic>
        <p:nvPicPr>
          <p:cNvPr id="3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8109" y="990600"/>
            <a:ext cx="4787901" cy="127000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key feature"/>
          <p:cNvSpPr txBox="1"/>
          <p:nvPr/>
        </p:nvSpPr>
        <p:spPr>
          <a:xfrm>
            <a:off x="3471243" y="7183035"/>
            <a:ext cx="1240614" cy="37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key feature</a:t>
            </a:r>
          </a:p>
        </p:txBody>
      </p:sp>
      <p:sp>
        <p:nvSpPr>
          <p:cNvPr id="361" name="Each time step is a Layer…"/>
          <p:cNvSpPr txBox="1"/>
          <p:nvPr/>
        </p:nvSpPr>
        <p:spPr>
          <a:xfrm>
            <a:off x="7083359" y="5533975"/>
            <a:ext cx="5105401" cy="3412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377190" indent="-377190" defTabSz="1716590">
              <a:spcBef>
                <a:spcPts val="3100"/>
              </a:spcBef>
              <a:buSzPct val="123000"/>
              <a:buChar char="•"/>
              <a:defRPr sz="2970"/>
            </a:pPr>
            <a:r>
              <a:t>Each time step is a Layer</a:t>
            </a:r>
          </a:p>
          <a:p>
            <a:pPr marL="377190" indent="-377190" defTabSz="1716590">
              <a:spcBef>
                <a:spcPts val="3100"/>
              </a:spcBef>
              <a:buSzPct val="123000"/>
              <a:buChar char="•"/>
              <a:defRPr sz="2970"/>
            </a:pPr>
            <a:r>
              <a:t>Time steps are transient</a:t>
            </a:r>
          </a:p>
          <a:p>
            <a:pPr marL="377190" indent="-377190" defTabSz="1716590">
              <a:spcBef>
                <a:spcPts val="3100"/>
              </a:spcBef>
              <a:buSzPct val="123000"/>
              <a:buChar char="•"/>
              <a:defRPr sz="2970"/>
            </a:pPr>
            <a:r>
              <a:t>Allows aggregate sources</a:t>
            </a:r>
          </a:p>
          <a:p>
            <a:pPr marL="377190" indent="-377190" defTabSz="1716590">
              <a:spcBef>
                <a:spcPts val="3100"/>
              </a:spcBef>
              <a:buSzPct val="123000"/>
              <a:buChar char="•"/>
              <a:defRPr sz="2970"/>
            </a:pPr>
            <a:r>
              <a:t>Dynamic band combinations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Data Volum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pc="-118" sz="5940"/>
            </a:lvl1pPr>
          </a:lstStyle>
          <a:p>
            <a:pPr/>
            <a:r>
              <a:t>Data Volume</a:t>
            </a:r>
          </a:p>
        </p:txBody>
      </p:sp>
      <p:sp>
        <p:nvSpPr>
          <p:cNvPr id="364" name="Incoming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Incoming</a:t>
            </a:r>
          </a:p>
        </p:txBody>
      </p:sp>
      <p:sp>
        <p:nvSpPr>
          <p:cNvPr id="365" name="Tens of 1,000s of time steps per hour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Tens of 1,000s of time steps per hour</a:t>
            </a:r>
          </a:p>
          <a:p>
            <a:pPr lvl="1">
              <a:defRPr sz="2400"/>
            </a:pPr>
            <a:r>
              <a:t>GOES-16 alone accounts for ~4,300 individual time steps per hour</a:t>
            </a:r>
          </a:p>
          <a:p>
            <a:pPr/>
            <a:r>
              <a:t>Each product defines a data cylinder based on # of time steps or absolute time range</a:t>
            </a:r>
          </a:p>
          <a:p>
            <a:pPr lvl="1">
              <a:defRPr sz="2400"/>
            </a:pPr>
            <a:r>
              <a:t>Some keep months of 1-min data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Data Volum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pc="-118" sz="5940"/>
            </a:lvl1pPr>
          </a:lstStyle>
          <a:p>
            <a:pPr/>
            <a:r>
              <a:t>Data Volume</a:t>
            </a:r>
          </a:p>
        </p:txBody>
      </p:sp>
      <p:sp>
        <p:nvSpPr>
          <p:cNvPr id="368" name="Outgoing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Outgoing</a:t>
            </a:r>
          </a:p>
        </p:txBody>
      </p:sp>
      <p:sp>
        <p:nvSpPr>
          <p:cNvPr id="369" name="Steady 1.5 - 2 million requests served each day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Steady 1.5 - 2 million requests served each day</a:t>
            </a:r>
          </a:p>
          <a:p>
            <a:pPr/>
            <a:r>
              <a:t>Spikes to 3+ million during severe weather events</a:t>
            </a:r>
          </a:p>
          <a:p>
            <a:pPr/>
            <a:r>
              <a:t>Embedded and used around the world</a:t>
            </a:r>
          </a:p>
          <a:p>
            <a:pPr lvl="1" marL="761999" indent="-380999">
              <a:defRPr sz="2400"/>
            </a:pPr>
            <a:r>
              <a:t>Hobby websites</a:t>
            </a:r>
          </a:p>
          <a:p>
            <a:pPr lvl="1" marL="761999" indent="-380999">
              <a:defRPr sz="2400"/>
            </a:pPr>
            <a:r>
              <a:t>State agencies in the Americas and Asia</a:t>
            </a:r>
          </a:p>
        </p:txBody>
      </p:sp>
      <p:pic>
        <p:nvPicPr>
          <p:cNvPr id="370" name="Screenshot 2023-09-25 at 8.36.54 PM.png" descr="Screenshot 2023-09-25 at 8.36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9315" y="908636"/>
            <a:ext cx="5067301" cy="6527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roject Supp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560537">
              <a:defRPr spc="-107" sz="5400"/>
            </a:lvl1pPr>
          </a:lstStyle>
          <a:p>
            <a:pPr/>
            <a:r>
              <a:t>Project Support</a:t>
            </a:r>
          </a:p>
        </p:txBody>
      </p:sp>
      <p:sp>
        <p:nvSpPr>
          <p:cNvPr id="373" name="Distinct uses at SSEC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Distinct uses at SSEC</a:t>
            </a:r>
          </a:p>
        </p:txBody>
      </p:sp>
      <p:sp>
        <p:nvSpPr>
          <p:cNvPr id="374" name="Non-federated instances of RealEarth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Non-federated instances of RealEarth</a:t>
            </a:r>
          </a:p>
          <a:p>
            <a:pPr/>
            <a:r>
              <a:t>Separate authentication and access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roject Supp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560537">
              <a:defRPr spc="-107" sz="5400"/>
            </a:lvl1pPr>
          </a:lstStyle>
          <a:p>
            <a:pPr/>
            <a:r>
              <a:t>Project Support</a:t>
            </a:r>
          </a:p>
        </p:txBody>
      </p:sp>
      <p:sp>
        <p:nvSpPr>
          <p:cNvPr id="377" name="Distinct uses at SSEC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Distinct uses at SSEC</a:t>
            </a:r>
          </a:p>
        </p:txBody>
      </p:sp>
      <p:sp>
        <p:nvSpPr>
          <p:cNvPr id="378" name="Non-federated instances of RealEarth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Non-federated instances of RealEarth</a:t>
            </a:r>
          </a:p>
          <a:p>
            <a:pPr/>
            <a:r>
              <a:t>Separate authentication and access</a:t>
            </a:r>
          </a:p>
        </p:txBody>
      </p:sp>
      <p:sp>
        <p:nvSpPr>
          <p:cNvPr id="379" name="Boeing…"/>
          <p:cNvSpPr txBox="1"/>
          <p:nvPr/>
        </p:nvSpPr>
        <p:spPr>
          <a:xfrm>
            <a:off x="6667500" y="3480196"/>
            <a:ext cx="5105400" cy="5593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369570" indent="-369570" defTabSz="1681912">
              <a:spcBef>
                <a:spcPts val="3100"/>
              </a:spcBef>
              <a:buSzPct val="123000"/>
              <a:buChar char="•"/>
              <a:defRPr sz="2910"/>
            </a:pPr>
            <a:r>
              <a:t>Boeing</a:t>
            </a:r>
          </a:p>
          <a:p>
            <a:pPr marL="369570" indent="-369570" defTabSz="1681912">
              <a:spcBef>
                <a:spcPts val="3100"/>
              </a:spcBef>
              <a:buSzPct val="123000"/>
              <a:buChar char="•"/>
              <a:defRPr sz="2910"/>
            </a:pPr>
            <a:r>
              <a:t>Global flood monitoring</a:t>
            </a:r>
          </a:p>
          <a:p>
            <a:pPr marL="369570" indent="-369570" defTabSz="1681912">
              <a:spcBef>
                <a:spcPts val="3100"/>
              </a:spcBef>
              <a:buSzPct val="123000"/>
              <a:buChar char="•"/>
              <a:defRPr sz="2910"/>
            </a:pPr>
            <a:r>
              <a:t>Cloud product development</a:t>
            </a:r>
          </a:p>
          <a:p>
            <a:pPr marL="369570" indent="-369570" defTabSz="1681912">
              <a:spcBef>
                <a:spcPts val="3100"/>
              </a:spcBef>
              <a:buSzPct val="123000"/>
              <a:buChar char="•"/>
              <a:defRPr sz="2910"/>
            </a:pPr>
            <a:r>
              <a:t>GEONETCast (GNC-A)</a:t>
            </a:r>
          </a:p>
          <a:p>
            <a:pPr marL="369570" indent="-369570" defTabSz="1681912">
              <a:spcBef>
                <a:spcPts val="3100"/>
              </a:spcBef>
              <a:buSzPct val="123000"/>
              <a:buChar char="•"/>
              <a:defRPr sz="2910"/>
            </a:pPr>
            <a:r>
              <a:t>ProbSevere LightningCast</a:t>
            </a:r>
          </a:p>
          <a:p>
            <a:pPr marL="369570" indent="-369570" defTabSz="1681912">
              <a:spcBef>
                <a:spcPts val="3100"/>
              </a:spcBef>
              <a:buSzPct val="123000"/>
              <a:buChar char="•"/>
              <a:defRPr sz="2910"/>
            </a:pPr>
            <a:r>
              <a:t>MyRadar</a:t>
            </a:r>
          </a:p>
          <a:p>
            <a:pPr marL="369570" indent="-369570" defTabSz="1681912">
              <a:spcBef>
                <a:spcPts val="3100"/>
              </a:spcBef>
              <a:buSzPct val="123000"/>
              <a:buChar char="•"/>
              <a:defRPr sz="2910"/>
            </a:pPr>
            <a:r>
              <a:t>Fire detection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Wildfi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pc="-118" sz="5940"/>
            </a:lvl1pPr>
          </a:lstStyle>
          <a:p>
            <a:pPr/>
            <a:r>
              <a:t>Wildfires</a:t>
            </a:r>
          </a:p>
        </p:txBody>
      </p:sp>
      <p:sp>
        <p:nvSpPr>
          <p:cNvPr id="382" name="Case Study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Case Study</a:t>
            </a:r>
          </a:p>
        </p:txBody>
      </p:sp>
      <p:sp>
        <p:nvSpPr>
          <p:cNvPr id="383" name="Integrate GIS data with satellite observations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Integrate GIS data with satellite observations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Wildfi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pc="-118" sz="5940"/>
            </a:lvl1pPr>
          </a:lstStyle>
          <a:p>
            <a:pPr/>
            <a:r>
              <a:t>Wildfires</a:t>
            </a:r>
          </a:p>
        </p:txBody>
      </p:sp>
      <p:sp>
        <p:nvSpPr>
          <p:cNvPr id="386" name="Case Study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Case Study</a:t>
            </a:r>
          </a:p>
        </p:txBody>
      </p:sp>
      <p:sp>
        <p:nvSpPr>
          <p:cNvPr id="387" name="Integrate GIS data with satellite observation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Integrate GIS data with satellite observations</a:t>
            </a:r>
          </a:p>
          <a:p>
            <a:pPr/>
            <a:r>
              <a:t>Land cover and fuel type</a:t>
            </a:r>
          </a:p>
        </p:txBody>
      </p:sp>
      <p:pic>
        <p:nvPicPr>
          <p:cNvPr id="388" name="Screenshot 2023-09-25 at 9.54.55 PM.png" descr="Screenshot 2023-09-25 at 9.54.5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0089" y="771971"/>
            <a:ext cx="6336947" cy="387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6562" y="5063926"/>
            <a:ext cx="4064001" cy="2425701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LANDFIRE"/>
          <p:cNvSpPr txBox="1"/>
          <p:nvPr/>
        </p:nvSpPr>
        <p:spPr>
          <a:xfrm>
            <a:off x="8418319" y="2434655"/>
            <a:ext cx="1927480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LANDFIRE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alEar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pc="-118" sz="5940"/>
            </a:lvl1pPr>
          </a:lstStyle>
          <a:p>
            <a:pPr/>
            <a:r>
              <a:t>RealEarth</a:t>
            </a:r>
          </a:p>
        </p:txBody>
      </p:sp>
      <p:sp>
        <p:nvSpPr>
          <p:cNvPr id="180" name="Overview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Overview</a:t>
            </a:r>
          </a:p>
        </p:txBody>
      </p:sp>
      <p:sp>
        <p:nvSpPr>
          <p:cNvPr id="181" name="RealEarth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1">
                    <a:lumOff val="-13575"/>
                  </a:schemeClr>
                </a:solidFill>
              </a:defRPr>
            </a:pPr>
            <a:r>
              <a:rPr u="sng">
                <a:hlinkClick r:id="rId2" invalidUrl="" action="" tgtFrame="" tooltip="" history="1" highlightClick="0" endSnd="0"/>
              </a:rPr>
              <a:t>RealEarth</a:t>
            </a:r>
          </a:p>
          <a:p>
            <a:pPr/>
            <a:r>
              <a:t>Conceived as a way for scientists at SSEC to easily visualize the output of their work</a:t>
            </a:r>
          </a:p>
          <a:p>
            <a:pPr/>
            <a:r>
              <a:t>Built on open-source GIS tools to enable visualization of mixed-resolution geolocated raster and vector data (images and shapes)</a:t>
            </a:r>
          </a:p>
        </p:txBody>
      </p:sp>
      <p:sp>
        <p:nvSpPr>
          <p:cNvPr id="182" name="Allows easy colocation of products in time and space…"/>
          <p:cNvSpPr txBox="1"/>
          <p:nvPr/>
        </p:nvSpPr>
        <p:spPr>
          <a:xfrm>
            <a:off x="6667500" y="3480196"/>
            <a:ext cx="5105400" cy="5593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1647233">
              <a:spcBef>
                <a:spcPts val="3000"/>
              </a:spcBef>
              <a:defRPr sz="2850">
                <a:solidFill>
                  <a:schemeClr val="accent1">
                    <a:lumOff val="-13575"/>
                  </a:schemeClr>
                </a:solidFill>
              </a:defRPr>
            </a:pPr>
          </a:p>
          <a:p>
            <a:pPr marL="361950" indent="-361950" defTabSz="1647233">
              <a:spcBef>
                <a:spcPts val="3000"/>
              </a:spcBef>
              <a:buSzPct val="123000"/>
              <a:buChar char="•"/>
              <a:defRPr sz="2850"/>
            </a:pPr>
            <a:r>
              <a:t>Allows easy colocation of products in time and space</a:t>
            </a:r>
          </a:p>
          <a:p>
            <a:pPr marL="361950" indent="-361950" defTabSz="1647233">
              <a:spcBef>
                <a:spcPts val="3000"/>
              </a:spcBef>
              <a:buSzPct val="123000"/>
              <a:buChar char="•"/>
              <a:defRPr sz="2850"/>
            </a:pPr>
            <a:r>
              <a:t>Supports pan/zoom and animation</a:t>
            </a:r>
          </a:p>
          <a:p>
            <a:pPr marL="361950" indent="-361950" defTabSz="1647233">
              <a:spcBef>
                <a:spcPts val="3000"/>
              </a:spcBef>
              <a:buSzPct val="123000"/>
              <a:buChar char="•"/>
              <a:defRPr sz="2850"/>
            </a:pPr>
            <a:r>
              <a:t>Default viewer is flat Leaflet slippy map, Cesium globe view is optional, etc.</a:t>
            </a:r>
          </a:p>
          <a:p>
            <a:pPr marL="361950" indent="-361950" defTabSz="1647233">
              <a:spcBef>
                <a:spcPts val="3000"/>
              </a:spcBef>
              <a:buSzPct val="123000"/>
              <a:buChar char="•"/>
              <a:defRPr sz="2850"/>
            </a:pPr>
            <a:r>
              <a:t>API endpoints for easy access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Wildfi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pc="-118" sz="5940"/>
            </a:lvl1pPr>
          </a:lstStyle>
          <a:p>
            <a:pPr/>
            <a:r>
              <a:t>Wildfires</a:t>
            </a:r>
          </a:p>
        </p:txBody>
      </p:sp>
      <p:sp>
        <p:nvSpPr>
          <p:cNvPr id="393" name="Case Study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Case Study</a:t>
            </a:r>
          </a:p>
        </p:txBody>
      </p:sp>
      <p:sp>
        <p:nvSpPr>
          <p:cNvPr id="394" name="Integrate GIS data with satellite observation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Integrate GIS data with satellite observations</a:t>
            </a:r>
          </a:p>
          <a:p>
            <a:pPr/>
            <a:r>
              <a:t>Land cover and fuel type</a:t>
            </a:r>
          </a:p>
          <a:p>
            <a:pPr/>
            <a:r>
              <a:t>Fire perimeters</a:t>
            </a:r>
          </a:p>
        </p:txBody>
      </p:sp>
      <p:pic>
        <p:nvPicPr>
          <p:cNvPr id="395" name="Screenshot 2023-09-25 at 9.54.55 PM.png" descr="Screenshot 2023-09-25 at 9.54.55 PM.png"/>
          <p:cNvPicPr>
            <a:picLocks noChangeAspect="1"/>
          </p:cNvPicPr>
          <p:nvPr/>
        </p:nvPicPr>
        <p:blipFill>
          <a:blip r:embed="rId2">
            <a:alphaModFix amt="19500"/>
            <a:extLst/>
          </a:blip>
          <a:stretch>
            <a:fillRect/>
          </a:stretch>
        </p:blipFill>
        <p:spPr>
          <a:xfrm>
            <a:off x="6380089" y="771971"/>
            <a:ext cx="6336947" cy="387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Image" descr="Image"/>
          <p:cNvPicPr>
            <a:picLocks noChangeAspect="1"/>
          </p:cNvPicPr>
          <p:nvPr/>
        </p:nvPicPr>
        <p:blipFill>
          <a:blip r:embed="rId3">
            <a:alphaModFix amt="19500"/>
            <a:extLst/>
          </a:blip>
          <a:stretch>
            <a:fillRect/>
          </a:stretch>
        </p:blipFill>
        <p:spPr>
          <a:xfrm>
            <a:off x="7516562" y="5063926"/>
            <a:ext cx="4064001" cy="2425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Screenshot 2023-09-25 at 9.57.59 PM.png" descr="Screenshot 2023-09-25 at 9.57.59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73662" y="2918221"/>
            <a:ext cx="4749801" cy="3873501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NIFC"/>
          <p:cNvSpPr txBox="1"/>
          <p:nvPr/>
        </p:nvSpPr>
        <p:spPr>
          <a:xfrm>
            <a:off x="9057644" y="4580905"/>
            <a:ext cx="981838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NIFC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Wildfi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pc="-118" sz="5940"/>
            </a:lvl1pPr>
          </a:lstStyle>
          <a:p>
            <a:pPr/>
            <a:r>
              <a:t>Wildfires</a:t>
            </a:r>
          </a:p>
        </p:txBody>
      </p:sp>
      <p:sp>
        <p:nvSpPr>
          <p:cNvPr id="401" name="Case Study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Case Study</a:t>
            </a:r>
          </a:p>
        </p:txBody>
      </p:sp>
      <p:sp>
        <p:nvSpPr>
          <p:cNvPr id="402" name="Integrate GIS data with satellite observation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Integrate GIS data with satellite observations</a:t>
            </a:r>
          </a:p>
          <a:p>
            <a:pPr/>
            <a:r>
              <a:t>Land cover and fuel type</a:t>
            </a:r>
          </a:p>
          <a:p>
            <a:pPr/>
            <a:r>
              <a:t>Fire perimeters</a:t>
            </a:r>
          </a:p>
          <a:p>
            <a:pPr/>
            <a:r>
              <a:t>Fire detection pixels</a:t>
            </a:r>
          </a:p>
          <a:p>
            <a:pPr/>
            <a:r>
              <a:t>Histogram of land cover and fuel types</a:t>
            </a:r>
          </a:p>
        </p:txBody>
      </p:sp>
      <p:pic>
        <p:nvPicPr>
          <p:cNvPr id="4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6562" y="4880472"/>
            <a:ext cx="4064001" cy="304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Screenshot 2023-09-25 at 10.01.13 PM.png" descr="Screenshot 2023-09-25 at 10.01.13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34059" y="689421"/>
            <a:ext cx="6336947" cy="4198228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NGFS"/>
          <p:cNvSpPr txBox="1"/>
          <p:nvPr/>
        </p:nvSpPr>
        <p:spPr>
          <a:xfrm>
            <a:off x="8976490" y="2514468"/>
            <a:ext cx="1144144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NGFS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Wildfi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pc="-118" sz="5940"/>
            </a:lvl1pPr>
          </a:lstStyle>
          <a:p>
            <a:pPr/>
            <a:r>
              <a:t>Wildfires</a:t>
            </a:r>
          </a:p>
        </p:txBody>
      </p:sp>
      <p:sp>
        <p:nvSpPr>
          <p:cNvPr id="408" name="Case Study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Case Study</a:t>
            </a:r>
          </a:p>
        </p:txBody>
      </p:sp>
      <p:sp>
        <p:nvSpPr>
          <p:cNvPr id="409" name="Integrate GIS data with satellite observation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Integrate GIS data with satellite observations</a:t>
            </a:r>
          </a:p>
          <a:p>
            <a:pPr/>
            <a:r>
              <a:t>Land cover and fuel type</a:t>
            </a:r>
          </a:p>
          <a:p>
            <a:pPr/>
            <a:r>
              <a:t>Fire perimeters</a:t>
            </a:r>
          </a:p>
          <a:p>
            <a:pPr/>
            <a:r>
              <a:t>Fire detection pixels</a:t>
            </a:r>
          </a:p>
          <a:p>
            <a:pPr/>
            <a:r>
              <a:t>Histogram of land cover and fuel types </a:t>
            </a:r>
          </a:p>
          <a:p>
            <a:pPr>
              <a:defRPr>
                <a:solidFill>
                  <a:schemeClr val="accent1">
                    <a:lumOff val="-13575"/>
                  </a:schemeClr>
                </a:solidFill>
              </a:defRPr>
            </a:pPr>
            <a:r>
              <a:rPr u="sng">
                <a:hlinkClick r:id="rId2" invalidUrl="" action="" tgtFrame="" tooltip="" history="1" highlightClick="0" endSnd="0"/>
              </a:rPr>
              <a:t>Solar farm identification</a:t>
            </a:r>
          </a:p>
        </p:txBody>
      </p:sp>
      <p:pic>
        <p:nvPicPr>
          <p:cNvPr id="410" name="Image" descr="Image"/>
          <p:cNvPicPr>
            <a:picLocks noChangeAspect="1"/>
          </p:cNvPicPr>
          <p:nvPr/>
        </p:nvPicPr>
        <p:blipFill>
          <a:blip r:embed="rId3">
            <a:alphaModFix amt="19847"/>
            <a:extLst/>
          </a:blip>
          <a:stretch>
            <a:fillRect/>
          </a:stretch>
        </p:blipFill>
        <p:spPr>
          <a:xfrm>
            <a:off x="7516562" y="4880472"/>
            <a:ext cx="4064001" cy="304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Screenshot 2023-09-25 at 10.01.13 PM.png" descr="Screenshot 2023-09-25 at 10.01.13 PM.png"/>
          <p:cNvPicPr>
            <a:picLocks noChangeAspect="1"/>
          </p:cNvPicPr>
          <p:nvPr/>
        </p:nvPicPr>
        <p:blipFill>
          <a:blip r:embed="rId4">
            <a:alphaModFix amt="19847"/>
            <a:extLst/>
          </a:blip>
          <a:stretch>
            <a:fillRect/>
          </a:stretch>
        </p:blipFill>
        <p:spPr>
          <a:xfrm>
            <a:off x="6334059" y="689421"/>
            <a:ext cx="6336947" cy="4198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14320" y="851784"/>
            <a:ext cx="6068485" cy="3873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RealEar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pc="-118" sz="5940"/>
            </a:lvl1pPr>
          </a:lstStyle>
          <a:p>
            <a:pPr/>
            <a:r>
              <a:t>RealEarth</a:t>
            </a:r>
          </a:p>
        </p:txBody>
      </p:sp>
      <p:sp>
        <p:nvSpPr>
          <p:cNvPr id="415" name="Live Demo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Live Demo</a:t>
            </a:r>
          </a:p>
        </p:txBody>
      </p:sp>
      <p:sp>
        <p:nvSpPr>
          <p:cNvPr id="416" name="Basic…"/>
          <p:cNvSpPr txBox="1"/>
          <p:nvPr>
            <p:ph type="body" sz="quarter" idx="1"/>
          </p:nvPr>
        </p:nvSpPr>
        <p:spPr>
          <a:xfrm>
            <a:off x="698500" y="6115217"/>
            <a:ext cx="5105400" cy="295814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1">
                    <a:lumOff val="-13575"/>
                  </a:schemeClr>
                </a:solidFill>
              </a:defRPr>
            </a:pPr>
            <a:r>
              <a:rPr u="sng">
                <a:hlinkClick r:id="rId2" invalidUrl="" action="" tgtFrame="" tooltip="" history="1" highlightClick="0" endSnd="0"/>
              </a:rPr>
              <a:t>Basic</a:t>
            </a:r>
          </a:p>
          <a:p>
            <a:pPr>
              <a:defRPr>
                <a:solidFill>
                  <a:schemeClr val="accent1">
                    <a:lumOff val="-13575"/>
                  </a:schemeClr>
                </a:solidFill>
              </a:defRPr>
            </a:pPr>
            <a:r>
              <a:rPr u="sng">
                <a:hlinkClick r:id="rId3" invalidUrl="" action="" tgtFrame="" tooltip="" history="1" highlightClick="0" endSnd="0"/>
              </a:rPr>
              <a:t>Globe</a:t>
            </a:r>
          </a:p>
          <a:p>
            <a:pPr/>
            <a:r>
              <a:t>Basemaps, Labels, Other controls (share, draw, etc.)</a:t>
            </a:r>
          </a:p>
        </p:txBody>
      </p:sp>
      <p:sp>
        <p:nvSpPr>
          <p:cNvPr id="417" name="Station models…"/>
          <p:cNvSpPr txBox="1"/>
          <p:nvPr/>
        </p:nvSpPr>
        <p:spPr>
          <a:xfrm>
            <a:off x="6413500" y="6115217"/>
            <a:ext cx="5105400" cy="29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381000" indent="-381000">
              <a:buSzPct val="123000"/>
              <a:buChar char="•"/>
              <a:defRPr>
                <a:solidFill>
                  <a:schemeClr val="accent1">
                    <a:lumOff val="-13575"/>
                  </a:schemeClr>
                </a:solidFill>
              </a:defRPr>
            </a:pPr>
            <a:r>
              <a:rPr u="sng">
                <a:hlinkClick r:id="rId4" invalidUrl="" action="" tgtFrame="" tooltip="" history="1" highlightClick="0" endSnd="0"/>
              </a:rPr>
              <a:t>Station models</a:t>
            </a:r>
          </a:p>
          <a:p>
            <a:pPr marL="381000" indent="-381000">
              <a:buSzPct val="123000"/>
              <a:buChar char="•"/>
            </a:pPr>
            <a:r>
              <a:rPr u="sng">
                <a:solidFill>
                  <a:schemeClr val="accent1">
                    <a:lumOff val="-13575"/>
                  </a:schemeClr>
                </a:solidFill>
                <a:hlinkClick r:id="rId5" invalidUrl="" action="" tgtFrame="" tooltip="" history="1" highlightClick="0" endSnd="0"/>
              </a:rPr>
              <a:t>Probe</a:t>
            </a:r>
            <a:r>
              <a:t> &amp; </a:t>
            </a:r>
            <a:r>
              <a:rPr u="sng">
                <a:solidFill>
                  <a:schemeClr val="accent1">
                    <a:lumOff val="-13575"/>
                  </a:schemeClr>
                </a:solidFill>
                <a:hlinkClick r:id="rId6" invalidUrl="" action="" tgtFrame="" tooltip="" history="1" highlightClick="0" endSnd="0"/>
              </a:rPr>
              <a:t>Feature tracking</a:t>
            </a:r>
          </a:p>
          <a:p>
            <a:pPr marL="381000" indent="-381000">
              <a:buSzPct val="123000"/>
              <a:buChar char="•"/>
              <a:defRPr>
                <a:solidFill>
                  <a:schemeClr val="accent1">
                    <a:lumOff val="-13575"/>
                  </a:schemeClr>
                </a:solidFill>
              </a:defRPr>
            </a:pPr>
            <a:r>
              <a:rPr u="sng">
                <a:hlinkClick r:id="rId7" invalidUrl="" action="" tgtFrame="" tooltip="" history="1" highlightClick="0" endSnd="0"/>
              </a:rPr>
              <a:t>Parts / Time aggregation</a:t>
            </a:r>
          </a:p>
        </p:txBody>
      </p:sp>
      <p:pic>
        <p:nvPicPr>
          <p:cNvPr id="418" name="Screenshot 2023-09-26 at 9.08.23 AM.png" descr="Screenshot 2023-09-26 at 9.08.23 AM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419973" y="177285"/>
            <a:ext cx="7092454" cy="6089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alEar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pc="-118" sz="5940"/>
            </a:lvl1pPr>
          </a:lstStyle>
          <a:p>
            <a:pPr/>
            <a:r>
              <a:t>RealEarth</a:t>
            </a:r>
          </a:p>
        </p:txBody>
      </p:sp>
      <p:sp>
        <p:nvSpPr>
          <p:cNvPr id="185" name="Head Nodes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Head Nodes</a:t>
            </a:r>
          </a:p>
        </p:txBody>
      </p:sp>
      <p:sp>
        <p:nvSpPr>
          <p:cNvPr id="186" name="Redundant HAProxy backend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Redundant HAProxy backends</a:t>
            </a:r>
          </a:p>
          <a:p>
            <a:pPr/>
            <a:r>
              <a:t>Expandable</a:t>
            </a:r>
          </a:p>
          <a:p>
            <a:pPr/>
            <a:r>
              <a:t>Interchangeable</a:t>
            </a:r>
          </a:p>
        </p:txBody>
      </p:sp>
      <p:sp>
        <p:nvSpPr>
          <p:cNvPr id="187" name="Rectangle"/>
          <p:cNvSpPr/>
          <p:nvPr/>
        </p:nvSpPr>
        <p:spPr>
          <a:xfrm>
            <a:off x="7146988" y="951428"/>
            <a:ext cx="5054601" cy="3731404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8" name="haproxy: realearth.ssec.wisc.edu"/>
          <p:cNvSpPr txBox="1"/>
          <p:nvPr/>
        </p:nvSpPr>
        <p:spPr>
          <a:xfrm>
            <a:off x="7312088" y="1692861"/>
            <a:ext cx="3835147" cy="399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hlinkClick r:id="rId2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2" invalidUrl="" action="" tgtFrame="" tooltip="" history="1" highlightClick="0" endSnd="0"/>
              </a:rPr>
              <a:t>haproxy: realearth.ssec.wisc.edu</a:t>
            </a:r>
          </a:p>
        </p:txBody>
      </p:sp>
      <p:sp>
        <p:nvSpPr>
          <p:cNvPr id="189" name="re1"/>
          <p:cNvSpPr txBox="1"/>
          <p:nvPr/>
        </p:nvSpPr>
        <p:spPr>
          <a:xfrm>
            <a:off x="7310366" y="1064279"/>
            <a:ext cx="650749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re1</a:t>
            </a:r>
          </a:p>
        </p:txBody>
      </p:sp>
      <p:sp>
        <p:nvSpPr>
          <p:cNvPr id="190" name="frontend…"/>
          <p:cNvSpPr/>
          <p:nvPr/>
        </p:nvSpPr>
        <p:spPr>
          <a:xfrm>
            <a:off x="7551756" y="2766355"/>
            <a:ext cx="1984262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frontend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(primary 1)</a:t>
            </a:r>
          </a:p>
        </p:txBody>
      </p:sp>
      <p:sp>
        <p:nvSpPr>
          <p:cNvPr id="191" name="database…"/>
          <p:cNvSpPr/>
          <p:nvPr/>
        </p:nvSpPr>
        <p:spPr>
          <a:xfrm>
            <a:off x="9820109" y="2766355"/>
            <a:ext cx="1984261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database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(primary)</a:t>
            </a:r>
          </a:p>
        </p:txBody>
      </p:sp>
      <p:sp>
        <p:nvSpPr>
          <p:cNvPr id="192" name="Rectangle"/>
          <p:cNvSpPr/>
          <p:nvPr/>
        </p:nvSpPr>
        <p:spPr>
          <a:xfrm>
            <a:off x="7146988" y="5142428"/>
            <a:ext cx="5054601" cy="3731404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3" name="haproxy: realearth.ssec.wisc.edu"/>
          <p:cNvSpPr txBox="1"/>
          <p:nvPr/>
        </p:nvSpPr>
        <p:spPr>
          <a:xfrm>
            <a:off x="7312088" y="5883862"/>
            <a:ext cx="3835147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hlinkClick r:id="rId2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2" invalidUrl="" action="" tgtFrame="" tooltip="" history="1" highlightClick="0" endSnd="0"/>
              </a:rPr>
              <a:t>haproxy: realearth.ssec.wisc.edu</a:t>
            </a:r>
          </a:p>
        </p:txBody>
      </p:sp>
      <p:sp>
        <p:nvSpPr>
          <p:cNvPr id="194" name="re2"/>
          <p:cNvSpPr txBox="1"/>
          <p:nvPr/>
        </p:nvSpPr>
        <p:spPr>
          <a:xfrm>
            <a:off x="7310366" y="5255279"/>
            <a:ext cx="650749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re2</a:t>
            </a:r>
          </a:p>
        </p:txBody>
      </p:sp>
      <p:sp>
        <p:nvSpPr>
          <p:cNvPr id="195" name="frontend…"/>
          <p:cNvSpPr/>
          <p:nvPr/>
        </p:nvSpPr>
        <p:spPr>
          <a:xfrm>
            <a:off x="7551756" y="6957355"/>
            <a:ext cx="1984262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frontend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(primary 2)</a:t>
            </a:r>
          </a:p>
        </p:txBody>
      </p:sp>
      <p:sp>
        <p:nvSpPr>
          <p:cNvPr id="196" name="database…"/>
          <p:cNvSpPr/>
          <p:nvPr/>
        </p:nvSpPr>
        <p:spPr>
          <a:xfrm>
            <a:off x="9820109" y="6957355"/>
            <a:ext cx="1984261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database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(backup)</a:t>
            </a:r>
          </a:p>
        </p:txBody>
      </p:sp>
      <p:sp>
        <p:nvSpPr>
          <p:cNvPr id="197" name="Line"/>
          <p:cNvSpPr/>
          <p:nvPr/>
        </p:nvSpPr>
        <p:spPr>
          <a:xfrm>
            <a:off x="9531772" y="3401355"/>
            <a:ext cx="28503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8" name="Line"/>
          <p:cNvSpPr/>
          <p:nvPr/>
        </p:nvSpPr>
        <p:spPr>
          <a:xfrm flipV="1">
            <a:off x="9473972" y="4035424"/>
            <a:ext cx="602769" cy="298532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9" name="Line"/>
          <p:cNvSpPr/>
          <p:nvPr/>
        </p:nvSpPr>
        <p:spPr>
          <a:xfrm>
            <a:off x="9531772" y="7653315"/>
            <a:ext cx="285033" cy="1"/>
          </a:xfrm>
          <a:prstGeom prst="line">
            <a:avLst/>
          </a:prstGeom>
          <a:ln w="38100">
            <a:solidFill>
              <a:srgbClr val="929292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0" name="Line"/>
          <p:cNvSpPr/>
          <p:nvPr/>
        </p:nvSpPr>
        <p:spPr>
          <a:xfrm>
            <a:off x="9493265" y="3990798"/>
            <a:ext cx="580717" cy="2935288"/>
          </a:xfrm>
          <a:prstGeom prst="line">
            <a:avLst/>
          </a:prstGeom>
          <a:ln w="38100">
            <a:solidFill>
              <a:srgbClr val="929292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1" name="https://realearth.ssec.wisc.edu"/>
          <p:cNvSpPr txBox="1"/>
          <p:nvPr/>
        </p:nvSpPr>
        <p:spPr>
          <a:xfrm rot="16200000">
            <a:off x="4003271" y="4602734"/>
            <a:ext cx="5342764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chemeClr val="accent3"/>
                </a:solidFill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https://realearth.ssec.wisc.edu</a:t>
            </a:r>
          </a:p>
        </p:txBody>
      </p:sp>
      <p:sp>
        <p:nvSpPr>
          <p:cNvPr id="202" name="Rectangle"/>
          <p:cNvSpPr/>
          <p:nvPr/>
        </p:nvSpPr>
        <p:spPr>
          <a:xfrm>
            <a:off x="7000740" y="796749"/>
            <a:ext cx="5343284" cy="8262182"/>
          </a:xfrm>
          <a:prstGeom prst="rect">
            <a:avLst/>
          </a:prstGeom>
          <a:ln w="50800">
            <a:solidFill>
              <a:schemeClr val="accent3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alEar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pc="-118" sz="5940"/>
            </a:lvl1pPr>
          </a:lstStyle>
          <a:p>
            <a:pPr/>
            <a:r>
              <a:t>RealEarth</a:t>
            </a:r>
          </a:p>
        </p:txBody>
      </p:sp>
      <p:sp>
        <p:nvSpPr>
          <p:cNvPr id="205" name="Data Nodes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Data Nodes</a:t>
            </a:r>
          </a:p>
        </p:txBody>
      </p:sp>
      <p:sp>
        <p:nvSpPr>
          <p:cNvPr id="206" name="15 hosts…"/>
          <p:cNvSpPr txBox="1"/>
          <p:nvPr>
            <p:ph type="body" sz="half" idx="1"/>
          </p:nvPr>
        </p:nvSpPr>
        <p:spPr>
          <a:xfrm>
            <a:off x="698500" y="3480196"/>
            <a:ext cx="5105400" cy="5753480"/>
          </a:xfrm>
          <a:prstGeom prst="rect">
            <a:avLst/>
          </a:prstGeom>
        </p:spPr>
        <p:txBody>
          <a:bodyPr/>
          <a:lstStyle/>
          <a:p>
            <a:pPr marL="365759" indent="-365759" defTabSz="1664572">
              <a:spcBef>
                <a:spcPts val="3000"/>
              </a:spcBef>
              <a:defRPr sz="2880"/>
            </a:pPr>
            <a:r>
              <a:t>15 hosts</a:t>
            </a:r>
          </a:p>
          <a:p>
            <a:pPr lvl="1" marL="731519" indent="-365759" defTabSz="1664572">
              <a:spcBef>
                <a:spcPts val="3000"/>
              </a:spcBef>
              <a:defRPr sz="2304"/>
            </a:pPr>
            <a:r>
              <a:t>24-48 cores</a:t>
            </a:r>
          </a:p>
          <a:p>
            <a:pPr lvl="1" marL="731519" indent="-365759" defTabSz="1664572">
              <a:spcBef>
                <a:spcPts val="3000"/>
              </a:spcBef>
              <a:defRPr sz="2304"/>
            </a:pPr>
            <a:r>
              <a:t>64-128gb memory</a:t>
            </a:r>
          </a:p>
          <a:p>
            <a:pPr lvl="1" marL="731519" indent="-365759" defTabSz="1664572">
              <a:spcBef>
                <a:spcPts val="3000"/>
              </a:spcBef>
              <a:defRPr sz="2304"/>
            </a:pPr>
            <a:r>
              <a:t>Many TBs disk</a:t>
            </a:r>
          </a:p>
          <a:p>
            <a:pPr marL="365759" indent="-365759" defTabSz="1664572">
              <a:spcBef>
                <a:spcPts val="3000"/>
              </a:spcBef>
              <a:defRPr sz="2880"/>
            </a:pPr>
            <a:r>
              <a:t>22 Identical VMs serving RealEarth products</a:t>
            </a:r>
          </a:p>
          <a:p>
            <a:pPr lvl="1" marL="731519" indent="-365759" defTabSz="1664572">
              <a:spcBef>
                <a:spcPts val="3000"/>
              </a:spcBef>
              <a:defRPr sz="2304"/>
            </a:pPr>
            <a:r>
              <a:t>Provisioned as necessary</a:t>
            </a:r>
          </a:p>
          <a:p>
            <a:pPr marL="365759" indent="-365759" defTabSz="1664572">
              <a:spcBef>
                <a:spcPts val="3000"/>
              </a:spcBef>
              <a:defRPr sz="2880"/>
            </a:pPr>
            <a:r>
              <a:t>Nine product generation VMs</a:t>
            </a:r>
          </a:p>
        </p:txBody>
      </p:sp>
      <p:sp>
        <p:nvSpPr>
          <p:cNvPr id="207" name="Rectangle"/>
          <p:cNvSpPr/>
          <p:nvPr/>
        </p:nvSpPr>
        <p:spPr>
          <a:xfrm>
            <a:off x="7146988" y="951428"/>
            <a:ext cx="5054601" cy="2396017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8" name="karben4"/>
          <p:cNvSpPr txBox="1"/>
          <p:nvPr/>
        </p:nvSpPr>
        <p:spPr>
          <a:xfrm>
            <a:off x="7310366" y="1064279"/>
            <a:ext cx="1497712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karben4</a:t>
            </a:r>
          </a:p>
        </p:txBody>
      </p:sp>
      <p:sp>
        <p:nvSpPr>
          <p:cNvPr id="209" name="fantasy…"/>
          <p:cNvSpPr/>
          <p:nvPr/>
        </p:nvSpPr>
        <p:spPr>
          <a:xfrm>
            <a:off x="7297756" y="1632842"/>
            <a:ext cx="1497712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fantasy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(node 1)</a:t>
            </a:r>
          </a:p>
        </p:txBody>
      </p:sp>
      <p:sp>
        <p:nvSpPr>
          <p:cNvPr id="210" name="brewery…"/>
          <p:cNvSpPr/>
          <p:nvPr/>
        </p:nvSpPr>
        <p:spPr>
          <a:xfrm>
            <a:off x="10295674" y="1632842"/>
            <a:ext cx="1749996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brewery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(production)</a:t>
            </a:r>
          </a:p>
        </p:txBody>
      </p:sp>
      <p:sp>
        <p:nvSpPr>
          <p:cNvPr id="211" name="luck…"/>
          <p:cNvSpPr/>
          <p:nvPr/>
        </p:nvSpPr>
        <p:spPr>
          <a:xfrm>
            <a:off x="8633204" y="1942640"/>
            <a:ext cx="1497711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luck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(node 2)</a:t>
            </a:r>
          </a:p>
        </p:txBody>
      </p:sp>
      <p:sp>
        <p:nvSpPr>
          <p:cNvPr id="212" name="Rectangle"/>
          <p:cNvSpPr/>
          <p:nvPr/>
        </p:nvSpPr>
        <p:spPr>
          <a:xfrm>
            <a:off x="7146988" y="3491428"/>
            <a:ext cx="5054601" cy="2396017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3" name="lakelouie"/>
          <p:cNvSpPr txBox="1"/>
          <p:nvPr/>
        </p:nvSpPr>
        <p:spPr>
          <a:xfrm>
            <a:off x="7310366" y="3604279"/>
            <a:ext cx="1610107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lakelouie</a:t>
            </a:r>
          </a:p>
        </p:txBody>
      </p:sp>
      <p:sp>
        <p:nvSpPr>
          <p:cNvPr id="214" name="warped…"/>
          <p:cNvSpPr/>
          <p:nvPr/>
        </p:nvSpPr>
        <p:spPr>
          <a:xfrm>
            <a:off x="7297756" y="4172842"/>
            <a:ext cx="1497712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warped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(node 1)</a:t>
            </a:r>
          </a:p>
        </p:txBody>
      </p:sp>
      <p:sp>
        <p:nvSpPr>
          <p:cNvPr id="215" name="brewery…"/>
          <p:cNvSpPr/>
          <p:nvPr/>
        </p:nvSpPr>
        <p:spPr>
          <a:xfrm>
            <a:off x="10295674" y="4172842"/>
            <a:ext cx="1749996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brewery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(production)</a:t>
            </a:r>
          </a:p>
        </p:txBody>
      </p:sp>
      <p:sp>
        <p:nvSpPr>
          <p:cNvPr id="216" name="mephisto…"/>
          <p:cNvSpPr/>
          <p:nvPr/>
        </p:nvSpPr>
        <p:spPr>
          <a:xfrm>
            <a:off x="8633204" y="4482641"/>
            <a:ext cx="1497711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mephisto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(node 2)</a:t>
            </a:r>
          </a:p>
        </p:txBody>
      </p:sp>
      <p:sp>
        <p:nvSpPr>
          <p:cNvPr id="217" name="Rectangle"/>
          <p:cNvSpPr/>
          <p:nvPr/>
        </p:nvSpPr>
        <p:spPr>
          <a:xfrm>
            <a:off x="7146988" y="6793428"/>
            <a:ext cx="5054601" cy="2396017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8" name="capital"/>
          <p:cNvSpPr txBox="1"/>
          <p:nvPr/>
        </p:nvSpPr>
        <p:spPr>
          <a:xfrm>
            <a:off x="7310366" y="6906279"/>
            <a:ext cx="1243204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capital</a:t>
            </a:r>
          </a:p>
        </p:txBody>
      </p:sp>
      <p:sp>
        <p:nvSpPr>
          <p:cNvPr id="219" name="skal…"/>
          <p:cNvSpPr/>
          <p:nvPr/>
        </p:nvSpPr>
        <p:spPr>
          <a:xfrm>
            <a:off x="7297756" y="7474842"/>
            <a:ext cx="1497712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skal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(node 1)</a:t>
            </a:r>
          </a:p>
        </p:txBody>
      </p:sp>
      <p:sp>
        <p:nvSpPr>
          <p:cNvPr id="220" name="brewery…"/>
          <p:cNvSpPr/>
          <p:nvPr/>
        </p:nvSpPr>
        <p:spPr>
          <a:xfrm>
            <a:off x="10295674" y="7474842"/>
            <a:ext cx="1749996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brewery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(production)</a:t>
            </a:r>
          </a:p>
        </p:txBody>
      </p:sp>
      <p:sp>
        <p:nvSpPr>
          <p:cNvPr id="221" name="mutiny…"/>
          <p:cNvSpPr/>
          <p:nvPr/>
        </p:nvSpPr>
        <p:spPr>
          <a:xfrm>
            <a:off x="8633204" y="7784641"/>
            <a:ext cx="1497711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mutiny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(node 2)</a:t>
            </a:r>
          </a:p>
        </p:txBody>
      </p:sp>
      <p:sp>
        <p:nvSpPr>
          <p:cNvPr id="222" name="… many more…"/>
          <p:cNvSpPr txBox="1"/>
          <p:nvPr/>
        </p:nvSpPr>
        <p:spPr>
          <a:xfrm>
            <a:off x="8251952" y="6082870"/>
            <a:ext cx="2888362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… many more…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alEar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pc="-118" sz="5940"/>
            </a:lvl1pPr>
          </a:lstStyle>
          <a:p>
            <a:pPr/>
            <a:r>
              <a:t>RealEarth</a:t>
            </a:r>
          </a:p>
        </p:txBody>
      </p:sp>
      <p:sp>
        <p:nvSpPr>
          <p:cNvPr id="225" name="Data Nodes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Data Nodes</a:t>
            </a:r>
          </a:p>
        </p:txBody>
      </p:sp>
      <p:sp>
        <p:nvSpPr>
          <p:cNvPr id="226" name="15 hosts…"/>
          <p:cNvSpPr txBox="1"/>
          <p:nvPr>
            <p:ph type="body" sz="half" idx="1"/>
          </p:nvPr>
        </p:nvSpPr>
        <p:spPr>
          <a:xfrm>
            <a:off x="698500" y="3480196"/>
            <a:ext cx="5105400" cy="5753480"/>
          </a:xfrm>
          <a:prstGeom prst="rect">
            <a:avLst/>
          </a:prstGeom>
        </p:spPr>
        <p:txBody>
          <a:bodyPr/>
          <a:lstStyle/>
          <a:p>
            <a:pPr marL="365759" indent="-365759" defTabSz="1664572">
              <a:spcBef>
                <a:spcPts val="3000"/>
              </a:spcBef>
              <a:defRPr sz="2880">
                <a:solidFill>
                  <a:srgbClr val="929292"/>
                </a:solidFill>
              </a:defRPr>
            </a:pPr>
            <a:r>
              <a:t>15 hosts</a:t>
            </a:r>
          </a:p>
          <a:p>
            <a:pPr lvl="1" marL="731519" indent="-365759" defTabSz="1664572">
              <a:spcBef>
                <a:spcPts val="3000"/>
              </a:spcBef>
              <a:defRPr sz="2304">
                <a:solidFill>
                  <a:srgbClr val="929292"/>
                </a:solidFill>
              </a:defRPr>
            </a:pPr>
            <a:r>
              <a:t>24-48 cores</a:t>
            </a:r>
          </a:p>
          <a:p>
            <a:pPr lvl="1" marL="731519" indent="-365759" defTabSz="1664572">
              <a:spcBef>
                <a:spcPts val="3000"/>
              </a:spcBef>
              <a:defRPr sz="2304">
                <a:solidFill>
                  <a:srgbClr val="929292"/>
                </a:solidFill>
              </a:defRPr>
            </a:pPr>
            <a:r>
              <a:t>64-128gb memory</a:t>
            </a:r>
          </a:p>
          <a:p>
            <a:pPr lvl="1" marL="731519" indent="-365759" defTabSz="1664572">
              <a:spcBef>
                <a:spcPts val="3000"/>
              </a:spcBef>
              <a:defRPr sz="2304">
                <a:solidFill>
                  <a:srgbClr val="929292"/>
                </a:solidFill>
              </a:defRPr>
            </a:pPr>
            <a:r>
              <a:t>Many TBs disk</a:t>
            </a:r>
          </a:p>
          <a:p>
            <a:pPr marL="365759" indent="-365759" defTabSz="1664572">
              <a:spcBef>
                <a:spcPts val="3000"/>
              </a:spcBef>
              <a:defRPr sz="2880">
                <a:solidFill>
                  <a:srgbClr val="929292"/>
                </a:solidFill>
              </a:defRPr>
            </a:pPr>
            <a:r>
              <a:t>22 Identical VMs serving RealEarth products</a:t>
            </a:r>
          </a:p>
          <a:p>
            <a:pPr lvl="1" marL="731519" indent="-365759" defTabSz="1664572">
              <a:spcBef>
                <a:spcPts val="3000"/>
              </a:spcBef>
              <a:defRPr sz="2304">
                <a:solidFill>
                  <a:srgbClr val="929292"/>
                </a:solidFill>
              </a:defRPr>
            </a:pPr>
            <a:r>
              <a:t>Provisioned as necessary</a:t>
            </a:r>
          </a:p>
          <a:p>
            <a:pPr marL="365759" indent="-365759" defTabSz="1664572">
              <a:spcBef>
                <a:spcPts val="3000"/>
              </a:spcBef>
              <a:defRPr sz="2880">
                <a:solidFill>
                  <a:srgbClr val="929292"/>
                </a:solidFill>
              </a:defRPr>
            </a:pPr>
            <a:r>
              <a:t>Nine product generation VMs</a:t>
            </a:r>
          </a:p>
        </p:txBody>
      </p:sp>
      <p:sp>
        <p:nvSpPr>
          <p:cNvPr id="227" name="Rectangle"/>
          <p:cNvSpPr/>
          <p:nvPr/>
        </p:nvSpPr>
        <p:spPr>
          <a:xfrm>
            <a:off x="7146988" y="951428"/>
            <a:ext cx="5054601" cy="2396017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8" name="karben4"/>
          <p:cNvSpPr txBox="1"/>
          <p:nvPr/>
        </p:nvSpPr>
        <p:spPr>
          <a:xfrm>
            <a:off x="7310366" y="1064279"/>
            <a:ext cx="1497712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karben4</a:t>
            </a:r>
          </a:p>
        </p:txBody>
      </p:sp>
      <p:sp>
        <p:nvSpPr>
          <p:cNvPr id="229" name="fantasy…"/>
          <p:cNvSpPr/>
          <p:nvPr/>
        </p:nvSpPr>
        <p:spPr>
          <a:xfrm>
            <a:off x="7297756" y="1632842"/>
            <a:ext cx="1497712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fantasy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(node 1)</a:t>
            </a:r>
          </a:p>
        </p:txBody>
      </p:sp>
      <p:sp>
        <p:nvSpPr>
          <p:cNvPr id="230" name="brewery…"/>
          <p:cNvSpPr/>
          <p:nvPr/>
        </p:nvSpPr>
        <p:spPr>
          <a:xfrm>
            <a:off x="10295674" y="1632842"/>
            <a:ext cx="1749996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brewery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(production)</a:t>
            </a:r>
          </a:p>
        </p:txBody>
      </p:sp>
      <p:sp>
        <p:nvSpPr>
          <p:cNvPr id="231" name="luck…"/>
          <p:cNvSpPr/>
          <p:nvPr/>
        </p:nvSpPr>
        <p:spPr>
          <a:xfrm>
            <a:off x="8633204" y="1942640"/>
            <a:ext cx="1497711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luck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(node 2)</a:t>
            </a:r>
          </a:p>
        </p:txBody>
      </p:sp>
      <p:sp>
        <p:nvSpPr>
          <p:cNvPr id="232" name="Rectangle"/>
          <p:cNvSpPr/>
          <p:nvPr/>
        </p:nvSpPr>
        <p:spPr>
          <a:xfrm>
            <a:off x="7146988" y="3491428"/>
            <a:ext cx="5054601" cy="2396017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3" name="lakelouie"/>
          <p:cNvSpPr txBox="1"/>
          <p:nvPr/>
        </p:nvSpPr>
        <p:spPr>
          <a:xfrm>
            <a:off x="7310366" y="3604279"/>
            <a:ext cx="1610107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lakelouie</a:t>
            </a:r>
          </a:p>
        </p:txBody>
      </p:sp>
      <p:sp>
        <p:nvSpPr>
          <p:cNvPr id="234" name="warped…"/>
          <p:cNvSpPr/>
          <p:nvPr/>
        </p:nvSpPr>
        <p:spPr>
          <a:xfrm>
            <a:off x="7297756" y="4172842"/>
            <a:ext cx="1497712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warped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(node 1)</a:t>
            </a:r>
          </a:p>
        </p:txBody>
      </p:sp>
      <p:sp>
        <p:nvSpPr>
          <p:cNvPr id="235" name="brewery…"/>
          <p:cNvSpPr/>
          <p:nvPr/>
        </p:nvSpPr>
        <p:spPr>
          <a:xfrm>
            <a:off x="10295674" y="4172842"/>
            <a:ext cx="1749996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brewery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(production)</a:t>
            </a:r>
          </a:p>
        </p:txBody>
      </p:sp>
      <p:sp>
        <p:nvSpPr>
          <p:cNvPr id="236" name="mephisto…"/>
          <p:cNvSpPr/>
          <p:nvPr/>
        </p:nvSpPr>
        <p:spPr>
          <a:xfrm>
            <a:off x="8633204" y="4482641"/>
            <a:ext cx="1497711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mephisto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(node 2)</a:t>
            </a:r>
          </a:p>
        </p:txBody>
      </p:sp>
      <p:sp>
        <p:nvSpPr>
          <p:cNvPr id="237" name="Rectangle"/>
          <p:cNvSpPr/>
          <p:nvPr/>
        </p:nvSpPr>
        <p:spPr>
          <a:xfrm>
            <a:off x="7146988" y="6793428"/>
            <a:ext cx="5054601" cy="2396017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8" name="capital"/>
          <p:cNvSpPr txBox="1"/>
          <p:nvPr/>
        </p:nvSpPr>
        <p:spPr>
          <a:xfrm>
            <a:off x="7310366" y="6906279"/>
            <a:ext cx="1243204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capital</a:t>
            </a:r>
          </a:p>
        </p:txBody>
      </p:sp>
      <p:sp>
        <p:nvSpPr>
          <p:cNvPr id="239" name="skal…"/>
          <p:cNvSpPr/>
          <p:nvPr/>
        </p:nvSpPr>
        <p:spPr>
          <a:xfrm>
            <a:off x="7297756" y="7474842"/>
            <a:ext cx="1497712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skal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(node 1)</a:t>
            </a:r>
          </a:p>
        </p:txBody>
      </p:sp>
      <p:sp>
        <p:nvSpPr>
          <p:cNvPr id="240" name="brewery…"/>
          <p:cNvSpPr/>
          <p:nvPr/>
        </p:nvSpPr>
        <p:spPr>
          <a:xfrm>
            <a:off x="10295674" y="7474842"/>
            <a:ext cx="1749996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brewery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(production)</a:t>
            </a:r>
          </a:p>
        </p:txBody>
      </p:sp>
      <p:sp>
        <p:nvSpPr>
          <p:cNvPr id="241" name="mutiny…"/>
          <p:cNvSpPr/>
          <p:nvPr/>
        </p:nvSpPr>
        <p:spPr>
          <a:xfrm>
            <a:off x="8633204" y="7784641"/>
            <a:ext cx="1497711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mutiny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(node 2)</a:t>
            </a:r>
          </a:p>
        </p:txBody>
      </p:sp>
      <p:sp>
        <p:nvSpPr>
          <p:cNvPr id="242" name="… many more…"/>
          <p:cNvSpPr txBox="1"/>
          <p:nvPr/>
        </p:nvSpPr>
        <p:spPr>
          <a:xfrm>
            <a:off x="8251952" y="6082870"/>
            <a:ext cx="2888362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… many more…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alEar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pc="-118" sz="5940"/>
            </a:lvl1pPr>
          </a:lstStyle>
          <a:p>
            <a:pPr/>
            <a:r>
              <a:t>RealEarth</a:t>
            </a:r>
          </a:p>
        </p:txBody>
      </p:sp>
      <p:sp>
        <p:nvSpPr>
          <p:cNvPr id="245" name="Federation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Federation</a:t>
            </a:r>
          </a:p>
        </p:txBody>
      </p:sp>
      <p:sp>
        <p:nvSpPr>
          <p:cNvPr id="246" name="Rectangle"/>
          <p:cNvSpPr/>
          <p:nvPr/>
        </p:nvSpPr>
        <p:spPr>
          <a:xfrm>
            <a:off x="7146988" y="951428"/>
            <a:ext cx="5054601" cy="2396017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7" name="karben4"/>
          <p:cNvSpPr txBox="1"/>
          <p:nvPr/>
        </p:nvSpPr>
        <p:spPr>
          <a:xfrm>
            <a:off x="7310366" y="1064279"/>
            <a:ext cx="1497712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karben4</a:t>
            </a:r>
          </a:p>
        </p:txBody>
      </p:sp>
      <p:sp>
        <p:nvSpPr>
          <p:cNvPr id="248" name="fantasy…"/>
          <p:cNvSpPr/>
          <p:nvPr/>
        </p:nvSpPr>
        <p:spPr>
          <a:xfrm>
            <a:off x="7297756" y="1632842"/>
            <a:ext cx="1497712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fantasy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(node 1)</a:t>
            </a:r>
          </a:p>
        </p:txBody>
      </p:sp>
      <p:sp>
        <p:nvSpPr>
          <p:cNvPr id="249" name="brewery…"/>
          <p:cNvSpPr/>
          <p:nvPr/>
        </p:nvSpPr>
        <p:spPr>
          <a:xfrm>
            <a:off x="10295674" y="1632842"/>
            <a:ext cx="1749996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brewery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(production)</a:t>
            </a:r>
          </a:p>
        </p:txBody>
      </p:sp>
      <p:sp>
        <p:nvSpPr>
          <p:cNvPr id="250" name="luck…"/>
          <p:cNvSpPr/>
          <p:nvPr/>
        </p:nvSpPr>
        <p:spPr>
          <a:xfrm>
            <a:off x="8633204" y="1942640"/>
            <a:ext cx="1497711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luck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(node 2)</a:t>
            </a:r>
          </a:p>
        </p:txBody>
      </p:sp>
      <p:sp>
        <p:nvSpPr>
          <p:cNvPr id="251" name="Rectangle"/>
          <p:cNvSpPr/>
          <p:nvPr/>
        </p:nvSpPr>
        <p:spPr>
          <a:xfrm>
            <a:off x="7146988" y="3491428"/>
            <a:ext cx="5054601" cy="2396017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52" name="lakelouie"/>
          <p:cNvSpPr txBox="1"/>
          <p:nvPr/>
        </p:nvSpPr>
        <p:spPr>
          <a:xfrm>
            <a:off x="7310366" y="3604279"/>
            <a:ext cx="1610107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lakelouie</a:t>
            </a:r>
          </a:p>
        </p:txBody>
      </p:sp>
      <p:sp>
        <p:nvSpPr>
          <p:cNvPr id="253" name="warped…"/>
          <p:cNvSpPr/>
          <p:nvPr/>
        </p:nvSpPr>
        <p:spPr>
          <a:xfrm>
            <a:off x="7297756" y="4172842"/>
            <a:ext cx="1497712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warped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(node 1)</a:t>
            </a:r>
          </a:p>
        </p:txBody>
      </p:sp>
      <p:sp>
        <p:nvSpPr>
          <p:cNvPr id="254" name="brewery…"/>
          <p:cNvSpPr/>
          <p:nvPr/>
        </p:nvSpPr>
        <p:spPr>
          <a:xfrm>
            <a:off x="10295674" y="4172842"/>
            <a:ext cx="1749996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brewery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(production)</a:t>
            </a:r>
          </a:p>
        </p:txBody>
      </p:sp>
      <p:sp>
        <p:nvSpPr>
          <p:cNvPr id="255" name="mephisto…"/>
          <p:cNvSpPr/>
          <p:nvPr/>
        </p:nvSpPr>
        <p:spPr>
          <a:xfrm>
            <a:off x="8633204" y="4482641"/>
            <a:ext cx="1497711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mephisto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(node 2)</a:t>
            </a:r>
          </a:p>
        </p:txBody>
      </p:sp>
      <p:sp>
        <p:nvSpPr>
          <p:cNvPr id="256" name="Rectangle"/>
          <p:cNvSpPr/>
          <p:nvPr/>
        </p:nvSpPr>
        <p:spPr>
          <a:xfrm>
            <a:off x="7146988" y="6793428"/>
            <a:ext cx="5054601" cy="2396017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57" name="capital"/>
          <p:cNvSpPr txBox="1"/>
          <p:nvPr/>
        </p:nvSpPr>
        <p:spPr>
          <a:xfrm>
            <a:off x="7310366" y="6906279"/>
            <a:ext cx="1243204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capital</a:t>
            </a:r>
          </a:p>
        </p:txBody>
      </p:sp>
      <p:sp>
        <p:nvSpPr>
          <p:cNvPr id="258" name="skal…"/>
          <p:cNvSpPr/>
          <p:nvPr/>
        </p:nvSpPr>
        <p:spPr>
          <a:xfrm>
            <a:off x="7297756" y="7474842"/>
            <a:ext cx="1497712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skal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(node 1)</a:t>
            </a:r>
          </a:p>
        </p:txBody>
      </p:sp>
      <p:sp>
        <p:nvSpPr>
          <p:cNvPr id="259" name="brewery…"/>
          <p:cNvSpPr/>
          <p:nvPr/>
        </p:nvSpPr>
        <p:spPr>
          <a:xfrm>
            <a:off x="10295674" y="7474842"/>
            <a:ext cx="1749996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brewery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(production)</a:t>
            </a:r>
          </a:p>
        </p:txBody>
      </p:sp>
      <p:sp>
        <p:nvSpPr>
          <p:cNvPr id="260" name="mutiny…"/>
          <p:cNvSpPr/>
          <p:nvPr/>
        </p:nvSpPr>
        <p:spPr>
          <a:xfrm>
            <a:off x="8633204" y="7784641"/>
            <a:ext cx="1497711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mutiny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(node 2)</a:t>
            </a:r>
          </a:p>
        </p:txBody>
      </p:sp>
      <p:sp>
        <p:nvSpPr>
          <p:cNvPr id="261" name="… many more…"/>
          <p:cNvSpPr txBox="1"/>
          <p:nvPr/>
        </p:nvSpPr>
        <p:spPr>
          <a:xfrm>
            <a:off x="8251952" y="6082870"/>
            <a:ext cx="2888362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… many more…</a:t>
            </a:r>
          </a:p>
        </p:txBody>
      </p:sp>
      <p:sp>
        <p:nvSpPr>
          <p:cNvPr id="262" name="User requests - Session round-robin"/>
          <p:cNvSpPr/>
          <p:nvPr/>
        </p:nvSpPr>
        <p:spPr>
          <a:xfrm>
            <a:off x="404716" y="2752696"/>
            <a:ext cx="5327728" cy="548133"/>
          </a:xfrm>
          <a:prstGeom prst="roundRect">
            <a:avLst>
              <a:gd name="adj" fmla="val 34754"/>
            </a:avLst>
          </a:prstGeom>
          <a:solidFill>
            <a:schemeClr val="accent1">
              <a:lumOff val="168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User requests - Session round-robin</a:t>
            </a:r>
          </a:p>
        </p:txBody>
      </p:sp>
      <p:sp>
        <p:nvSpPr>
          <p:cNvPr id="263" name="Rectangle"/>
          <p:cNvSpPr/>
          <p:nvPr/>
        </p:nvSpPr>
        <p:spPr>
          <a:xfrm>
            <a:off x="879615" y="4978048"/>
            <a:ext cx="4377930" cy="2588403"/>
          </a:xfrm>
          <a:prstGeom prst="rect">
            <a:avLst/>
          </a:prstGeom>
          <a:ln w="50800">
            <a:solidFill>
              <a:schemeClr val="accent3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4" name="realearth.ssec.wisc.edu"/>
          <p:cNvSpPr txBox="1"/>
          <p:nvPr/>
        </p:nvSpPr>
        <p:spPr>
          <a:xfrm>
            <a:off x="1011179" y="5007543"/>
            <a:ext cx="4114801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3"/>
                </a:solidFill>
                <a:hlinkClick r:id="rId2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2" invalidUrl="" action="" tgtFrame="" tooltip="" history="1" highlightClick="0" endSnd="0"/>
              </a:rPr>
              <a:t>realearth.ssec.wisc.edu</a:t>
            </a:r>
          </a:p>
        </p:txBody>
      </p:sp>
      <p:sp>
        <p:nvSpPr>
          <p:cNvPr id="265" name="re1: frontend…"/>
          <p:cNvSpPr/>
          <p:nvPr/>
        </p:nvSpPr>
        <p:spPr>
          <a:xfrm>
            <a:off x="1037625" y="5696842"/>
            <a:ext cx="1984262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re1: frontend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(primary 1)</a:t>
            </a:r>
          </a:p>
        </p:txBody>
      </p:sp>
      <p:sp>
        <p:nvSpPr>
          <p:cNvPr id="266" name="re2: frontend…"/>
          <p:cNvSpPr/>
          <p:nvPr/>
        </p:nvSpPr>
        <p:spPr>
          <a:xfrm>
            <a:off x="3120425" y="5696842"/>
            <a:ext cx="1984262" cy="1270001"/>
          </a:xfrm>
          <a:prstGeom prst="roundRect">
            <a:avLst>
              <a:gd name="adj" fmla="val 15000"/>
            </a:avLst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re2: frontend</a:t>
            </a:r>
          </a:p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(primary 2)</a:t>
            </a:r>
          </a:p>
        </p:txBody>
      </p:sp>
      <p:sp>
        <p:nvSpPr>
          <p:cNvPr id="267" name="Line"/>
          <p:cNvSpPr/>
          <p:nvPr/>
        </p:nvSpPr>
        <p:spPr>
          <a:xfrm flipV="1">
            <a:off x="3068579" y="3380749"/>
            <a:ext cx="1" cy="149197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8" name="Line"/>
          <p:cNvSpPr/>
          <p:nvPr/>
        </p:nvSpPr>
        <p:spPr>
          <a:xfrm flipV="1">
            <a:off x="5428331" y="2355443"/>
            <a:ext cx="1547871" cy="377379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9" name="Line"/>
          <p:cNvSpPr/>
          <p:nvPr/>
        </p:nvSpPr>
        <p:spPr>
          <a:xfrm flipV="1">
            <a:off x="5424639" y="4764260"/>
            <a:ext cx="1491977" cy="149197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0" name="Line"/>
          <p:cNvSpPr/>
          <p:nvPr/>
        </p:nvSpPr>
        <p:spPr>
          <a:xfrm>
            <a:off x="5418178" y="6415235"/>
            <a:ext cx="1568177" cy="156817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1" name="Line"/>
          <p:cNvSpPr/>
          <p:nvPr/>
        </p:nvSpPr>
        <p:spPr>
          <a:xfrm>
            <a:off x="5461767" y="6331894"/>
            <a:ext cx="233785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2" name="SSL, sessions, cache, etc"/>
          <p:cNvSpPr txBox="1"/>
          <p:nvPr/>
        </p:nvSpPr>
        <p:spPr>
          <a:xfrm>
            <a:off x="1258525" y="6968641"/>
            <a:ext cx="3620110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SSL, sessions, cache, etc</a:t>
            </a:r>
          </a:p>
        </p:txBody>
      </p:sp>
      <p:sp>
        <p:nvSpPr>
          <p:cNvPr id="273" name="HAProxy"/>
          <p:cNvSpPr txBox="1"/>
          <p:nvPr/>
        </p:nvSpPr>
        <p:spPr>
          <a:xfrm>
            <a:off x="1016879" y="4415370"/>
            <a:ext cx="1609726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/>
            <a:r>
              <a:t>HAProxy</a:t>
            </a:r>
          </a:p>
        </p:txBody>
      </p:sp>
      <p:sp>
        <p:nvSpPr>
          <p:cNvPr id="274" name="Grafana stats"/>
          <p:cNvSpPr txBox="1"/>
          <p:nvPr/>
        </p:nvSpPr>
        <p:spPr>
          <a:xfrm>
            <a:off x="1868429" y="8145575"/>
            <a:ext cx="2400301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chemeClr val="accent1">
                    <a:lumOff val="-13575"/>
                  </a:schemeClr>
                </a:solidFill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Grafana stats</a:t>
            </a:r>
          </a:p>
        </p:txBody>
      </p:sp>
      <p:sp>
        <p:nvSpPr>
          <p:cNvPr id="275" name="API calls"/>
          <p:cNvSpPr txBox="1"/>
          <p:nvPr/>
        </p:nvSpPr>
        <p:spPr>
          <a:xfrm rot="17521864">
            <a:off x="5366700" y="4019324"/>
            <a:ext cx="128808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API calls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ealEar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pc="-118" sz="5940"/>
            </a:lvl1pPr>
          </a:lstStyle>
          <a:p>
            <a:pPr/>
            <a:r>
              <a:t>RealEarth</a:t>
            </a:r>
          </a:p>
        </p:txBody>
      </p:sp>
      <p:sp>
        <p:nvSpPr>
          <p:cNvPr id="278" name="Products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Products</a:t>
            </a:r>
          </a:p>
        </p:txBody>
      </p:sp>
      <p:sp>
        <p:nvSpPr>
          <p:cNvPr id="279" name="&gt;1,100 product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&gt;1,100 products</a:t>
            </a:r>
          </a:p>
          <a:p>
            <a:pPr/>
            <a:r>
              <a:t>26 collections</a:t>
            </a:r>
          </a:p>
          <a:p>
            <a:pPr/>
            <a:r>
              <a:t>139 categories</a:t>
            </a:r>
          </a:p>
          <a:p>
            <a:pPr>
              <a:defRPr>
                <a:solidFill>
                  <a:schemeClr val="accent1">
                    <a:lumOff val="-13575"/>
                  </a:schemeClr>
                </a:solidFill>
              </a:defRPr>
            </a:pPr>
            <a:r>
              <a:rPr u="sng">
                <a:hlinkClick r:id="rId2" invalidUrl="" action="" tgtFrame="" tooltip="" history="1" highlightClick="0" endSnd="0"/>
              </a:rPr>
              <a:t>Product List</a:t>
            </a:r>
          </a:p>
          <a:p>
            <a:pPr>
              <a:defRPr>
                <a:solidFill>
                  <a:schemeClr val="accent1">
                    <a:lumOff val="-13575"/>
                  </a:schemeClr>
                </a:solidFill>
              </a:defRPr>
            </a:pPr>
            <a:r>
              <a:rPr u="sng">
                <a:hlinkClick r:id="rId3" invalidUrl="" action="" tgtFrame="" tooltip="" history="1" highlightClick="0" endSnd="0"/>
              </a:rPr>
              <a:t>Admin Overview</a:t>
            </a:r>
          </a:p>
        </p:txBody>
      </p:sp>
      <p:sp>
        <p:nvSpPr>
          <p:cNvPr id="280" name="{…"/>
          <p:cNvSpPr txBox="1"/>
          <p:nvPr/>
        </p:nvSpPr>
        <p:spPr>
          <a:xfrm>
            <a:off x="7036779" y="828476"/>
            <a:ext cx="12895121" cy="1046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latin typeface="Courier"/>
                <a:ea typeface="Courier"/>
                <a:cs typeface="Courier"/>
                <a:sym typeface="Courier"/>
              </a:defRPr>
            </a:pPr>
            <a:r>
              <a:t>{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008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FF00FF"/>
                </a:solidFill>
              </a:rPr>
              <a:t>"id":</a:t>
            </a:r>
            <a:r>
              <a:rPr>
                <a:solidFill>
                  <a:srgbClr val="000000"/>
                </a:solidFill>
              </a:rPr>
              <a:t> </a:t>
            </a:r>
            <a:r>
              <a:t>"globalir"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008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FF00FF"/>
                </a:solidFill>
              </a:rPr>
              <a:t>"dataid":</a:t>
            </a:r>
            <a:r>
              <a:rPr>
                <a:solidFill>
                  <a:srgbClr val="000000"/>
                </a:solidFill>
              </a:rPr>
              <a:t> </a:t>
            </a:r>
            <a:r>
              <a:t>"globalir"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"duplicate":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false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"reingest":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false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008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FF00FF"/>
                </a:solidFill>
              </a:rPr>
              <a:t>"name":</a:t>
            </a:r>
            <a:r>
              <a:rPr>
                <a:solidFill>
                  <a:srgbClr val="000000"/>
                </a:solidFill>
              </a:rPr>
              <a:t> </a:t>
            </a:r>
            <a:r>
              <a:t>"Global Infrared"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008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FF00FF"/>
                </a:solidFill>
              </a:rPr>
              <a:t>"description":</a:t>
            </a:r>
            <a:r>
              <a:rPr>
                <a:solidFill>
                  <a:srgbClr val="000000"/>
                </a:solidFill>
              </a:rPr>
              <a:t> </a:t>
            </a:r>
            <a:r>
              <a:t>"This product is a global composite of imagery from multiple satellites. It is completed every hour (at about 35-minutes after the hour UTC) by the SSEC Data Center with the best available imagery. While it shows the most current imagery, shifting occurs along composite seams."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"owner":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8000"/>
                </a:solidFill>
              </a:rPr>
              <a:t>""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"url":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8000"/>
                </a:solidFill>
              </a:rPr>
              <a:t>""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"categories":</a:t>
            </a:r>
            <a:r>
              <a:rPr>
                <a:solidFill>
                  <a:srgbClr val="000000"/>
                </a:solidFill>
              </a:rPr>
              <a:t> [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008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"Global"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latin typeface="Courier"/>
                <a:ea typeface="Courier"/>
                <a:cs typeface="Courier"/>
                <a:sym typeface="Courier"/>
              </a:defRPr>
            </a:pPr>
            <a:r>
              <a:t>    ],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"order":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8C00"/>
                </a:solidFill>
              </a:rPr>
              <a:t>0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"orderclause":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8000"/>
                </a:solidFill>
              </a:rPr>
              <a:t>""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"opacity":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8C00"/>
                </a:solidFill>
              </a:rPr>
              <a:t>100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008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FF00FF"/>
                </a:solidFill>
              </a:rPr>
              <a:t>"type":</a:t>
            </a:r>
            <a:r>
              <a:rPr>
                <a:solidFill>
                  <a:srgbClr val="000000"/>
                </a:solidFill>
              </a:rPr>
              <a:t> </a:t>
            </a:r>
            <a:r>
              <a:t>"raster"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"displaytype":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8000"/>
                </a:solidFill>
              </a:rPr>
              <a:t>"tile"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"projection":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8000"/>
                </a:solidFill>
              </a:rPr>
              <a:t>"epsg:4326"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"marker":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8000"/>
                </a:solidFill>
              </a:rPr>
              <a:t>""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"probe":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8000"/>
                </a:solidFill>
              </a:rPr>
              <a:t>"value"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"units":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8000"/>
                </a:solidFill>
              </a:rPr>
              <a:t>"C"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"maxzoom":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8C00"/>
                </a:solidFill>
              </a:rPr>
              <a:t>7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"seedpolicy":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8C00"/>
                </a:solidFill>
              </a:rPr>
              <a:t>6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"seedlatbound":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8C00"/>
                </a:solidFill>
              </a:rPr>
              <a:t>85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"static":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false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"released":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true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"status":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8C00"/>
                </a:solidFill>
              </a:rPr>
              <a:t>0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"optimizeflag":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8C00"/>
                </a:solidFill>
              </a:rPr>
              <a:t>0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"fetch":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false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"centerproperty":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null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"declutter":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true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"cluster":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true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"declutterexempt":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null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"outputtype":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8000"/>
                </a:solidFill>
              </a:rPr>
              <a:t>"png24"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"resample":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8000"/>
                </a:solidFill>
              </a:rPr>
              <a:t>"nearest"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"processing":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8000"/>
                </a:solidFill>
              </a:rPr>
              <a:t>""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"scalemin":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8000"/>
                </a:solidFill>
              </a:rPr>
              <a:t>"0"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"scalemax":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8000"/>
                </a:solidFill>
              </a:rPr>
              <a:t>"0"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"minutes":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8000"/>
                </a:solidFill>
              </a:rPr>
              <a:t>"90"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"timewindow":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8000"/>
                </a:solidFill>
              </a:rPr>
              <a:t>"0"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"showlegend":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true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"merge":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8000"/>
                </a:solidFill>
              </a:rPr>
              <a:t>"none"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"mergeproducts":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8000"/>
                </a:solidFill>
              </a:rPr>
              <a:t>""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"times":</a:t>
            </a:r>
            <a:r>
              <a:rPr>
                <a:solidFill>
                  <a:srgbClr val="000000"/>
                </a:solidFill>
              </a:rPr>
              <a:t> [],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"notifyvalues":</a:t>
            </a:r>
            <a:r>
              <a:rPr>
                <a:solidFill>
                  <a:srgbClr val="000000"/>
                </a:solidFill>
              </a:rPr>
              <a:t> [],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"hasparts":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false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"largetiles":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true</a:t>
            </a:r>
            <a:r>
              <a:rPr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008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FF00FF"/>
                </a:solidFill>
              </a:rPr>
              <a:t>"vmid":</a:t>
            </a:r>
            <a:r>
              <a:rPr>
                <a:solidFill>
                  <a:srgbClr val="000000"/>
                </a:solidFill>
              </a:rPr>
              <a:t> </a:t>
            </a:r>
            <a:r>
              <a:t>"e1131cfda86d389c99420e42766ecdc2"</a:t>
            </a:r>
            <a:endParaRPr>
              <a:solidFill>
                <a:srgbClr val="000000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300">
                <a:latin typeface="Courier"/>
                <a:ea typeface="Courier"/>
                <a:cs typeface="Courier"/>
                <a:sym typeface="Courier"/>
              </a:defRPr>
            </a:pPr>
            <a:r>
              <a:t>  },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alEar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pc="-118" sz="5940"/>
            </a:lvl1pPr>
          </a:lstStyle>
          <a:p>
            <a:pPr/>
            <a:r>
              <a:t>RealEarth</a:t>
            </a:r>
          </a:p>
        </p:txBody>
      </p:sp>
      <p:sp>
        <p:nvSpPr>
          <p:cNvPr id="283" name="Usage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Usage</a:t>
            </a:r>
          </a:p>
        </p:txBody>
      </p:sp>
      <p:sp>
        <p:nvSpPr>
          <p:cNvPr id="284" name="&gt;6 billion hit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&gt;6 billion hits</a:t>
            </a:r>
          </a:p>
          <a:p>
            <a:pPr/>
            <a:r>
              <a:t>~1.15m unique IPs</a:t>
            </a:r>
          </a:p>
          <a:p>
            <a:pPr>
              <a:defRPr>
                <a:solidFill>
                  <a:schemeClr val="accent1">
                    <a:lumOff val="-13575"/>
                  </a:schemeClr>
                </a:solidFill>
              </a:defRPr>
            </a:pPr>
            <a:r>
              <a:rPr u="sng">
                <a:hlinkClick r:id="rId2" invalidUrl="" action="" tgtFrame="" tooltip="" history="1" highlightClick="0" endSnd="0"/>
              </a:rPr>
              <a:t>Live Usage</a:t>
            </a:r>
          </a:p>
          <a:p>
            <a:pPr>
              <a:defRPr>
                <a:solidFill>
                  <a:schemeClr val="accent1">
                    <a:lumOff val="-13575"/>
                  </a:schemeClr>
                </a:solidFill>
              </a:defRPr>
            </a:pPr>
            <a:r>
              <a:rPr u="sng">
                <a:hlinkClick r:id="rId3" invalidUrl="" action="" tgtFrame="" tooltip="" history="1" highlightClick="0" endSnd="0"/>
              </a:rPr>
              <a:t>Admin Activity</a:t>
            </a:r>
          </a:p>
        </p:txBody>
      </p:sp>
      <p:pic>
        <p:nvPicPr>
          <p:cNvPr id="285" name="Screenshot 2023-09-25 at 8.36.54 PM.png" descr="Screenshot 2023-09-25 at 8.36.54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9315" y="908636"/>
            <a:ext cx="5067301" cy="6527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