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  <p:sldId id="295" r:id="rId5"/>
    <p:sldId id="275" r:id="rId6"/>
    <p:sldId id="276" r:id="rId7"/>
    <p:sldId id="296" r:id="rId8"/>
    <p:sldId id="298" r:id="rId9"/>
    <p:sldId id="297" r:id="rId10"/>
    <p:sldId id="277" r:id="rId11"/>
    <p:sldId id="278" r:id="rId12"/>
    <p:sldId id="279" r:id="rId13"/>
    <p:sldId id="280" r:id="rId14"/>
    <p:sldId id="292" r:id="rId15"/>
    <p:sldId id="294" r:id="rId16"/>
    <p:sldId id="281" r:id="rId17"/>
    <p:sldId id="282" r:id="rId18"/>
    <p:sldId id="269" r:id="rId19"/>
    <p:sldId id="284" r:id="rId20"/>
    <p:sldId id="283" r:id="rId21"/>
    <p:sldId id="29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86395" autoAdjust="0"/>
  </p:normalViewPr>
  <p:slideViewPr>
    <p:cSldViewPr snapToGrid="0" snapToObjects="1">
      <p:cViewPr varScale="1">
        <p:scale>
          <a:sx n="110" d="100"/>
          <a:sy n="110" d="100"/>
        </p:scale>
        <p:origin x="121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9/22/23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9/22/23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ssec.wisc.edu/mcidas/software/xcd/xcd-beta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McIDAS</a:t>
            </a:r>
            <a:r>
              <a:rPr lang="en-US" dirty="0"/>
              <a:t> –XCD Status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2023 </a:t>
            </a:r>
            <a:r>
              <a:rPr lang="en-US" dirty="0" err="1"/>
              <a:t>McIDAS</a:t>
            </a:r>
            <a:r>
              <a:rPr lang="en-US" dirty="0"/>
              <a:t> Users’ Group Meeting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575" y="5140680"/>
            <a:ext cx="894640" cy="894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SSEC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251" y="5209640"/>
            <a:ext cx="1169395" cy="82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918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McIDAS</a:t>
            </a:r>
            <a:r>
              <a:rPr lang="en-US" dirty="0"/>
              <a:t>-XCD Beta: GRIB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RTGRIDS dataset</a:t>
            </a:r>
          </a:p>
          <a:p>
            <a:r>
              <a:rPr lang="en-US" dirty="0"/>
              <a:t>LDM files GRIB messages to a temporary directory</a:t>
            </a:r>
          </a:p>
          <a:p>
            <a:r>
              <a:rPr lang="en-US" dirty="0"/>
              <a:t>A Python daemon watches for GRIB data, extracts information and files metadata into a SQLite database</a:t>
            </a:r>
          </a:p>
          <a:p>
            <a:r>
              <a:rPr lang="en-US" dirty="0"/>
              <a:t>SQLite databases are separated by version, model and date</a:t>
            </a:r>
          </a:p>
          <a:p>
            <a:r>
              <a:rPr lang="en-US" dirty="0"/>
              <a:t>Volume of GRIB data has increased greatly to 650 GB/day (with CONDUIT feed)over the last few years</a:t>
            </a:r>
          </a:p>
        </p:txBody>
      </p:sp>
    </p:spTree>
    <p:extLst>
      <p:ext uri="{BB962C8B-B14F-4D97-AF65-F5344CB8AC3E}">
        <p14:creationId xmlns:p14="http://schemas.microsoft.com/office/powerpoint/2010/main" val="172040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McIDAS</a:t>
            </a:r>
            <a:r>
              <a:rPr lang="en-US" dirty="0"/>
              <a:t>-XCD Beta: NEXRAD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RADAR, WSR and TDWR datasets </a:t>
            </a:r>
          </a:p>
          <a:p>
            <a:r>
              <a:rPr lang="en-US" dirty="0"/>
              <a:t>LDM directly files NEXRAD files (WSR and TDWR) into a directory structure similar to the existing -XCD Decoder</a:t>
            </a:r>
          </a:p>
          <a:p>
            <a:r>
              <a:rPr lang="en-US" dirty="0"/>
              <a:t>Data served by the existing NEXRAD server</a:t>
            </a:r>
          </a:p>
        </p:txBody>
      </p:sp>
    </p:spTree>
    <p:extLst>
      <p:ext uri="{BB962C8B-B14F-4D97-AF65-F5344CB8AC3E}">
        <p14:creationId xmlns:p14="http://schemas.microsoft.com/office/powerpoint/2010/main" val="194040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McIDAS</a:t>
            </a:r>
            <a:r>
              <a:rPr lang="en-US" dirty="0"/>
              <a:t>-XCD Beta: Text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100" dirty="0"/>
              <a:t>RTWXTEXT dataset</a:t>
            </a:r>
          </a:p>
          <a:p>
            <a:r>
              <a:rPr lang="en-US" sz="3100" dirty="0"/>
              <a:t>LDM files text data directly to disk as a daily .XCD file</a:t>
            </a:r>
          </a:p>
          <a:p>
            <a:r>
              <a:rPr lang="en-US" sz="3100" dirty="0"/>
              <a:t>A bash daemon script watches for new data and extracts metadata for insertion into a daily SQLite database</a:t>
            </a:r>
          </a:p>
          <a:p>
            <a:r>
              <a:rPr lang="en-US" sz="3100" dirty="0"/>
              <a:t>Text servers (</a:t>
            </a:r>
            <a:r>
              <a:rPr lang="en-US" sz="3100" dirty="0" err="1"/>
              <a:t>wxtgserv</a:t>
            </a:r>
            <a:r>
              <a:rPr lang="en-US" sz="3100" dirty="0"/>
              <a:t> and </a:t>
            </a:r>
            <a:r>
              <a:rPr lang="en-US" sz="3100" dirty="0" err="1"/>
              <a:t>obtgserv</a:t>
            </a:r>
            <a:r>
              <a:rPr lang="en-US" sz="3100" dirty="0"/>
              <a:t>) query the daily SQLite databases to find data and return information to the client</a:t>
            </a:r>
          </a:p>
          <a:p>
            <a:r>
              <a:rPr lang="en-US" sz="3100" dirty="0"/>
              <a:t>Commands: WXTLIST, WWLIST, WWDISP, *RPT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84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McIDAS</a:t>
            </a:r>
            <a:r>
              <a:rPr lang="en-US" dirty="0"/>
              <a:t>-XCD Beta: Point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RTPTSRC dataset</a:t>
            </a:r>
          </a:p>
          <a:p>
            <a:r>
              <a:rPr lang="en-US" dirty="0"/>
              <a:t>Uses certain text data identified by WMO headers filed in the daily SQLite text database (e.g. SA and SP for SFCHOURLY)</a:t>
            </a:r>
          </a:p>
          <a:p>
            <a:r>
              <a:rPr lang="en-US" dirty="0"/>
              <a:t>No MD files are created, but structure created on the fly when serving via ADDE</a:t>
            </a:r>
          </a:p>
          <a:p>
            <a:r>
              <a:rPr lang="en-US" dirty="0"/>
              <a:t>At the start of each UTC day, the replacement –XCD creates a station table in the daily database based on the current version of STNDB.CORE</a:t>
            </a:r>
          </a:p>
          <a:p>
            <a:r>
              <a:rPr lang="en-US" dirty="0"/>
              <a:t>Commands: PTLIST,  PTDISP and PTCOPY </a:t>
            </a:r>
          </a:p>
          <a:p>
            <a:pPr lvl="1"/>
            <a:r>
              <a:rPr lang="en-US" dirty="0"/>
              <a:t>Retrieve metadata from the SQLite database, then extract data from the daily *.XCD files created by LDM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38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Data Improvements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McIDAS</a:t>
            </a:r>
            <a:r>
              <a:rPr lang="en-US" dirty="0"/>
              <a:t>–XCD Beta captures more surface hourly data than existing –XCD</a:t>
            </a:r>
          </a:p>
          <a:p>
            <a:r>
              <a:rPr lang="en-US" dirty="0"/>
              <a:t>Existing –XCD: Hourly &amp; 2 Specials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Replacement –XCD: Hourly &amp; All Specials</a:t>
            </a:r>
          </a:p>
          <a:p>
            <a:endParaRPr lang="en-US" dirty="0"/>
          </a:p>
        </p:txBody>
      </p:sp>
      <p:pic>
        <p:nvPicPr>
          <p:cNvPr id="4" name="Picture 3" descr="McIDAS XCD Beta SFCLIST KFPR 20230919 remu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016" y="2527300"/>
            <a:ext cx="7892984" cy="1541599"/>
          </a:xfrm>
          <a:prstGeom prst="rect">
            <a:avLst/>
          </a:prstGeom>
        </p:spPr>
      </p:pic>
      <p:pic>
        <p:nvPicPr>
          <p:cNvPr id="5" name="Picture 4" descr="McIDAS XCD Beta SFCLIST KFPR 20230919 romulu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199" y="4824810"/>
            <a:ext cx="7913801" cy="182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13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Data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Number of hourly records of PTCOPY for SFCHOURLY data has been increased and can be a variable number up to 60 readings per hour (every minute)</a:t>
            </a:r>
          </a:p>
          <a:p>
            <a:pPr lvl="1"/>
            <a:r>
              <a:rPr lang="en-US" dirty="0"/>
              <a:t>Usually, shouldn’t be more than 2 or 3 specials per hour </a:t>
            </a:r>
          </a:p>
          <a:p>
            <a:r>
              <a:rPr lang="en-US" dirty="0"/>
              <a:t>Certain searches in </a:t>
            </a:r>
            <a:r>
              <a:rPr lang="en-US" dirty="0" err="1"/>
              <a:t>McIDAS</a:t>
            </a:r>
            <a:r>
              <a:rPr lang="en-US" dirty="0"/>
              <a:t>–XCD Beta take longer than in </a:t>
            </a:r>
            <a:r>
              <a:rPr lang="en-US" dirty="0" err="1"/>
              <a:t>McIDAS</a:t>
            </a:r>
            <a:r>
              <a:rPr lang="en-US" dirty="0"/>
              <a:t>–XCD 2022.1</a:t>
            </a:r>
          </a:p>
          <a:p>
            <a:pPr lvl="1"/>
            <a:r>
              <a:rPr lang="en-US" dirty="0"/>
              <a:t>SFCLIST CO=US DAY=21/MAY/2018 TIME=0 23 SEL=‘T[F] 60 90’ takes about </a:t>
            </a:r>
            <a:r>
              <a:rPr lang="en-US" b="1" dirty="0"/>
              <a:t>2-3</a:t>
            </a:r>
            <a:r>
              <a:rPr lang="en-US" dirty="0"/>
              <a:t> seconds in –XCD 2022.1 due to MD file storage of a temperature data. This is in contrast to </a:t>
            </a:r>
            <a:r>
              <a:rPr lang="en-US" b="1" dirty="0"/>
              <a:t>20+</a:t>
            </a:r>
            <a:r>
              <a:rPr lang="en-US" dirty="0"/>
              <a:t> seconds using </a:t>
            </a:r>
            <a:r>
              <a:rPr lang="en-US" dirty="0" err="1"/>
              <a:t>McIDAS</a:t>
            </a:r>
            <a:r>
              <a:rPr lang="en-US" dirty="0"/>
              <a:t>-X servers for </a:t>
            </a:r>
            <a:r>
              <a:rPr lang="en-US" dirty="0" err="1"/>
              <a:t>McIDAS</a:t>
            </a:r>
            <a:r>
              <a:rPr lang="en-US" dirty="0"/>
              <a:t>–XCD Beta as the servers have to calculate the temperature data on the fly from the raw text data</a:t>
            </a:r>
          </a:p>
        </p:txBody>
      </p:sp>
    </p:spTree>
    <p:extLst>
      <p:ext uri="{BB962C8B-B14F-4D97-AF65-F5344CB8AC3E}">
        <p14:creationId xmlns:p14="http://schemas.microsoft.com/office/powerpoint/2010/main" val="261508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BUFR Data</a:t>
            </a:r>
            <a:br>
              <a:rPr lang="en-US" dirty="0"/>
            </a:br>
            <a:r>
              <a:rPr lang="en-US" dirty="0"/>
              <a:t>(Binary Universal </a:t>
            </a:r>
            <a:r>
              <a:rPr lang="en-US" dirty="0" err="1"/>
              <a:t>FoRmat</a:t>
            </a:r>
            <a:r>
              <a:rPr lang="en-US" dirty="0"/>
              <a:t>) 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Filed directly using LDM</a:t>
            </a:r>
          </a:p>
          <a:p>
            <a:r>
              <a:rPr lang="en-US" dirty="0"/>
              <a:t>Using the </a:t>
            </a:r>
            <a:r>
              <a:rPr lang="en-US" dirty="0" err="1"/>
              <a:t>ecCodes</a:t>
            </a:r>
            <a:r>
              <a:rPr lang="en-US" dirty="0"/>
              <a:t> Python API from ECMWF, we have been able to set up a prototype BUFR Version 3 and 4 SQLite database system similar to the GRIB system with aspects of text data</a:t>
            </a:r>
          </a:p>
          <a:p>
            <a:r>
              <a:rPr lang="en-US" dirty="0"/>
              <a:t>We have been able to serve BUFR data from this prototype using the PTLIST/PTDISP commands</a:t>
            </a:r>
          </a:p>
          <a:p>
            <a:r>
              <a:rPr lang="en-US" dirty="0"/>
              <a:t>Not delivered with the </a:t>
            </a:r>
            <a:r>
              <a:rPr lang="en-US" dirty="0" err="1"/>
              <a:t>McIDAS</a:t>
            </a:r>
            <a:r>
              <a:rPr lang="en-US" dirty="0"/>
              <a:t>-XCD Beta package but this will be a focus of future releases</a:t>
            </a:r>
          </a:p>
        </p:txBody>
      </p:sp>
    </p:spTree>
    <p:extLst>
      <p:ext uri="{BB962C8B-B14F-4D97-AF65-F5344CB8AC3E}">
        <p14:creationId xmlns:p14="http://schemas.microsoft.com/office/powerpoint/2010/main" val="1657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couple -XCD sites have local (non-</a:t>
            </a:r>
            <a:r>
              <a:rPr lang="en-US" dirty="0" err="1"/>
              <a:t>NOAAport</a:t>
            </a:r>
            <a:r>
              <a:rPr lang="en-US" dirty="0"/>
              <a:t>) feeds of data</a:t>
            </a:r>
          </a:p>
          <a:p>
            <a:r>
              <a:rPr lang="en-US" dirty="0"/>
              <a:t>We have contacted those sites in the past</a:t>
            </a:r>
          </a:p>
          <a:p>
            <a:pPr lvl="1"/>
            <a:r>
              <a:rPr lang="en-US" dirty="0"/>
              <a:t>So far, no core -XCD decoder dependencies are known i.e. sites have written their own decoders</a:t>
            </a:r>
          </a:p>
          <a:p>
            <a:r>
              <a:rPr lang="en-US" dirty="0"/>
              <a:t>If there is local data that do depend on -XCD libraries, sites will be able to continue to use -XCD libraries, or may link to </a:t>
            </a:r>
            <a:r>
              <a:rPr lang="en-US" dirty="0" err="1"/>
              <a:t>McIDAS</a:t>
            </a:r>
            <a:r>
              <a:rPr lang="en-US" dirty="0"/>
              <a:t>-X libraries as needed.   Contact Jerry Robaidek or Becky Schaffer if you have concerns.</a:t>
            </a:r>
          </a:p>
        </p:txBody>
      </p:sp>
    </p:spTree>
    <p:extLst>
      <p:ext uri="{BB962C8B-B14F-4D97-AF65-F5344CB8AC3E}">
        <p14:creationId xmlns:p14="http://schemas.microsoft.com/office/powerpoint/2010/main" val="287541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McIDAS</a:t>
            </a:r>
            <a:r>
              <a:rPr lang="en-US" dirty="0"/>
              <a:t>-XCD Beta Monitoring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Command line</a:t>
            </a:r>
          </a:p>
          <a:p>
            <a:pPr lvl="1"/>
            <a:r>
              <a:rPr lang="en-US" dirty="0" err="1"/>
              <a:t>ldmadmin</a:t>
            </a:r>
            <a:r>
              <a:rPr lang="en-US" dirty="0"/>
              <a:t> watch from within the </a:t>
            </a:r>
            <a:r>
              <a:rPr lang="en-US" dirty="0" err="1"/>
              <a:t>xcdldm</a:t>
            </a:r>
            <a:r>
              <a:rPr lang="en-US" dirty="0"/>
              <a:t> container</a:t>
            </a:r>
          </a:p>
          <a:p>
            <a:r>
              <a:rPr lang="en-US" dirty="0"/>
              <a:t>Graphical</a:t>
            </a:r>
          </a:p>
          <a:p>
            <a:pPr lvl="1"/>
            <a:r>
              <a:rPr lang="en-US" dirty="0"/>
              <a:t>HTML based</a:t>
            </a:r>
          </a:p>
          <a:p>
            <a:pPr lvl="1"/>
            <a:r>
              <a:rPr lang="en-US" dirty="0"/>
              <a:t>Does not require apache to be installed</a:t>
            </a:r>
          </a:p>
          <a:p>
            <a:pPr lvl="1"/>
            <a:r>
              <a:rPr lang="en-US" dirty="0"/>
              <a:t>Need to open a port to the </a:t>
            </a:r>
            <a:r>
              <a:rPr lang="en-US" dirty="0" err="1"/>
              <a:t>McIDAS</a:t>
            </a:r>
            <a:r>
              <a:rPr lang="en-US" dirty="0"/>
              <a:t>-XCD Beta Machine in order to display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88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4666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McIDAS</a:t>
            </a:r>
            <a:r>
              <a:rPr lang="en-US" dirty="0"/>
              <a:t>-XCD Beta Monitoring</a:t>
            </a:r>
          </a:p>
        </p:txBody>
      </p:sp>
      <p:pic>
        <p:nvPicPr>
          <p:cNvPr id="5" name="Content Placeholder 4" descr="McIDAS-XCD Beta Point Monitor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51" b="645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75378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McIDAS</a:t>
            </a:r>
            <a:r>
              <a:rPr lang="en-US" dirty="0"/>
              <a:t>-XCD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Kevin Baggett, </a:t>
            </a:r>
            <a:r>
              <a:rPr lang="en-US" dirty="0" err="1"/>
              <a:t>Kaba</a:t>
            </a:r>
            <a:r>
              <a:rPr lang="en-US" dirty="0"/>
              <a:t> Bah, Jonathan Beavers, Dan Forrest, Jay </a:t>
            </a:r>
            <a:r>
              <a:rPr lang="en-US" dirty="0" err="1"/>
              <a:t>Heinzelman</a:t>
            </a:r>
            <a:r>
              <a:rPr lang="en-US" dirty="0"/>
              <a:t>, Dave Parker, Jerrold </a:t>
            </a:r>
            <a:r>
              <a:rPr lang="en-US" dirty="0" err="1"/>
              <a:t>Robaidek</a:t>
            </a:r>
            <a:r>
              <a:rPr lang="en-US" dirty="0"/>
              <a:t>, Becky Schaffer, Clayton </a:t>
            </a:r>
            <a:r>
              <a:rPr lang="en-US" dirty="0" err="1"/>
              <a:t>Suplinski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7226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McIDAS</a:t>
            </a:r>
            <a:r>
              <a:rPr lang="en-US" dirty="0"/>
              <a:t>-XCD Beta Release Webpage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https://www.ssec.wisc.edu/mcidas/software/xcd/xcd-beta/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 descr="McIDAS-XCD Beta Webpa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853" y="2613067"/>
            <a:ext cx="7742835" cy="424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211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McIDAS</a:t>
            </a:r>
            <a:r>
              <a:rPr lang="en-US" dirty="0"/>
              <a:t>-XCD Beta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-XCD member sites can meet with our team tomorrow at this location from 9:15 to 9:45 am</a:t>
            </a:r>
          </a:p>
          <a:p>
            <a:pPr lvl="1"/>
            <a:r>
              <a:rPr lang="en-US" dirty="0"/>
              <a:t>Sample download and installation process of </a:t>
            </a:r>
            <a:r>
              <a:rPr lang="en-US" dirty="0" err="1"/>
              <a:t>McIDAS</a:t>
            </a:r>
            <a:r>
              <a:rPr lang="mr-IN" dirty="0"/>
              <a:t>–</a:t>
            </a:r>
            <a:r>
              <a:rPr lang="en-US" dirty="0"/>
              <a:t>XCD Beta and the related </a:t>
            </a:r>
            <a:r>
              <a:rPr lang="en-US" dirty="0" err="1"/>
              <a:t>McIDAS</a:t>
            </a:r>
            <a:r>
              <a:rPr lang="en-US" dirty="0"/>
              <a:t>-X servers</a:t>
            </a:r>
          </a:p>
          <a:p>
            <a:pPr lvl="1"/>
            <a:r>
              <a:rPr lang="en-US" dirty="0"/>
              <a:t>Bring any questions you may have</a:t>
            </a:r>
          </a:p>
        </p:txBody>
      </p:sp>
    </p:spTree>
    <p:extLst>
      <p:ext uri="{BB962C8B-B14F-4D97-AF65-F5344CB8AC3E}">
        <p14:creationId xmlns:p14="http://schemas.microsoft.com/office/powerpoint/2010/main" val="3893440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McIDAS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-XCD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552699" y="1752600"/>
            <a:ext cx="5203776" cy="3124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McIDAS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40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X</a:t>
            </a:r>
          </a:p>
          <a:p>
            <a:pPr eaLnBrk="1" hangingPunct="1">
              <a:buFont typeface="Arial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             </a:t>
            </a:r>
            <a:r>
              <a:rPr lang="en-US" sz="40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C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onventional Data</a:t>
            </a:r>
          </a:p>
          <a:p>
            <a:pPr eaLnBrk="1" hangingPunct="1">
              <a:buFont typeface="Arial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             </a:t>
            </a:r>
            <a:r>
              <a:rPr lang="en-US" sz="40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D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ecoder</a:t>
            </a:r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1101298" y="4648200"/>
            <a:ext cx="80853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 err="1">
                <a:latin typeface="Calibri" charset="0"/>
              </a:rPr>
              <a:t>McIDAS</a:t>
            </a:r>
            <a:r>
              <a:rPr lang="en-US" sz="2000" dirty="0">
                <a:latin typeface="Calibri" charset="0"/>
              </a:rPr>
              <a:t>-XCD files, decodes and indexes the NOAAPORT data stream into formats that can be served by </a:t>
            </a:r>
            <a:r>
              <a:rPr lang="en-US" sz="2000" dirty="0" err="1">
                <a:latin typeface="Calibri" charset="0"/>
              </a:rPr>
              <a:t>McIDAS</a:t>
            </a:r>
            <a:r>
              <a:rPr lang="en-US" sz="2000" dirty="0">
                <a:latin typeface="Calibri" charset="0"/>
              </a:rPr>
              <a:t>-X ADDE servers.</a:t>
            </a:r>
          </a:p>
          <a:p>
            <a:pPr eaLnBrk="1" hangingPunct="1"/>
            <a:endParaRPr lang="en-US" sz="2000" dirty="0">
              <a:latin typeface="Calibri" charset="0"/>
            </a:endParaRPr>
          </a:p>
          <a:p>
            <a:pPr eaLnBrk="1" hangingPunct="1"/>
            <a:r>
              <a:rPr lang="en-US" sz="2000" dirty="0">
                <a:latin typeface="Calibri" charset="0"/>
              </a:rPr>
              <a:t>Output formats include </a:t>
            </a:r>
            <a:r>
              <a:rPr lang="en-US" sz="2000" dirty="0" err="1">
                <a:latin typeface="Calibri" charset="0"/>
              </a:rPr>
              <a:t>McIDAS</a:t>
            </a:r>
            <a:r>
              <a:rPr lang="en-US" sz="2000" dirty="0">
                <a:latin typeface="Calibri" charset="0"/>
              </a:rPr>
              <a:t> MD files, Text  files, </a:t>
            </a:r>
            <a:r>
              <a:rPr lang="en-US" sz="2000" dirty="0" err="1">
                <a:latin typeface="Calibri" charset="0"/>
              </a:rPr>
              <a:t>McIDAS</a:t>
            </a:r>
            <a:r>
              <a:rPr lang="en-US" sz="2000" dirty="0">
                <a:latin typeface="Calibri" charset="0"/>
              </a:rPr>
              <a:t> GRID files, GRIB</a:t>
            </a:r>
          </a:p>
          <a:p>
            <a:pPr eaLnBrk="1" hangingPunct="1"/>
            <a:r>
              <a:rPr lang="en-US" sz="2000" dirty="0">
                <a:latin typeface="Calibri" charset="0"/>
              </a:rPr>
              <a:t>Version 1 and 2 files, NEXRAD files, and BUFR files. </a:t>
            </a:r>
          </a:p>
        </p:txBody>
      </p:sp>
    </p:spTree>
    <p:extLst>
      <p:ext uri="{BB962C8B-B14F-4D97-AF65-F5344CB8AC3E}">
        <p14:creationId xmlns:p14="http://schemas.microsoft.com/office/powerpoint/2010/main" val="3746947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Recent Updates to </a:t>
            </a:r>
            <a:r>
              <a:rPr lang="en-US" dirty="0" err="1"/>
              <a:t>McIDAS</a:t>
            </a:r>
            <a:r>
              <a:rPr lang="en-US" dirty="0"/>
              <a:t>-XCD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Latest version is 2022.1- 3 annual releases since the last  MUG Meeting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400" dirty="0"/>
              <a:t>Many station additions/updates to STNDB.CORE and accompanying MD files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400" dirty="0"/>
              <a:t>Additions/updates to RTGRIDS datasets with increased volume of GRIB data coming across NOAAPORT/CONDUIT data feeds</a:t>
            </a:r>
          </a:p>
          <a:p>
            <a:r>
              <a:rPr lang="en-US" sz="2400" dirty="0"/>
              <a:t>Added an optional LDM CONDUIT feed monitor</a:t>
            </a:r>
          </a:p>
          <a:p>
            <a:r>
              <a:rPr lang="en-US" sz="2400" dirty="0"/>
              <a:t>Added support for the display of GRIB variables such as Potential </a:t>
            </a:r>
            <a:r>
              <a:rPr lang="en-US" sz="2400" dirty="0" err="1"/>
              <a:t>Vorticity</a:t>
            </a:r>
            <a:r>
              <a:rPr lang="en-US" sz="2400" dirty="0"/>
              <a:t> (PV), Soil Temperature (STEM), Sigma Levels (SIGM) and Entire Atmosphere (EATM) categories that had up to the point of the fixes were displaying as “duplicate” grids</a:t>
            </a:r>
          </a:p>
        </p:txBody>
      </p:sp>
    </p:spTree>
    <p:extLst>
      <p:ext uri="{BB962C8B-B14F-4D97-AF65-F5344CB8AC3E}">
        <p14:creationId xmlns:p14="http://schemas.microsoft.com/office/powerpoint/2010/main" val="839428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Replace -XCD?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ea typeface="ＭＳ Ｐゴシック" charset="0"/>
                <a:cs typeface="ＭＳ Ｐゴシック" charset="0"/>
              </a:rPr>
              <a:t>McIDAS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–XCD has been reliably providing data to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McIDAS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-X users for many years but has its issues behind the scenes:</a:t>
            </a:r>
          </a:p>
          <a:p>
            <a:pPr lvl="1"/>
            <a:r>
              <a:rPr lang="en-US" sz="2000" dirty="0">
                <a:ea typeface="ＭＳ Ｐゴシック" charset="0"/>
                <a:cs typeface="ＭＳ Ｐゴシック" charset="0"/>
              </a:rPr>
              <a:t>Installation is difficult</a:t>
            </a:r>
          </a:p>
          <a:p>
            <a:pPr lvl="1"/>
            <a:r>
              <a:rPr lang="en-US" sz="2000" dirty="0">
                <a:ea typeface="ＭＳ Ｐゴシック" charset="0"/>
                <a:cs typeface="ＭＳ Ｐゴシック" charset="0"/>
              </a:rPr>
              <a:t>Upgrades are difficult</a:t>
            </a:r>
          </a:p>
          <a:p>
            <a:pPr lvl="1"/>
            <a:r>
              <a:rPr lang="en-US" sz="2000" dirty="0">
                <a:ea typeface="ＭＳ Ｐゴシック" charset="0"/>
                <a:cs typeface="ＭＳ Ｐゴシック" charset="0"/>
              </a:rPr>
              <a:t>System is overly complex, large learning curve for operators, and very large learning curve for new programmer</a:t>
            </a:r>
          </a:p>
          <a:p>
            <a:pPr lvl="1"/>
            <a:r>
              <a:rPr lang="en-US" sz="2000" dirty="0">
                <a:ea typeface="ＭＳ Ｐゴシック" charset="0"/>
                <a:cs typeface="ＭＳ Ｐゴシック" charset="0"/>
              </a:rPr>
              <a:t>System was written for a mainframe then ported to UNIX</a:t>
            </a:r>
          </a:p>
          <a:p>
            <a:pPr lvl="1"/>
            <a:r>
              <a:rPr lang="en-US" sz="2000" dirty="0">
                <a:ea typeface="ＭＳ Ｐゴシック" charset="0"/>
                <a:cs typeface="ＭＳ Ｐゴシック" charset="0"/>
              </a:rPr>
              <a:t>A powerful system is needed to run -XCD, otherwise data can be lost</a:t>
            </a:r>
          </a:p>
          <a:p>
            <a:pPr lvl="1"/>
            <a:r>
              <a:rPr lang="en-US" sz="2000" dirty="0">
                <a:ea typeface="ＭＳ Ｐゴシック" charset="0"/>
                <a:cs typeface="ＭＳ Ｐゴシック" charset="0"/>
              </a:rPr>
              <a:t>A data format change can mean bad data, and a fix can be difficult to implement, and is only effective for future data</a:t>
            </a: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66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Replace 4 parts of -XCD filing and decoding:</a:t>
            </a:r>
          </a:p>
          <a:p>
            <a:pPr lvl="1"/>
            <a:r>
              <a:rPr lang="en-US" dirty="0"/>
              <a:t>GRIB</a:t>
            </a:r>
          </a:p>
          <a:p>
            <a:pPr lvl="1"/>
            <a:r>
              <a:rPr lang="en-US" dirty="0"/>
              <a:t>NEXRAD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POINT/MD serving </a:t>
            </a:r>
          </a:p>
          <a:p>
            <a:r>
              <a:rPr lang="en-US" dirty="0"/>
              <a:t>Utilize LDM direct filing</a:t>
            </a:r>
          </a:p>
          <a:p>
            <a:r>
              <a:rPr lang="en-US" dirty="0"/>
              <a:t>Reduce or eliminate compiled code </a:t>
            </a:r>
          </a:p>
          <a:p>
            <a:r>
              <a:rPr lang="en-US" dirty="0"/>
              <a:t>Remove legacy mainframe complexity </a:t>
            </a:r>
          </a:p>
          <a:p>
            <a:r>
              <a:rPr lang="en-US" dirty="0"/>
              <a:t>Utilize simple open-source database, SQLite </a:t>
            </a:r>
          </a:p>
          <a:p>
            <a:r>
              <a:rPr lang="en-US" dirty="0"/>
              <a:t>Match or exceed current filing and serving performance on existing hardware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43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McIDAS</a:t>
            </a:r>
            <a:r>
              <a:rPr lang="en-US" dirty="0"/>
              <a:t>-XCD Beta:</a:t>
            </a:r>
            <a:br>
              <a:rPr lang="en-US" dirty="0"/>
            </a:br>
            <a:r>
              <a:rPr lang="en-US" dirty="0"/>
              <a:t>Packaging and Installation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Existing servers and decoders (compiled code) have been migrated into </a:t>
            </a:r>
            <a:r>
              <a:rPr lang="en-US" dirty="0" err="1"/>
              <a:t>McIDAS</a:t>
            </a:r>
            <a:r>
              <a:rPr lang="en-US" dirty="0"/>
              <a:t>-X 2022.1</a:t>
            </a:r>
          </a:p>
          <a:p>
            <a:r>
              <a:rPr lang="en-US" dirty="0" err="1"/>
              <a:t>McIDAS</a:t>
            </a:r>
            <a:r>
              <a:rPr lang="en-US" dirty="0"/>
              <a:t>-XCD Beta GRIB and text software have been packaged as </a:t>
            </a:r>
            <a:r>
              <a:rPr lang="en-US" dirty="0" err="1"/>
              <a:t>Podman</a:t>
            </a:r>
            <a:r>
              <a:rPr lang="en-US" dirty="0"/>
              <a:t> containers and tested on multiple Linux RHEL 8 multiprocessor machines</a:t>
            </a:r>
          </a:p>
          <a:p>
            <a:r>
              <a:rPr lang="en-US" dirty="0"/>
              <a:t>We utilize </a:t>
            </a:r>
            <a:r>
              <a:rPr lang="en-US" dirty="0" err="1"/>
              <a:t>Unidata</a:t>
            </a:r>
            <a:r>
              <a:rPr lang="en-US" dirty="0"/>
              <a:t> LDM that is packaged as a </a:t>
            </a:r>
            <a:r>
              <a:rPr lang="en-US" dirty="0" err="1"/>
              <a:t>Docker</a:t>
            </a:r>
            <a:r>
              <a:rPr lang="en-US" dirty="0"/>
              <a:t> container</a:t>
            </a:r>
          </a:p>
          <a:p>
            <a:r>
              <a:rPr lang="en-US" dirty="0" err="1"/>
              <a:t>Podman</a:t>
            </a:r>
            <a:r>
              <a:rPr lang="en-US" dirty="0"/>
              <a:t>/</a:t>
            </a:r>
            <a:r>
              <a:rPr lang="en-US" dirty="0" err="1"/>
              <a:t>Docker</a:t>
            </a:r>
            <a:r>
              <a:rPr lang="en-US" dirty="0"/>
              <a:t> has the goal of simplifying the installation, running, and upgrading of the rep </a:t>
            </a:r>
            <a:r>
              <a:rPr lang="en-US" dirty="0" err="1"/>
              <a:t>McIDAS</a:t>
            </a:r>
            <a:r>
              <a:rPr lang="en-US" dirty="0"/>
              <a:t>–XCD Beta components for the benefit of system administrators.</a:t>
            </a:r>
          </a:p>
        </p:txBody>
      </p:sp>
    </p:spTree>
    <p:extLst>
      <p:ext uri="{BB962C8B-B14F-4D97-AF65-F5344CB8AC3E}">
        <p14:creationId xmlns:p14="http://schemas.microsoft.com/office/powerpoint/2010/main" val="76115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McIDAS</a:t>
            </a:r>
            <a:r>
              <a:rPr lang="en-US" dirty="0"/>
              <a:t>-XCD Beta:</a:t>
            </a:r>
            <a:br>
              <a:rPr lang="en-US" dirty="0"/>
            </a:br>
            <a:r>
              <a:rPr lang="en-US" dirty="0"/>
              <a:t>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Linux (RHEL 8)</a:t>
            </a:r>
          </a:p>
          <a:p>
            <a:r>
              <a:rPr lang="en-US" dirty="0" err="1"/>
              <a:t>Podman</a:t>
            </a:r>
            <a:r>
              <a:rPr lang="en-US" dirty="0"/>
              <a:t> (most recent version)</a:t>
            </a:r>
          </a:p>
          <a:p>
            <a:r>
              <a:rPr lang="en-US" dirty="0" err="1"/>
              <a:t>Unidata</a:t>
            </a:r>
            <a:r>
              <a:rPr lang="en-US" dirty="0"/>
              <a:t> LDM or LDM </a:t>
            </a:r>
            <a:r>
              <a:rPr lang="en-US" dirty="0" err="1"/>
              <a:t>Docker</a:t>
            </a:r>
            <a:r>
              <a:rPr lang="en-US" dirty="0"/>
              <a:t> container</a:t>
            </a:r>
          </a:p>
          <a:p>
            <a:pPr lvl="1"/>
            <a:r>
              <a:rPr lang="en-US" dirty="0"/>
              <a:t>The following LDM-specific files for </a:t>
            </a:r>
            <a:r>
              <a:rPr lang="en-US" dirty="0" err="1"/>
              <a:t>McIDAS</a:t>
            </a:r>
            <a:r>
              <a:rPr lang="mr-IN" dirty="0"/>
              <a:t>–</a:t>
            </a:r>
            <a:r>
              <a:rPr lang="en-US" dirty="0"/>
              <a:t>XCD Beta are supplied with the package</a:t>
            </a:r>
          </a:p>
          <a:p>
            <a:pPr lvl="2"/>
            <a:r>
              <a:rPr lang="en-US" dirty="0" err="1"/>
              <a:t>pqact.conf</a:t>
            </a:r>
            <a:endParaRPr lang="en-US" dirty="0"/>
          </a:p>
          <a:p>
            <a:pPr lvl="2"/>
            <a:r>
              <a:rPr lang="en-US" dirty="0" err="1"/>
              <a:t>ldmd.conf</a:t>
            </a:r>
            <a:endParaRPr lang="en-US" dirty="0"/>
          </a:p>
          <a:p>
            <a:pPr lvl="2"/>
            <a:r>
              <a:rPr lang="en-US" dirty="0" err="1"/>
              <a:t>registry.xml</a:t>
            </a:r>
            <a:endParaRPr lang="en-US" dirty="0"/>
          </a:p>
          <a:p>
            <a:pPr lvl="1"/>
            <a:r>
              <a:rPr lang="en-US" dirty="0"/>
              <a:t>Except for a few instances, the above files can be changed to what the </a:t>
            </a:r>
            <a:r>
              <a:rPr lang="mr-IN" dirty="0"/>
              <a:t>–</a:t>
            </a:r>
            <a:r>
              <a:rPr lang="en-US" dirty="0"/>
              <a:t>XCD site needs </a:t>
            </a:r>
          </a:p>
          <a:p>
            <a:pPr marL="658368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61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80942"/>
            <a:ext cx="7498080" cy="828888"/>
          </a:xfrm>
        </p:spPr>
        <p:txBody>
          <a:bodyPr/>
          <a:lstStyle/>
          <a:p>
            <a:r>
              <a:rPr lang="en-US" dirty="0"/>
              <a:t>-XCD Replacement System</a:t>
            </a:r>
          </a:p>
        </p:txBody>
      </p:sp>
      <p:sp>
        <p:nvSpPr>
          <p:cNvPr id="4" name="Oval 3"/>
          <p:cNvSpPr/>
          <p:nvPr/>
        </p:nvSpPr>
        <p:spPr>
          <a:xfrm>
            <a:off x="1646987" y="2057668"/>
            <a:ext cx="1508084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err="1"/>
              <a:t>Unidata</a:t>
            </a:r>
            <a:r>
              <a:rPr lang="en-US" dirty="0"/>
              <a:t> LDM</a:t>
            </a:r>
          </a:p>
        </p:txBody>
      </p:sp>
      <p:sp>
        <p:nvSpPr>
          <p:cNvPr id="6" name="Oval 5"/>
          <p:cNvSpPr/>
          <p:nvPr/>
        </p:nvSpPr>
        <p:spPr>
          <a:xfrm>
            <a:off x="3822045" y="2057668"/>
            <a:ext cx="1508084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err="1"/>
              <a:t>xcdtext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595786" y="2057668"/>
            <a:ext cx="1508084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err="1"/>
              <a:t>xcdgrib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51151" y="1327416"/>
            <a:ext cx="1843114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/>
              <a:t>start_xcd</a:t>
            </a:r>
            <a:endParaRPr lang="en-US" dirty="0"/>
          </a:p>
        </p:txBody>
      </p:sp>
      <p:cxnSp>
        <p:nvCxnSpPr>
          <p:cNvPr id="11" name="Straight Arrow Connector 10"/>
          <p:cNvCxnSpPr>
            <a:endCxn id="4" idx="7"/>
          </p:cNvCxnSpPr>
          <p:nvPr/>
        </p:nvCxnSpPr>
        <p:spPr>
          <a:xfrm flipH="1">
            <a:off x="2934217" y="1730270"/>
            <a:ext cx="716934" cy="4901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494265" y="1730270"/>
            <a:ext cx="646212" cy="3541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4"/>
          </p:cNvCxnSpPr>
          <p:nvPr/>
        </p:nvCxnSpPr>
        <p:spPr>
          <a:xfrm>
            <a:off x="2401029" y="3168838"/>
            <a:ext cx="23278" cy="5813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600767" y="3168838"/>
            <a:ext cx="0" cy="5714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349828" y="3168838"/>
            <a:ext cx="3358" cy="5813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175710" y="3740275"/>
            <a:ext cx="2291804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Raw NEXRAD (WSR &amp; TDWR) files</a:t>
            </a:r>
          </a:p>
          <a:p>
            <a:r>
              <a:rPr lang="en-US" dirty="0"/>
              <a:t>Raw .XCD text files</a:t>
            </a:r>
          </a:p>
          <a:p>
            <a:r>
              <a:rPr lang="en-US" dirty="0"/>
              <a:t>Raw .grib1/.grib2 files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839662" y="3750197"/>
            <a:ext cx="1522209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SQLite daily</a:t>
            </a:r>
          </a:p>
          <a:p>
            <a:r>
              <a:rPr lang="en-US" dirty="0"/>
              <a:t>text databases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94265" y="1440547"/>
            <a:ext cx="2152193" cy="788343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996888" y="1512083"/>
            <a:ext cx="798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Future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607950" y="3750197"/>
            <a:ext cx="1553638" cy="17543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SQLite GRIB databases separated by</a:t>
            </a:r>
          </a:p>
          <a:p>
            <a:r>
              <a:rPr lang="en-US" dirty="0"/>
              <a:t>date, model, and GRIB version</a:t>
            </a:r>
          </a:p>
        </p:txBody>
      </p:sp>
      <p:sp>
        <p:nvSpPr>
          <p:cNvPr id="39" name="Oval 38"/>
          <p:cNvSpPr/>
          <p:nvPr/>
        </p:nvSpPr>
        <p:spPr>
          <a:xfrm>
            <a:off x="7425604" y="2057668"/>
            <a:ext cx="1508084" cy="1111170"/>
          </a:xfrm>
          <a:prstGeom prst="ellipse">
            <a:avLst/>
          </a:prstGeom>
          <a:solidFill>
            <a:schemeClr val="accent1">
              <a:alpha val="42000"/>
            </a:schemeClr>
          </a:solidFill>
          <a:ln w="254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err="1"/>
              <a:t>xcdbufr</a:t>
            </a:r>
            <a:endParaRPr lang="en-US" dirty="0"/>
          </a:p>
        </p:txBody>
      </p:sp>
      <p:cxnSp>
        <p:nvCxnSpPr>
          <p:cNvPr id="41" name="Straight Arrow Connector 40"/>
          <p:cNvCxnSpPr>
            <a:endCxn id="44" idx="0"/>
          </p:cNvCxnSpPr>
          <p:nvPr/>
        </p:nvCxnSpPr>
        <p:spPr>
          <a:xfrm>
            <a:off x="8187347" y="3168838"/>
            <a:ext cx="0" cy="581359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441006" y="3750197"/>
            <a:ext cx="1492682" cy="1477328"/>
          </a:xfrm>
          <a:prstGeom prst="rect">
            <a:avLst/>
          </a:prstGeom>
          <a:solidFill>
            <a:schemeClr val="accent1">
              <a:alpha val="42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SQLite BUFR databases separated by date and BUFR version</a:t>
            </a:r>
          </a:p>
        </p:txBody>
      </p:sp>
      <p:sp>
        <p:nvSpPr>
          <p:cNvPr id="47" name="Preparation 46"/>
          <p:cNvSpPr/>
          <p:nvPr/>
        </p:nvSpPr>
        <p:spPr>
          <a:xfrm>
            <a:off x="961872" y="5853598"/>
            <a:ext cx="1711125" cy="688150"/>
          </a:xfrm>
          <a:prstGeom prst="flowChartPrepar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nexr</a:t>
            </a:r>
            <a:r>
              <a:rPr lang="en-US" dirty="0"/>
              <a:t>* servers</a:t>
            </a:r>
          </a:p>
          <a:p>
            <a:pPr algn="ctr"/>
            <a:endParaRPr lang="en-US" dirty="0"/>
          </a:p>
        </p:txBody>
      </p:sp>
      <p:sp>
        <p:nvSpPr>
          <p:cNvPr id="49" name="Preparation 48"/>
          <p:cNvSpPr/>
          <p:nvPr/>
        </p:nvSpPr>
        <p:spPr>
          <a:xfrm>
            <a:off x="2716215" y="5853598"/>
            <a:ext cx="1711125" cy="688150"/>
          </a:xfrm>
          <a:prstGeom prst="flowChartPrepar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wtxgserv</a:t>
            </a:r>
            <a:endParaRPr lang="en-US" sz="1600" dirty="0"/>
          </a:p>
          <a:p>
            <a:pPr algn="ctr"/>
            <a:endParaRPr lang="en-US" dirty="0"/>
          </a:p>
        </p:txBody>
      </p:sp>
      <p:sp>
        <p:nvSpPr>
          <p:cNvPr id="50" name="Preparation 49"/>
          <p:cNvSpPr/>
          <p:nvPr/>
        </p:nvSpPr>
        <p:spPr>
          <a:xfrm>
            <a:off x="3752493" y="4617179"/>
            <a:ext cx="1843293" cy="646850"/>
          </a:xfrm>
          <a:prstGeom prst="flowChartPrepar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endParaRPr lang="en-US" sz="1300" dirty="0"/>
          </a:p>
          <a:p>
            <a:pPr algn="ctr">
              <a:lnSpc>
                <a:spcPts val="1200"/>
              </a:lnSpc>
            </a:pPr>
            <a:r>
              <a:rPr lang="en-US" sz="1300" dirty="0" err="1"/>
              <a:t>ptdb</a:t>
            </a:r>
            <a:r>
              <a:rPr lang="en-US" sz="1300" dirty="0"/>
              <a:t>* servers</a:t>
            </a:r>
          </a:p>
          <a:p>
            <a:pPr algn="ctr">
              <a:lnSpc>
                <a:spcPts val="1200"/>
              </a:lnSpc>
            </a:pPr>
            <a:r>
              <a:rPr lang="en-US" sz="1400" dirty="0" err="1"/>
              <a:t>obtgserv</a:t>
            </a:r>
            <a:endParaRPr lang="en-US" sz="1400" dirty="0"/>
          </a:p>
          <a:p>
            <a:pPr algn="ctr"/>
            <a:endParaRPr lang="en-US" dirty="0"/>
          </a:p>
        </p:txBody>
      </p:sp>
      <p:sp>
        <p:nvSpPr>
          <p:cNvPr id="51" name="Preparation 50"/>
          <p:cNvSpPr/>
          <p:nvPr/>
        </p:nvSpPr>
        <p:spPr>
          <a:xfrm>
            <a:off x="5494265" y="5853598"/>
            <a:ext cx="1711125" cy="688150"/>
          </a:xfrm>
          <a:prstGeom prst="flowChartPrepar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gribdb</a:t>
            </a:r>
            <a:r>
              <a:rPr lang="en-US" dirty="0"/>
              <a:t>* servers</a:t>
            </a:r>
          </a:p>
          <a:p>
            <a:pPr algn="ctr"/>
            <a:endParaRPr lang="en-US" dirty="0"/>
          </a:p>
        </p:txBody>
      </p:sp>
      <p:sp>
        <p:nvSpPr>
          <p:cNvPr id="52" name="Preparation 51"/>
          <p:cNvSpPr/>
          <p:nvPr/>
        </p:nvSpPr>
        <p:spPr>
          <a:xfrm>
            <a:off x="7426804" y="5853598"/>
            <a:ext cx="1711125" cy="688150"/>
          </a:xfrm>
          <a:prstGeom prst="flowChartPreparation">
            <a:avLst/>
          </a:prstGeom>
          <a:solidFill>
            <a:schemeClr val="accent1">
              <a:alpha val="42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bufrdb</a:t>
            </a:r>
            <a:r>
              <a:rPr lang="en-US" dirty="0"/>
              <a:t>* servers</a:t>
            </a:r>
          </a:p>
          <a:p>
            <a:pPr algn="ctr"/>
            <a:endParaRPr lang="en-US" dirty="0"/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1810606" y="4940604"/>
            <a:ext cx="0" cy="88124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3296908" y="4940604"/>
            <a:ext cx="0" cy="9017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V="1">
            <a:off x="4600767" y="4346369"/>
            <a:ext cx="10903" cy="28825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6349828" y="5503848"/>
            <a:ext cx="0" cy="34907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52" idx="0"/>
          </p:cNvCxnSpPr>
          <p:nvPr/>
        </p:nvCxnSpPr>
        <p:spPr>
          <a:xfrm flipV="1">
            <a:off x="8282367" y="5227529"/>
            <a:ext cx="0" cy="626069"/>
          </a:xfrm>
          <a:prstGeom prst="straightConnector1">
            <a:avLst/>
          </a:prstGeom>
          <a:ln w="25400">
            <a:prstDash val="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H="1">
            <a:off x="3433480" y="4396528"/>
            <a:ext cx="406182" cy="10367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rot="10800000">
            <a:off x="3433481" y="4788889"/>
            <a:ext cx="2154931" cy="593431"/>
          </a:xfrm>
          <a:prstGeom prst="bentConnector3">
            <a:avLst>
              <a:gd name="adj1" fmla="val 85748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rapezoid 2"/>
          <p:cNvSpPr/>
          <p:nvPr/>
        </p:nvSpPr>
        <p:spPr>
          <a:xfrm>
            <a:off x="1646986" y="989998"/>
            <a:ext cx="1508085" cy="835118"/>
          </a:xfrm>
          <a:prstGeom prst="trapezoi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-XCD/site-specific </a:t>
            </a:r>
            <a:r>
              <a:rPr lang="en-US" dirty="0" err="1"/>
              <a:t>config</a:t>
            </a:r>
            <a:r>
              <a:rPr lang="en-US" dirty="0"/>
              <a:t> files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414386" y="1881447"/>
            <a:ext cx="9921" cy="2029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6" idx="0"/>
          </p:cNvCxnSpPr>
          <p:nvPr/>
        </p:nvCxnSpPr>
        <p:spPr>
          <a:xfrm flipH="1">
            <a:off x="4576087" y="1730270"/>
            <a:ext cx="24680" cy="3273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15359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36885</TotalTime>
  <Words>1286</Words>
  <Application>Microsoft Macintosh PowerPoint</Application>
  <PresentationFormat>On-screen Show (4:3)</PresentationFormat>
  <Paragraphs>132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Gill Sans MT</vt:lpstr>
      <vt:lpstr>Verdana</vt:lpstr>
      <vt:lpstr>Wingdings 2</vt:lpstr>
      <vt:lpstr>Solstice</vt:lpstr>
      <vt:lpstr>McIDAS –XCD Status Update</vt:lpstr>
      <vt:lpstr>McIDAS-XCD Team</vt:lpstr>
      <vt:lpstr>McIDAS-XCD </vt:lpstr>
      <vt:lpstr>Recent Updates to McIDAS-XCD</vt:lpstr>
      <vt:lpstr>Replace -XCD?</vt:lpstr>
      <vt:lpstr>Goals</vt:lpstr>
      <vt:lpstr>McIDAS-XCD Beta: Packaging and Installation</vt:lpstr>
      <vt:lpstr>McIDAS-XCD Beta: Requirements</vt:lpstr>
      <vt:lpstr>-XCD Replacement System</vt:lpstr>
      <vt:lpstr>McIDAS-XCD Beta: GRIB Data</vt:lpstr>
      <vt:lpstr>McIDAS-XCD Beta: NEXRAD Data</vt:lpstr>
      <vt:lpstr>McIDAS-XCD Beta: Text Data</vt:lpstr>
      <vt:lpstr>McIDAS-XCD Beta: Point Data</vt:lpstr>
      <vt:lpstr>Point Data Improvements</vt:lpstr>
      <vt:lpstr>Point Data Issues</vt:lpstr>
      <vt:lpstr>BUFR Data (Binary Universal FoRmat)  </vt:lpstr>
      <vt:lpstr>Local Data</vt:lpstr>
      <vt:lpstr>McIDAS-XCD Beta Monitoring</vt:lpstr>
      <vt:lpstr>McIDAS-XCD Beta Monitoring</vt:lpstr>
      <vt:lpstr>McIDAS-XCD Beta Release Webpage </vt:lpstr>
      <vt:lpstr>McIDAS-XCD Beta Meeting</vt:lpstr>
    </vt:vector>
  </TitlesOfParts>
  <Company>SSEC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McIDAS - XCD</dc:title>
  <dc:creator>Jerry Robaidek</dc:creator>
  <cp:lastModifiedBy>Kevin C Baggett</cp:lastModifiedBy>
  <cp:revision>313</cp:revision>
  <cp:lastPrinted>2019-09-12T17:05:39Z</cp:lastPrinted>
  <dcterms:created xsi:type="dcterms:W3CDTF">2015-05-14T16:04:05Z</dcterms:created>
  <dcterms:modified xsi:type="dcterms:W3CDTF">2023-09-25T13:27:11Z</dcterms:modified>
</cp:coreProperties>
</file>