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74" r:id="rId3"/>
    <p:sldId id="257" r:id="rId4"/>
    <p:sldId id="260" r:id="rId5"/>
    <p:sldId id="270" r:id="rId6"/>
    <p:sldId id="276" r:id="rId7"/>
    <p:sldId id="273" r:id="rId8"/>
    <p:sldId id="277" r:id="rId9"/>
    <p:sldId id="27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77C810-CD26-3A43-A2D4-1F889B2B70F7}">
          <p14:sldIdLst>
            <p14:sldId id="256"/>
            <p14:sldId id="274"/>
            <p14:sldId id="257"/>
            <p14:sldId id="260"/>
            <p14:sldId id="270"/>
            <p14:sldId id="276"/>
            <p14:sldId id="273"/>
            <p14:sldId id="277"/>
            <p14:sldId id="275"/>
          </p14:sldIdLst>
        </p14:section>
        <p14:section name="Untitled Section" id="{B6A39508-2286-5B44-9749-06DF53CF0B63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1212"/>
  </p:normalViewPr>
  <p:slideViewPr>
    <p:cSldViewPr snapToGrid="0" snapToObjects="1">
      <p:cViewPr>
        <p:scale>
          <a:sx n="110" d="100"/>
          <a:sy n="110" d="100"/>
        </p:scale>
        <p:origin x="10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1033A-1FD1-6F44-B691-833EF5D94D6C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FD0AF-5717-8648-ABFE-CC731F4E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9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D0AF-5717-8648-ABFE-CC731F4EC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Netscape Communications created HTTPS in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1994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 for its Netscape Navigator web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FD0AF-5717-8648-ABFE-CC731F4EC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9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D0AF-5717-8648-ABFE-CC731F4EC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D0AF-5717-8648-ABFE-CC731F4EC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3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D0AF-5717-8648-ABFE-CC731F4EC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0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gave us confidence we could use </a:t>
            </a:r>
            <a:r>
              <a:rPr lang="en-US" dirty="0" err="1"/>
              <a:t>Satpy</a:t>
            </a:r>
            <a:r>
              <a:rPr lang="en-US" dirty="0"/>
              <a:t> as a backend, that geolocation was accurate,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FD0AF-5717-8648-ABFE-CC731F4EC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FD0AF-5717-8648-ABFE-CC731F4EC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FD0AF-5717-8648-ABFE-CC731F4EC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87270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02661"/>
            <a:ext cx="6858000" cy="148738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096"/>
            <a:ext cx="78867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9463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462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911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9319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3493-57AB-B145-AAE1-9FE3FDB9E4B5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42666"/>
            <a:ext cx="6858000" cy="2387600"/>
          </a:xfrm>
        </p:spPr>
        <p:txBody>
          <a:bodyPr>
            <a:normAutofit/>
          </a:bodyPr>
          <a:lstStyle/>
          <a:p>
            <a:r>
              <a:rPr lang="en-US" b="1" spc="300" dirty="0"/>
              <a:t>Developing ADDE</a:t>
            </a:r>
            <a:br>
              <a:rPr lang="en-US" b="1" spc="300" dirty="0"/>
            </a:br>
            <a:r>
              <a:rPr lang="en-US" b="1" spc="300" dirty="0"/>
              <a:t>Servers in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514"/>
            <a:ext cx="6858000" cy="1487389"/>
          </a:xfrm>
        </p:spPr>
        <p:txBody>
          <a:bodyPr>
            <a:normAutofit/>
          </a:bodyPr>
          <a:lstStyle/>
          <a:p>
            <a:r>
              <a:rPr lang="en-US" b="1" dirty="0" err="1"/>
              <a:t>McIDAS</a:t>
            </a:r>
            <a:r>
              <a:rPr lang="en-US" b="1" dirty="0"/>
              <a:t> Users’ Group Meeting</a:t>
            </a:r>
          </a:p>
          <a:p>
            <a:r>
              <a:rPr lang="en-US" b="1" spc="200" dirty="0"/>
              <a:t>September 25-28, 2023</a:t>
            </a:r>
          </a:p>
          <a:p>
            <a:r>
              <a:rPr lang="en-US" b="1" spc="200" dirty="0"/>
              <a:t>Tommy Jasmin, SSEC</a:t>
            </a:r>
          </a:p>
        </p:txBody>
      </p:sp>
      <p:pic>
        <p:nvPicPr>
          <p:cNvPr id="4" name="Picture 3" descr="SSEC_logo_small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5" y="5820937"/>
            <a:ext cx="751490" cy="5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Until Next Time!</a:t>
            </a:r>
          </a:p>
        </p:txBody>
      </p:sp>
      <p:pic>
        <p:nvPicPr>
          <p:cNvPr id="4" name="Picture 3" descr="SSEC_logo_small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5" y="5809786"/>
            <a:ext cx="751490" cy="5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SEC_logo_small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178436"/>
            <a:ext cx="581018" cy="42746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4828" y="94002"/>
            <a:ext cx="7790521" cy="640936"/>
          </a:xfrm>
        </p:spPr>
        <p:txBody>
          <a:bodyPr/>
          <a:lstStyle/>
          <a:p>
            <a:pPr algn="ctr"/>
            <a:r>
              <a:rPr lang="en-US" dirty="0"/>
              <a:t> Abstract Data Distribution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96343-EDEB-AB24-7BF4-B8DF555A4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00" y="1754376"/>
            <a:ext cx="4241800" cy="383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D60CA8-C5F5-3AF7-991A-76FCC1795679}"/>
              </a:ext>
            </a:extLst>
          </p:cNvPr>
          <p:cNvSpPr txBox="1"/>
          <p:nvPr/>
        </p:nvSpPr>
        <p:spPr>
          <a:xfrm>
            <a:off x="827589" y="5752680"/>
            <a:ext cx="63950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Standard Client/Server Paradigm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Some Clients: IDL, </a:t>
            </a:r>
            <a:r>
              <a:rPr lang="en-US" b="1" dirty="0" err="1"/>
              <a:t>McIDAS</a:t>
            </a:r>
            <a:r>
              <a:rPr lang="en-US" b="1" dirty="0"/>
              <a:t>, </a:t>
            </a:r>
            <a:r>
              <a:rPr lang="en-US" b="1" dirty="0" err="1"/>
              <a:t>Matlab</a:t>
            </a:r>
            <a:r>
              <a:rPr lang="en-US" b="1" dirty="0"/>
              <a:t>, IDV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Servers can be Local, or Remote over TCP/IP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233D3-7CD5-0387-92B0-75A617E84C7E}"/>
              </a:ext>
            </a:extLst>
          </p:cNvPr>
          <p:cNvSpPr txBox="1"/>
          <p:nvPr/>
        </p:nvSpPr>
        <p:spPr>
          <a:xfrm>
            <a:off x="1299600" y="932567"/>
            <a:ext cx="6640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/>
              <a:t>Efficient access to large datasets, </a:t>
            </a:r>
            <a:r>
              <a:rPr lang="en-US" sz="2000" b="1" u="sng" dirty="0"/>
              <a:t>stored</a:t>
            </a:r>
            <a:r>
              <a:rPr lang="en-US" sz="2000" b="1" dirty="0"/>
              <a:t> in a variety of file formats, </a:t>
            </a:r>
            <a:r>
              <a:rPr lang="en-US" sz="2000" b="1" u="sng" dirty="0"/>
              <a:t>delivered</a:t>
            </a:r>
            <a:r>
              <a:rPr lang="en-US" sz="2000" b="1" dirty="0"/>
              <a:t> in a common format</a:t>
            </a:r>
          </a:p>
        </p:txBody>
      </p:sp>
    </p:spTree>
    <p:extLst>
      <p:ext uri="{BB962C8B-B14F-4D97-AF65-F5344CB8AC3E}">
        <p14:creationId xmlns:p14="http://schemas.microsoft.com/office/powerpoint/2010/main" val="27448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AE9B74-0CCF-BDCD-9256-EE72DA3C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8" y="1145137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28" y="94002"/>
            <a:ext cx="7790521" cy="640936"/>
          </a:xfrm>
        </p:spPr>
        <p:txBody>
          <a:bodyPr/>
          <a:lstStyle/>
          <a:p>
            <a:pPr algn="ctr"/>
            <a:r>
              <a:rPr lang="en-US" dirty="0"/>
              <a:t> ADDE Down Through the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SEC_logo_small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178436"/>
            <a:ext cx="581018" cy="4274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3DEB76-4361-FAC7-A2F2-17641BE80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12565"/>
              </p:ext>
            </p:extLst>
          </p:nvPr>
        </p:nvGraphicFramePr>
        <p:xfrm>
          <a:off x="1524000" y="2578100"/>
          <a:ext cx="6096000" cy="27432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41140842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105575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Port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06886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81095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75497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HTTP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4778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ADDE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5492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HTTPS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71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4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815" y="1407321"/>
            <a:ext cx="8426369" cy="502328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A Specialized URL is Sent from Client to Server</a:t>
            </a:r>
          </a:p>
          <a:p>
            <a:pPr marL="0" indent="0" eaLnBrk="1" hangingPunct="1">
              <a:buNone/>
            </a:pPr>
            <a:r>
              <a:rPr lang="en-US" altLang="en-US" sz="2000" dirty="0" err="1"/>
              <a:t>adde</a:t>
            </a:r>
            <a:r>
              <a:rPr lang="en-US" altLang="en-US" sz="2000" dirty="0"/>
              <a:t>://</a:t>
            </a:r>
            <a:r>
              <a:rPr lang="en-US" altLang="en-US" sz="2000" dirty="0" err="1"/>
              <a:t>server.domain</a:t>
            </a:r>
            <a:r>
              <a:rPr lang="en-US" altLang="en-US" sz="2000" dirty="0"/>
              <a:t>/request?key1=value1&amp;key2=value2…</a:t>
            </a:r>
            <a:r>
              <a:rPr lang="en-US" altLang="en-US" sz="2000" dirty="0" err="1"/>
              <a:t>keyN</a:t>
            </a:r>
            <a:r>
              <a:rPr lang="en-US" altLang="en-US" sz="2000" dirty="0"/>
              <a:t>=</a:t>
            </a:r>
            <a:r>
              <a:rPr lang="en-US" altLang="en-US" sz="2000" dirty="0" err="1"/>
              <a:t>valueN</a:t>
            </a:r>
            <a:endParaRPr lang="en-US" altLang="en-US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Each Key/Value Pair Further Defines and Refines the Request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Similar to a Dynamic Web Page Request, e.g.: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000" dirty="0"/>
              <a:t>https://</a:t>
            </a:r>
            <a:r>
              <a:rPr lang="en-US" altLang="en-US" sz="2000" dirty="0" err="1"/>
              <a:t>mcidas.ssec.wisc.edu</a:t>
            </a:r>
            <a:r>
              <a:rPr lang="en-US" altLang="en-US" sz="2000" dirty="0"/>
              <a:t>/inquiry-v/?inquiry=2499</a:t>
            </a:r>
            <a:endParaRPr lang="en-US" altLang="en-US" sz="1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Example of a Real Request: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000" dirty="0" err="1"/>
              <a:t>adde</a:t>
            </a:r>
            <a:r>
              <a:rPr lang="en-US" altLang="en-US" sz="2000" dirty="0"/>
              <a:t>://</a:t>
            </a:r>
            <a:r>
              <a:rPr lang="en-US" altLang="en-US" sz="2000" dirty="0" err="1"/>
              <a:t>easta</a:t>
            </a:r>
            <a:r>
              <a:rPr lang="en-US" altLang="en-US" sz="2000" dirty="0"/>
              <a:t>/</a:t>
            </a:r>
            <a:r>
              <a:rPr lang="en-US" altLang="en-US" sz="2000" dirty="0" err="1"/>
              <a:t>imagedata?group</a:t>
            </a:r>
            <a:r>
              <a:rPr lang="en-US" altLang="en-US" sz="2000" dirty="0"/>
              <a:t>=</a:t>
            </a:r>
            <a:r>
              <a:rPr lang="en-US" altLang="en-US" sz="2000" dirty="0" err="1"/>
              <a:t>ABI&amp;descr</a:t>
            </a:r>
            <a:r>
              <a:rPr lang="en-US" altLang="en-US" sz="2000" dirty="0"/>
              <a:t>=</a:t>
            </a:r>
            <a:r>
              <a:rPr lang="en-US" altLang="en-US" sz="2000" dirty="0" err="1"/>
              <a:t>FD&amp;pos</a:t>
            </a:r>
            <a:r>
              <a:rPr lang="en-US" altLang="en-US" sz="2000" dirty="0"/>
              <a:t>=0&amp;band=2&amp;mag=-8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SEC_logo_small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178436"/>
            <a:ext cx="581018" cy="42746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4828" y="94002"/>
            <a:ext cx="7790521" cy="640936"/>
          </a:xfrm>
        </p:spPr>
        <p:txBody>
          <a:bodyPr/>
          <a:lstStyle/>
          <a:p>
            <a:pPr algn="ctr"/>
            <a:r>
              <a:rPr lang="en-US" dirty="0"/>
              <a:t> Under the Hood, an Elegant Simplicity?</a:t>
            </a:r>
          </a:p>
        </p:txBody>
      </p:sp>
    </p:spTree>
    <p:extLst>
      <p:ext uri="{BB962C8B-B14F-4D97-AF65-F5344CB8AC3E}">
        <p14:creationId xmlns:p14="http://schemas.microsoft.com/office/powerpoint/2010/main" val="1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098" y="1350588"/>
            <a:ext cx="7712460" cy="502328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Then: Old guys writing servers in Fortran and C.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Now: Young kids writing code quickly in Python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We want to provide a modern, modular, and extensible development framework for current and future developers.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We want to leverage very powerful, strongly supported Python libraries (like </a:t>
            </a:r>
            <a:r>
              <a:rPr lang="en-US" sz="2400" b="1" dirty="0" err="1"/>
              <a:t>Satpy</a:t>
            </a:r>
            <a:r>
              <a:rPr lang="en-US" sz="2400" b="1" dirty="0"/>
              <a:t>) to abstract away much of the heavy lifting.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Question: Is ADDE still relevant?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SSEC_logo_small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178436"/>
            <a:ext cx="581018" cy="42746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4828" y="94002"/>
            <a:ext cx="7790521" cy="640936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err="1"/>
              <a:t>PyADDE</a:t>
            </a:r>
            <a:r>
              <a:rPr lang="en-US" dirty="0"/>
              <a:t> Motivation</a:t>
            </a:r>
          </a:p>
        </p:txBody>
      </p:sp>
    </p:spTree>
    <p:extLst>
      <p:ext uri="{BB962C8B-B14F-4D97-AF65-F5344CB8AC3E}">
        <p14:creationId xmlns:p14="http://schemas.microsoft.com/office/powerpoint/2010/main" val="16250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098" y="1350588"/>
            <a:ext cx="7712460" cy="502328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Developed a prototype, verified client/server communication needs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Developed a server which is a functional equivalent of an existing server (GOES-R ABI)*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Began refactoring, with an API in mind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Addressed bugs and discrepancies with core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Developed new servers for new datasets (GK-2A AMI, MTG FCI, still in progress)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Still to do: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Another round of refactoring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Speed them up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Make some pudding</a:t>
            </a:r>
          </a:p>
        </p:txBody>
      </p:sp>
      <p:pic>
        <p:nvPicPr>
          <p:cNvPr id="6" name="Picture 5" descr="SSEC_logo_small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178436"/>
            <a:ext cx="581018" cy="42746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4828" y="94002"/>
            <a:ext cx="7790521" cy="640936"/>
          </a:xfrm>
        </p:spPr>
        <p:txBody>
          <a:bodyPr/>
          <a:lstStyle/>
          <a:p>
            <a:pPr algn="ctr"/>
            <a:r>
              <a:rPr lang="en-US" dirty="0"/>
              <a:t>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38267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EC_logo_small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178436"/>
            <a:ext cx="581018" cy="4274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4828" y="94002"/>
            <a:ext cx="7790521" cy="640936"/>
          </a:xfrm>
        </p:spPr>
        <p:txBody>
          <a:bodyPr/>
          <a:lstStyle/>
          <a:p>
            <a:pPr algn="ctr"/>
            <a:r>
              <a:rPr lang="en-US" dirty="0"/>
              <a:t> Why Start with an Existing Server?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6DD8A-3D97-82C4-642F-73C67248C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31" y="1134320"/>
            <a:ext cx="3283406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F0A1B-A0E3-6A1B-8944-291446DF6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963" y="1134319"/>
            <a:ext cx="3283406" cy="3429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396F0A-4EA6-479E-31A0-581398DFBC8F}"/>
              </a:ext>
            </a:extLst>
          </p:cNvPr>
          <p:cNvSpPr txBox="1"/>
          <p:nvPr/>
        </p:nvSpPr>
        <p:spPr>
          <a:xfrm>
            <a:off x="1560403" y="4778036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FORTRAN and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B64E26-18E3-D3B8-79D5-148C35673806}"/>
              </a:ext>
            </a:extLst>
          </p:cNvPr>
          <p:cNvSpPr txBox="1"/>
          <p:nvPr/>
        </p:nvSpPr>
        <p:spPr>
          <a:xfrm>
            <a:off x="6144260" y="477572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C6664-F896-4B53-DE92-42C41C8B7E5C}"/>
              </a:ext>
            </a:extLst>
          </p:cNvPr>
          <p:cNvSpPr txBox="1"/>
          <p:nvPr/>
        </p:nvSpPr>
        <p:spPr>
          <a:xfrm>
            <a:off x="155764" y="5550285"/>
            <a:ext cx="892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L: IMGDISP ABDB17/CONUS.208 LAT=30 137 BAND=1 DAY=22334 MAG=-8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R: IMGDISP ABIP17/CONUS.208 LAT=30 137 BAND=1 DAY=22334 MAG=-8</a:t>
            </a:r>
          </a:p>
        </p:txBody>
      </p:sp>
    </p:spTree>
    <p:extLst>
      <p:ext uri="{BB962C8B-B14F-4D97-AF65-F5344CB8AC3E}">
        <p14:creationId xmlns:p14="http://schemas.microsoft.com/office/powerpoint/2010/main" val="14373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EC_logo_small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178436"/>
            <a:ext cx="581018" cy="4274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4828" y="94002"/>
            <a:ext cx="7790521" cy="640936"/>
          </a:xfrm>
        </p:spPr>
        <p:txBody>
          <a:bodyPr/>
          <a:lstStyle/>
          <a:p>
            <a:pPr algn="ctr"/>
            <a:r>
              <a:rPr lang="en-US" dirty="0"/>
              <a:t> Online Documentation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C096C-6FC7-AF7B-4055-C387986A9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81" y="900537"/>
            <a:ext cx="6527037" cy="5296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6BDF5-668A-584E-0762-E9FBBBF0DF0D}"/>
              </a:ext>
            </a:extLst>
          </p:cNvPr>
          <p:cNvSpPr txBox="1"/>
          <p:nvPr/>
        </p:nvSpPr>
        <p:spPr>
          <a:xfrm>
            <a:off x="2376526" y="6208542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Sphinx Python Documentation Generator</a:t>
            </a:r>
          </a:p>
          <a:p>
            <a:r>
              <a:rPr lang="en-US" dirty="0"/>
              <a:t>https://</a:t>
            </a:r>
            <a:r>
              <a:rPr lang="en-US" dirty="0" err="1"/>
              <a:t>www.sphinx-doc.org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/master/</a:t>
            </a:r>
          </a:p>
        </p:txBody>
      </p:sp>
    </p:spTree>
    <p:extLst>
      <p:ext uri="{BB962C8B-B14F-4D97-AF65-F5344CB8AC3E}">
        <p14:creationId xmlns:p14="http://schemas.microsoft.com/office/powerpoint/2010/main" val="5570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EC_logo_small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178436"/>
            <a:ext cx="581018" cy="4274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4828" y="94002"/>
            <a:ext cx="7790521" cy="640936"/>
          </a:xfrm>
        </p:spPr>
        <p:txBody>
          <a:bodyPr/>
          <a:lstStyle/>
          <a:p>
            <a:pPr algn="ctr"/>
            <a:r>
              <a:rPr lang="en-US" dirty="0"/>
              <a:t> Auto-Generated Developer’s API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B35CD-97DA-EDF1-C116-00C41A84D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796" y="971329"/>
            <a:ext cx="5372407" cy="57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ndard_Lake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_Lake" id="{78104EA4-C2E9-8645-938C-70FEFA0AE152}" vid="{03ADA09F-A2B8-124D-B5C9-7F3B60520B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Standard_Lake</Template>
  <TotalTime>29045</TotalTime>
  <Words>461</Words>
  <Application>Microsoft Macintosh PowerPoint</Application>
  <PresentationFormat>On-screen Show (4:3)</PresentationFormat>
  <Paragraphs>72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Google Sans</vt:lpstr>
      <vt:lpstr>Standard_Lake</vt:lpstr>
      <vt:lpstr>Developing ADDE Servers in Python</vt:lpstr>
      <vt:lpstr> Abstract Data Distribution Environment</vt:lpstr>
      <vt:lpstr> ADDE Down Through the Ages</vt:lpstr>
      <vt:lpstr> Under the Hood, an Elegant Simplicity?</vt:lpstr>
      <vt:lpstr> PyADDE Motivation</vt:lpstr>
      <vt:lpstr> Accomplishments</vt:lpstr>
      <vt:lpstr> Why Start with an Existing Server?</vt:lpstr>
      <vt:lpstr> Online Documentation</vt:lpstr>
      <vt:lpstr> Auto-Generated Developer’s API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FACTS</dc:title>
  <dc:creator>Microsoft Office User</dc:creator>
  <cp:lastModifiedBy>Microsoft Office User</cp:lastModifiedBy>
  <cp:revision>75</cp:revision>
  <dcterms:created xsi:type="dcterms:W3CDTF">2017-11-07T17:07:58Z</dcterms:created>
  <dcterms:modified xsi:type="dcterms:W3CDTF">2023-09-26T20:16:08Z</dcterms:modified>
</cp:coreProperties>
</file>