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476" r:id="rId4"/>
    <p:sldId id="535" r:id="rId5"/>
    <p:sldId id="434" r:id="rId6"/>
    <p:sldId id="519" r:id="rId7"/>
    <p:sldId id="521" r:id="rId8"/>
    <p:sldId id="520" r:id="rId9"/>
    <p:sldId id="527" r:id="rId10"/>
    <p:sldId id="529" r:id="rId11"/>
    <p:sldId id="513" r:id="rId12"/>
    <p:sldId id="536" r:id="rId13"/>
    <p:sldId id="523" r:id="rId14"/>
    <p:sldId id="537" r:id="rId15"/>
    <p:sldId id="514" r:id="rId16"/>
    <p:sldId id="515" r:id="rId17"/>
    <p:sldId id="500" r:id="rId18"/>
    <p:sldId id="517" r:id="rId19"/>
    <p:sldId id="539" r:id="rId20"/>
    <p:sldId id="540" r:id="rId21"/>
    <p:sldId id="538" r:id="rId22"/>
    <p:sldId id="541" r:id="rId23"/>
    <p:sldId id="542" r:id="rId24"/>
    <p:sldId id="543" r:id="rId25"/>
    <p:sldId id="544" r:id="rId26"/>
    <p:sldId id="545" r:id="rId27"/>
    <p:sldId id="546" r:id="rId28"/>
    <p:sldId id="547" r:id="rId29"/>
    <p:sldId id="548" r:id="rId30"/>
    <p:sldId id="549" r:id="rId31"/>
    <p:sldId id="550" r:id="rId32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1pPr>
    <a:lvl2pPr marL="4572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2pPr>
    <a:lvl3pPr marL="9144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3pPr>
    <a:lvl4pPr marL="13716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4pPr>
    <a:lvl5pPr marL="1828800" algn="l" rtl="0" fontAlgn="base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44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CC3399"/>
    <a:srgbClr val="333300"/>
    <a:srgbClr val="336600"/>
    <a:srgbClr val="663300"/>
    <a:srgbClr val="FFCCCC"/>
    <a:srgbClr val="6600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17"/>
    <p:restoredTop sz="89917"/>
  </p:normalViewPr>
  <p:slideViewPr>
    <p:cSldViewPr>
      <p:cViewPr varScale="1">
        <p:scale>
          <a:sx n="129" d="100"/>
          <a:sy n="129" d="100"/>
        </p:scale>
        <p:origin x="264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952"/>
    </p:cViewPr>
  </p:sorterViewPr>
  <p:notesViewPr>
    <p:cSldViewPr>
      <p:cViewPr>
        <p:scale>
          <a:sx n="75" d="100"/>
          <a:sy n="75" d="100"/>
        </p:scale>
        <p:origin x="-1542" y="-84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B72B6A2-924B-2741-92B1-FDEE333A89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800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10075"/>
            <a:ext cx="512127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01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l" defTabSz="930275" eaLnBrk="0" hangingPunct="0">
              <a:defRPr sz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201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751E58B-F6B0-DF4F-B69A-A512AB224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630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0275" eaLnBrk="0" hangingPunct="0"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0275" eaLnBrk="0" hangingPunct="0"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0275" eaLnBrk="0" hangingPunct="0"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0275" eaLnBrk="0" hangingPunct="0"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fld id="{D4185A32-8702-6640-AF50-21D50164FADC}" type="slidenum">
              <a:rPr lang="en-US" sz="1200">
                <a:solidFill>
                  <a:schemeClr val="bg1"/>
                </a:solidFill>
              </a:rPr>
              <a:pPr/>
              <a:t>1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16598 (GAMMA), 17262 (NEXR), 16192 (RGBDISP)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44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16918 (DIST), 17201 (BAR), 17143 (BORDER), 17153 (SU)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796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16890 (CM), 16884 (CUR)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677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16937 (SST), 17205 (new models), 17052 (Antarctica)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81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17022 (GRDIMG), 16818 (PVU), 16187/16067 (soil temp), 17245 (decimal and sigma levels)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14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16903,16902,17054, 17053, 17252, 17251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904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16862 (</a:t>
            </a:r>
            <a:r>
              <a:rPr lang="en-US" dirty="0" err="1"/>
              <a:t>graylabel</a:t>
            </a:r>
            <a:r>
              <a:rPr lang="en-US" dirty="0"/>
              <a:t>), 17212 (NOAA ENH), 16598 (RGB.MCB), 17390 (DAYNITE), 17368 (NOAA STAR </a:t>
            </a:r>
            <a:r>
              <a:rPr lang="en-US" dirty="0" err="1"/>
              <a:t>enh</a:t>
            </a:r>
            <a:r>
              <a:rPr lang="en-US" dirty="0"/>
              <a:t>), 17350 (RGB, RGB-VIIRS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53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17180 (timeout), 17134 (REDIRECT), 17075 (DATALOC, DSINFO), 17270 (</a:t>
            </a:r>
            <a:r>
              <a:rPr lang="en-US" dirty="0" err="1"/>
              <a:t>cut&amp;paste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896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17446 (scanline), 17442 (VIIRS RGB), 17402 (sea spray), 17308 (scaling)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63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17271 (DSSERVE), 17249 (IMGOPER), 16637 (netCDF)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63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defTabSz="930275" eaLnBrk="0" hangingPunct="0"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defTabSz="930275" eaLnBrk="0" hangingPunct="0"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defTabSz="930275" eaLnBrk="0" hangingPunct="0"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defTabSz="930275" eaLnBrk="0" hangingPunct="0"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fld id="{591BC90B-7D3E-6045-BA72-0ACA7987498B}" type="slidenum">
              <a:rPr lang="en-US" sz="1200">
                <a:solidFill>
                  <a:schemeClr val="bg1"/>
                </a:solidFill>
              </a:rPr>
              <a:pPr/>
              <a:t>2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1843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latin typeface="Times New Roman" charset="0"/>
              <a:ea typeface="ＭＳ Ｐゴシック" charset="0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17271 (DSSERVE), 17249 (IMGOPER), 16637 (netCDF)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81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17463 (IMGEU), 17483 (SUVI), 17419 (rocket)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91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21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38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52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17463 (IMGEU), 17483 (SUVI), 17419 (rocket)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960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088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17463 (IMGEU), 17483 (SUVI), 17419 (rocket)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82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17463 (IMGEU), 17483 (SUVI), 17419 (rocket)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3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17463 (IMGEU), 17483 (SUVI), 17419 (rocket)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18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35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17463 (IMGEU), 17483 (SUVI), 17419 (rocket)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421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17463 (IMGEU), 17483 (SUVI), 17419 (rocket)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75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16907 (G17), 16830 (res), 17013 (CMIP), 17234 (1x1), 17346 (smoke, </a:t>
            </a:r>
            <a:r>
              <a:rPr lang="en-US" dirty="0" err="1"/>
              <a:t>vlab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31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17104 (archive database), 17214 (database), 17159 (DAY)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90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16993 (M13), 19969 (NREF), 16684 (EDR)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93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17002 (RAD),  16842 (MTG)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2086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17360 (WARI), 17356 (WARC), 17085 (EWS-G1), 16180 (GEO)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43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16989 (IMGCONV), 17147 (NORM), 15613 (BOX)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51E58B-F6B0-DF4F-B69A-A512AB22427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9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B3036-B58B-8647-A2EC-628CD5DE8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30882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7933F-2F6F-5B45-A40F-31EB04319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97416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4C531-29C3-324D-BBFB-D0ADE61AD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43931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ADF83-B78B-884B-A0EB-B658BB4E9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85024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BFBCC-C25D-9F47-8434-508147737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76315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E4EF9-07F4-0C47-BDF3-92CE2076CD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88188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28F5D-FF08-5B4D-93F3-F2D1304B2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0531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EB147-884C-9240-9707-EA419A632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42711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D22A7-76FD-BE44-8B3A-36019961B9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22734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34EF1-DCA5-9646-9256-112F997BE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86425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6DA7E-2B45-C34F-B9C7-71BFF5044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11855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pPr>
              <a:defRPr/>
            </a:pPr>
            <a:fld id="{D25F4CD8-339A-6F4A-9927-336C2128F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>
                <a:solidFill>
                  <a:schemeClr val="bg1"/>
                </a:solidFill>
                <a:ea typeface="ＭＳ Ｐゴシック" charset="0"/>
                <a:cs typeface="+mj-cs"/>
              </a:rPr>
              <a:t>McIDAS-X Software Development and Demonstration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200400"/>
            <a:ext cx="6400800" cy="1295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MS PGothic" charset="0"/>
              </a:rPr>
              <a:t>Dave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MS PGothic" charset="0"/>
              </a:rPr>
              <a:t>Santek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MS PGothic" charset="0"/>
              </a:rPr>
              <a:t> and Jay </a:t>
            </a:r>
            <a:r>
              <a:rPr lang="en-US" dirty="0" err="1">
                <a:solidFill>
                  <a:schemeClr val="bg1"/>
                </a:solidFill>
                <a:latin typeface="Times New Roman" charset="0"/>
                <a:ea typeface="MS PGothic" charset="0"/>
              </a:rPr>
              <a:t>Heinzelman</a:t>
            </a:r>
            <a:endParaRPr lang="en-US" dirty="0">
              <a:solidFill>
                <a:schemeClr val="bg1"/>
              </a:solidFill>
              <a:latin typeface="Times New Roman" charset="0"/>
              <a:ea typeface="MS PGothic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charset="0"/>
                <a:ea typeface="MS PGothic" charset="0"/>
              </a:rPr>
              <a:t>25 September 2023</a:t>
            </a:r>
          </a:p>
          <a:p>
            <a:endParaRPr lang="en-US" dirty="0">
              <a:solidFill>
                <a:schemeClr val="bg1"/>
              </a:solidFill>
              <a:latin typeface="Times New Roman" charset="0"/>
              <a:ea typeface="MS PGothic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Imagery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IMGOPER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GAMMA keyword added for RGB images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NEXR servers updated for super-resolution WSR products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Improve RGBDISP performance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44CA98-1179-CE8E-1848-8D3AA3731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6477000"/>
            <a:ext cx="1016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4039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Display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924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DIST updated to handle small distances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(&lt; 1km)</a:t>
            </a:r>
          </a:p>
          <a:p>
            <a:pPr marL="457200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BAR</a:t>
            </a:r>
          </a:p>
          <a:p>
            <a:pPr marL="914400" lvl="1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Improvements to graphics, line width</a:t>
            </a:r>
          </a:p>
          <a:p>
            <a:pPr marL="914400" lvl="1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BORDER keyword</a:t>
            </a:r>
          </a:p>
          <a:p>
            <a:pPr marL="914400" lvl="1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Can handle up to 256 breakpoints from SU (stretch) table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80CB5FAE-2FC5-9D49-8869-D00E3E91AE5A}"/>
              </a:ext>
            </a:extLst>
          </p:cNvPr>
          <p:cNvGrpSpPr>
            <a:grpSpLocks/>
          </p:cNvGrpSpPr>
          <p:nvPr/>
        </p:nvGrpSpPr>
        <p:grpSpPr bwMode="auto">
          <a:xfrm>
            <a:off x="8901113" y="6496050"/>
            <a:ext cx="100012" cy="133350"/>
            <a:chOff x="5607" y="4092"/>
            <a:chExt cx="63" cy="84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3E4C6352-FB35-DD49-9CAD-25A311CDE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6" y="4128"/>
              <a:ext cx="48" cy="48"/>
            </a:xfrm>
            <a:prstGeom prst="ellipse">
              <a:avLst/>
            </a:prstGeom>
            <a:solidFill>
              <a:srgbClr val="CC3399"/>
            </a:solidFill>
            <a:ln w="952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7" descr="slide">
              <a:extLst>
                <a:ext uri="{FF2B5EF4-FFF2-40B4-BE49-F238E27FC236}">
                  <a16:creationId xmlns:a16="http://schemas.microsoft.com/office/drawing/2014/main" id="{1FB95106-7D56-4A4B-AB16-E7C4C2BAD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" y="4092"/>
              <a:ext cx="63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301917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Display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924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CM</a:t>
            </a:r>
          </a:p>
          <a:p>
            <a:pPr marL="914400" lvl="1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Updated to correctly circulate graphics levels on all supported platforms</a:t>
            </a:r>
          </a:p>
          <a:p>
            <a:pPr marL="457200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CUR</a:t>
            </a:r>
          </a:p>
          <a:p>
            <a:pPr marL="914400" lvl="1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STAT option added to interactively output latitude/longitude/pixel value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80CB5FAE-2FC5-9D49-8869-D00E3E91AE5A}"/>
              </a:ext>
            </a:extLst>
          </p:cNvPr>
          <p:cNvGrpSpPr>
            <a:grpSpLocks/>
          </p:cNvGrpSpPr>
          <p:nvPr/>
        </p:nvGrpSpPr>
        <p:grpSpPr bwMode="auto">
          <a:xfrm>
            <a:off x="8901113" y="6496050"/>
            <a:ext cx="100012" cy="133350"/>
            <a:chOff x="5607" y="4092"/>
            <a:chExt cx="63" cy="84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3E4C6352-FB35-DD49-9CAD-25A311CDE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6" y="4128"/>
              <a:ext cx="48" cy="48"/>
            </a:xfrm>
            <a:prstGeom prst="ellipse">
              <a:avLst/>
            </a:prstGeom>
            <a:solidFill>
              <a:srgbClr val="CC3399"/>
            </a:solidFill>
            <a:ln w="952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7" descr="slide">
              <a:extLst>
                <a:ext uri="{FF2B5EF4-FFF2-40B4-BE49-F238E27FC236}">
                  <a16:creationId xmlns:a16="http://schemas.microsoft.com/office/drawing/2014/main" id="{1FB95106-7D56-4A4B-AB16-E7C4C2BAD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" y="4092"/>
              <a:ext cx="63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610106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Grid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Grid server updated to handle larger grids (e.g., SST)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Update to current and access to new models: LMP, NAM, NWPS, URMA, WRFE, MRMS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Antarctica: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Add WRF parameters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Improve display over poles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80CB5FAE-2FC5-9D49-8869-D00E3E91AE5A}"/>
              </a:ext>
            </a:extLst>
          </p:cNvPr>
          <p:cNvGrpSpPr>
            <a:grpSpLocks/>
          </p:cNvGrpSpPr>
          <p:nvPr/>
        </p:nvGrpSpPr>
        <p:grpSpPr bwMode="auto">
          <a:xfrm>
            <a:off x="8901113" y="6496050"/>
            <a:ext cx="100012" cy="133350"/>
            <a:chOff x="5607" y="4092"/>
            <a:chExt cx="63" cy="84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3E4C6352-FB35-DD49-9CAD-25A311CDE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6" y="4128"/>
              <a:ext cx="48" cy="48"/>
            </a:xfrm>
            <a:prstGeom prst="ellipse">
              <a:avLst/>
            </a:prstGeom>
            <a:solidFill>
              <a:srgbClr val="CC3399"/>
            </a:solidFill>
            <a:ln w="952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7" descr="slide">
              <a:extLst>
                <a:ext uri="{FF2B5EF4-FFF2-40B4-BE49-F238E27FC236}">
                  <a16:creationId xmlns:a16="http://schemas.microsoft.com/office/drawing/2014/main" id="{1FB95106-7D56-4A4B-AB16-E7C4C2BAD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" y="4092"/>
              <a:ext cx="63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603581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Grid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799" y="1981200"/>
            <a:ext cx="8215313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000" dirty="0">
                <a:solidFill>
                  <a:schemeClr val="bg1"/>
                </a:solidFill>
              </a:rPr>
              <a:t>Updates to handle GRDIMG navigation and subsecting correctly for high-resolution grids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000" dirty="0">
                <a:solidFill>
                  <a:schemeClr val="bg1"/>
                </a:solidFill>
              </a:rPr>
              <a:t>GFS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000" dirty="0">
                <a:solidFill>
                  <a:schemeClr val="bg1"/>
                </a:solidFill>
              </a:rPr>
              <a:t>New specification for potential vorticity levels 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000" dirty="0">
                <a:solidFill>
                  <a:schemeClr val="bg1"/>
                </a:solidFill>
              </a:rPr>
              <a:t>Add support for soil temperature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000" dirty="0">
                <a:solidFill>
                  <a:schemeClr val="bg1"/>
                </a:solidFill>
              </a:rPr>
              <a:t>Grid servers and GRD* commands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000" dirty="0">
                <a:solidFill>
                  <a:schemeClr val="bg1"/>
                </a:solidFill>
              </a:rPr>
              <a:t>Handle decimal levels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000" dirty="0">
                <a:solidFill>
                  <a:schemeClr val="bg1"/>
                </a:solidFill>
              </a:rPr>
              <a:t>Work with sigma levels (SIGM)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80CB5FAE-2FC5-9D49-8869-D00E3E91AE5A}"/>
              </a:ext>
            </a:extLst>
          </p:cNvPr>
          <p:cNvGrpSpPr>
            <a:grpSpLocks/>
          </p:cNvGrpSpPr>
          <p:nvPr/>
        </p:nvGrpSpPr>
        <p:grpSpPr bwMode="auto">
          <a:xfrm>
            <a:off x="8901113" y="6496050"/>
            <a:ext cx="100012" cy="133350"/>
            <a:chOff x="5607" y="4092"/>
            <a:chExt cx="63" cy="84"/>
          </a:xfrm>
        </p:grpSpPr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3E4C6352-FB35-DD49-9CAD-25A311CDE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6" y="4128"/>
              <a:ext cx="48" cy="48"/>
            </a:xfrm>
            <a:prstGeom prst="ellipse">
              <a:avLst/>
            </a:prstGeom>
            <a:solidFill>
              <a:srgbClr val="CC3399"/>
            </a:solidFill>
            <a:ln w="952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" name="Picture 7" descr="slide">
              <a:extLst>
                <a:ext uri="{FF2B5EF4-FFF2-40B4-BE49-F238E27FC236}">
                  <a16:creationId xmlns:a16="http://schemas.microsoft.com/office/drawing/2014/main" id="{1FB95106-7D56-4A4B-AB16-E7C4C2BAD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" y="4092"/>
              <a:ext cx="63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307519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 err="1">
                <a:solidFill>
                  <a:schemeClr val="bg1"/>
                </a:solidFill>
              </a:rPr>
              <a:t>McIDAS</a:t>
            </a:r>
            <a:r>
              <a:rPr lang="en-US" dirty="0">
                <a:solidFill>
                  <a:schemeClr val="bg1"/>
                </a:solidFill>
              </a:rPr>
              <a:t>-XCD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Routine updates to STNDB.CORE with new and corrected METAR, TAF, and NAMMOS stations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Needed updates for zone and county maps with current NWS shapefiles for the WW* commands</a:t>
            </a: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1969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 err="1">
                <a:solidFill>
                  <a:schemeClr val="bg1"/>
                </a:solidFill>
              </a:rPr>
              <a:t>McIDAS</a:t>
            </a:r>
            <a:r>
              <a:rPr lang="en-US" dirty="0">
                <a:solidFill>
                  <a:schemeClr val="bg1"/>
                </a:solidFill>
              </a:rPr>
              <a:t>-XRD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100" dirty="0">
                <a:solidFill>
                  <a:schemeClr val="bg1"/>
                </a:solidFill>
              </a:rPr>
              <a:t>GRAYLABEL: Label grayscale with brightness temperatures or albedo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100" dirty="0">
                <a:solidFill>
                  <a:schemeClr val="bg1"/>
                </a:solidFill>
              </a:rPr>
              <a:t>IMGDISP with GRAY=YES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100" dirty="0">
                <a:solidFill>
                  <a:schemeClr val="bg1"/>
                </a:solidFill>
              </a:rPr>
              <a:t>RGB.MCB and RGB-VIIRS.MCB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100" dirty="0">
                <a:solidFill>
                  <a:schemeClr val="bg1"/>
                </a:solidFill>
              </a:rPr>
              <a:t>DAYNITE: Combines visible and IR images at terminator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100" dirty="0">
                <a:solidFill>
                  <a:schemeClr val="bg1"/>
                </a:solidFill>
              </a:rPr>
              <a:t>NOAA standard enhancement tables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100" dirty="0">
                <a:solidFill>
                  <a:schemeClr val="bg1"/>
                </a:solidFill>
              </a:rPr>
              <a:t>NOAA STAR enhancement tables</a:t>
            </a: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6E80403E-B8E1-D749-87F0-9A9C7FC422AF}"/>
              </a:ext>
            </a:extLst>
          </p:cNvPr>
          <p:cNvGrpSpPr>
            <a:grpSpLocks/>
          </p:cNvGrpSpPr>
          <p:nvPr/>
        </p:nvGrpSpPr>
        <p:grpSpPr bwMode="auto">
          <a:xfrm>
            <a:off x="8901113" y="6496050"/>
            <a:ext cx="100012" cy="133350"/>
            <a:chOff x="5607" y="4092"/>
            <a:chExt cx="63" cy="8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6E0ABB8-D1E8-434A-A434-0252C8207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6" y="4128"/>
              <a:ext cx="48" cy="48"/>
            </a:xfrm>
            <a:prstGeom prst="ellipse">
              <a:avLst/>
            </a:prstGeom>
            <a:solidFill>
              <a:srgbClr val="CC3399"/>
            </a:solidFill>
            <a:ln w="952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7" descr="slide">
              <a:extLst>
                <a:ext uri="{FF2B5EF4-FFF2-40B4-BE49-F238E27FC236}">
                  <a16:creationId xmlns:a16="http://schemas.microsoft.com/office/drawing/2014/main" id="{C1F68911-7295-9742-BA17-8D2AC9534F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" y="4092"/>
              <a:ext cx="63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540732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>
                <a:solidFill>
                  <a:schemeClr val="bg1"/>
                </a:solidFill>
              </a:rPr>
              <a:t>Miscellaneous</a:t>
            </a:r>
          </a:p>
        </p:txBody>
      </p:sp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533400" y="1981200"/>
            <a:ext cx="822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ADDE servers honor the ADDETIMEOUT environment variable; overrides the 600 second default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REDIRECT command accepts 72 characters for directory path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Improve cut and paste behavior in McIDAS-X text window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2700" dirty="0">
                <a:solidFill>
                  <a:schemeClr val="bg1"/>
                </a:solidFill>
              </a:rPr>
              <a:t>DATALOC, DSINFO: MATCH= and CASEMATCH= keywords added to list datasets that match conditions</a:t>
            </a:r>
            <a:endParaRPr lang="en-US" sz="3200" dirty="0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36867" name="Group 9"/>
          <p:cNvGrpSpPr>
            <a:grpSpLocks/>
          </p:cNvGrpSpPr>
          <p:nvPr/>
        </p:nvGrpSpPr>
        <p:grpSpPr bwMode="auto">
          <a:xfrm>
            <a:off x="8901113" y="6496050"/>
            <a:ext cx="100012" cy="133350"/>
            <a:chOff x="5607" y="4092"/>
            <a:chExt cx="63" cy="84"/>
          </a:xfrm>
        </p:grpSpPr>
        <p:sp>
          <p:nvSpPr>
            <p:cNvPr id="36868" name="Oval 6"/>
            <p:cNvSpPr>
              <a:spLocks noChangeArrowheads="1"/>
            </p:cNvSpPr>
            <p:nvPr/>
          </p:nvSpPr>
          <p:spPr bwMode="auto">
            <a:xfrm>
              <a:off x="5616" y="4128"/>
              <a:ext cx="48" cy="48"/>
            </a:xfrm>
            <a:prstGeom prst="ellipse">
              <a:avLst/>
            </a:prstGeom>
            <a:solidFill>
              <a:srgbClr val="CC3399"/>
            </a:solidFill>
            <a:ln w="952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6869" name="Picture 7" descr="slid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" y="4092"/>
              <a:ext cx="63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0999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Plans for 2023 and beyond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/>
              <a:t>IMGPROBE, IMGPARM: Add VIIRS scanline time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/>
              <a:t>GRDIMG: Include scaling for more precision with IMGPROBE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Update VIIRS RGB recipes (Dust, cloud phase, sea spray, etc.)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grpSp>
        <p:nvGrpSpPr>
          <p:cNvPr id="3" name="Group 9">
            <a:extLst>
              <a:ext uri="{FF2B5EF4-FFF2-40B4-BE49-F238E27FC236}">
                <a16:creationId xmlns:a16="http://schemas.microsoft.com/office/drawing/2014/main" id="{7F73CBB2-9587-5BAC-CE1C-99933F090589}"/>
              </a:ext>
            </a:extLst>
          </p:cNvPr>
          <p:cNvGrpSpPr>
            <a:grpSpLocks/>
          </p:cNvGrpSpPr>
          <p:nvPr/>
        </p:nvGrpSpPr>
        <p:grpSpPr bwMode="auto">
          <a:xfrm>
            <a:off x="8901113" y="6496050"/>
            <a:ext cx="100012" cy="133350"/>
            <a:chOff x="5607" y="4092"/>
            <a:chExt cx="63" cy="84"/>
          </a:xfrm>
        </p:grpSpPr>
        <p:sp>
          <p:nvSpPr>
            <p:cNvPr id="4" name="Oval 6">
              <a:extLst>
                <a:ext uri="{FF2B5EF4-FFF2-40B4-BE49-F238E27FC236}">
                  <a16:creationId xmlns:a16="http://schemas.microsoft.com/office/drawing/2014/main" id="{45FEF7BC-18B0-7F75-DE8D-466E3CCEB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6" y="4128"/>
              <a:ext cx="48" cy="48"/>
            </a:xfrm>
            <a:prstGeom prst="ellipse">
              <a:avLst/>
            </a:prstGeom>
            <a:solidFill>
              <a:srgbClr val="CC3399"/>
            </a:solidFill>
            <a:ln w="9525">
              <a:solidFill>
                <a:srgbClr val="CC33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" name="Picture 7" descr="slide">
              <a:extLst>
                <a:ext uri="{FF2B5EF4-FFF2-40B4-BE49-F238E27FC236}">
                  <a16:creationId xmlns:a16="http://schemas.microsoft.com/office/drawing/2014/main" id="{84D1DBC5-784A-E194-E77A-826B43B7AE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7" y="4092"/>
              <a:ext cx="63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52123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Plans for 2023 and beyond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DSSERVE: Solve race condition when multiple DSSERVE commands are running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IMGOPER, IMGREMAP: Occasional data-dependent issue with latitude/longitude navigation by pixel</a:t>
            </a: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9472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ea typeface="ＭＳ Ｐゴシック" charset="0"/>
                <a:cs typeface="+mj-cs"/>
              </a:rPr>
              <a:t>Overview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620000" cy="41148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MS PGothic" charset="0"/>
              </a:rPr>
              <a:t>McIDAS-X 2020.1, 2021.1, 2022.1</a:t>
            </a:r>
          </a:p>
          <a:p>
            <a:pPr>
              <a:buFontTx/>
              <a:buNone/>
            </a:pPr>
            <a:endParaRPr lang="en-US" dirty="0">
              <a:solidFill>
                <a:schemeClr val="bg1"/>
              </a:solidFill>
              <a:latin typeface="Times New Roman" charset="0"/>
              <a:ea typeface="MS PGothic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imes New Roman" charset="0"/>
                <a:ea typeface="MS PGothic" charset="0"/>
              </a:rPr>
              <a:t>Software development and plans for 2023 and beyond…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5ADF83-B78B-884B-A0EB-B658BB4E96A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799" y="19547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Plans for 2023 and beyond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600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3000" dirty="0">
                <a:solidFill>
                  <a:schemeClr val="bg1"/>
                </a:solidFill>
              </a:rPr>
              <a:t>ADDE netCDF write server: Off-Earth pixels are set to missing; displays correctly in McIDAS-V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C6D2C-1B6D-F91E-4F36-B3BEF84A8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27" y="2667000"/>
            <a:ext cx="6381145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6484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Plans for 2023 and beyond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McIDAS-XRD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/>
              <a:t>IMGEU: When used with COMBINE, paneled frames can display images with a seemingly different enhancement for each panel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SUVI enhancement tables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Adding ABI day/night rocket plume RGB recipes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4631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New investigation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Functionally the same as IMGCOPY, the Python code: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Constructs the ADDE request based on user-input specifications (server, ADDE dataset, subsecting, band, etc.)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Sends request to server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Returned data written to McIDAS Area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39840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New investigation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Original Python code written by </a:t>
            </a:r>
            <a:r>
              <a:rPr lang="en-US" sz="2800" dirty="0" err="1">
                <a:solidFill>
                  <a:schemeClr val="bg1"/>
                </a:solidFill>
              </a:rPr>
              <a:t>Ioan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Ferencik</a:t>
            </a:r>
            <a:r>
              <a:rPr lang="en-US" sz="2800" dirty="0">
                <a:solidFill>
                  <a:schemeClr val="bg1"/>
                </a:solidFill>
              </a:rPr>
              <a:t> in 2019: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 err="1">
                <a:solidFill>
                  <a:srgbClr val="FFFF00"/>
                </a:solidFill>
              </a:rPr>
              <a:t>pyadde</a:t>
            </a:r>
            <a:r>
              <a:rPr lang="en-US" sz="2800" dirty="0">
                <a:solidFill>
                  <a:schemeClr val="bg1"/>
                </a:solidFill>
              </a:rPr>
              <a:t> library is a Python 3 implementation of McIDAS ADDE client binary protocol</a:t>
            </a:r>
            <a:endParaRPr lang="en-US" sz="2800" dirty="0">
              <a:solidFill>
                <a:srgbClr val="FFFF00"/>
              </a:solidFill>
            </a:endParaRP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 err="1">
                <a:solidFill>
                  <a:srgbClr val="FFFF00"/>
                </a:solidFill>
              </a:rPr>
              <a:t>pyarea</a:t>
            </a:r>
            <a:r>
              <a:rPr lang="en-US" sz="2800" dirty="0">
                <a:solidFill>
                  <a:schemeClr val="bg1"/>
                </a:solidFill>
              </a:rPr>
              <a:t> library is a Python port of McIDAS Area Java reader/writer from the </a:t>
            </a:r>
            <a:r>
              <a:rPr lang="en-US" sz="2800" dirty="0" err="1">
                <a:solidFill>
                  <a:schemeClr val="bg1"/>
                </a:solidFill>
              </a:rPr>
              <a:t>edu.wisc.ssec.mcidas</a:t>
            </a:r>
            <a:r>
              <a:rPr lang="en-US" sz="2800" dirty="0">
                <a:solidFill>
                  <a:schemeClr val="bg1"/>
                </a:solidFill>
              </a:rPr>
              <a:t> Java package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09007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New investigation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Sophia Reiner (current undergrad) has developed/prototyped additional functionality within the Python environment: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User input/Default output display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Navigation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Reprojecting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Output netCDF file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3231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User input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Command line interface to input specifications for retrieving data via ADDE: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28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r>
              <a:rPr lang="en-US" sz="2400" dirty="0">
                <a:solidFill>
                  <a:srgbClr val="00B0F0"/>
                </a:solidFill>
                <a:latin typeface="Lucida Sans Typewriter" panose="020B0509030504030204" pitchFamily="49" charset="77"/>
              </a:rPr>
              <a:t>./</a:t>
            </a:r>
            <a:r>
              <a:rPr lang="en-US" sz="2400" dirty="0" err="1">
                <a:solidFill>
                  <a:srgbClr val="00B0F0"/>
                </a:solidFill>
                <a:latin typeface="Lucida Sans Typewriter" panose="020B0509030504030204" pitchFamily="49" charset="77"/>
              </a:rPr>
              <a:t>fetchfile.py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host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</a:t>
            </a:r>
            <a:r>
              <a:rPr lang="en-US" sz="2400" dirty="0" err="1">
                <a:solidFill>
                  <a:schemeClr val="bg1"/>
                </a:solidFill>
                <a:latin typeface="Lucida Sans Typewriter" panose="020B0509030504030204" pitchFamily="49" charset="77"/>
              </a:rPr>
              <a:t>archive.ssec.wisc.edu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group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=AGOES02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descriptor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=A-VIS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file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=AREA9998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unit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=BRIT </a:t>
            </a:r>
            <a:r>
              <a:rPr lang="en-US" sz="2400" dirty="0" err="1">
                <a:solidFill>
                  <a:srgbClr val="FFFF00"/>
                </a:solidFill>
                <a:latin typeface="Lucida Sans Typewriter" panose="020B0509030504030204" pitchFamily="49" charset="77"/>
              </a:rPr>
              <a:t>nlines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=700 </a:t>
            </a:r>
            <a:r>
              <a:rPr lang="en-US" sz="2400" dirty="0" err="1">
                <a:solidFill>
                  <a:srgbClr val="FFFF00"/>
                </a:solidFill>
                <a:latin typeface="Lucida Sans Typewriter" panose="020B0509030504030204" pitchFamily="49" charset="77"/>
              </a:rPr>
              <a:t>nelems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=700 </a:t>
            </a:r>
            <a:r>
              <a:rPr lang="en-US" sz="2400" dirty="0" err="1">
                <a:solidFill>
                  <a:srgbClr val="FFFF00"/>
                </a:solidFill>
                <a:latin typeface="Lucida Sans Typewriter" panose="020B0509030504030204" pitchFamily="49" charset="77"/>
              </a:rPr>
              <a:t>lmag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=-22 </a:t>
            </a:r>
            <a:r>
              <a:rPr lang="en-US" sz="2400" dirty="0" err="1">
                <a:solidFill>
                  <a:srgbClr val="FFFF00"/>
                </a:solidFill>
                <a:latin typeface="Lucida Sans Typewriter" panose="020B0509030504030204" pitchFamily="49" charset="77"/>
              </a:rPr>
              <a:t>emag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=-22 </a:t>
            </a:r>
            <a:r>
              <a:rPr lang="en-US" sz="2400" dirty="0" err="1">
                <a:solidFill>
                  <a:srgbClr val="FFFF00"/>
                </a:solidFill>
                <a:latin typeface="Lucida Sans Typewriter" panose="020B0509030504030204" pitchFamily="49" charset="77"/>
              </a:rPr>
              <a:t>stime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=17.5 </a:t>
            </a:r>
            <a:r>
              <a:rPr lang="en-US" sz="2400" dirty="0" err="1">
                <a:solidFill>
                  <a:srgbClr val="FFFF00"/>
                </a:solidFill>
                <a:latin typeface="Lucida Sans Typewriter" panose="020B0509030504030204" pitchFamily="49" charset="77"/>
              </a:rPr>
              <a:t>etime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=17.5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position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=0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band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=1 </a:t>
            </a:r>
            <a:r>
              <a:rPr lang="en-US" sz="2400" dirty="0">
                <a:solidFill>
                  <a:srgbClr val="FFFF00"/>
                </a:solidFill>
                <a:latin typeface="Lucida Sans Typewriter" panose="020B0509030504030204" pitchFamily="49" charset="77"/>
              </a:rPr>
              <a:t>day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=1978055 </a:t>
            </a:r>
            <a:r>
              <a:rPr lang="en-US" sz="2400" dirty="0" err="1">
                <a:solidFill>
                  <a:srgbClr val="FFFF00"/>
                </a:solidFill>
                <a:latin typeface="Lucida Sans Typewriter" panose="020B0509030504030204" pitchFamily="49" charset="77"/>
              </a:rPr>
              <a:t>netcdf</a:t>
            </a:r>
            <a:r>
              <a:rPr lang="en-US" sz="2400" dirty="0">
                <a:solidFill>
                  <a:schemeClr val="bg1"/>
                </a:solidFill>
                <a:latin typeface="Lucida Sans Typewriter" panose="020B0509030504030204" pitchFamily="49" charset="77"/>
              </a:rPr>
              <a:t>=ncdf9998.nc</a:t>
            </a: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666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Default output display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49F725-73E9-ACB7-EF97-13F4D92AF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453" y="1905000"/>
            <a:ext cx="4483494" cy="4401479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3821C40C-EACC-ADCC-D71D-A0EC59E70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981200"/>
            <a:ext cx="3505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Any data retrieved can be displayed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Navigation information not needed for default display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Calibration not needed (server converts units)</a:t>
            </a:r>
            <a:endParaRPr lang="en-US" sz="3200" dirty="0">
              <a:solidFill>
                <a:schemeClr val="bg1"/>
              </a:solidFill>
            </a:endParaRPr>
          </a:p>
          <a:p>
            <a:pPr lvl="1"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87522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Navigation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To geolocate the data and reproject, navigation is needed: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ADDE server provides McIDAS navigation parameters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Used </a:t>
            </a:r>
            <a:r>
              <a:rPr lang="en-US" sz="2800" dirty="0">
                <a:solidFill>
                  <a:srgbClr val="FFFF00"/>
                </a:solidFill>
              </a:rPr>
              <a:t>f2py</a:t>
            </a:r>
            <a:r>
              <a:rPr lang="en-US" sz="2800" dirty="0">
                <a:solidFill>
                  <a:schemeClr val="bg1"/>
                </a:solidFill>
              </a:rPr>
              <a:t> to convert the McIDAS-X </a:t>
            </a:r>
            <a:r>
              <a:rPr lang="en-US" sz="2800" dirty="0" err="1">
                <a:solidFill>
                  <a:srgbClr val="FFFF00"/>
                </a:solidFill>
              </a:rPr>
              <a:t>nvxgoes.dlm</a:t>
            </a:r>
            <a:r>
              <a:rPr lang="en-US" sz="2800" dirty="0">
                <a:solidFill>
                  <a:schemeClr val="bg1"/>
                </a:solidFill>
              </a:rPr>
              <a:t> Fortran navigation module to a Python-callable library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 err="1">
                <a:solidFill>
                  <a:schemeClr val="bg1"/>
                </a:solidFill>
              </a:rPr>
              <a:t>nvxgoes.dlm</a:t>
            </a:r>
            <a:r>
              <a:rPr lang="en-US" sz="2800" dirty="0">
                <a:solidFill>
                  <a:schemeClr val="bg1"/>
                </a:solidFill>
              </a:rPr>
              <a:t> is for GOES-1 to -7 satellites (1970s to 1990s)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44653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Navigation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97369-ECD3-2853-5824-5C639A944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059157"/>
            <a:ext cx="3582174" cy="3733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761CEA-02E6-A318-6ADB-E2EC6E325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133600"/>
            <a:ext cx="3714045" cy="3646105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1D5FA49-BB30-93CD-646B-90B3758C814E}"/>
              </a:ext>
            </a:extLst>
          </p:cNvPr>
          <p:cNvSpPr/>
          <p:nvPr/>
        </p:nvSpPr>
        <p:spPr bwMode="auto">
          <a:xfrm>
            <a:off x="4191000" y="3581400"/>
            <a:ext cx="762000" cy="609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F15AE-BC21-7592-9E61-61EB34308C13}"/>
              </a:ext>
            </a:extLst>
          </p:cNvPr>
          <p:cNvSpPr txBox="1"/>
          <p:nvPr/>
        </p:nvSpPr>
        <p:spPr>
          <a:xfrm>
            <a:off x="1066800" y="5816941"/>
            <a:ext cx="1726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Original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DE2F3-2C66-C06D-B4AF-E7B27FF6E105}"/>
              </a:ext>
            </a:extLst>
          </p:cNvPr>
          <p:cNvSpPr txBox="1"/>
          <p:nvPr/>
        </p:nvSpPr>
        <p:spPr>
          <a:xfrm>
            <a:off x="5334000" y="5863108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Reprojected to nominal geostationary view</a:t>
            </a:r>
          </a:p>
        </p:txBody>
      </p:sp>
    </p:spTree>
    <p:extLst>
      <p:ext uri="{BB962C8B-B14F-4D97-AF65-F5344CB8AC3E}">
        <p14:creationId xmlns:p14="http://schemas.microsoft.com/office/powerpoint/2010/main" val="44358922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Reprojection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F97369-ECD3-2853-5824-5C639A944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019300"/>
            <a:ext cx="3582174" cy="37338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C1D5FA49-BB30-93CD-646B-90B3758C814E}"/>
              </a:ext>
            </a:extLst>
          </p:cNvPr>
          <p:cNvSpPr/>
          <p:nvPr/>
        </p:nvSpPr>
        <p:spPr bwMode="auto">
          <a:xfrm>
            <a:off x="4191000" y="3581400"/>
            <a:ext cx="762000" cy="609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F15AE-BC21-7592-9E61-61EB34308C13}"/>
              </a:ext>
            </a:extLst>
          </p:cNvPr>
          <p:cNvSpPr txBox="1"/>
          <p:nvPr/>
        </p:nvSpPr>
        <p:spPr>
          <a:xfrm>
            <a:off x="5368046" y="5760831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Latitude/Longitude projection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DE2F3-2C66-C06D-B4AF-E7B27FF6E105}"/>
              </a:ext>
            </a:extLst>
          </p:cNvPr>
          <p:cNvSpPr txBox="1"/>
          <p:nvPr/>
        </p:nvSpPr>
        <p:spPr>
          <a:xfrm>
            <a:off x="533400" y="5792305"/>
            <a:ext cx="3353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Nominal geostationary 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0D2904-E86B-EB22-58C7-221F09715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019300"/>
            <a:ext cx="359066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3655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sz="3600" dirty="0">
                <a:solidFill>
                  <a:srgbClr val="FFFF00"/>
                </a:solidFill>
              </a:rPr>
              <a:t>Plans from last MUG meeting</a:t>
            </a:r>
          </a:p>
          <a:p>
            <a:pPr algn="ctr" eaLnBrk="0" hangingPunct="0"/>
            <a:r>
              <a:rPr lang="en-US" sz="3600" dirty="0">
                <a:solidFill>
                  <a:srgbClr val="FFFF00"/>
                </a:solidFill>
              </a:rPr>
              <a:t>September 2019</a:t>
            </a:r>
          </a:p>
        </p:txBody>
      </p:sp>
      <p:sp>
        <p:nvSpPr>
          <p:cNvPr id="56322" name="Rectangle 3"/>
          <p:cNvSpPr>
            <a:spLocks noChangeArrowheads="1"/>
          </p:cNvSpPr>
          <p:nvPr/>
        </p:nvSpPr>
        <p:spPr bwMode="auto">
          <a:xfrm>
            <a:off x="685800" y="2057400"/>
            <a:ext cx="7772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57200" indent="-45720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3200" dirty="0"/>
              <a:t>Investigate replacement environment for McIDAS-X for Windows 10: </a:t>
            </a:r>
          </a:p>
          <a:p>
            <a:pPr marL="914400" lvl="1" indent="-45720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3200" dirty="0"/>
              <a:t>Windows Subsystem for Linux (WSL)</a:t>
            </a:r>
          </a:p>
          <a:p>
            <a:pPr marL="914400" lvl="1" indent="-45720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3200" strike="sngStrike" dirty="0">
                <a:solidFill>
                  <a:srgbClr val="00B0F0"/>
                </a:solidFill>
              </a:rPr>
              <a:t>Linux Virtual Machine</a:t>
            </a:r>
          </a:p>
          <a:p>
            <a:pPr marL="457200" indent="-45720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3200" dirty="0">
                <a:solidFill>
                  <a:schemeClr val="bg1"/>
                </a:solidFill>
              </a:rPr>
              <a:t>Support for VIIRS EDR data</a:t>
            </a:r>
          </a:p>
          <a:p>
            <a:pPr marL="457200" indent="-45720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3200" dirty="0">
                <a:solidFill>
                  <a:schemeClr val="bg1"/>
                </a:solidFill>
              </a:rPr>
              <a:t>Support Python ADDE servers</a:t>
            </a:r>
          </a:p>
          <a:p>
            <a:pPr marL="457200" indent="-457200" eaLnBrk="0" hangingPunct="0">
              <a:spcBef>
                <a:spcPct val="20000"/>
              </a:spcBef>
              <a:buFont typeface="Wingdings" pitchFamily="2" charset="2"/>
              <a:buChar char="ü"/>
              <a:defRPr/>
            </a:pPr>
            <a:r>
              <a:rPr lang="en-US" sz="3200" strike="sngStrike" dirty="0">
                <a:solidFill>
                  <a:srgbClr val="00B0F0"/>
                </a:solidFill>
              </a:rPr>
              <a:t>Promote from -XRD: GLMIMG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Python ADDE client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netCDF file output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800" dirty="0">
                <a:solidFill>
                  <a:schemeClr val="bg1"/>
                </a:solidFill>
              </a:rPr>
              <a:t>Write out geostationary projected image to netCDF file Displayable in McIDAS-V</a:t>
            </a:r>
          </a:p>
          <a:p>
            <a:pPr eaLnBrk="0" hangingPunct="0">
              <a:spcBef>
                <a:spcPct val="20000"/>
              </a:spcBef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7A3E89-D6C1-938B-446D-52BDDBB22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131922"/>
            <a:ext cx="5552772" cy="311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12631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Any questions for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Jay or Dave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on McIDAS-X Demo?</a:t>
            </a:r>
          </a:p>
          <a:p>
            <a:pPr algn="ctr" eaLnBrk="0" hangingPunct="0"/>
            <a:endParaRPr lang="en-US" dirty="0">
              <a:solidFill>
                <a:schemeClr val="bg1"/>
              </a:solidFill>
            </a:endParaRP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Any technical questions about Python ADDE client:</a:t>
            </a:r>
          </a:p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Sophia should be at icebreaker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2405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GOES Satellites</a:t>
            </a:r>
          </a:p>
          <a:p>
            <a:pPr algn="ctr" eaLnBrk="0" hangingPunct="0"/>
            <a:r>
              <a:rPr lang="en-US" sz="3200" dirty="0">
                <a:solidFill>
                  <a:schemeClr val="bg1"/>
                </a:solidFill>
              </a:rPr>
              <a:t>GOES-R Series ABI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Support GOES-17 fusion imagery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Calculate actual data resolution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Support for Level 2 CMIP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Corrected 1x1 pixel shift with upper left corner is off image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New Level 2 products: Aerosol detection of smoke and dust. Level 3 </a:t>
            </a:r>
            <a:r>
              <a:rPr lang="en-US" sz="3200" dirty="0" err="1">
                <a:solidFill>
                  <a:schemeClr val="bg1"/>
                </a:solidFill>
              </a:rPr>
              <a:t>Vlab</a:t>
            </a:r>
            <a:r>
              <a:rPr lang="en-US" sz="3200" dirty="0">
                <a:solidFill>
                  <a:schemeClr val="bg1"/>
                </a:solidFill>
              </a:rPr>
              <a:t> GLM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7E7A3D-8C3C-434D-89D3-054511944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6477000"/>
            <a:ext cx="1016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9164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GOES Satellites</a:t>
            </a:r>
          </a:p>
          <a:p>
            <a:pPr algn="ctr" eaLnBrk="0" hangingPunct="0"/>
            <a:r>
              <a:rPr lang="en-US" sz="3200" dirty="0">
                <a:solidFill>
                  <a:schemeClr val="bg1"/>
                </a:solidFill>
              </a:rPr>
              <a:t>GOES-R Series ABI with Database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Database support for archive datasets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Servers are capable for use with database with GOES-18 and -19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Fixed error when database is used with a DAY range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Polar Satellites</a:t>
            </a:r>
          </a:p>
          <a:p>
            <a:pPr algn="ctr" eaLnBrk="0" hangingPunct="0"/>
            <a:r>
              <a:rPr lang="en-US" sz="3200" dirty="0">
                <a:solidFill>
                  <a:schemeClr val="bg1"/>
                </a:solidFill>
              </a:rPr>
              <a:t>VIIRS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Fixes to shortwave IR (band 18; M13) data interrogation (IMGPROBE)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Improve data output precision for NREF and REF (visible, near IR, SW IR)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Ability for server to read both SDR and EDR data files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3B2BCA-979F-B349-9DF1-9A4051F86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6477000"/>
            <a:ext cx="1016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3597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Other Geostationary Satellites</a:t>
            </a:r>
          </a:p>
          <a:p>
            <a:pPr algn="ctr" eaLnBrk="0" hangingPunct="0"/>
            <a:r>
              <a:rPr lang="en-US" sz="3200" dirty="0" err="1">
                <a:solidFill>
                  <a:schemeClr val="bg1"/>
                </a:solidFill>
              </a:rPr>
              <a:t>Meteosat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Added more precision in output of radiance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New server for </a:t>
            </a:r>
            <a:r>
              <a:rPr lang="en-US" sz="3200" dirty="0" err="1">
                <a:solidFill>
                  <a:schemeClr val="bg1"/>
                </a:solidFill>
              </a:rPr>
              <a:t>Meteosat</a:t>
            </a:r>
            <a:r>
              <a:rPr lang="en-US" sz="3200" dirty="0">
                <a:solidFill>
                  <a:schemeClr val="bg1"/>
                </a:solidFill>
              </a:rPr>
              <a:t> Third Generation (MTG) Flexible Combined Imager (FCI). Python-based.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Added navigation and calibration modules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95020-FB57-2A4C-8D6B-4398083EEF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6477000"/>
            <a:ext cx="1016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24033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Other Geostationary Satellites</a:t>
            </a:r>
          </a:p>
          <a:p>
            <a:pPr algn="ctr" eaLnBrk="0" hangingPunct="0"/>
            <a:r>
              <a:rPr lang="en-US" sz="3200" dirty="0" err="1">
                <a:solidFill>
                  <a:schemeClr val="bg1"/>
                </a:solidFill>
              </a:rPr>
              <a:t>Himawari</a:t>
            </a:r>
            <a:r>
              <a:rPr lang="en-US" sz="3200" dirty="0">
                <a:solidFill>
                  <a:schemeClr val="bg1"/>
                </a:solidFill>
              </a:rPr>
              <a:t>, pre-GOES-R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 err="1">
                <a:solidFill>
                  <a:schemeClr val="bg1"/>
                </a:solidFill>
              </a:rPr>
              <a:t>Himawari</a:t>
            </a:r>
            <a:endParaRPr lang="en-US" sz="2800" dirty="0">
              <a:solidFill>
                <a:schemeClr val="bg1"/>
              </a:solidFill>
            </a:endParaRP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Updates for high-resolution band 7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EUMETCast version of </a:t>
            </a:r>
            <a:r>
              <a:rPr lang="en-US" sz="2800" dirty="0" err="1">
                <a:solidFill>
                  <a:schemeClr val="bg1"/>
                </a:solidFill>
              </a:rPr>
              <a:t>HimawariCast</a:t>
            </a:r>
            <a:r>
              <a:rPr lang="en-US" sz="2800" dirty="0">
                <a:solidFill>
                  <a:schemeClr val="bg1"/>
                </a:solidFill>
              </a:rPr>
              <a:t> support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Electro-optical Infrared Weather System Geostationary (EWS-G1)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Updates needed for GOES-13 to EWS-G1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dirty="0">
                <a:solidFill>
                  <a:schemeClr val="bg1"/>
                </a:solidFill>
              </a:rPr>
              <a:t>EWS-G2 (formerly GOES-15) coming soon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62B990-9AD6-8347-99CD-23F5525E6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6477000"/>
            <a:ext cx="1016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5455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dirty="0">
                <a:solidFill>
                  <a:schemeClr val="bg1"/>
                </a:solidFill>
              </a:rPr>
              <a:t>Imagery</a:t>
            </a: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IMGCONV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BNOR (blue channel normalization)</a:t>
            </a:r>
          </a:p>
          <a:p>
            <a:pPr marL="1257300" lvl="2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With Rayleigh scattering correction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IDT option to specify limb darkening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IMGPROBE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NORM: histogram normalization</a:t>
            </a:r>
          </a:p>
          <a:p>
            <a:pPr marL="800100" lvl="1" indent="-34290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3200" dirty="0">
                <a:solidFill>
                  <a:schemeClr val="bg1"/>
                </a:solidFill>
              </a:rPr>
              <a:t>Increase BOX limit size to 30M pixels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BD22A7-76FD-BE44-8B3A-36019961B97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E6839C-29CE-9A41-BCE8-7856EBA9C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6477000"/>
            <a:ext cx="101600" cy="1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8825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28521</TotalTime>
  <Words>1444</Words>
  <Application>Microsoft Macintosh PowerPoint</Application>
  <PresentationFormat>On-screen Show (4:3)</PresentationFormat>
  <Paragraphs>262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Lucida Sans Typewriter</vt:lpstr>
      <vt:lpstr>Times New Roman</vt:lpstr>
      <vt:lpstr>Wingdings</vt:lpstr>
      <vt:lpstr>Blank Presentation</vt:lpstr>
      <vt:lpstr>McIDAS-X Software Development and Demonstration</vt:lpstr>
      <vt:lpstr>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SSEC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Software Development and McIDAS 7.8 Upgrade</dc:title>
  <dc:creator>Dave Santek</dc:creator>
  <cp:lastModifiedBy>DAVID A SANTEK</cp:lastModifiedBy>
  <cp:revision>563</cp:revision>
  <cp:lastPrinted>2019-09-12T21:09:11Z</cp:lastPrinted>
  <dcterms:created xsi:type="dcterms:W3CDTF">2013-09-06T01:47:04Z</dcterms:created>
  <dcterms:modified xsi:type="dcterms:W3CDTF">2023-09-22T20:41:16Z</dcterms:modified>
</cp:coreProperties>
</file>