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89" r:id="rId6"/>
    <p:sldId id="290" r:id="rId7"/>
    <p:sldId id="291" r:id="rId8"/>
    <p:sldId id="292" r:id="rId9"/>
    <p:sldId id="319" r:id="rId10"/>
    <p:sldId id="315" r:id="rId11"/>
    <p:sldId id="316" r:id="rId12"/>
    <p:sldId id="317" r:id="rId13"/>
    <p:sldId id="318" r:id="rId14"/>
    <p:sldId id="300" r:id="rId15"/>
    <p:sldId id="314" r:id="rId16"/>
    <p:sldId id="301" r:id="rId17"/>
    <p:sldId id="302" r:id="rId18"/>
    <p:sldId id="303" r:id="rId19"/>
    <p:sldId id="305" r:id="rId20"/>
    <p:sldId id="306" r:id="rId21"/>
    <p:sldId id="311" r:id="rId22"/>
    <p:sldId id="307" r:id="rId23"/>
    <p:sldId id="308" r:id="rId24"/>
    <p:sldId id="30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3" autoAdjust="0"/>
    <p:restoredTop sz="95584" autoAdjust="0"/>
  </p:normalViewPr>
  <p:slideViewPr>
    <p:cSldViewPr snapToGrid="0">
      <p:cViewPr>
        <p:scale>
          <a:sx n="75" d="100"/>
          <a:sy n="75" d="100"/>
        </p:scale>
        <p:origin x="1044" y="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8468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2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5/19/2025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 smtClean="0"/>
              <a:t>Click to edit Master subtitle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 smtClean="0"/>
              <a:t>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 smtClean="0"/>
              <a:t>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1487" y="1320799"/>
            <a:ext cx="8705765" cy="3900558"/>
          </a:xfrm>
        </p:spPr>
        <p:txBody>
          <a:bodyPr/>
          <a:lstStyle/>
          <a:p>
            <a:r>
              <a:rPr lang="en-US" dirty="0" smtClean="0"/>
              <a:t>MUG Status Update</a:t>
            </a:r>
            <a:br>
              <a:rPr lang="en-US" dirty="0" smtClean="0"/>
            </a:br>
            <a:r>
              <a:rPr lang="en-US" sz="3200" dirty="0" smtClean="0"/>
              <a:t>Becky Schaffer – McIDAS Program </a:t>
            </a:r>
            <a:r>
              <a:rPr lang="en-US" sz="3200" dirty="0" smtClean="0"/>
              <a:t>Manager</a:t>
            </a:r>
            <a:br>
              <a:rPr lang="en-US" sz="3200" dirty="0" smtClean="0"/>
            </a:br>
            <a:r>
              <a:rPr lang="en-US" sz="3200" dirty="0" smtClean="0"/>
              <a:t>		</a:t>
            </a:r>
            <a:r>
              <a:rPr lang="en-US" sz="3200" dirty="0" smtClean="0">
                <a:solidFill>
                  <a:schemeClr val="bg1"/>
                </a:solidFill>
              </a:rPr>
              <a:t>		beckys@ssec.wisc.edu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761488" y="4691270"/>
            <a:ext cx="8105296" cy="1695982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 algn="r"/>
            <a:r>
              <a:rPr lang="en-US" sz="3000" b="1" dirty="0"/>
              <a:t>2025 McIDAS Users' Group Meeting</a:t>
            </a:r>
            <a:endParaRPr lang="en-US" sz="3000" dirty="0"/>
          </a:p>
          <a:p>
            <a:pPr algn="r"/>
            <a:r>
              <a:rPr lang="en-US" sz="3000" b="1" dirty="0"/>
              <a:t>     21 May </a:t>
            </a:r>
            <a:r>
              <a:rPr lang="en-US" sz="3000" b="1" dirty="0" smtClean="0"/>
              <a:t>2025</a:t>
            </a:r>
          </a:p>
          <a:p>
            <a:pPr algn="r"/>
            <a:r>
              <a:rPr lang="en-US" sz="3000" dirty="0"/>
              <a:t>https://www.ssec.wisc.edu/mcidas</a:t>
            </a:r>
            <a:br>
              <a:rPr lang="en-US" sz="3000" dirty="0"/>
            </a:br>
            <a:endParaRPr lang="en-US" sz="3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What’s New in </a:t>
            </a:r>
            <a:r>
              <a:rPr lang="en-US" dirty="0" smtClean="0"/>
              <a:t>2025?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McIDAS-X OS Support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644051"/>
              </p:ext>
            </p:extLst>
          </p:nvPr>
        </p:nvGraphicFramePr>
        <p:xfrm>
          <a:off x="1087967" y="1681164"/>
          <a:ext cx="9302327" cy="3250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303">
                  <a:extLst>
                    <a:ext uri="{9D8B030D-6E8A-4147-A177-3AD203B41FA5}">
                      <a16:colId xmlns:a16="http://schemas.microsoft.com/office/drawing/2014/main" val="2594640850"/>
                    </a:ext>
                  </a:extLst>
                </a:gridCol>
                <a:gridCol w="3782946">
                  <a:extLst>
                    <a:ext uri="{9D8B030D-6E8A-4147-A177-3AD203B41FA5}">
                      <a16:colId xmlns:a16="http://schemas.microsoft.com/office/drawing/2014/main" val="3516898449"/>
                    </a:ext>
                  </a:extLst>
                </a:gridCol>
                <a:gridCol w="3810078">
                  <a:extLst>
                    <a:ext uri="{9D8B030D-6E8A-4147-A177-3AD203B41FA5}">
                      <a16:colId xmlns:a16="http://schemas.microsoft.com/office/drawing/2014/main" val="504077893"/>
                    </a:ext>
                  </a:extLst>
                </a:gridCol>
              </a:tblGrid>
              <a:tr h="84298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Vendor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Operating System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Compilers Supported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508659"/>
                  </a:ext>
                </a:extLst>
              </a:tr>
              <a:tr h="84598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Red</a:t>
                      </a:r>
                      <a:r>
                        <a:rPr lang="en-US" sz="2800" baseline="0" dirty="0" smtClean="0"/>
                        <a:t> Hat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Red Hat Enterprise Linux (RHEL)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gcc /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gfortran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104277"/>
                  </a:ext>
                </a:extLst>
              </a:tr>
              <a:tr h="463926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B0F0"/>
                          </a:solidFill>
                        </a:rPr>
                        <a:t>RHEL</a:t>
                      </a:r>
                      <a:r>
                        <a:rPr lang="en-US" sz="2800" b="1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rgbClr val="00B0F0"/>
                          </a:solidFill>
                        </a:rPr>
                        <a:t>9.5 </a:t>
                      </a:r>
                      <a:br>
                        <a:rPr lang="en-US" sz="2800" b="1" baseline="0" dirty="0" smtClean="0">
                          <a:solidFill>
                            <a:srgbClr val="00B0F0"/>
                          </a:solidFill>
                        </a:rPr>
                      </a:br>
                      <a:r>
                        <a:rPr lang="en-US" sz="2800" b="1" baseline="0" dirty="0" smtClean="0">
                          <a:solidFill>
                            <a:srgbClr val="00B0F0"/>
                          </a:solidFill>
                        </a:rPr>
                        <a:t>     - new in 2023.1</a:t>
                      </a:r>
                      <a:endParaRPr lang="en-US" sz="28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11.5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292820"/>
                  </a:ext>
                </a:extLst>
              </a:tr>
              <a:tr h="463926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RHEL </a:t>
                      </a:r>
                      <a:r>
                        <a:rPr lang="en-US" sz="2800" dirty="0" smtClean="0"/>
                        <a:t>8.1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8.5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584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38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Who uses McIDAS-X?</a:t>
            </a:r>
            <a:br>
              <a:rPr lang="en-US" dirty="0" smtClean="0"/>
            </a:br>
            <a:r>
              <a:rPr lang="en-US" dirty="0" smtClean="0"/>
              <a:t>	Current MUG Members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985647"/>
              </p:ext>
            </p:extLst>
          </p:nvPr>
        </p:nvGraphicFramePr>
        <p:xfrm>
          <a:off x="502557" y="978728"/>
          <a:ext cx="11144674" cy="5963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119">
                  <a:extLst>
                    <a:ext uri="{9D8B030D-6E8A-4147-A177-3AD203B41FA5}">
                      <a16:colId xmlns:a16="http://schemas.microsoft.com/office/drawing/2014/main" val="2683145500"/>
                    </a:ext>
                  </a:extLst>
                </a:gridCol>
                <a:gridCol w="3687030">
                  <a:extLst>
                    <a:ext uri="{9D8B030D-6E8A-4147-A177-3AD203B41FA5}">
                      <a16:colId xmlns:a16="http://schemas.microsoft.com/office/drawing/2014/main" val="2214563649"/>
                    </a:ext>
                  </a:extLst>
                </a:gridCol>
                <a:gridCol w="3553525">
                  <a:extLst>
                    <a:ext uri="{9D8B030D-6E8A-4147-A177-3AD203B41FA5}">
                      <a16:colId xmlns:a16="http://schemas.microsoft.com/office/drawing/2014/main" val="2069017717"/>
                    </a:ext>
                  </a:extLst>
                </a:gridCol>
              </a:tblGrid>
              <a:tr h="3855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28738"/>
                  </a:ext>
                </a:extLst>
              </a:tr>
              <a:tr h="549374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NOAA</a:t>
                      </a:r>
                    </a:p>
                    <a:p>
                      <a:pPr algn="l"/>
                      <a:r>
                        <a:rPr lang="en-US" sz="2400" dirty="0" smtClean="0"/>
                        <a:t>CLASS</a:t>
                      </a:r>
                    </a:p>
                    <a:p>
                      <a:r>
                        <a:rPr lang="en-US" sz="2400" dirty="0" smtClean="0"/>
                        <a:t>ESPC</a:t>
                      </a:r>
                    </a:p>
                    <a:p>
                      <a:r>
                        <a:rPr lang="en-US" sz="2400" dirty="0" smtClean="0"/>
                        <a:t>NCEP</a:t>
                      </a:r>
                      <a:r>
                        <a:rPr lang="en-US" sz="2400" baseline="0" dirty="0" smtClean="0"/>
                        <a:t> CENTRAL </a:t>
                      </a:r>
                      <a:br>
                        <a:rPr lang="en-US" sz="2400" baseline="0" dirty="0" smtClean="0"/>
                      </a:br>
                      <a:r>
                        <a:rPr lang="en-US" sz="2400" baseline="0" dirty="0" smtClean="0"/>
                        <a:t>     </a:t>
                      </a:r>
                      <a:r>
                        <a:rPr lang="en-US" sz="2400" baseline="0" dirty="0" smtClean="0"/>
                        <a:t>OPERATIONS</a:t>
                      </a:r>
                      <a:endParaRPr lang="en-US" sz="2400" dirty="0" smtClean="0"/>
                    </a:p>
                    <a:p>
                      <a:r>
                        <a:rPr lang="en-US" sz="2400" dirty="0" smtClean="0"/>
                        <a:t>NWS - PACIFIC</a:t>
                      </a:r>
                      <a:r>
                        <a:rPr lang="en-US" sz="2400" baseline="0" dirty="0" smtClean="0"/>
                        <a:t> REGION</a:t>
                      </a:r>
                    </a:p>
                    <a:p>
                      <a:r>
                        <a:rPr lang="en-US" sz="2400" baseline="0" dirty="0" smtClean="0"/>
                        <a:t>STAR</a:t>
                      </a: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>NOAA – CI</a:t>
                      </a:r>
                    </a:p>
                    <a:p>
                      <a:r>
                        <a:rPr lang="en-US" sz="2400" baseline="0" dirty="0" smtClean="0"/>
                        <a:t>CIMSS/SSEC</a:t>
                      </a:r>
                    </a:p>
                    <a:p>
                      <a:r>
                        <a:rPr lang="en-US" sz="2400" baseline="0" dirty="0" smtClean="0"/>
                        <a:t>CIRA</a:t>
                      </a:r>
                    </a:p>
                    <a:p>
                      <a:endParaRPr lang="en-US" sz="2400" baseline="0" dirty="0" smtClean="0"/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EDUCATION</a:t>
                      </a:r>
                    </a:p>
                    <a:p>
                      <a:r>
                        <a:rPr lang="en-US" sz="2400" dirty="0" smtClean="0"/>
                        <a:t>UNIDATA</a:t>
                      </a:r>
                    </a:p>
                    <a:p>
                      <a:endParaRPr lang="en-US" sz="2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>NASA</a:t>
                      </a:r>
                    </a:p>
                    <a:p>
                      <a:r>
                        <a:rPr lang="en-US" sz="2400" baseline="0" dirty="0" smtClean="0"/>
                        <a:t>COLUMBIA SCIENTIFIC  </a:t>
                      </a:r>
                    </a:p>
                    <a:p>
                      <a:r>
                        <a:rPr lang="en-US" sz="2400" baseline="0" dirty="0" smtClean="0"/>
                        <a:t>     BALLOON </a:t>
                      </a:r>
                      <a:r>
                        <a:rPr lang="en-US" sz="2400" baseline="0" dirty="0" smtClean="0"/>
                        <a:t>FACILITY</a:t>
                      </a:r>
                    </a:p>
                    <a:p>
                      <a:r>
                        <a:rPr lang="en-US" sz="2400" baseline="0" dirty="0" smtClean="0"/>
                        <a:t>JOHNSON SPACE</a:t>
                      </a:r>
                      <a:br>
                        <a:rPr lang="en-US" sz="2400" baseline="0" dirty="0" smtClean="0"/>
                      </a:br>
                      <a:r>
                        <a:rPr lang="en-US" sz="2400" baseline="0" dirty="0" smtClean="0"/>
                        <a:t>     CENTER</a:t>
                      </a:r>
                      <a:endParaRPr lang="en-US" sz="2400" baseline="0" dirty="0" smtClean="0"/>
                    </a:p>
                    <a:p>
                      <a:r>
                        <a:rPr lang="en-US" sz="2400" baseline="0" dirty="0" smtClean="0"/>
                        <a:t>LANGLEY RESEARCH </a:t>
                      </a:r>
                      <a:br>
                        <a:rPr lang="en-US" sz="2400" baseline="0" dirty="0" smtClean="0"/>
                      </a:br>
                      <a:r>
                        <a:rPr lang="en-US" sz="2400" baseline="0" dirty="0" smtClean="0"/>
                        <a:t>     CENTER</a:t>
                      </a: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>GOVERNMENT / MILITARY</a:t>
                      </a:r>
                    </a:p>
                    <a:p>
                      <a:r>
                        <a:rPr lang="en-US" sz="2400" baseline="0" dirty="0" smtClean="0"/>
                        <a:t>CAPE CANAVERAL SFS</a:t>
                      </a:r>
                    </a:p>
                    <a:p>
                      <a:r>
                        <a:rPr lang="en-US" sz="2400" baseline="0" dirty="0" smtClean="0"/>
                        <a:t>NTSB</a:t>
                      </a:r>
                    </a:p>
                    <a:p>
                      <a:r>
                        <a:rPr lang="en-US" sz="2400" baseline="0" dirty="0" smtClean="0"/>
                        <a:t>PATRICK AFB CDD</a:t>
                      </a:r>
                    </a:p>
                    <a:p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PRIVATE</a:t>
                      </a:r>
                      <a:endParaRPr lang="en-US" sz="240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n-US" sz="2400" dirty="0" smtClean="0"/>
                        <a:t>ACCUWEATHER</a:t>
                      </a:r>
                    </a:p>
                    <a:p>
                      <a:r>
                        <a:rPr lang="en-US" sz="2400" dirty="0" smtClean="0"/>
                        <a:t>BOEING</a:t>
                      </a:r>
                      <a:endParaRPr lang="en-US" sz="2400" dirty="0" smtClean="0"/>
                    </a:p>
                    <a:p>
                      <a:r>
                        <a:rPr lang="en-US" sz="2400" dirty="0" smtClean="0"/>
                        <a:t>ENSCO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REDTOWN SERVICES</a:t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    – KWAJALEIN ATOLL</a:t>
                      </a:r>
                    </a:p>
                    <a:p>
                      <a:endParaRPr lang="en-US" sz="2400" dirty="0" smtClean="0"/>
                    </a:p>
                    <a:p>
                      <a:pPr algn="ctr"/>
                      <a:endParaRPr lang="en-US" sz="24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INTERNATIONAL</a:t>
                      </a:r>
                      <a:endParaRPr lang="en-US" sz="240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n-US" sz="2400" dirty="0" smtClean="0"/>
                        <a:t>AUSTRALIA – BoM</a:t>
                      </a:r>
                    </a:p>
                    <a:p>
                      <a:r>
                        <a:rPr lang="en-US" sz="2400" dirty="0" smtClean="0"/>
                        <a:t>MEXICO – AIR</a:t>
                      </a:r>
                      <a:r>
                        <a:rPr lang="en-US" sz="2400" baseline="0" dirty="0" smtClean="0"/>
                        <a:t> FORCE</a:t>
                      </a:r>
                    </a:p>
                    <a:p>
                      <a:r>
                        <a:rPr lang="en-US" sz="2400" dirty="0" smtClean="0"/>
                        <a:t>MEXICO</a:t>
                      </a:r>
                      <a:r>
                        <a:rPr lang="en-US" sz="2400" baseline="0" dirty="0" smtClean="0"/>
                        <a:t> – HIDROMET</a:t>
                      </a:r>
                    </a:p>
                    <a:p>
                      <a:r>
                        <a:rPr lang="en-US" sz="2400" dirty="0" smtClean="0"/>
                        <a:t>SPAIN </a:t>
                      </a:r>
                      <a:r>
                        <a:rPr lang="en-US" sz="2400" baseline="0" dirty="0" smtClean="0"/>
                        <a:t>–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smtClean="0"/>
                        <a:t>AEMet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620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34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Who </a:t>
            </a:r>
            <a:r>
              <a:rPr lang="en-US" dirty="0" smtClean="0"/>
              <a:t>fund</a:t>
            </a:r>
            <a:r>
              <a:rPr lang="en-US" dirty="0" smtClean="0"/>
              <a:t>s </a:t>
            </a:r>
            <a:r>
              <a:rPr lang="en-US" dirty="0" smtClean="0"/>
              <a:t>McIDAS-X?</a:t>
            </a:r>
            <a:br>
              <a:rPr lang="en-US" dirty="0" smtClean="0"/>
            </a:br>
            <a:r>
              <a:rPr lang="en-US" dirty="0" smtClean="0"/>
              <a:t>	Current MUG Members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01700" y="1574801"/>
            <a:ext cx="51562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McIDAS support and maintenance is funded 100% by MUG Membership Fees</a:t>
            </a:r>
          </a:p>
          <a:p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Additional funding pays for special projects:</a:t>
            </a:r>
            <a:endParaRPr lang="en-US" sz="28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SSEC Funds – ABI python servers &amp; database 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NOAA / AMRDC – MTG &amp; </a:t>
            </a:r>
            <a:r>
              <a:rPr lang="en-US" sz="2600" b="1" dirty="0" err="1">
                <a:solidFill>
                  <a:schemeClr val="bg1"/>
                </a:solidFill>
              </a:rPr>
              <a:t>MetOp</a:t>
            </a:r>
            <a:r>
              <a:rPr lang="en-US" sz="2600" b="1" dirty="0">
                <a:solidFill>
                  <a:schemeClr val="bg1"/>
                </a:solidFill>
              </a:rPr>
              <a:t>-SG python servers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CIRA – VIIRS development</a:t>
            </a:r>
          </a:p>
          <a:p>
            <a:endParaRPr lang="en-US" sz="2800" dirty="0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475" y="1574801"/>
            <a:ext cx="4663449" cy="467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52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Who uses McIDAS-V?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9390380" cy="1888384"/>
          </a:xfrm>
        </p:spPr>
        <p:txBody>
          <a:bodyPr>
            <a:noAutofit/>
          </a:bodyPr>
          <a:lstStyle/>
          <a:p>
            <a:pPr marL="57150" lvl="0" algn="l">
              <a:buClr>
                <a:prstClr val="white"/>
              </a:buClr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McIDAS-V is now used in…</a:t>
            </a:r>
          </a:p>
          <a:p>
            <a:pPr marL="914400" lvl="1" indent="-457200">
              <a:buClr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research projects &amp; publications</a:t>
            </a:r>
          </a:p>
          <a:p>
            <a:pPr marL="914400" lvl="1" indent="-457200">
              <a:buClr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satellite blogs</a:t>
            </a:r>
          </a:p>
          <a:p>
            <a:pPr marL="914400" lvl="1" indent="-457200">
              <a:buClr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satellite meteorology classes </a:t>
            </a:r>
          </a:p>
          <a:p>
            <a:pPr marL="914400" lvl="1" indent="-457200">
              <a:buClr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visualization of EUMETCast and GEONETCast</a:t>
            </a:r>
          </a:p>
          <a:p>
            <a:pPr marL="914400" lvl="1" indent="-4572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international training courses: EUMETSAT, CIRA</a:t>
            </a:r>
          </a:p>
          <a:p>
            <a:pPr marL="914400" lvl="1" indent="-4572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private </a:t>
            </a:r>
            <a:r>
              <a:rPr lang="en-US" sz="2800" dirty="0" smtClean="0">
                <a:solidFill>
                  <a:prstClr val="white"/>
                </a:solidFill>
              </a:rPr>
              <a:t>industry</a:t>
            </a:r>
            <a:br>
              <a:rPr lang="en-US" sz="2800" dirty="0" smtClean="0">
                <a:solidFill>
                  <a:prstClr val="white"/>
                </a:solidFill>
              </a:rPr>
            </a:br>
            <a:r>
              <a:rPr lang="en-US" sz="2800" dirty="0" smtClean="0">
                <a:solidFill>
                  <a:prstClr val="white"/>
                </a:solidFill>
              </a:rPr>
              <a:t/>
            </a:r>
            <a:br>
              <a:rPr lang="en-US" sz="2800" dirty="0" smtClean="0">
                <a:solidFill>
                  <a:prstClr val="white"/>
                </a:solidFill>
              </a:rPr>
            </a:br>
            <a:r>
              <a:rPr lang="en-US" sz="2800" dirty="0" smtClean="0">
                <a:solidFill>
                  <a:prstClr val="white"/>
                </a:solidFill>
              </a:rPr>
              <a:t>Funded mostly by MUG with special projects funded by CIRA &amp; EUMETSAT</a:t>
            </a:r>
            <a:endParaRPr lang="en-US" sz="2800" dirty="0">
              <a:solidFill>
                <a:prstClr val="white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8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Who uses McIDAS-V?</a:t>
            </a:r>
            <a:br>
              <a:rPr lang="en-US" dirty="0" smtClean="0"/>
            </a:br>
            <a:r>
              <a:rPr lang="en-US" dirty="0" smtClean="0"/>
              <a:t>	From the Usage Statistics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549486" y="1601047"/>
            <a:ext cx="9877213" cy="2869353"/>
          </a:xfrm>
        </p:spPr>
        <p:txBody>
          <a:bodyPr>
            <a:noAutofit/>
          </a:bodyPr>
          <a:lstStyle/>
          <a:p>
            <a:pPr lvl="1"/>
            <a:r>
              <a:rPr lang="en-US" sz="2800" dirty="0" smtClean="0">
                <a:solidFill>
                  <a:schemeClr val="bg1"/>
                </a:solidFill>
              </a:rPr>
              <a:t>1.2 </a:t>
            </a:r>
            <a:r>
              <a:rPr lang="en-US" sz="2800" dirty="0" smtClean="0">
                <a:solidFill>
                  <a:schemeClr val="bg1"/>
                </a:solidFill>
              </a:rPr>
              <a:t>MILLION Uses in </a:t>
            </a:r>
            <a:r>
              <a:rPr lang="en-US" sz="2800" dirty="0">
                <a:solidFill>
                  <a:schemeClr val="bg1"/>
                </a:solidFill>
              </a:rPr>
              <a:t>2024 ! </a:t>
            </a:r>
            <a:r>
              <a:rPr lang="en-US" sz="2800" dirty="0" smtClean="0">
                <a:solidFill>
                  <a:schemeClr val="bg1"/>
                </a:solidFill>
              </a:rPr>
              <a:t>   </a:t>
            </a:r>
          </a:p>
          <a:p>
            <a:pPr lvl="1"/>
            <a:endParaRPr lang="en-US" sz="2800" dirty="0" smtClean="0">
              <a:solidFill>
                <a:schemeClr val="bg1"/>
              </a:solidFill>
            </a:endParaRP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18 </a:t>
            </a:r>
            <a:r>
              <a:rPr lang="en-US" sz="2800" dirty="0">
                <a:solidFill>
                  <a:schemeClr val="bg1"/>
                </a:solidFill>
              </a:rPr>
              <a:t>MILLION Total Uses </a:t>
            </a:r>
            <a:r>
              <a:rPr lang="en-US" sz="2800" dirty="0" smtClean="0">
                <a:solidFill>
                  <a:schemeClr val="bg1"/>
                </a:solidFill>
              </a:rPr>
              <a:t>!</a:t>
            </a:r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	- </a:t>
            </a:r>
            <a:r>
              <a:rPr lang="en-US" sz="2800" dirty="0" smtClean="0">
                <a:solidFill>
                  <a:schemeClr val="bg1"/>
                </a:solidFill>
              </a:rPr>
              <a:t>each time a script is run or McIDAS-V is started</a:t>
            </a:r>
          </a:p>
          <a:p>
            <a:pPr marL="609600" lvl="0" indent="-609600" algn="l">
              <a:lnSpc>
                <a:spcPct val="80000"/>
              </a:lnSpc>
              <a:spcAft>
                <a:spcPts val="1200"/>
              </a:spcAft>
              <a:buClr>
                <a:srgbClr val="47C3D3"/>
              </a:buClr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1</a:t>
            </a:r>
            <a:r>
              <a:rPr lang="en-US" sz="2800" dirty="0" smtClean="0">
                <a:solidFill>
                  <a:schemeClr val="bg1"/>
                </a:solidFill>
              </a:rPr>
              <a:t>450 Members of the McIDAS-V Forums ! </a:t>
            </a:r>
          </a:p>
          <a:p>
            <a:pPr marL="609600" lvl="0" indent="-609600" algn="l">
              <a:lnSpc>
                <a:spcPct val="80000"/>
              </a:lnSpc>
              <a:spcAft>
                <a:spcPts val="1200"/>
              </a:spcAft>
              <a:buClr>
                <a:srgbClr val="47C3D3"/>
              </a:buClr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FFFFFF"/>
                </a:solidFill>
              </a:rPr>
              <a:t>Users </a:t>
            </a:r>
            <a:r>
              <a:rPr lang="en-US" sz="2800" dirty="0">
                <a:solidFill>
                  <a:srgbClr val="FFFFFF"/>
                </a:solidFill>
              </a:rPr>
              <a:t>of McIDAS-V are encouraged to answer forum questions of other users and share their knowledge &amp; expertise.</a:t>
            </a:r>
          </a:p>
          <a:p>
            <a:pPr lvl="1"/>
            <a:endParaRPr lang="en-US" sz="2800" dirty="0" smtClean="0">
              <a:solidFill>
                <a:schemeClr val="bg1"/>
              </a:solidFill>
            </a:endParaRPr>
          </a:p>
          <a:p>
            <a:pPr lvl="1"/>
            <a:endParaRPr lang="en-US" sz="2800" dirty="0">
              <a:solidFill>
                <a:schemeClr val="bg1"/>
              </a:solidFill>
            </a:endParaRP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31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McIDAS Support</a:t>
            </a:r>
            <a:br>
              <a:rPr lang="en-US" dirty="0" smtClean="0"/>
            </a:br>
            <a:r>
              <a:rPr lang="en-US" dirty="0" smtClean="0"/>
              <a:t>	User Support Requests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0982113" cy="4673601"/>
          </a:xfrm>
        </p:spPr>
        <p:txBody>
          <a:bodyPr>
            <a:noAutofit/>
          </a:bodyPr>
          <a:lstStyle/>
          <a:p>
            <a:pPr marL="609600" indent="-609600" algn="l">
              <a:lnSpc>
                <a:spcPct val="80000"/>
              </a:lnSpc>
              <a:spcAft>
                <a:spcPts val="1200"/>
              </a:spcAft>
            </a:pPr>
            <a:r>
              <a:rPr lang="en-US" sz="2800" dirty="0"/>
              <a:t>With so many new non-paying users,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how </a:t>
            </a:r>
            <a:r>
              <a:rPr lang="en-US" sz="2800" dirty="0"/>
              <a:t>do we prioritize our support?</a:t>
            </a:r>
          </a:p>
          <a:p>
            <a:pPr marL="1066800" lvl="1" indent="-609600">
              <a:lnSpc>
                <a:spcPct val="80000"/>
              </a:lnSpc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McIDAS-X, –XCD and SDI questions from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MUG members to the </a:t>
            </a:r>
            <a:r>
              <a:rPr lang="en-US" sz="2800" i="1" dirty="0">
                <a:solidFill>
                  <a:srgbClr val="00B0F0"/>
                </a:solidFill>
              </a:rPr>
              <a:t>McIDAS Help Desk</a:t>
            </a:r>
          </a:p>
          <a:p>
            <a:pPr marL="1066800" lvl="1" indent="-609600">
              <a:lnSpc>
                <a:spcPct val="80000"/>
              </a:lnSpc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McIDAS-V questions from MUG members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to the </a:t>
            </a:r>
            <a:r>
              <a:rPr lang="en-US" sz="2800" i="1" dirty="0">
                <a:solidFill>
                  <a:srgbClr val="00B0F0"/>
                </a:solidFill>
              </a:rPr>
              <a:t>Help Desk and Support Forums</a:t>
            </a:r>
          </a:p>
          <a:p>
            <a:pPr marL="1066800" lvl="1" indent="-609600">
              <a:lnSpc>
                <a:spcPct val="80000"/>
              </a:lnSpc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McIDAS-V questions from non-MUG users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to the </a:t>
            </a:r>
            <a:r>
              <a:rPr lang="en-US" sz="2800" i="1" dirty="0">
                <a:solidFill>
                  <a:srgbClr val="00B0F0"/>
                </a:solidFill>
              </a:rPr>
              <a:t>Support Forums</a:t>
            </a:r>
            <a:endParaRPr lang="en-US" dirty="0">
              <a:solidFill>
                <a:srgbClr val="00B0F0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US" sz="2800" dirty="0"/>
              <a:t>ALL bug reports are put into the </a:t>
            </a:r>
            <a:br>
              <a:rPr lang="en-US" sz="2800" dirty="0"/>
            </a:br>
            <a:r>
              <a:rPr lang="en-US" sz="2800" dirty="0"/>
              <a:t>McIDAS Inquiry System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793796"/>
              </p:ext>
            </p:extLst>
          </p:nvPr>
        </p:nvGraphicFramePr>
        <p:xfrm>
          <a:off x="6862233" y="4805698"/>
          <a:ext cx="447886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3667">
                  <a:extLst>
                    <a:ext uri="{9D8B030D-6E8A-4147-A177-3AD203B41FA5}">
                      <a16:colId xmlns:a16="http://schemas.microsoft.com/office/drawing/2014/main" val="320226194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414629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2024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084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McIDAS-X</a:t>
                      </a:r>
                      <a:r>
                        <a:rPr lang="en-US" sz="2400" baseline="0" dirty="0" smtClean="0"/>
                        <a:t> Inquiries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106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23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McIDAS-V Inquiries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59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125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McIDAS-V</a:t>
                      </a:r>
                      <a:r>
                        <a:rPr lang="en-US" sz="2400" baseline="0" dirty="0" smtClean="0"/>
                        <a:t> Forum Posts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38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96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83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McIDAS Support</a:t>
            </a:r>
            <a:br>
              <a:rPr lang="en-US" dirty="0" smtClean="0"/>
            </a:br>
            <a:r>
              <a:rPr lang="en-US" dirty="0" smtClean="0"/>
              <a:t>	How long will –X be supported?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0982113" cy="4673601"/>
          </a:xfrm>
        </p:spPr>
        <p:txBody>
          <a:bodyPr>
            <a:noAutofit/>
          </a:bodyPr>
          <a:lstStyle/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SSEC plans to support </a:t>
            </a:r>
            <a:r>
              <a:rPr lang="en-US" sz="2800" dirty="0" smtClean="0">
                <a:solidFill>
                  <a:schemeClr val="bg1"/>
                </a:solidFill>
              </a:rPr>
              <a:t>McIDAS-X </a:t>
            </a:r>
            <a:r>
              <a:rPr lang="en-US" sz="2800" dirty="0">
                <a:solidFill>
                  <a:schemeClr val="bg1"/>
                </a:solidFill>
              </a:rPr>
              <a:t>through the current GOES-R Satellite Series, which is currently listed as </a:t>
            </a:r>
            <a:r>
              <a:rPr lang="en-US" sz="2800" dirty="0" smtClean="0">
                <a:solidFill>
                  <a:schemeClr val="bg1"/>
                </a:solidFill>
              </a:rPr>
              <a:t>2039  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dirty="0">
                <a:solidFill>
                  <a:srgbClr val="00B0F0"/>
                </a:solidFill>
              </a:rPr>
              <a:t>NO END DATE IN SIGHT</a:t>
            </a:r>
            <a:r>
              <a:rPr lang="en-US" sz="2800" dirty="0" smtClean="0">
                <a:solidFill>
                  <a:srgbClr val="00B0F0"/>
                </a:solidFill>
              </a:rPr>
              <a:t>!!!</a:t>
            </a:r>
            <a:endParaRPr lang="en-US" sz="2800" dirty="0">
              <a:solidFill>
                <a:srgbClr val="00B0F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MUG members will continue to receive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priority support for –X and –V 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Continue to release –X as needed for bugs, updates, improvements, and new OS &amp; data/satellite changes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(1-2 times per year)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No plans for support fee structure </a:t>
            </a:r>
            <a:r>
              <a:rPr lang="en-US" sz="2800" dirty="0" smtClean="0">
                <a:solidFill>
                  <a:schemeClr val="bg1"/>
                </a:solidFill>
              </a:rPr>
              <a:t>changes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73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McIDAS Support</a:t>
            </a:r>
            <a:br>
              <a:rPr lang="en-US" dirty="0" smtClean="0"/>
            </a:br>
            <a:r>
              <a:rPr lang="en-US" dirty="0" smtClean="0"/>
              <a:t>	How long will –X be supported?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0982113" cy="4673601"/>
          </a:xfrm>
        </p:spPr>
        <p:txBody>
          <a:bodyPr>
            <a:noAutofit/>
          </a:bodyPr>
          <a:lstStyle/>
          <a:p>
            <a:pPr lvl="1" indent="-228600"/>
            <a:r>
              <a:rPr lang="en-US" sz="2800" dirty="0" smtClean="0">
                <a:solidFill>
                  <a:schemeClr val="bg1"/>
                </a:solidFill>
              </a:rPr>
              <a:t>Important </a:t>
            </a:r>
            <a:r>
              <a:rPr lang="en-US" sz="2800" dirty="0" smtClean="0">
                <a:solidFill>
                  <a:schemeClr val="bg1"/>
                </a:solidFill>
              </a:rPr>
              <a:t>Programming &amp; User Issues</a:t>
            </a:r>
            <a:endParaRPr lang="en-US" sz="28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ADDE written in Fortran and C </a:t>
            </a:r>
            <a:r>
              <a:rPr lang="en-US" sz="2800" dirty="0" smtClean="0">
                <a:solidFill>
                  <a:schemeClr val="bg1"/>
                </a:solidFill>
              </a:rPr>
              <a:t>– Python!</a:t>
            </a:r>
            <a:endParaRPr lang="en-US" sz="28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Larger </a:t>
            </a:r>
            <a:r>
              <a:rPr lang="en-US" sz="2800" dirty="0">
                <a:solidFill>
                  <a:schemeClr val="bg1"/>
                </a:solidFill>
              </a:rPr>
              <a:t>datasets mean larger images, maps,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and grids –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improvements have been made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-X </a:t>
            </a:r>
            <a:r>
              <a:rPr lang="en-US" sz="2800" dirty="0" smtClean="0">
                <a:solidFill>
                  <a:schemeClr val="bg1"/>
                </a:solidFill>
              </a:rPr>
              <a:t>tcl / tk </a:t>
            </a:r>
            <a:r>
              <a:rPr lang="en-US" sz="2800" dirty="0">
                <a:solidFill>
                  <a:schemeClr val="bg1"/>
                </a:solidFill>
              </a:rPr>
              <a:t>GUI more fragile with each OS upgrade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Display Quality Issues with fonts and labels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Always </a:t>
            </a:r>
            <a:r>
              <a:rPr lang="en-US" sz="2800" dirty="0">
                <a:solidFill>
                  <a:schemeClr val="bg1"/>
                </a:solidFill>
              </a:rPr>
              <a:t>looking for new funding sources for special projects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NOAA </a:t>
            </a:r>
            <a:r>
              <a:rPr lang="en-US" sz="2800" dirty="0">
                <a:solidFill>
                  <a:schemeClr val="bg1"/>
                </a:solidFill>
              </a:rPr>
              <a:t>/ AMRDC –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MetOp</a:t>
            </a:r>
            <a:r>
              <a:rPr lang="en-US" sz="2800" dirty="0">
                <a:solidFill>
                  <a:schemeClr val="bg1"/>
                </a:solidFill>
              </a:rPr>
              <a:t>-SG python servers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??? </a:t>
            </a:r>
            <a:r>
              <a:rPr lang="en-US" sz="2800" dirty="0">
                <a:solidFill>
                  <a:schemeClr val="bg1"/>
                </a:solidFill>
              </a:rPr>
              <a:t>–</a:t>
            </a:r>
            <a:r>
              <a:rPr lang="en-US" sz="2800" dirty="0" smtClean="0">
                <a:solidFill>
                  <a:schemeClr val="bg1"/>
                </a:solidFill>
              </a:rPr>
              <a:t> GEOXO  python servers</a:t>
            </a:r>
            <a:endParaRPr lang="en-US" sz="2800" dirty="0">
              <a:solidFill>
                <a:schemeClr val="bg1"/>
              </a:solidFill>
            </a:endParaRP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2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McIDAS Support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/>
              <a:t>Looking for more user input!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1257885" cy="4673601"/>
          </a:xfrm>
        </p:spPr>
        <p:txBody>
          <a:bodyPr>
            <a:noAutofit/>
          </a:bodyPr>
          <a:lstStyle/>
          <a:p>
            <a:pPr marL="863600" lvl="1" indent="-635000"/>
            <a:r>
              <a:rPr lang="en-US" sz="2800" dirty="0" smtClean="0">
                <a:solidFill>
                  <a:schemeClr val="bg1"/>
                </a:solidFill>
              </a:rPr>
              <a:t>Especially </a:t>
            </a:r>
            <a:r>
              <a:rPr lang="en-US" sz="2800" dirty="0" smtClean="0">
                <a:solidFill>
                  <a:schemeClr val="bg1"/>
                </a:solidFill>
              </a:rPr>
              <a:t>with the availability of free GOES ABI </a:t>
            </a:r>
            <a:r>
              <a:rPr lang="en-US" sz="2800" dirty="0" smtClean="0">
                <a:solidFill>
                  <a:schemeClr val="bg1"/>
                </a:solidFill>
              </a:rPr>
              <a:t>viewers …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863600" lvl="1" indent="-635000"/>
            <a:endParaRPr lang="en-US" sz="2800" dirty="0">
              <a:solidFill>
                <a:schemeClr val="bg1"/>
              </a:solidFill>
            </a:endParaRPr>
          </a:p>
          <a:p>
            <a:pPr marL="863600" lvl="1" indent="-635000"/>
            <a:r>
              <a:rPr lang="en-US" sz="2800" dirty="0" smtClean="0">
                <a:solidFill>
                  <a:schemeClr val="bg1"/>
                </a:solidFill>
              </a:rPr>
              <a:t>We’ve </a:t>
            </a:r>
            <a:r>
              <a:rPr lang="en-US" sz="2800" dirty="0" smtClean="0">
                <a:solidFill>
                  <a:schemeClr val="bg1"/>
                </a:solidFill>
              </a:rPr>
              <a:t>had 3 large sites tell us that they’ve done studies to look for </a:t>
            </a:r>
            <a:r>
              <a:rPr lang="en-US" sz="2800" dirty="0" smtClean="0">
                <a:solidFill>
                  <a:schemeClr val="bg1"/>
                </a:solidFill>
              </a:rPr>
              <a:t>options </a:t>
            </a:r>
            <a:r>
              <a:rPr lang="en-US" sz="2800" dirty="0" smtClean="0">
                <a:solidFill>
                  <a:schemeClr val="bg1"/>
                </a:solidFill>
              </a:rPr>
              <a:t>other than </a:t>
            </a:r>
            <a:r>
              <a:rPr lang="en-US" sz="2800" dirty="0" smtClean="0">
                <a:solidFill>
                  <a:schemeClr val="bg1"/>
                </a:solidFill>
              </a:rPr>
              <a:t>McIDAS</a:t>
            </a:r>
            <a:br>
              <a:rPr lang="en-US" sz="2800" dirty="0" smtClean="0">
                <a:solidFill>
                  <a:schemeClr val="bg1"/>
                </a:solidFill>
              </a:rPr>
            </a:br>
            <a:endParaRPr lang="en-US" sz="28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Their findings:  McIDAS is the best!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Gave us a punch list on things to improve, sometimes with funding, sometimes with no funding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If you’re looking for options, let us know.  We can help! 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64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McIDAS Support</a:t>
            </a:r>
            <a:br>
              <a:rPr lang="en-US" dirty="0" smtClean="0"/>
            </a:br>
            <a:r>
              <a:rPr lang="en-US" dirty="0" smtClean="0"/>
              <a:t>	Looking for more user input!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0" y="1571413"/>
            <a:ext cx="12192000" cy="4673601"/>
          </a:xfrm>
        </p:spPr>
        <p:txBody>
          <a:bodyPr>
            <a:no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Use </a:t>
            </a:r>
            <a:r>
              <a:rPr lang="en-US" sz="2800" dirty="0" smtClean="0">
                <a:solidFill>
                  <a:schemeClr val="bg1"/>
                </a:solidFill>
              </a:rPr>
              <a:t>McIDAS-V </a:t>
            </a:r>
            <a:r>
              <a:rPr lang="en-US" sz="2800" dirty="0">
                <a:solidFill>
                  <a:schemeClr val="bg1"/>
                </a:solidFill>
              </a:rPr>
              <a:t>Support Forums or contact the McIDAS Help </a:t>
            </a:r>
            <a:r>
              <a:rPr lang="en-US" sz="2800" dirty="0" smtClean="0">
                <a:solidFill>
                  <a:schemeClr val="bg1"/>
                </a:solidFill>
              </a:rPr>
              <a:t>Desk</a:t>
            </a:r>
            <a:br>
              <a:rPr lang="en-US" sz="2800" dirty="0" smtClean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Fill out the MUG Meeting Survey </a:t>
            </a:r>
            <a:r>
              <a:rPr lang="en-US" sz="2800" dirty="0" smtClean="0">
                <a:solidFill>
                  <a:schemeClr val="bg1"/>
                </a:solidFill>
              </a:rPr>
              <a:t>to be sent later this week</a:t>
            </a:r>
            <a:endParaRPr lang="en-US" sz="2800" dirty="0">
              <a:solidFill>
                <a:schemeClr val="bg1"/>
              </a:solidFill>
            </a:endParaRP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S</a:t>
            </a:r>
            <a:r>
              <a:rPr lang="en-US" sz="2600" dirty="0" smtClean="0">
                <a:solidFill>
                  <a:schemeClr val="bg1"/>
                </a:solidFill>
              </a:rPr>
              <a:t>uggestions </a:t>
            </a:r>
            <a:r>
              <a:rPr lang="en-US" sz="2600" dirty="0">
                <a:solidFill>
                  <a:schemeClr val="bg1"/>
                </a:solidFill>
              </a:rPr>
              <a:t>for improving </a:t>
            </a:r>
            <a:r>
              <a:rPr lang="en-US" sz="2600" dirty="0" smtClean="0">
                <a:solidFill>
                  <a:schemeClr val="bg1"/>
                </a:solidFill>
              </a:rPr>
              <a:t>McIDAS or the </a:t>
            </a:r>
            <a:r>
              <a:rPr lang="en-US" sz="2600" dirty="0">
                <a:solidFill>
                  <a:schemeClr val="bg1"/>
                </a:solidFill>
              </a:rPr>
              <a:t>MUG Meeting?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What data types do you need to read/write with McIDAS?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On what platform(s) do you currently run McIDAS?   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Do </a:t>
            </a:r>
            <a:r>
              <a:rPr lang="en-US" sz="2600" dirty="0">
                <a:solidFill>
                  <a:schemeClr val="bg1"/>
                </a:solidFill>
              </a:rPr>
              <a:t>you use the McIDAS-X GUI?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Add your comments </a:t>
            </a:r>
            <a:r>
              <a:rPr lang="en-US" sz="2600" dirty="0" smtClean="0">
                <a:solidFill>
                  <a:schemeClr val="bg1"/>
                </a:solidFill>
              </a:rPr>
              <a:t>at the end of </a:t>
            </a:r>
            <a:r>
              <a:rPr lang="en-US" sz="2600" dirty="0">
                <a:solidFill>
                  <a:schemeClr val="bg1"/>
                </a:solidFill>
              </a:rPr>
              <a:t>the survey</a:t>
            </a:r>
            <a:r>
              <a:rPr lang="en-US" sz="2600" dirty="0" smtClean="0">
                <a:solidFill>
                  <a:schemeClr val="bg1"/>
                </a:solidFill>
              </a:rPr>
              <a:t>!</a:t>
            </a:r>
            <a:br>
              <a:rPr lang="en-US" sz="2600" dirty="0" smtClean="0">
                <a:solidFill>
                  <a:schemeClr val="bg1"/>
                </a:solidFill>
              </a:rPr>
            </a:br>
            <a:endParaRPr lang="en-US" sz="2600" dirty="0">
              <a:solidFill>
                <a:schemeClr val="bg1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If you have specific development needs, contact </a:t>
            </a:r>
            <a:r>
              <a:rPr lang="en-US" sz="2800" dirty="0" smtClean="0">
                <a:solidFill>
                  <a:schemeClr val="bg1"/>
                </a:solidFill>
              </a:rPr>
              <a:t>me or the </a:t>
            </a:r>
            <a:r>
              <a:rPr lang="en-US" sz="2800" dirty="0">
                <a:solidFill>
                  <a:schemeClr val="bg1"/>
                </a:solidFill>
              </a:rPr>
              <a:t>Help Desk </a:t>
            </a:r>
            <a:r>
              <a:rPr lang="en-US" sz="2800" dirty="0" smtClean="0">
                <a:solidFill>
                  <a:schemeClr val="bg1"/>
                </a:solidFill>
              </a:rPr>
              <a:t>about </a:t>
            </a:r>
            <a:r>
              <a:rPr lang="en-US" sz="2800" dirty="0">
                <a:solidFill>
                  <a:schemeClr val="bg1"/>
                </a:solidFill>
              </a:rPr>
              <a:t>helping to fund site-specific development.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92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535531"/>
          </a:xfrm>
        </p:spPr>
        <p:txBody>
          <a:bodyPr/>
          <a:lstStyle/>
          <a:p>
            <a:r>
              <a:rPr lang="en-US" dirty="0" smtClean="0"/>
              <a:t>MUG Status Update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9390380" cy="1888384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MUG Personnel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What’s New in </a:t>
            </a:r>
            <a:r>
              <a:rPr lang="en-US" sz="2800" dirty="0" smtClean="0"/>
              <a:t>2025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Who uses McIDAS-X and McIDAS-V?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McIDAS </a:t>
            </a:r>
            <a:r>
              <a:rPr lang="en-US" sz="2800" dirty="0" smtClean="0"/>
              <a:t>User Support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How long will McIDAS-X be supported?</a:t>
            </a:r>
          </a:p>
        </p:txBody>
      </p:sp>
    </p:spTree>
    <p:extLst>
      <p:ext uri="{BB962C8B-B14F-4D97-AF65-F5344CB8AC3E}">
        <p14:creationId xmlns:p14="http://schemas.microsoft.com/office/powerpoint/2010/main" val="150796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535531"/>
          </a:xfrm>
        </p:spPr>
        <p:txBody>
          <a:bodyPr/>
          <a:lstStyle/>
          <a:p>
            <a:r>
              <a:rPr lang="en-US" dirty="0" smtClean="0"/>
              <a:t>In Summary…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0309013" cy="4673601"/>
          </a:xfrm>
        </p:spPr>
        <p:txBody>
          <a:bodyPr>
            <a:noAutofit/>
          </a:bodyPr>
          <a:lstStyle/>
          <a:p>
            <a:pPr lvl="1"/>
            <a:r>
              <a:rPr lang="en-US" sz="2800" dirty="0">
                <a:solidFill>
                  <a:srgbClr val="00B0F0"/>
                </a:solidFill>
              </a:rPr>
              <a:t>McIDAS Users’ Group is still going strong!</a:t>
            </a:r>
          </a:p>
          <a:p>
            <a:pPr marL="914400" lvl="1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MUG Membership staying steady for </a:t>
            </a:r>
            <a:r>
              <a:rPr lang="en-US" sz="2800" dirty="0" smtClean="0">
                <a:solidFill>
                  <a:schemeClr val="bg1"/>
                </a:solidFill>
              </a:rPr>
              <a:t>large sites using -X</a:t>
            </a:r>
            <a:r>
              <a:rPr lang="en-US" sz="2800" dirty="0">
                <a:solidFill>
                  <a:schemeClr val="bg1"/>
                </a:solidFill>
              </a:rPr>
              <a:t>, -</a:t>
            </a:r>
            <a:r>
              <a:rPr lang="en-US" sz="2800" dirty="0" smtClean="0">
                <a:solidFill>
                  <a:schemeClr val="bg1"/>
                </a:solidFill>
              </a:rPr>
              <a:t>XCD </a:t>
            </a:r>
            <a:r>
              <a:rPr lang="en-US" sz="2800" dirty="0">
                <a:solidFill>
                  <a:schemeClr val="bg1"/>
                </a:solidFill>
              </a:rPr>
              <a:t>and SDI </a:t>
            </a:r>
            <a:r>
              <a:rPr lang="en-US" sz="2800" dirty="0" smtClean="0">
                <a:solidFill>
                  <a:schemeClr val="bg1"/>
                </a:solidFill>
              </a:rPr>
              <a:t>-- still </a:t>
            </a:r>
            <a:r>
              <a:rPr lang="en-US" sz="2800" dirty="0">
                <a:solidFill>
                  <a:schemeClr val="bg1"/>
                </a:solidFill>
              </a:rPr>
              <a:t>our #1 Priority</a:t>
            </a:r>
          </a:p>
          <a:p>
            <a:pPr marL="914400" lvl="1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McIDAS-X will be fully supported, updated &amp; maintained </a:t>
            </a:r>
            <a:r>
              <a:rPr lang="en-US" sz="2800" dirty="0" smtClean="0">
                <a:solidFill>
                  <a:schemeClr val="bg1"/>
                </a:solidFill>
              </a:rPr>
              <a:t>at least through </a:t>
            </a:r>
            <a:r>
              <a:rPr lang="en-US" sz="2800" dirty="0">
                <a:solidFill>
                  <a:schemeClr val="bg1"/>
                </a:solidFill>
              </a:rPr>
              <a:t>the GOES-R </a:t>
            </a:r>
            <a:r>
              <a:rPr lang="en-US" sz="2800" dirty="0" smtClean="0">
                <a:solidFill>
                  <a:schemeClr val="bg1"/>
                </a:solidFill>
              </a:rPr>
              <a:t>Series (2039)</a:t>
            </a:r>
          </a:p>
          <a:p>
            <a:pPr marL="914400" lvl="1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McIDAS-V </a:t>
            </a:r>
            <a:r>
              <a:rPr lang="en-US" sz="2800" dirty="0">
                <a:solidFill>
                  <a:schemeClr val="bg1"/>
                </a:solidFill>
              </a:rPr>
              <a:t>usage </a:t>
            </a:r>
            <a:r>
              <a:rPr lang="en-US" sz="2800" dirty="0" smtClean="0">
                <a:solidFill>
                  <a:schemeClr val="bg1"/>
                </a:solidFill>
              </a:rPr>
              <a:t>still growing and user forums have been a success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We’re always looking for new funding sources, large or small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60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535531"/>
          </a:xfrm>
        </p:spPr>
        <p:txBody>
          <a:bodyPr/>
          <a:lstStyle/>
          <a:p>
            <a:r>
              <a:rPr lang="en-US" dirty="0" smtClean="0"/>
              <a:t>In Summary…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0982113" cy="4673601"/>
          </a:xfrm>
        </p:spPr>
        <p:txBody>
          <a:bodyPr>
            <a:noAutofit/>
          </a:bodyPr>
          <a:lstStyle/>
          <a:p>
            <a:pPr lvl="1"/>
            <a:endParaRPr lang="en-US" sz="2800" dirty="0" smtClean="0">
              <a:solidFill>
                <a:srgbClr val="00B0F0"/>
              </a:solidFill>
            </a:endParaRPr>
          </a:p>
          <a:p>
            <a:pPr lvl="1" algn="ctr"/>
            <a:endParaRPr lang="en-US" sz="2800" dirty="0" smtClean="0">
              <a:solidFill>
                <a:srgbClr val="00B0F0"/>
              </a:solidFill>
            </a:endParaRPr>
          </a:p>
          <a:p>
            <a:pPr lvl="1" algn="ctr"/>
            <a:r>
              <a:rPr lang="en-US" sz="2800" dirty="0" smtClean="0">
                <a:solidFill>
                  <a:srgbClr val="00B0F0"/>
                </a:solidFill>
              </a:rPr>
              <a:t>We need input from you </a:t>
            </a:r>
          </a:p>
          <a:p>
            <a:pPr lvl="1" algn="ctr"/>
            <a:r>
              <a:rPr lang="en-US" sz="2800" dirty="0" smtClean="0">
                <a:solidFill>
                  <a:srgbClr val="00B0F0"/>
                </a:solidFill>
              </a:rPr>
              <a:t>to make all of McIDAS better </a:t>
            </a:r>
          </a:p>
          <a:p>
            <a:pPr lvl="1" algn="ctr"/>
            <a:r>
              <a:rPr lang="en-US" sz="2800" dirty="0" smtClean="0">
                <a:solidFill>
                  <a:srgbClr val="00B0F0"/>
                </a:solidFill>
              </a:rPr>
              <a:t>for everyone!</a:t>
            </a:r>
          </a:p>
          <a:p>
            <a:pPr lvl="1" algn="ctr"/>
            <a:endParaRPr lang="en-US" sz="2800" dirty="0">
              <a:solidFill>
                <a:srgbClr val="00B0F0"/>
              </a:solidFill>
            </a:endParaRPr>
          </a:p>
          <a:p>
            <a:pPr lvl="1" algn="ctr"/>
            <a:r>
              <a:rPr lang="en-US" sz="3600" dirty="0" smtClean="0">
                <a:solidFill>
                  <a:schemeClr val="bg1"/>
                </a:solidFill>
              </a:rPr>
              <a:t>THANK YOU!!!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68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MUG Personnel</a:t>
            </a:r>
            <a:br>
              <a:rPr lang="en-US" dirty="0" smtClean="0"/>
            </a:br>
            <a:r>
              <a:rPr lang="en-US" dirty="0" smtClean="0"/>
              <a:t>	Current MUG Staff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9390380" cy="1888384"/>
          </a:xfrm>
        </p:spPr>
        <p:txBody>
          <a:bodyPr>
            <a:noAutofit/>
          </a:bodyPr>
          <a:lstStyle/>
          <a:p>
            <a:pPr marL="742950" lvl="1" indent="-285750" defTabSz="4603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Kevin Baggett: 	</a:t>
            </a:r>
            <a:r>
              <a:rPr lang="en-US" sz="26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sz="2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XCD programming</a:t>
            </a:r>
          </a:p>
          <a:p>
            <a:pPr marL="742950" lvl="1" indent="-285750" defTabSz="4603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Jon Beavers:  		-V </a:t>
            </a:r>
            <a:r>
              <a:rPr lang="en-US" sz="26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&amp; </a:t>
            </a:r>
            <a:r>
              <a:rPr lang="en-US" sz="26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pyADDE </a:t>
            </a:r>
            <a:r>
              <a:rPr lang="en-US" sz="26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programming</a:t>
            </a:r>
            <a:endParaRPr lang="en-US" sz="26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defTabSz="4603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Bob Carp: 			Help Desk &amp; testing </a:t>
            </a:r>
            <a:br>
              <a:rPr lang="en-US" sz="2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				-V </a:t>
            </a:r>
            <a:r>
              <a:rPr lang="en-US" sz="26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documentation </a:t>
            </a:r>
            <a:r>
              <a:rPr lang="en-US" sz="2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&amp; programming</a:t>
            </a:r>
          </a:p>
          <a:p>
            <a:pPr marL="742950" lvl="1" indent="-285750" defTabSz="4603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Jay Heinzelman: 	Help Desk &amp; </a:t>
            </a:r>
            <a:r>
              <a:rPr lang="en-US" sz="26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testing</a:t>
            </a:r>
          </a:p>
          <a:p>
            <a:pPr marL="742950" lvl="1" indent="-285750" defTabSz="4603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6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				-X documentation &amp; programming</a:t>
            </a:r>
            <a:endParaRPr lang="en-US" sz="26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defTabSz="4603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Dave Parker:  		Systems </a:t>
            </a:r>
            <a:r>
              <a:rPr lang="en-US" sz="26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programming</a:t>
            </a:r>
            <a:endParaRPr lang="en-US" sz="26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712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MUG Personnel</a:t>
            </a:r>
            <a:br>
              <a:rPr lang="en-US" dirty="0" smtClean="0"/>
            </a:br>
            <a:r>
              <a:rPr lang="en-US" dirty="0" smtClean="0"/>
              <a:t>	Programmers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64820" y="1369589"/>
            <a:ext cx="4608407" cy="452998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B0F0"/>
                </a:solidFill>
              </a:rPr>
              <a:t>McIDAS-X</a:t>
            </a:r>
          </a:p>
          <a:p>
            <a:pPr algn="l"/>
            <a:r>
              <a:rPr lang="en-US" sz="2800" dirty="0" smtClean="0"/>
              <a:t>SSEC: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Tommy Jasmin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Rick </a:t>
            </a:r>
            <a:r>
              <a:rPr lang="en-US" sz="2800" dirty="0" smtClean="0"/>
              <a:t>Kohrs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Tim Olander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Dave </a:t>
            </a:r>
            <a:r>
              <a:rPr lang="en-US" sz="2800" dirty="0" smtClean="0"/>
              <a:t>Santek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Dave Stettner</a:t>
            </a:r>
            <a:endParaRPr lang="en-US" sz="2800" dirty="0" smtClean="0"/>
          </a:p>
        </p:txBody>
      </p:sp>
      <p:sp>
        <p:nvSpPr>
          <p:cNvPr id="4" name="Text Placeholder 10"/>
          <p:cNvSpPr>
            <a:spLocks noGrp="1"/>
          </p:cNvSpPr>
          <p:nvPr>
            <p:ph type="body" idx="1"/>
          </p:nvPr>
        </p:nvSpPr>
        <p:spPr>
          <a:xfrm>
            <a:off x="6002020" y="1369589"/>
            <a:ext cx="4608407" cy="452998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B0F0"/>
                </a:solidFill>
              </a:rPr>
              <a:t>McIDAS-V</a:t>
            </a:r>
          </a:p>
          <a:p>
            <a:pPr algn="l"/>
            <a:r>
              <a:rPr lang="en-US" sz="2800" dirty="0" smtClean="0"/>
              <a:t>SSEC: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Ansh Aggarwal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Tommy </a:t>
            </a:r>
            <a:r>
              <a:rPr lang="en-US" sz="2800" dirty="0" smtClean="0"/>
              <a:t>Jasmin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Tom Rink</a:t>
            </a:r>
          </a:p>
          <a:p>
            <a:pPr algn="l"/>
            <a:r>
              <a:rPr lang="en-US" sz="2800" dirty="0" smtClean="0"/>
              <a:t>Unidata: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Julien Chastang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Yuan Ho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8842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MUG Personnel</a:t>
            </a:r>
            <a:br>
              <a:rPr lang="en-US" dirty="0" smtClean="0"/>
            </a:br>
            <a:r>
              <a:rPr lang="en-US" dirty="0" smtClean="0"/>
              <a:t>	Unidata Collaboration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10325100" cy="525008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Working Together on VisAD, IDV, McIDAS-V and McIDAS-X</a:t>
            </a:r>
            <a:endParaRPr lang="en-US" sz="2800" dirty="0"/>
          </a:p>
        </p:txBody>
      </p:sp>
      <p:sp>
        <p:nvSpPr>
          <p:cNvPr id="4" name="Text Placeholder 10"/>
          <p:cNvSpPr>
            <a:spLocks noGrp="1"/>
          </p:cNvSpPr>
          <p:nvPr>
            <p:ph type="body" idx="1"/>
          </p:nvPr>
        </p:nvSpPr>
        <p:spPr>
          <a:xfrm>
            <a:off x="444500" y="2241525"/>
            <a:ext cx="10325100" cy="487161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Monthly –V / IDV Teleconferences</a:t>
            </a:r>
            <a:endParaRPr lang="en-US" sz="2800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idx="1"/>
          </p:nvPr>
        </p:nvSpPr>
        <p:spPr>
          <a:xfrm>
            <a:off x="444500" y="2914353"/>
            <a:ext cx="10325100" cy="560309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MUG Testers helping to test new functionality in IDV</a:t>
            </a:r>
            <a:endParaRPr lang="en-US" sz="2800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idx="1"/>
          </p:nvPr>
        </p:nvSpPr>
        <p:spPr>
          <a:xfrm>
            <a:off x="444500" y="3615444"/>
            <a:ext cx="10325100" cy="587628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Code exchanges between McIDAS-V and IDV</a:t>
            </a:r>
            <a:endParaRPr lang="en-US" sz="2800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idx="1"/>
          </p:nvPr>
        </p:nvSpPr>
        <p:spPr>
          <a:xfrm>
            <a:off x="444500" y="4361420"/>
            <a:ext cx="10325100" cy="1888384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McIDAS-X </a:t>
            </a:r>
            <a:r>
              <a:rPr lang="en-US" sz="2800" dirty="0" smtClean="0"/>
              <a:t>programming</a:t>
            </a:r>
          </a:p>
        </p:txBody>
      </p:sp>
    </p:spTree>
    <p:extLst>
      <p:ext uri="{BB962C8B-B14F-4D97-AF65-F5344CB8AC3E}">
        <p14:creationId xmlns:p14="http://schemas.microsoft.com/office/powerpoint/2010/main" val="136187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MUG Personnel</a:t>
            </a:r>
            <a:br>
              <a:rPr lang="en-US" dirty="0" smtClean="0"/>
            </a:br>
            <a:r>
              <a:rPr lang="en-US" dirty="0" smtClean="0"/>
              <a:t>	Unidata Collaboration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10325100" cy="525008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Unidata currently provides McIDAS-X &amp; XCD free of charge to educational institutions</a:t>
            </a:r>
            <a:endParaRPr lang="en-US" sz="2800" dirty="0"/>
          </a:p>
        </p:txBody>
      </p:sp>
      <p:sp>
        <p:nvSpPr>
          <p:cNvPr id="4" name="Text Placeholder 10"/>
          <p:cNvSpPr>
            <a:spLocks noGrp="1"/>
          </p:cNvSpPr>
          <p:nvPr>
            <p:ph type="body" idx="1"/>
          </p:nvPr>
        </p:nvSpPr>
        <p:spPr>
          <a:xfrm>
            <a:off x="444500" y="2241525"/>
            <a:ext cx="10782300" cy="487161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 smtClean="0"/>
              <a:t>Why that’s important:</a:t>
            </a:r>
            <a:br>
              <a:rPr lang="en-US" sz="2800" dirty="0" smtClean="0"/>
            </a:br>
            <a:endParaRPr lang="en-US" sz="2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Future meteorologists learning McIDAS-X before entering the “real” world is important for the future of McIDAS</a:t>
            </a:r>
            <a:br>
              <a:rPr lang="en-US" sz="2800" dirty="0" smtClean="0">
                <a:solidFill>
                  <a:schemeClr val="bg1"/>
                </a:solidFill>
              </a:rPr>
            </a:br>
            <a:endParaRPr lang="en-US" sz="28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Current websites like College of DuPage and Embry-Riddle are important online sources of satellite imagery and they use McIDAS-X for the majority of their imagery</a:t>
            </a:r>
          </a:p>
        </p:txBody>
      </p:sp>
    </p:spTree>
    <p:extLst>
      <p:ext uri="{BB962C8B-B14F-4D97-AF65-F5344CB8AC3E}">
        <p14:creationId xmlns:p14="http://schemas.microsoft.com/office/powerpoint/2010/main" val="274748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What’s New in </a:t>
            </a:r>
            <a:r>
              <a:rPr lang="en-US" dirty="0" smtClean="0"/>
              <a:t>2025?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McIDAS-X OS Support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087967" y="1681163"/>
          <a:ext cx="9302327" cy="4611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303">
                  <a:extLst>
                    <a:ext uri="{9D8B030D-6E8A-4147-A177-3AD203B41FA5}">
                      <a16:colId xmlns:a16="http://schemas.microsoft.com/office/drawing/2014/main" val="2594640850"/>
                    </a:ext>
                  </a:extLst>
                </a:gridCol>
                <a:gridCol w="3782946">
                  <a:extLst>
                    <a:ext uri="{9D8B030D-6E8A-4147-A177-3AD203B41FA5}">
                      <a16:colId xmlns:a16="http://schemas.microsoft.com/office/drawing/2014/main" val="3516898449"/>
                    </a:ext>
                  </a:extLst>
                </a:gridCol>
                <a:gridCol w="3810078">
                  <a:extLst>
                    <a:ext uri="{9D8B030D-6E8A-4147-A177-3AD203B41FA5}">
                      <a16:colId xmlns:a16="http://schemas.microsoft.com/office/drawing/2014/main" val="504077893"/>
                    </a:ext>
                  </a:extLst>
                </a:gridCol>
              </a:tblGrid>
              <a:tr h="108000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Vendor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Operating System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508659"/>
                  </a:ext>
                </a:extLst>
              </a:tr>
              <a:tr h="108000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Apple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macOS</a:t>
                      </a:r>
                      <a:r>
                        <a:rPr lang="en-US" sz="2800" baseline="0" dirty="0" smtClean="0"/>
                        <a:t> 13</a:t>
                      </a:r>
                      <a:br>
                        <a:rPr lang="en-US" sz="2800" baseline="0" dirty="0" smtClean="0"/>
                      </a:br>
                      <a:r>
                        <a:rPr lang="en-US" sz="2800" baseline="0" dirty="0" smtClean="0"/>
                        <a:t>    (2024.1 only)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gcc /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gfortran </a:t>
                      </a:r>
                      <a:r>
                        <a:rPr lang="en-US" sz="2800" dirty="0" smtClean="0"/>
                        <a:t>13.1 compilers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104277"/>
                  </a:ext>
                </a:extLst>
              </a:tr>
              <a:tr h="1080003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macOS </a:t>
                      </a:r>
                      <a:r>
                        <a:rPr lang="en-US" sz="2800" dirty="0" smtClean="0"/>
                        <a:t>14 &amp; 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B0F0"/>
                          </a:solidFill>
                        </a:rPr>
                        <a:t>Podman container with Rocky Linux 9</a:t>
                      </a:r>
                      <a:br>
                        <a:rPr lang="en-US" sz="2800" b="1" dirty="0" smtClean="0">
                          <a:solidFill>
                            <a:srgbClr val="00B0F0"/>
                          </a:solidFill>
                        </a:rPr>
                      </a:br>
                      <a:r>
                        <a:rPr lang="en-US" sz="2800" b="1" dirty="0" smtClean="0">
                          <a:solidFill>
                            <a:srgbClr val="00B0F0"/>
                          </a:solidFill>
                        </a:rPr>
                        <a:t>     - new in 2024.1</a:t>
                      </a:r>
                      <a:endParaRPr lang="en-US" sz="28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292820"/>
                  </a:ext>
                </a:extLst>
              </a:tr>
              <a:tr h="10800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** will support </a:t>
                      </a:r>
                      <a:r>
                        <a:rPr lang="en-US" sz="2000" dirty="0" smtClean="0"/>
                        <a:t>Podman containers on macOS 16 when fully supported at SSEC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452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3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What’s New in </a:t>
            </a:r>
            <a:r>
              <a:rPr lang="en-US" dirty="0" smtClean="0"/>
              <a:t>2025?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McIDAS-X </a:t>
            </a:r>
            <a:r>
              <a:rPr lang="en-US" dirty="0" smtClean="0"/>
              <a:t>OS Support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596898" y="2659062"/>
            <a:ext cx="11573329" cy="4732337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Xcode </a:t>
            </a:r>
            <a:r>
              <a:rPr lang="en-US" sz="2800" dirty="0"/>
              <a:t>does not use GNU compilers</a:t>
            </a: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gfortran </a:t>
            </a:r>
            <a:r>
              <a:rPr lang="en-US" sz="2800" dirty="0"/>
              <a:t>is not available in Xcode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Reliance </a:t>
            </a:r>
            <a:r>
              <a:rPr lang="en-US" sz="2800" dirty="0"/>
              <a:t>on “homebrew” for compilers and support libraries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macOS </a:t>
            </a:r>
            <a:r>
              <a:rPr lang="en-US" sz="2800" dirty="0"/>
              <a:t>Gatekeeper is becoming more restrictive about running non-signed binaries. Difficult to manage signing because: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McIDAS-X </a:t>
            </a:r>
            <a:r>
              <a:rPr lang="en-US" sz="2800" dirty="0">
                <a:solidFill>
                  <a:schemeClr val="bg1"/>
                </a:solidFill>
              </a:rPr>
              <a:t>is composed of many small standalone binaries that communicate via shared memory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User-generated </a:t>
            </a:r>
            <a:r>
              <a:rPr lang="en-US" sz="2800" dirty="0">
                <a:solidFill>
                  <a:schemeClr val="bg1"/>
                </a:solidFill>
              </a:rPr>
              <a:t>binaries must also be signed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Text Placeholder 10"/>
          <p:cNvSpPr>
            <a:spLocks noGrp="1"/>
          </p:cNvSpPr>
          <p:nvPr>
            <p:ph type="body" idx="1"/>
          </p:nvPr>
        </p:nvSpPr>
        <p:spPr>
          <a:xfrm>
            <a:off x="596899" y="1833563"/>
            <a:ext cx="11573329" cy="973138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Reasons </a:t>
            </a:r>
            <a:r>
              <a:rPr lang="en-US" sz="2800" dirty="0"/>
              <a:t>for transition from native OS (Darwin) to a containerized Linux kernel (Rocky Linux 9).    </a:t>
            </a:r>
            <a:endParaRPr lang="en-US" sz="2800" dirty="0" smtClean="0"/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66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What’s New in </a:t>
            </a:r>
            <a:r>
              <a:rPr lang="en-US" dirty="0" smtClean="0"/>
              <a:t>2025?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McIDAS-X OS Support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087967" y="1681163"/>
          <a:ext cx="9302327" cy="3984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303">
                  <a:extLst>
                    <a:ext uri="{9D8B030D-6E8A-4147-A177-3AD203B41FA5}">
                      <a16:colId xmlns:a16="http://schemas.microsoft.com/office/drawing/2014/main" val="2594640850"/>
                    </a:ext>
                  </a:extLst>
                </a:gridCol>
                <a:gridCol w="3782946">
                  <a:extLst>
                    <a:ext uri="{9D8B030D-6E8A-4147-A177-3AD203B41FA5}">
                      <a16:colId xmlns:a16="http://schemas.microsoft.com/office/drawing/2014/main" val="3516898449"/>
                    </a:ext>
                  </a:extLst>
                </a:gridCol>
                <a:gridCol w="3810078">
                  <a:extLst>
                    <a:ext uri="{9D8B030D-6E8A-4147-A177-3AD203B41FA5}">
                      <a16:colId xmlns:a16="http://schemas.microsoft.com/office/drawing/2014/main" val="504077893"/>
                    </a:ext>
                  </a:extLst>
                </a:gridCol>
              </a:tblGrid>
              <a:tr h="102940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Vendor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Operating System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Compilers Supported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508659"/>
                  </a:ext>
                </a:extLst>
              </a:tr>
              <a:tr h="130734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Microsoft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Windows </a:t>
                      </a:r>
                      <a:r>
                        <a:rPr lang="en-US" sz="2800" baseline="0" dirty="0" smtClean="0"/>
                        <a:t>11 with </a:t>
                      </a:r>
                      <a:r>
                        <a:rPr lang="en-US" sz="2800" baseline="0" dirty="0" smtClean="0"/>
                        <a:t>WSL (Windows Subsystem for Linux)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gcc /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gfortran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smtClean="0"/>
                        <a:t>11.4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104277"/>
                  </a:ext>
                </a:extLst>
              </a:tr>
              <a:tr h="554232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Ubuntu </a:t>
                      </a:r>
                      <a:r>
                        <a:rPr lang="en-US" sz="2800" dirty="0" smtClean="0"/>
                        <a:t>22.04.5 </a:t>
                      </a:r>
                      <a:r>
                        <a:rPr lang="en-US" sz="2800" dirty="0" smtClean="0"/>
                        <a:t>LTS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292820"/>
                  </a:ext>
                </a:extLst>
              </a:tr>
              <a:tr h="10294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b="1" dirty="0" smtClean="0"/>
                        <a:t>** </a:t>
                      </a:r>
                      <a:r>
                        <a:rPr lang="en-US" sz="2000" b="1" dirty="0" smtClean="0"/>
                        <a:t>Windows 10 will reach EOL support from Microsoft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dirty="0" smtClean="0"/>
                        <a:t>October 14, 2025,</a:t>
                      </a:r>
                      <a:r>
                        <a:rPr lang="en-US" sz="2000" b="1" baseline="0" dirty="0" smtClean="0"/>
                        <a:t> and no longer be supported by MUG in the next release.  </a:t>
                      </a:r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452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15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757914-1161-4661-9696-421FD6935CDD}">
  <ds:schemaRefs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C103400-4A22-4E35-B588-4C4D42638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0</TotalTime>
  <Words>1299</Words>
  <Application>Microsoft Office PowerPoint</Application>
  <PresentationFormat>Widescreen</PresentationFormat>
  <Paragraphs>200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Tahoma</vt:lpstr>
      <vt:lpstr>Trade Gothic LT Pro</vt:lpstr>
      <vt:lpstr>Trebuchet MS</vt:lpstr>
      <vt:lpstr>Wingdings</vt:lpstr>
      <vt:lpstr>Office Theme</vt:lpstr>
      <vt:lpstr>MUG Status Update Becky Schaffer – McIDAS Program Manager     beckys@ssec.wisc.edu  </vt:lpstr>
      <vt:lpstr>MUG Status Update</vt:lpstr>
      <vt:lpstr>MUG Personnel  Current MUG Staff</vt:lpstr>
      <vt:lpstr>MUG Personnel  Programmers</vt:lpstr>
      <vt:lpstr>MUG Personnel  Unidata Collaboration</vt:lpstr>
      <vt:lpstr>MUG Personnel  Unidata Collaboration</vt:lpstr>
      <vt:lpstr>What’s New in 2025?  McIDAS-X OS Support</vt:lpstr>
      <vt:lpstr>What’s New in 2025?  McIDAS-X OS Support</vt:lpstr>
      <vt:lpstr>What’s New in 2025?  McIDAS-X OS Support</vt:lpstr>
      <vt:lpstr>What’s New in 2025?  McIDAS-X OS Support</vt:lpstr>
      <vt:lpstr>Who uses McIDAS-X?  Current MUG Members</vt:lpstr>
      <vt:lpstr>Who funds McIDAS-X?  Current MUG Members</vt:lpstr>
      <vt:lpstr>Who uses McIDAS-V?  </vt:lpstr>
      <vt:lpstr>Who uses McIDAS-V?  From the Usage Statistics</vt:lpstr>
      <vt:lpstr>McIDAS Support  User Support Requests</vt:lpstr>
      <vt:lpstr>McIDAS Support  How long will –X be supported?</vt:lpstr>
      <vt:lpstr>McIDAS Support  How long will –X be supported?</vt:lpstr>
      <vt:lpstr>McIDAS Support  Looking for more user input!</vt:lpstr>
      <vt:lpstr>McIDAS Support  Looking for more user input!</vt:lpstr>
      <vt:lpstr>In Summary…</vt:lpstr>
      <vt:lpstr>In Summary…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2023-09-24T05:37:30Z</dcterms:created>
  <dcterms:modified xsi:type="dcterms:W3CDTF">2025-05-21T00:52:33Z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