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56" r:id="rId5"/>
    <p:sldId id="289" r:id="rId6"/>
    <p:sldId id="290" r:id="rId7"/>
    <p:sldId id="291" r:id="rId8"/>
    <p:sldId id="292" r:id="rId9"/>
    <p:sldId id="319" r:id="rId10"/>
    <p:sldId id="315" r:id="rId11"/>
    <p:sldId id="316" r:id="rId12"/>
    <p:sldId id="317" r:id="rId13"/>
    <p:sldId id="318" r:id="rId14"/>
    <p:sldId id="300" r:id="rId15"/>
    <p:sldId id="314" r:id="rId16"/>
    <p:sldId id="301" r:id="rId17"/>
    <p:sldId id="302" r:id="rId18"/>
    <p:sldId id="303" r:id="rId19"/>
    <p:sldId id="305" r:id="rId20"/>
    <p:sldId id="306" r:id="rId21"/>
    <p:sldId id="311" r:id="rId22"/>
    <p:sldId id="307" r:id="rId23"/>
    <p:sldId id="308" r:id="rId24"/>
    <p:sldId id="309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3350"/>
    <a:srgbClr val="0C4360"/>
    <a:srgbClr val="1B6872"/>
    <a:srgbClr val="63B7C6"/>
    <a:srgbClr val="002136"/>
    <a:srgbClr val="0C75AC"/>
    <a:srgbClr val="002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3" autoAdjust="0"/>
    <p:restoredTop sz="95584" autoAdjust="0"/>
  </p:normalViewPr>
  <p:slideViewPr>
    <p:cSldViewPr snapToGrid="0">
      <p:cViewPr>
        <p:scale>
          <a:sx n="75" d="100"/>
          <a:sy n="75" d="100"/>
        </p:scale>
        <p:origin x="1044" y="31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8468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2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62FF6B6-4F8A-40F7-B5F4-FC3996824D7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10A999-F365-48DF-976A-0517FE04544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A5457B-CDAE-4DEB-AEC8-C82DE2312E37}" type="datetimeFigureOut">
              <a:rPr lang="en-US" smtClean="0"/>
              <a:t>5/19/2025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735C90-ADBF-4B9E-BE88-E1C8F83EB4D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506A01-6D0A-45EF-A584-05A3361D66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1430A-4AA4-45C8-AC23-CD6B61C41A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900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B78EA-28CE-41D8-9043-90E391E5F567}" type="datetimeFigureOut">
              <a:rPr lang="en-US" noProof="0" smtClean="0"/>
              <a:t>5/19/2025</a:t>
            </a:fld>
            <a:endParaRPr lang="en-US" noProof="0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34D747-9380-41EE-9946-EC9EC0CA5D1E}" type="slidenum">
              <a:rPr lang="en-US" noProof="0" smtClean="0"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8277271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CA15AFD-4983-47DD-9ED0-D3B27E5A096F}"/>
              </a:ext>
            </a:extLst>
          </p:cNvPr>
          <p:cNvGrpSpPr/>
          <p:nvPr userDrawn="1"/>
        </p:nvGrpSpPr>
        <p:grpSpPr>
          <a:xfrm>
            <a:off x="-1604709" y="-3756"/>
            <a:ext cx="13796710" cy="6861756"/>
            <a:chOff x="-1604709" y="-3756"/>
            <a:chExt cx="13796710" cy="68617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222D5E2-E9B4-4180-98B8-4E514C9ADB28}"/>
                </a:ext>
              </a:extLst>
            </p:cNvPr>
            <p:cNvGrpSpPr/>
            <p:nvPr/>
          </p:nvGrpSpPr>
          <p:grpSpPr>
            <a:xfrm>
              <a:off x="-16298" y="0"/>
              <a:ext cx="12208299" cy="6858000"/>
              <a:chOff x="-16298" y="0"/>
              <a:chExt cx="12208299" cy="6858000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41E10E1E-5268-4F03-BA64-07E19DE26739}"/>
                  </a:ext>
                </a:extLst>
              </p:cNvPr>
              <p:cNvSpPr/>
              <p:nvPr/>
            </p:nvSpPr>
            <p:spPr>
              <a:xfrm flipH="1">
                <a:off x="-16297" y="0"/>
                <a:ext cx="12208298" cy="6858000"/>
              </a:xfrm>
              <a:custGeom>
                <a:avLst/>
                <a:gdLst>
                  <a:gd name="connsiteX0" fmla="*/ 8574289 w 12208298"/>
                  <a:gd name="connsiteY0" fmla="*/ 0 h 6858000"/>
                  <a:gd name="connsiteX1" fmla="*/ 0 w 12208298"/>
                  <a:gd name="connsiteY1" fmla="*/ 0 h 6858000"/>
                  <a:gd name="connsiteX2" fmla="*/ 0 w 12208298"/>
                  <a:gd name="connsiteY2" fmla="*/ 6858000 h 6858000"/>
                  <a:gd name="connsiteX3" fmla="*/ 532109 w 12208298"/>
                  <a:gd name="connsiteY3" fmla="*/ 6858000 h 6858000"/>
                  <a:gd name="connsiteX4" fmla="*/ 11495317 w 12208298"/>
                  <a:gd name="connsiteY4" fmla="*/ 6858000 h 6858000"/>
                  <a:gd name="connsiteX5" fmla="*/ 12208298 w 12208298"/>
                  <a:gd name="connsiteY5" fmla="*/ 6858000 h 6858000"/>
                  <a:gd name="connsiteX6" fmla="*/ 12208298 w 12208298"/>
                  <a:gd name="connsiteY6" fmla="*/ 3146781 h 6858000"/>
                  <a:gd name="connsiteX7" fmla="*/ 10353284 w 12208298"/>
                  <a:gd name="connsiteY7" fmla="*/ 1291767 h 6858000"/>
                  <a:gd name="connsiteX8" fmla="*/ 9866056 w 12208298"/>
                  <a:gd name="connsiteY8" fmla="*/ 1291767 h 68580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2208298" h="6858000">
                    <a:moveTo>
                      <a:pt x="8574289" y="0"/>
                    </a:moveTo>
                    <a:lnTo>
                      <a:pt x="0" y="0"/>
                    </a:lnTo>
                    <a:lnTo>
                      <a:pt x="0" y="6858000"/>
                    </a:lnTo>
                    <a:lnTo>
                      <a:pt x="532109" y="6858000"/>
                    </a:lnTo>
                    <a:lnTo>
                      <a:pt x="11495317" y="6858000"/>
                    </a:lnTo>
                    <a:lnTo>
                      <a:pt x="12208298" y="6858000"/>
                    </a:lnTo>
                    <a:lnTo>
                      <a:pt x="12208298" y="3146781"/>
                    </a:lnTo>
                    <a:lnTo>
                      <a:pt x="10353284" y="1291767"/>
                    </a:lnTo>
                    <a:lnTo>
                      <a:pt x="9866056" y="1291767"/>
                    </a:lnTo>
                    <a:close/>
                  </a:path>
                </a:pathLst>
              </a:custGeom>
              <a:solidFill>
                <a:schemeClr val="accent2">
                  <a:alpha val="74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6" name="Freeform: Shape 15">
                <a:extLst>
                  <a:ext uri="{FF2B5EF4-FFF2-40B4-BE49-F238E27FC236}">
                    <a16:creationId xmlns:a16="http://schemas.microsoft.com/office/drawing/2014/main" id="{B989C45D-BDFF-418F-BE79-03FF70015770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pattFill prst="wdDnDiag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7" name="Right Triangle 16">
                <a:extLst>
                  <a:ext uri="{FF2B5EF4-FFF2-40B4-BE49-F238E27FC236}">
                    <a16:creationId xmlns:a16="http://schemas.microsoft.com/office/drawing/2014/main" id="{8DCD5806-2A2F-4ABF-8057-245681C498E6}"/>
                  </a:ext>
                </a:extLst>
              </p:cNvPr>
              <p:cNvSpPr/>
              <p:nvPr/>
            </p:nvSpPr>
            <p:spPr>
              <a:xfrm rot="16200000" flipH="1" flipV="1">
                <a:off x="24625" y="-4746"/>
                <a:ext cx="2819399" cy="2828891"/>
              </a:xfrm>
              <a:prstGeom prst="rtTriangle">
                <a:avLst/>
              </a:prstGeom>
              <a:solidFill>
                <a:schemeClr val="accent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8" name="Right Triangle 17">
                <a:extLst>
                  <a:ext uri="{FF2B5EF4-FFF2-40B4-BE49-F238E27FC236}">
                    <a16:creationId xmlns:a16="http://schemas.microsoft.com/office/drawing/2014/main" id="{3A93038F-E9E4-4FFD-B3DF-28DB7C2C1490}"/>
                  </a:ext>
                </a:extLst>
              </p:cNvPr>
              <p:cNvSpPr/>
              <p:nvPr/>
            </p:nvSpPr>
            <p:spPr>
              <a:xfrm rot="16200000" flipH="1" flipV="1">
                <a:off x="4418" y="-4422"/>
                <a:ext cx="2627088" cy="2635933"/>
              </a:xfrm>
              <a:prstGeom prst="rtTriangle">
                <a:avLst/>
              </a:prstGeom>
              <a:pattFill prst="dkHorz">
                <a:fgClr>
                  <a:schemeClr val="accent1"/>
                </a:fgClr>
                <a:bgClr>
                  <a:schemeClr val="accent2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9" name="Right Triangle 18">
                <a:extLst>
                  <a:ext uri="{FF2B5EF4-FFF2-40B4-BE49-F238E27FC236}">
                    <a16:creationId xmlns:a16="http://schemas.microsoft.com/office/drawing/2014/main" id="{5DEA1E02-BBD0-4AE3-AF22-433B90272178}"/>
                  </a:ext>
                </a:extLst>
              </p:cNvPr>
              <p:cNvSpPr/>
              <p:nvPr/>
            </p:nvSpPr>
            <p:spPr>
              <a:xfrm rot="16200000" flipH="1" flipV="1">
                <a:off x="-12263" y="-4034"/>
                <a:ext cx="2397087" cy="2405158"/>
              </a:xfrm>
              <a:prstGeom prst="rtTriangle">
                <a:avLst/>
              </a:prstGeom>
              <a:solidFill>
                <a:schemeClr val="accent2">
                  <a:alpha val="48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20" name="Freeform: Shape 19">
                <a:extLst>
                  <a:ext uri="{FF2B5EF4-FFF2-40B4-BE49-F238E27FC236}">
                    <a16:creationId xmlns:a16="http://schemas.microsoft.com/office/drawing/2014/main" id="{0027A677-9ACB-4264-B148-4806678FB83F}"/>
                  </a:ext>
                </a:extLst>
              </p:cNvPr>
              <p:cNvSpPr/>
              <p:nvPr/>
            </p:nvSpPr>
            <p:spPr>
              <a:xfrm rot="5400000" flipH="1" flipV="1">
                <a:off x="2667000" y="-2667001"/>
                <a:ext cx="6858000" cy="12192002"/>
              </a:xfrm>
              <a:custGeom>
                <a:avLst/>
                <a:gdLst>
                  <a:gd name="connsiteX0" fmla="*/ 6858000 w 6858000"/>
                  <a:gd name="connsiteY0" fmla="*/ 3871658 h 12192002"/>
                  <a:gd name="connsiteX1" fmla="*/ 6858000 w 6858000"/>
                  <a:gd name="connsiteY1" fmla="*/ 12192002 h 12192002"/>
                  <a:gd name="connsiteX2" fmla="*/ 5363029 w 6858000"/>
                  <a:gd name="connsiteY2" fmla="*/ 12192002 h 12192002"/>
                  <a:gd name="connsiteX3" fmla="*/ 5363029 w 6858000"/>
                  <a:gd name="connsiteY3" fmla="*/ 12192000 h 12192002"/>
                  <a:gd name="connsiteX4" fmla="*/ 0 w 6858000"/>
                  <a:gd name="connsiteY4" fmla="*/ 12192000 h 12192002"/>
                  <a:gd name="connsiteX5" fmla="*/ 0 w 6858000"/>
                  <a:gd name="connsiteY5" fmla="*/ 0 h 12192002"/>
                  <a:gd name="connsiteX6" fmla="*/ 3539398 w 6858000"/>
                  <a:gd name="connsiteY6" fmla="*/ 0 h 12192002"/>
                  <a:gd name="connsiteX7" fmla="*/ 5566229 w 6858000"/>
                  <a:gd name="connsiteY7" fmla="*/ 2026831 h 12192002"/>
                  <a:gd name="connsiteX8" fmla="*/ 5566229 w 6858000"/>
                  <a:gd name="connsiteY8" fmla="*/ 2575538 h 12192002"/>
                  <a:gd name="connsiteX9" fmla="*/ 6858000 w 6858000"/>
                  <a:gd name="connsiteY9" fmla="*/ 3871657 h 12192002"/>
                  <a:gd name="connsiteX10" fmla="*/ 5566229 w 6858000"/>
                  <a:gd name="connsiteY10" fmla="*/ 3871657 h 12192002"/>
                  <a:gd name="connsiteX11" fmla="*/ 5566229 w 6858000"/>
                  <a:gd name="connsiteY11" fmla="*/ 3871658 h 12192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6858000" h="12192002">
                    <a:moveTo>
                      <a:pt x="6858000" y="3871658"/>
                    </a:moveTo>
                    <a:lnTo>
                      <a:pt x="6858000" y="12192002"/>
                    </a:lnTo>
                    <a:lnTo>
                      <a:pt x="5363029" y="12192002"/>
                    </a:lnTo>
                    <a:lnTo>
                      <a:pt x="5363029" y="12192000"/>
                    </a:lnTo>
                    <a:lnTo>
                      <a:pt x="0" y="12192000"/>
                    </a:lnTo>
                    <a:lnTo>
                      <a:pt x="0" y="0"/>
                    </a:lnTo>
                    <a:lnTo>
                      <a:pt x="3539398" y="0"/>
                    </a:lnTo>
                    <a:lnTo>
                      <a:pt x="5566229" y="2026831"/>
                    </a:lnTo>
                    <a:lnTo>
                      <a:pt x="5566229" y="2575538"/>
                    </a:lnTo>
                    <a:lnTo>
                      <a:pt x="6858000" y="3871657"/>
                    </a:lnTo>
                    <a:lnTo>
                      <a:pt x="5566229" y="3871657"/>
                    </a:lnTo>
                    <a:lnTo>
                      <a:pt x="5566229" y="3871658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  <a:alpha val="9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  <p:sp>
          <p:nvSpPr>
            <p:cNvPr id="9" name="Freeform: Shape 12">
              <a:extLst>
                <a:ext uri="{FF2B5EF4-FFF2-40B4-BE49-F238E27FC236}">
                  <a16:creationId xmlns:a16="http://schemas.microsoft.com/office/drawing/2014/main" id="{E3AAB79D-382D-4A95-965E-526B6A681DA7}"/>
                </a:ext>
              </a:extLst>
            </p:cNvPr>
            <p:cNvSpPr/>
            <p:nvPr/>
          </p:nvSpPr>
          <p:spPr>
            <a:xfrm rot="18900000" flipH="1">
              <a:off x="-1604709" y="1397837"/>
              <a:ext cx="3211378" cy="3211378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0A22127-2B4A-4B15-B0A9-F019A30347A1}"/>
                </a:ext>
              </a:extLst>
            </p:cNvPr>
            <p:cNvSpPr/>
            <p:nvPr/>
          </p:nvSpPr>
          <p:spPr>
            <a:xfrm rot="18900000">
              <a:off x="-861777" y="-3756"/>
              <a:ext cx="2676646" cy="1356876"/>
            </a:xfrm>
            <a:custGeom>
              <a:avLst/>
              <a:gdLst>
                <a:gd name="connsiteX0" fmla="*/ 1319770 w 2676646"/>
                <a:gd name="connsiteY0" fmla="*/ 0 h 1356876"/>
                <a:gd name="connsiteX1" fmla="*/ 2676646 w 2676646"/>
                <a:gd name="connsiteY1" fmla="*/ 1356876 h 1356876"/>
                <a:gd name="connsiteX2" fmla="*/ 0 w 2676646"/>
                <a:gd name="connsiteY2" fmla="*/ 1356876 h 1356876"/>
                <a:gd name="connsiteX3" fmla="*/ 0 w 2676646"/>
                <a:gd name="connsiteY3" fmla="*/ 1319770 h 135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6646" h="1356876">
                  <a:moveTo>
                    <a:pt x="1319770" y="0"/>
                  </a:moveTo>
                  <a:lnTo>
                    <a:pt x="2676646" y="1356876"/>
                  </a:lnTo>
                  <a:lnTo>
                    <a:pt x="0" y="1356876"/>
                  </a:lnTo>
                  <a:lnTo>
                    <a:pt x="0" y="1319770"/>
                  </a:lnTo>
                  <a:close/>
                </a:path>
              </a:pathLst>
            </a:custGeom>
            <a:pattFill prst="wdUpDiag">
              <a:fgClr>
                <a:schemeClr val="accent2"/>
              </a:fgClr>
              <a:bgClr>
                <a:schemeClr val="accent1"/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11" name="Freeform: Shape 12">
              <a:extLst>
                <a:ext uri="{FF2B5EF4-FFF2-40B4-BE49-F238E27FC236}">
                  <a16:creationId xmlns:a16="http://schemas.microsoft.com/office/drawing/2014/main" id="{F04D9FDC-1B67-4254-9535-CD32E81F0C3E}"/>
                </a:ext>
              </a:extLst>
            </p:cNvPr>
            <p:cNvSpPr/>
            <p:nvPr/>
          </p:nvSpPr>
          <p:spPr>
            <a:xfrm rot="13500000">
              <a:off x="-1226102" y="1737462"/>
              <a:ext cx="2416016" cy="2416016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0A86C4EA-4CF8-4531-845D-4FCB1E2F7422}"/>
                </a:ext>
              </a:extLst>
            </p:cNvPr>
            <p:cNvGrpSpPr/>
            <p:nvPr/>
          </p:nvGrpSpPr>
          <p:grpSpPr>
            <a:xfrm>
              <a:off x="-760406" y="4672937"/>
              <a:ext cx="1520812" cy="1520812"/>
              <a:chOff x="-1604709" y="3012880"/>
              <a:chExt cx="3211378" cy="321137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1101B195-C112-4D20-8D19-4D22479B150D}"/>
                  </a:ext>
                </a:extLst>
              </p:cNvPr>
              <p:cNvSpPr/>
              <p:nvPr/>
            </p:nvSpPr>
            <p:spPr>
              <a:xfrm rot="18900000" flipH="1">
                <a:off x="-1604709" y="3012880"/>
                <a:ext cx="3211378" cy="3211378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  <p:sp>
            <p:nvSpPr>
              <p:cNvPr id="14" name="Freeform: Shape 12">
                <a:extLst>
                  <a:ext uri="{FF2B5EF4-FFF2-40B4-BE49-F238E27FC236}">
                    <a16:creationId xmlns:a16="http://schemas.microsoft.com/office/drawing/2014/main" id="{CA755F1F-9955-4CBB-8F34-F7801CA44CE7}"/>
                  </a:ext>
                </a:extLst>
              </p:cNvPr>
              <p:cNvSpPr/>
              <p:nvPr/>
            </p:nvSpPr>
            <p:spPr>
              <a:xfrm rot="13500000">
                <a:off x="-1226102" y="3352505"/>
                <a:ext cx="2416016" cy="2416016"/>
              </a:xfrm>
              <a:custGeom>
                <a:avLst/>
                <a:gdLst>
                  <a:gd name="connsiteX0" fmla="*/ 754341 w 754341"/>
                  <a:gd name="connsiteY0" fmla="*/ 754341 h 754341"/>
                  <a:gd name="connsiteX1" fmla="*/ 0 w 754341"/>
                  <a:gd name="connsiteY1" fmla="*/ 754341 h 754341"/>
                  <a:gd name="connsiteX2" fmla="*/ 0 w 754341"/>
                  <a:gd name="connsiteY2" fmla="*/ 0 h 7543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754341" h="754341">
                    <a:moveTo>
                      <a:pt x="754341" y="754341"/>
                    </a:moveTo>
                    <a:lnTo>
                      <a:pt x="0" y="754341"/>
                    </a:lnTo>
                    <a:lnTo>
                      <a:pt x="0" y="0"/>
                    </a:lnTo>
                    <a:close/>
                  </a:path>
                </a:pathLst>
              </a:custGeom>
              <a:pattFill prst="wdDnDiag">
                <a:fgClr>
                  <a:schemeClr val="accent1">
                    <a:lumMod val="60000"/>
                    <a:lumOff val="40000"/>
                  </a:schemeClr>
                </a:fgClr>
                <a:bgClr>
                  <a:schemeClr val="accent2">
                    <a:lumMod val="50000"/>
                  </a:schemeClr>
                </a:bgClr>
              </a:patt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noProof="0" dirty="0"/>
              </a:p>
            </p:txBody>
          </p:sp>
        </p:grp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761488" y="2395728"/>
            <a:ext cx="7077456" cy="1243584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GB" sz="6600" b="1" dirty="0">
                <a:solidFill>
                  <a:schemeClr val="accent2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2DEF0-A0B0-4CFE-B67D-A9D75E2368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61488" y="3721608"/>
            <a:ext cx="7077456" cy="86868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GB" sz="1800" spc="300" dirty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Click to edit Master subtitle style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3695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FE796BFF-6E5F-4DE7-B193-F501FC094D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43365" y="1517715"/>
            <a:ext cx="5184437" cy="465924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</a:defRPr>
            </a:lvl1pPr>
            <a:lvl2pPr marL="800100" indent="-342900">
              <a:buFont typeface="Arial" panose="020B0604020202020204" pitchFamily="34" charset="0"/>
              <a:buChar char="•"/>
              <a:defRPr sz="1800">
                <a:solidFill>
                  <a:schemeClr val="bg1"/>
                </a:solidFill>
              </a:defRPr>
            </a:lvl2pPr>
            <a:lvl3pPr marL="1257300" indent="-342900"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 marL="16573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4pPr>
            <a:lvl5pPr marL="2114550" indent="-285750">
              <a:buFont typeface="Arial" panose="020B0604020202020204" pitchFamily="34" charset="0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78622754-CA4D-4C27-A37F-B26E7B4C9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74163" y="1517715"/>
            <a:ext cx="5184437" cy="465924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99959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Categor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0" name="Picture Placeholder 8">
            <a:extLst>
              <a:ext uri="{FF2B5EF4-FFF2-40B4-BE49-F238E27FC236}">
                <a16:creationId xmlns:a16="http://schemas.microsoft.com/office/drawing/2014/main" id="{6D00E6B4-1CBE-404E-B943-5F1832320C1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78212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Picture Placeholder 8">
            <a:extLst>
              <a:ext uri="{FF2B5EF4-FFF2-40B4-BE49-F238E27FC236}">
                <a16:creationId xmlns:a16="http://schemas.microsoft.com/office/drawing/2014/main" id="{7CD59BFD-62BE-4E33-92A5-B84A2A9A8D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22230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2" name="Picture Placeholder 8">
            <a:extLst>
              <a:ext uri="{FF2B5EF4-FFF2-40B4-BE49-F238E27FC236}">
                <a16:creationId xmlns:a16="http://schemas.microsoft.com/office/drawing/2014/main" id="{60DC5978-55B8-421D-91B4-29F8210A7B2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66248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3" name="Picture Placeholder 8">
            <a:extLst>
              <a:ext uri="{FF2B5EF4-FFF2-40B4-BE49-F238E27FC236}">
                <a16:creationId xmlns:a16="http://schemas.microsoft.com/office/drawing/2014/main" id="{BE3FB8C3-2C7E-4C59-8BD5-53FA2772DB5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10266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4" name="Picture Placeholder 8">
            <a:extLst>
              <a:ext uri="{FF2B5EF4-FFF2-40B4-BE49-F238E27FC236}">
                <a16:creationId xmlns:a16="http://schemas.microsoft.com/office/drawing/2014/main" id="{FD8FA9DA-C36B-4889-B88F-28B5829E53E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9954283" y="2096716"/>
            <a:ext cx="1259505" cy="1259505"/>
          </a:xfrm>
          <a:prstGeom prst="ellipse">
            <a:avLst/>
          </a:prstGeom>
          <a:pattFill prst="wdUpDiag">
            <a:fgClr>
              <a:srgbClr val="0C4360"/>
            </a:fgClr>
            <a:bgClr>
              <a:schemeClr val="accent1">
                <a:lumMod val="50000"/>
              </a:schemeClr>
            </a:bgClr>
          </a:pattFill>
          <a:ln w="38100">
            <a:solidFill>
              <a:schemeClr val="accent2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19894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Text Placeholder 22">
            <a:extLst>
              <a:ext uri="{FF2B5EF4-FFF2-40B4-BE49-F238E27FC236}">
                <a16:creationId xmlns:a16="http://schemas.microsoft.com/office/drawing/2014/main" id="{05F72315-51A9-431C-B80A-45E4FB1D6BD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2963912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8" name="Text Placeholder 22">
            <a:extLst>
              <a:ext uri="{FF2B5EF4-FFF2-40B4-BE49-F238E27FC236}">
                <a16:creationId xmlns:a16="http://schemas.microsoft.com/office/drawing/2014/main" id="{883D1F0C-34F1-46E1-B178-E4AB82B14631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07930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9" name="Text Placeholder 22">
            <a:extLst>
              <a:ext uri="{FF2B5EF4-FFF2-40B4-BE49-F238E27FC236}">
                <a16:creationId xmlns:a16="http://schemas.microsoft.com/office/drawing/2014/main" id="{7202A849-DF14-40E7-B38D-1185F72603EC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451948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0" name="Text Placeholder 22">
            <a:extLst>
              <a:ext uri="{FF2B5EF4-FFF2-40B4-BE49-F238E27FC236}">
                <a16:creationId xmlns:a16="http://schemas.microsoft.com/office/drawing/2014/main" id="{CCFC1ADF-AC11-4CCD-AC2D-478B6FFEA5E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9695965" y="4240093"/>
            <a:ext cx="1776140" cy="1463040"/>
          </a:xfr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B4CB326-DA0E-488E-B236-7017E8438FBB}"/>
              </a:ext>
            </a:extLst>
          </p:cNvPr>
          <p:cNvCxnSpPr/>
          <p:nvPr userDrawn="1"/>
        </p:nvCxnSpPr>
        <p:spPr>
          <a:xfrm>
            <a:off x="1242354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66B533-7212-4A36-9CE2-D6302E721F8F}"/>
              </a:ext>
            </a:extLst>
          </p:cNvPr>
          <p:cNvCxnSpPr/>
          <p:nvPr userDrawn="1"/>
        </p:nvCxnSpPr>
        <p:spPr>
          <a:xfrm>
            <a:off x="3486372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D7474CD-E230-4E14-8274-5E20F673F401}"/>
              </a:ext>
            </a:extLst>
          </p:cNvPr>
          <p:cNvCxnSpPr/>
          <p:nvPr userDrawn="1"/>
        </p:nvCxnSpPr>
        <p:spPr>
          <a:xfrm>
            <a:off x="5730390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6BF71FCE-6F39-4D2F-82BE-7D9F1D2ED59F}"/>
              </a:ext>
            </a:extLst>
          </p:cNvPr>
          <p:cNvCxnSpPr/>
          <p:nvPr userDrawn="1"/>
        </p:nvCxnSpPr>
        <p:spPr>
          <a:xfrm>
            <a:off x="7974408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E97AC7A-17D9-4F42-9DD0-94FE4FC6BF19}"/>
              </a:ext>
            </a:extLst>
          </p:cNvPr>
          <p:cNvCxnSpPr/>
          <p:nvPr userDrawn="1"/>
        </p:nvCxnSpPr>
        <p:spPr>
          <a:xfrm>
            <a:off x="10218425" y="3825022"/>
            <a:ext cx="731221" cy="0"/>
          </a:xfrm>
          <a:prstGeom prst="line">
            <a:avLst/>
          </a:prstGeom>
          <a:ln w="381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762663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3 Sec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  <p:sp>
        <p:nvSpPr>
          <p:cNvPr id="36" name="Text Placeholder 22">
            <a:extLst>
              <a:ext uri="{FF2B5EF4-FFF2-40B4-BE49-F238E27FC236}">
                <a16:creationId xmlns:a16="http://schemas.microsoft.com/office/drawing/2014/main" id="{642D3CE0-C3B4-4F3F-A650-AB452B3AD4B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4169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7" name="Text Placeholder 22">
            <a:extLst>
              <a:ext uri="{FF2B5EF4-FFF2-40B4-BE49-F238E27FC236}">
                <a16:creationId xmlns:a16="http://schemas.microsoft.com/office/drawing/2014/main" id="{DBED2BB0-CDAD-40EE-8B35-C66DF45EE29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346244" y="4240093"/>
            <a:ext cx="32933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745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6" name="Text Placeholder 22">
            <a:extLst>
              <a:ext uri="{FF2B5EF4-FFF2-40B4-BE49-F238E27FC236}">
                <a16:creationId xmlns:a16="http://schemas.microsoft.com/office/drawing/2014/main" id="{2A19101D-7C37-42BF-8167-5391EA65EC3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42094" y="4240093"/>
            <a:ext cx="9402006" cy="146304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231B97CF-FD24-4932-8459-893B1AC73D33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-2" y="1352575"/>
            <a:ext cx="12192002" cy="228989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400">
                <a:solidFill>
                  <a:schemeClr val="accent2"/>
                </a:solidFill>
                <a:latin typeface="Trade Gothic LT Pro" panose="020B0503040303020004" pitchFamily="34" charset="0"/>
              </a:defRPr>
            </a:lvl1pPr>
          </a:lstStyle>
          <a:p>
            <a:r>
              <a:rPr lang="en-US" noProof="0" dirty="0"/>
              <a:t>Insert image</a:t>
            </a:r>
          </a:p>
        </p:txBody>
      </p:sp>
    </p:spTree>
    <p:extLst>
      <p:ext uri="{BB962C8B-B14F-4D97-AF65-F5344CB8AC3E}">
        <p14:creationId xmlns:p14="http://schemas.microsoft.com/office/powerpoint/2010/main" val="2486826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30B3A574-7940-4E35-857E-5CA35A5910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10087" y="1444649"/>
            <a:ext cx="7548513" cy="4579079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0650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62EEBF51-DCAD-4335-85E9-52801031A1BF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912B51EA-3E6F-4BF6-BE48-62128AF32B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3366" y="1444649"/>
            <a:ext cx="3365063" cy="4579079"/>
          </a:xfrm>
        </p:spPr>
        <p:txBody>
          <a:bodyPr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015C605-1D30-48BC-A0D6-3B11AF56CC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4290" y="1444649"/>
            <a:ext cx="7694310" cy="4579079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212989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4494CD2-CCDD-0248-96F8-741002C44255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Freeform: Shape 9">
            <a:extLst>
              <a:ext uri="{FF2B5EF4-FFF2-40B4-BE49-F238E27FC236}">
                <a16:creationId xmlns:a16="http://schemas.microsoft.com/office/drawing/2014/main" id="{07077B00-C1EE-7241-B441-7814F92A7EDF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0" name="Freeform: Shape 17">
            <a:extLst>
              <a:ext uri="{FF2B5EF4-FFF2-40B4-BE49-F238E27FC236}">
                <a16:creationId xmlns:a16="http://schemas.microsoft.com/office/drawing/2014/main" id="{3A1AEBC4-637E-F64C-9192-69AC4BB26D0C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1" name="Freeform: Shape 11">
            <a:extLst>
              <a:ext uri="{FF2B5EF4-FFF2-40B4-BE49-F238E27FC236}">
                <a16:creationId xmlns:a16="http://schemas.microsoft.com/office/drawing/2014/main" id="{669A7039-C54C-8E46-9A8B-DDB2547D989C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2" name="Freeform: Shape 7">
            <a:extLst>
              <a:ext uri="{FF2B5EF4-FFF2-40B4-BE49-F238E27FC236}">
                <a16:creationId xmlns:a16="http://schemas.microsoft.com/office/drawing/2014/main" id="{4F173B32-87BB-9A40-8C91-4C1EED2B7ABF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4AC87F4E-12B5-1B42-AFD2-4DB39B7645C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25" name="Freeform: Shape 15">
              <a:extLst>
                <a:ext uri="{FF2B5EF4-FFF2-40B4-BE49-F238E27FC236}">
                  <a16:creationId xmlns:a16="http://schemas.microsoft.com/office/drawing/2014/main" id="{03DD8765-59DF-A045-ADB5-E39FAEE153A0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6" name="Freeform: Shape 16">
              <a:extLst>
                <a:ext uri="{FF2B5EF4-FFF2-40B4-BE49-F238E27FC236}">
                  <a16:creationId xmlns:a16="http://schemas.microsoft.com/office/drawing/2014/main" id="{B34B796C-A407-7B4D-B4F0-E58A44FE8DB4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0" name="Freeform: Shape 23">
            <a:extLst>
              <a:ext uri="{FF2B5EF4-FFF2-40B4-BE49-F238E27FC236}">
                <a16:creationId xmlns:a16="http://schemas.microsoft.com/office/drawing/2014/main" id="{CBE3FDC9-67CB-FA42-B127-A36BFF4678BB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1" name="Slide Number Placeholder 4">
            <a:extLst>
              <a:ext uri="{FF2B5EF4-FFF2-40B4-BE49-F238E27FC236}">
                <a16:creationId xmlns:a16="http://schemas.microsoft.com/office/drawing/2014/main" id="{1E902BFF-CA8F-D745-A819-A7BB38B30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723047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EA7FF9D7-8545-4547-AC77-A0421EEB9B99}"/>
              </a:ext>
            </a:extLst>
          </p:cNvPr>
          <p:cNvGrpSpPr/>
          <p:nvPr userDrawn="1"/>
        </p:nvGrpSpPr>
        <p:grpSpPr>
          <a:xfrm>
            <a:off x="0" y="0"/>
            <a:ext cx="6881966" cy="6858876"/>
            <a:chOff x="-5321" y="1096"/>
            <a:chExt cx="5924073" cy="5904197"/>
          </a:xfrm>
        </p:grpSpPr>
        <p:sp>
          <p:nvSpPr>
            <p:cNvPr id="17" name="Right Triangle 16">
              <a:extLst>
                <a:ext uri="{FF2B5EF4-FFF2-40B4-BE49-F238E27FC236}">
                  <a16:creationId xmlns:a16="http://schemas.microsoft.com/office/drawing/2014/main" id="{8DCD5806-2A2F-4ABF-8057-245681C498E6}"/>
                </a:ext>
              </a:extLst>
            </p:cNvPr>
            <p:cNvSpPr/>
            <p:nvPr userDrawn="1"/>
          </p:nvSpPr>
          <p:spPr>
            <a:xfrm rot="16200000" flipH="1" flipV="1">
              <a:off x="4618" y="-8842"/>
              <a:ext cx="5904196" cy="5924073"/>
            </a:xfrm>
            <a:prstGeom prst="rtTriangle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Right Triangle 17">
              <a:extLst>
                <a:ext uri="{FF2B5EF4-FFF2-40B4-BE49-F238E27FC236}">
                  <a16:creationId xmlns:a16="http://schemas.microsoft.com/office/drawing/2014/main" id="{3A93038F-E9E4-4FFD-B3DF-28DB7C2C1490}"/>
                </a:ext>
              </a:extLst>
            </p:cNvPr>
            <p:cNvSpPr/>
            <p:nvPr userDrawn="1"/>
          </p:nvSpPr>
          <p:spPr>
            <a:xfrm rot="16200000" flipH="1" flipV="1">
              <a:off x="3941" y="-8164"/>
              <a:ext cx="5501471" cy="5519993"/>
            </a:xfrm>
            <a:prstGeom prst="rtTriangle">
              <a:avLst/>
            </a:prstGeom>
            <a:pattFill prst="dkHorz">
              <a:fgClr>
                <a:schemeClr val="accent1"/>
              </a:fgClr>
              <a:bgClr>
                <a:schemeClr val="accent2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9" name="Right Triangle 18">
              <a:extLst>
                <a:ext uri="{FF2B5EF4-FFF2-40B4-BE49-F238E27FC236}">
                  <a16:creationId xmlns:a16="http://schemas.microsoft.com/office/drawing/2014/main" id="{5DEA1E02-BBD0-4AE3-AF22-433B90272178}"/>
                </a:ext>
              </a:extLst>
            </p:cNvPr>
            <p:cNvSpPr/>
            <p:nvPr userDrawn="1"/>
          </p:nvSpPr>
          <p:spPr>
            <a:xfrm rot="16200000" flipH="1" flipV="1">
              <a:off x="3131" y="-7355"/>
              <a:ext cx="5019818" cy="5036720"/>
            </a:xfrm>
            <a:prstGeom prst="rtTriangle">
              <a:avLst/>
            </a:prstGeom>
            <a:solidFill>
              <a:schemeClr val="accent2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5217242" y="2807208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236386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6E739168-A5E8-443A-B392-7AD4CF8977A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41E10E1E-5268-4F03-BA64-07E19DE26739}"/>
              </a:ext>
            </a:extLst>
          </p:cNvPr>
          <p:cNvSpPr/>
          <p:nvPr/>
        </p:nvSpPr>
        <p:spPr>
          <a:xfrm flipH="1">
            <a:off x="-16297" y="0"/>
            <a:ext cx="12208298" cy="6858000"/>
          </a:xfrm>
          <a:custGeom>
            <a:avLst/>
            <a:gdLst>
              <a:gd name="connsiteX0" fmla="*/ 8574289 w 12208298"/>
              <a:gd name="connsiteY0" fmla="*/ 0 h 6858000"/>
              <a:gd name="connsiteX1" fmla="*/ 0 w 12208298"/>
              <a:gd name="connsiteY1" fmla="*/ 0 h 6858000"/>
              <a:gd name="connsiteX2" fmla="*/ 0 w 12208298"/>
              <a:gd name="connsiteY2" fmla="*/ 6858000 h 6858000"/>
              <a:gd name="connsiteX3" fmla="*/ 532109 w 12208298"/>
              <a:gd name="connsiteY3" fmla="*/ 6858000 h 6858000"/>
              <a:gd name="connsiteX4" fmla="*/ 11495317 w 12208298"/>
              <a:gd name="connsiteY4" fmla="*/ 6858000 h 6858000"/>
              <a:gd name="connsiteX5" fmla="*/ 12208298 w 12208298"/>
              <a:gd name="connsiteY5" fmla="*/ 6858000 h 6858000"/>
              <a:gd name="connsiteX6" fmla="*/ 12208298 w 12208298"/>
              <a:gd name="connsiteY6" fmla="*/ 3146781 h 6858000"/>
              <a:gd name="connsiteX7" fmla="*/ 10353284 w 12208298"/>
              <a:gd name="connsiteY7" fmla="*/ 1291767 h 6858000"/>
              <a:gd name="connsiteX8" fmla="*/ 9866056 w 12208298"/>
              <a:gd name="connsiteY8" fmla="*/ 129176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208298" h="6858000">
                <a:moveTo>
                  <a:pt x="8574289" y="0"/>
                </a:moveTo>
                <a:lnTo>
                  <a:pt x="0" y="0"/>
                </a:lnTo>
                <a:lnTo>
                  <a:pt x="0" y="6858000"/>
                </a:lnTo>
                <a:lnTo>
                  <a:pt x="532109" y="6858000"/>
                </a:lnTo>
                <a:lnTo>
                  <a:pt x="11495317" y="6858000"/>
                </a:lnTo>
                <a:lnTo>
                  <a:pt x="12208298" y="6858000"/>
                </a:lnTo>
                <a:lnTo>
                  <a:pt x="12208298" y="3146781"/>
                </a:lnTo>
                <a:lnTo>
                  <a:pt x="10353284" y="1291767"/>
                </a:lnTo>
                <a:lnTo>
                  <a:pt x="9866056" y="1291767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B989C45D-BDFF-418F-BE79-03FF70015770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0027A677-9ACB-4264-B148-4806678FB83F}"/>
              </a:ext>
            </a:extLst>
          </p:cNvPr>
          <p:cNvSpPr/>
          <p:nvPr/>
        </p:nvSpPr>
        <p:spPr>
          <a:xfrm rot="5400000" flipH="1" flipV="1">
            <a:off x="2667000" y="-2667001"/>
            <a:ext cx="6858000" cy="12192002"/>
          </a:xfrm>
          <a:custGeom>
            <a:avLst/>
            <a:gdLst>
              <a:gd name="connsiteX0" fmla="*/ 6858000 w 6858000"/>
              <a:gd name="connsiteY0" fmla="*/ 3871658 h 12192002"/>
              <a:gd name="connsiteX1" fmla="*/ 6858000 w 6858000"/>
              <a:gd name="connsiteY1" fmla="*/ 12192002 h 12192002"/>
              <a:gd name="connsiteX2" fmla="*/ 5363029 w 6858000"/>
              <a:gd name="connsiteY2" fmla="*/ 12192002 h 12192002"/>
              <a:gd name="connsiteX3" fmla="*/ 5363029 w 6858000"/>
              <a:gd name="connsiteY3" fmla="*/ 12192000 h 12192002"/>
              <a:gd name="connsiteX4" fmla="*/ 0 w 6858000"/>
              <a:gd name="connsiteY4" fmla="*/ 12192000 h 12192002"/>
              <a:gd name="connsiteX5" fmla="*/ 0 w 6858000"/>
              <a:gd name="connsiteY5" fmla="*/ 0 h 12192002"/>
              <a:gd name="connsiteX6" fmla="*/ 3539398 w 6858000"/>
              <a:gd name="connsiteY6" fmla="*/ 0 h 12192002"/>
              <a:gd name="connsiteX7" fmla="*/ 5566229 w 6858000"/>
              <a:gd name="connsiteY7" fmla="*/ 2026831 h 12192002"/>
              <a:gd name="connsiteX8" fmla="*/ 5566229 w 6858000"/>
              <a:gd name="connsiteY8" fmla="*/ 2575538 h 12192002"/>
              <a:gd name="connsiteX9" fmla="*/ 6858000 w 6858000"/>
              <a:gd name="connsiteY9" fmla="*/ 3871657 h 12192002"/>
              <a:gd name="connsiteX10" fmla="*/ 5566229 w 6858000"/>
              <a:gd name="connsiteY10" fmla="*/ 3871657 h 12192002"/>
              <a:gd name="connsiteX11" fmla="*/ 5566229 w 6858000"/>
              <a:gd name="connsiteY11" fmla="*/ 3871658 h 12192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858000" h="12192002">
                <a:moveTo>
                  <a:pt x="6858000" y="3871658"/>
                </a:moveTo>
                <a:lnTo>
                  <a:pt x="6858000" y="12192002"/>
                </a:lnTo>
                <a:lnTo>
                  <a:pt x="5363029" y="12192002"/>
                </a:lnTo>
                <a:lnTo>
                  <a:pt x="5363029" y="12192000"/>
                </a:lnTo>
                <a:lnTo>
                  <a:pt x="0" y="12192000"/>
                </a:lnTo>
                <a:lnTo>
                  <a:pt x="0" y="0"/>
                </a:lnTo>
                <a:lnTo>
                  <a:pt x="3539398" y="0"/>
                </a:lnTo>
                <a:lnTo>
                  <a:pt x="5566229" y="2026831"/>
                </a:lnTo>
                <a:lnTo>
                  <a:pt x="5566229" y="2575538"/>
                </a:lnTo>
                <a:lnTo>
                  <a:pt x="6858000" y="3871657"/>
                </a:lnTo>
                <a:lnTo>
                  <a:pt x="5566229" y="3871657"/>
                </a:lnTo>
                <a:lnTo>
                  <a:pt x="5566229" y="3871658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597736-C478-4C26-9BAF-205FE31E977C}"/>
              </a:ext>
            </a:extLst>
          </p:cNvPr>
          <p:cNvSpPr>
            <a:spLocks noGrp="1"/>
          </p:cNvSpPr>
          <p:nvPr userDrawn="1">
            <p:ph type="ctrTitle" hasCustomPrompt="1"/>
          </p:nvPr>
        </p:nvSpPr>
        <p:spPr>
          <a:xfrm>
            <a:off x="6360242" y="3429000"/>
            <a:ext cx="4945598" cy="1243584"/>
          </a:xfrm>
        </p:spPr>
        <p:txBody>
          <a:bodyPr vert="horz" lIns="91440" tIns="45720" rIns="91440" bIns="45720" rtlCol="0" anchor="ctr">
            <a:no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pPr lvl="0"/>
            <a:r>
              <a:rPr lang="en-US" noProof="0"/>
              <a:t>Thank You</a:t>
            </a:r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C024DCDB-C6BF-455E-AAB8-EAF9DAB302A1}"/>
              </a:ext>
            </a:extLst>
          </p:cNvPr>
          <p:cNvSpPr/>
          <p:nvPr userDrawn="1"/>
        </p:nvSpPr>
        <p:spPr>
          <a:xfrm rot="13500000">
            <a:off x="-729899" y="-1215856"/>
            <a:ext cx="6043521" cy="8427077"/>
          </a:xfrm>
          <a:custGeom>
            <a:avLst/>
            <a:gdLst>
              <a:gd name="connsiteX0" fmla="*/ 6043521 w 6043521"/>
              <a:gd name="connsiteY0" fmla="*/ 4267535 h 8427077"/>
              <a:gd name="connsiteX1" fmla="*/ 1883979 w 6043521"/>
              <a:gd name="connsiteY1" fmla="*/ 8427077 h 8427077"/>
              <a:gd name="connsiteX2" fmla="*/ 0 w 6043521"/>
              <a:gd name="connsiteY2" fmla="*/ 8427077 h 8427077"/>
              <a:gd name="connsiteX3" fmla="*/ 0 w 6043521"/>
              <a:gd name="connsiteY3" fmla="*/ 1775986 h 8427077"/>
              <a:gd name="connsiteX4" fmla="*/ 1775985 w 6043521"/>
              <a:gd name="connsiteY4" fmla="*/ 0 h 842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8427077">
                <a:moveTo>
                  <a:pt x="6043521" y="4267535"/>
                </a:moveTo>
                <a:lnTo>
                  <a:pt x="1883979" y="8427077"/>
                </a:lnTo>
                <a:lnTo>
                  <a:pt x="0" y="8427077"/>
                </a:lnTo>
                <a:lnTo>
                  <a:pt x="0" y="1775986"/>
                </a:lnTo>
                <a:lnTo>
                  <a:pt x="1775985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26AFB47A-5D51-4F9C-B01B-977CE5E3C093}"/>
              </a:ext>
            </a:extLst>
          </p:cNvPr>
          <p:cNvSpPr/>
          <p:nvPr userDrawn="1"/>
        </p:nvSpPr>
        <p:spPr>
          <a:xfrm rot="13500000">
            <a:off x="-1145231" y="-2123853"/>
            <a:ext cx="6043521" cy="9008880"/>
          </a:xfrm>
          <a:custGeom>
            <a:avLst/>
            <a:gdLst>
              <a:gd name="connsiteX0" fmla="*/ 6043521 w 6043521"/>
              <a:gd name="connsiteY0" fmla="*/ 4849338 h 9008880"/>
              <a:gd name="connsiteX1" fmla="*/ 1883979 w 6043521"/>
              <a:gd name="connsiteY1" fmla="*/ 9008880 h 9008880"/>
              <a:gd name="connsiteX2" fmla="*/ 0 w 6043521"/>
              <a:gd name="connsiteY2" fmla="*/ 9008880 h 9008880"/>
              <a:gd name="connsiteX3" fmla="*/ 0 w 6043521"/>
              <a:gd name="connsiteY3" fmla="*/ 1194182 h 9008880"/>
              <a:gd name="connsiteX4" fmla="*/ 1194182 w 6043521"/>
              <a:gd name="connsiteY4" fmla="*/ 0 h 90088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43521" h="9008880">
                <a:moveTo>
                  <a:pt x="6043521" y="4849338"/>
                </a:moveTo>
                <a:lnTo>
                  <a:pt x="1883979" y="9008880"/>
                </a:lnTo>
                <a:lnTo>
                  <a:pt x="0" y="9008880"/>
                </a:lnTo>
                <a:lnTo>
                  <a:pt x="0" y="1194182"/>
                </a:lnTo>
                <a:lnTo>
                  <a:pt x="1194182" y="0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997A4FF-7390-4173-8ACD-6CF7145AACEC}"/>
              </a:ext>
            </a:extLst>
          </p:cNvPr>
          <p:cNvSpPr/>
          <p:nvPr userDrawn="1"/>
        </p:nvSpPr>
        <p:spPr>
          <a:xfrm rot="18900000" flipH="1">
            <a:off x="-2681153" y="-465959"/>
            <a:ext cx="8639119" cy="5739762"/>
          </a:xfrm>
          <a:custGeom>
            <a:avLst/>
            <a:gdLst>
              <a:gd name="connsiteX0" fmla="*/ 3789781 w 8639119"/>
              <a:gd name="connsiteY0" fmla="*/ 0 h 5739762"/>
              <a:gd name="connsiteX1" fmla="*/ 0 w 8639119"/>
              <a:gd name="connsiteY1" fmla="*/ 3789782 h 5739762"/>
              <a:gd name="connsiteX2" fmla="*/ 0 w 8639119"/>
              <a:gd name="connsiteY2" fmla="*/ 5739761 h 5739762"/>
              <a:gd name="connsiteX3" fmla="*/ 7748695 w 8639119"/>
              <a:gd name="connsiteY3" fmla="*/ 5739762 h 5739762"/>
              <a:gd name="connsiteX4" fmla="*/ 8639119 w 8639119"/>
              <a:gd name="connsiteY4" fmla="*/ 4849338 h 5739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39119" h="5739762">
                <a:moveTo>
                  <a:pt x="3789781" y="0"/>
                </a:moveTo>
                <a:lnTo>
                  <a:pt x="0" y="3789782"/>
                </a:lnTo>
                <a:lnTo>
                  <a:pt x="0" y="5739761"/>
                </a:lnTo>
                <a:lnTo>
                  <a:pt x="7748695" y="5739762"/>
                </a:lnTo>
                <a:lnTo>
                  <a:pt x="8639119" y="4849338"/>
                </a:lnTo>
                <a:close/>
              </a:path>
            </a:pathLst>
          </a:custGeom>
          <a:solidFill>
            <a:schemeClr val="accent1">
              <a:lumMod val="50000"/>
              <a:alpha val="51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21851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2838D16-809E-4EB1-8C0C-0E63D813911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C43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1FEB333-94B4-4E53-9019-D584810903BB}"/>
              </a:ext>
            </a:extLst>
          </p:cNvPr>
          <p:cNvSpPr/>
          <p:nvPr userDrawn="1"/>
        </p:nvSpPr>
        <p:spPr>
          <a:xfrm>
            <a:off x="0" y="0"/>
            <a:ext cx="12192000" cy="6862745"/>
          </a:xfrm>
          <a:custGeom>
            <a:avLst/>
            <a:gdLst>
              <a:gd name="connsiteX0" fmla="*/ 0 w 12192000"/>
              <a:gd name="connsiteY0" fmla="*/ 0 h 6849743"/>
              <a:gd name="connsiteX1" fmla="*/ 7554712 w 12192000"/>
              <a:gd name="connsiteY1" fmla="*/ 0 h 6849743"/>
              <a:gd name="connsiteX2" fmla="*/ 10266645 w 12192000"/>
              <a:gd name="connsiteY2" fmla="*/ 2711934 h 6849743"/>
              <a:gd name="connsiteX3" fmla="*/ 11289529 w 12192000"/>
              <a:gd name="connsiteY3" fmla="*/ 2711934 h 6849743"/>
              <a:gd name="connsiteX4" fmla="*/ 12191999 w 12192000"/>
              <a:gd name="connsiteY4" fmla="*/ 3614404 h 6849743"/>
              <a:gd name="connsiteX5" fmla="*/ 12192000 w 12192000"/>
              <a:gd name="connsiteY5" fmla="*/ 6849743 h 6849743"/>
              <a:gd name="connsiteX6" fmla="*/ 0 w 12192000"/>
              <a:gd name="connsiteY6" fmla="*/ 6849743 h 6849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6849743">
                <a:moveTo>
                  <a:pt x="0" y="0"/>
                </a:moveTo>
                <a:lnTo>
                  <a:pt x="7554712" y="0"/>
                </a:lnTo>
                <a:lnTo>
                  <a:pt x="10266645" y="2711934"/>
                </a:lnTo>
                <a:lnTo>
                  <a:pt x="11289529" y="2711934"/>
                </a:lnTo>
                <a:lnTo>
                  <a:pt x="12191999" y="3614404"/>
                </a:lnTo>
                <a:lnTo>
                  <a:pt x="12192000" y="6849743"/>
                </a:lnTo>
                <a:lnTo>
                  <a:pt x="0" y="6849743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59B9489-0CD9-4DB7-AC82-6E7867F91403}"/>
              </a:ext>
            </a:extLst>
          </p:cNvPr>
          <p:cNvSpPr/>
          <p:nvPr userDrawn="1"/>
        </p:nvSpPr>
        <p:spPr>
          <a:xfrm rot="16200000" flipV="1">
            <a:off x="2626805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DnDiag">
            <a:fgClr>
              <a:schemeClr val="accent1"/>
            </a:fgClr>
            <a:bgClr>
              <a:schemeClr val="accent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55D1C76-C591-4FA5-9780-87AB6B37C0FA}"/>
              </a:ext>
            </a:extLst>
          </p:cNvPr>
          <p:cNvSpPr/>
          <p:nvPr userDrawn="1"/>
        </p:nvSpPr>
        <p:spPr>
          <a:xfrm rot="5400000" flipV="1">
            <a:off x="5851010" y="-10649"/>
            <a:ext cx="6326154" cy="6347453"/>
          </a:xfrm>
          <a:prstGeom prst="rt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7DC1D12-670F-4235-8791-FA8C2B330871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569CF-FDAC-47C4-A0F5-296F7117C398}"/>
              </a:ext>
            </a:extLst>
          </p:cNvPr>
          <p:cNvSpPr/>
          <p:nvPr userDrawn="1"/>
        </p:nvSpPr>
        <p:spPr>
          <a:xfrm rot="2700000">
            <a:off x="9668984" y="1404392"/>
            <a:ext cx="4406148" cy="5299239"/>
          </a:xfrm>
          <a:custGeom>
            <a:avLst/>
            <a:gdLst>
              <a:gd name="connsiteX0" fmla="*/ 0 w 4406148"/>
              <a:gd name="connsiteY0" fmla="*/ 0 h 5299239"/>
              <a:gd name="connsiteX1" fmla="*/ 4406148 w 4406148"/>
              <a:gd name="connsiteY1" fmla="*/ 4406147 h 5299239"/>
              <a:gd name="connsiteX2" fmla="*/ 3513056 w 4406148"/>
              <a:gd name="connsiteY2" fmla="*/ 5299239 h 5299239"/>
              <a:gd name="connsiteX3" fmla="*/ 1 w 4406148"/>
              <a:gd name="connsiteY3" fmla="*/ 5299239 h 5299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06148" h="5299239">
                <a:moveTo>
                  <a:pt x="0" y="0"/>
                </a:moveTo>
                <a:lnTo>
                  <a:pt x="4406148" y="4406147"/>
                </a:lnTo>
                <a:lnTo>
                  <a:pt x="3513056" y="5299239"/>
                </a:lnTo>
                <a:lnTo>
                  <a:pt x="1" y="5299239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D68D0C72-2B2C-4C85-A091-157853C71784}"/>
              </a:ext>
            </a:extLst>
          </p:cNvPr>
          <p:cNvSpPr/>
          <p:nvPr userDrawn="1"/>
        </p:nvSpPr>
        <p:spPr>
          <a:xfrm rot="8100000" flipH="1">
            <a:off x="9583575" y="1088097"/>
            <a:ext cx="5072180" cy="4843502"/>
          </a:xfrm>
          <a:custGeom>
            <a:avLst/>
            <a:gdLst>
              <a:gd name="connsiteX0" fmla="*/ 5072180 w 5072180"/>
              <a:gd name="connsiteY0" fmla="*/ 4843501 h 4843502"/>
              <a:gd name="connsiteX1" fmla="*/ 228679 w 5072180"/>
              <a:gd name="connsiteY1" fmla="*/ 0 h 4843502"/>
              <a:gd name="connsiteX2" fmla="*/ 1 w 5072180"/>
              <a:gd name="connsiteY2" fmla="*/ 228678 h 4843502"/>
              <a:gd name="connsiteX3" fmla="*/ 0 w 5072180"/>
              <a:gd name="connsiteY3" fmla="*/ 4843502 h 484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072180" h="4843502">
                <a:moveTo>
                  <a:pt x="5072180" y="4843501"/>
                </a:moveTo>
                <a:lnTo>
                  <a:pt x="228679" y="0"/>
                </a:lnTo>
                <a:lnTo>
                  <a:pt x="1" y="228678"/>
                </a:lnTo>
                <a:lnTo>
                  <a:pt x="0" y="4843502"/>
                </a:lnTo>
                <a:close/>
              </a:path>
            </a:pathLst>
          </a:custGeom>
          <a:pattFill prst="wdDn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E25334A-5FE3-4DDA-8D32-4796CCFCAA74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8818DF1-D7FD-4C0F-875D-7A07E8F75C06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F9BB384-9E14-4CEA-82C1-21837229D3EF}"/>
              </a:ext>
            </a:extLst>
          </p:cNvPr>
          <p:cNvGrpSpPr/>
          <p:nvPr userDrawn="1"/>
        </p:nvGrpSpPr>
        <p:grpSpPr>
          <a:xfrm rot="16200000">
            <a:off x="431651" y="-917359"/>
            <a:ext cx="1532001" cy="1826463"/>
            <a:chOff x="10800164" y="7142066"/>
            <a:chExt cx="2775293" cy="3308724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0862A81A-959D-4EAB-90ED-DB20759BB397}"/>
                </a:ext>
              </a:extLst>
            </p:cNvPr>
            <p:cNvSpPr/>
            <p:nvPr/>
          </p:nvSpPr>
          <p:spPr>
            <a:xfrm rot="2700000">
              <a:off x="10800164" y="7675497"/>
              <a:ext cx="2775293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AAB9E28C-9422-42BD-AECE-29B44B5D63E2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772239B-C46D-4458-BB4B-DDB12FAB0172}"/>
              </a:ext>
            </a:extLst>
          </p:cNvPr>
          <p:cNvGrpSpPr/>
          <p:nvPr userDrawn="1"/>
        </p:nvGrpSpPr>
        <p:grpSpPr>
          <a:xfrm rot="16200000">
            <a:off x="1992859" y="-497210"/>
            <a:ext cx="818398" cy="986162"/>
            <a:chOff x="10945855" y="7317026"/>
            <a:chExt cx="2483924" cy="299310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C8A2A1A-1FB9-4CA1-B74E-B293187E51AA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DF2B18BA-6B43-40FA-A23B-D894D6AB468B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22" name="Slide Number Placeholder 4">
            <a:extLst>
              <a:ext uri="{FF2B5EF4-FFF2-40B4-BE49-F238E27FC236}">
                <a16:creationId xmlns:a16="http://schemas.microsoft.com/office/drawing/2014/main" id="{0F332671-6296-47C8-BF26-B2D962F5D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7772A652-7229-2B42-B87B-298C31D6F0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</p:spTree>
    <p:extLst>
      <p:ext uri="{BB962C8B-B14F-4D97-AF65-F5344CB8AC3E}">
        <p14:creationId xmlns:p14="http://schemas.microsoft.com/office/powerpoint/2010/main" val="1675197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lt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E9318B2B-E019-4078-9EF0-C9D6281AE31B}"/>
              </a:ext>
            </a:extLst>
          </p:cNvPr>
          <p:cNvGrpSpPr/>
          <p:nvPr userDrawn="1"/>
        </p:nvGrpSpPr>
        <p:grpSpPr>
          <a:xfrm>
            <a:off x="9776075" y="2057401"/>
            <a:ext cx="4413559" cy="3934444"/>
            <a:chOff x="9222437" y="1088097"/>
            <a:chExt cx="5433318" cy="4843502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D3E625C0-9656-421F-861F-67C8F93362ED}"/>
                </a:ext>
              </a:extLst>
            </p:cNvPr>
            <p:cNvSpPr/>
            <p:nvPr/>
          </p:nvSpPr>
          <p:spPr>
            <a:xfrm rot="2700000">
              <a:off x="9668983" y="1078460"/>
              <a:ext cx="4406148" cy="5299239"/>
            </a:xfrm>
            <a:custGeom>
              <a:avLst/>
              <a:gdLst>
                <a:gd name="connsiteX0" fmla="*/ 0 w 4406148"/>
                <a:gd name="connsiteY0" fmla="*/ 0 h 5299239"/>
                <a:gd name="connsiteX1" fmla="*/ 4406148 w 4406148"/>
                <a:gd name="connsiteY1" fmla="*/ 4406147 h 5299239"/>
                <a:gd name="connsiteX2" fmla="*/ 3513056 w 4406148"/>
                <a:gd name="connsiteY2" fmla="*/ 5299239 h 5299239"/>
                <a:gd name="connsiteX3" fmla="*/ 1 w 4406148"/>
                <a:gd name="connsiteY3" fmla="*/ 5299239 h 52992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06148" h="5299239">
                  <a:moveTo>
                    <a:pt x="0" y="0"/>
                  </a:moveTo>
                  <a:lnTo>
                    <a:pt x="4406148" y="4406147"/>
                  </a:lnTo>
                  <a:lnTo>
                    <a:pt x="3513056" y="5299239"/>
                  </a:lnTo>
                  <a:lnTo>
                    <a:pt x="1" y="5299239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49F8E490-C6E3-4D00-866F-CD85DD88996E}"/>
                </a:ext>
              </a:extLst>
            </p:cNvPr>
            <p:cNvSpPr/>
            <p:nvPr/>
          </p:nvSpPr>
          <p:spPr>
            <a:xfrm rot="8100000" flipH="1">
              <a:off x="9583575" y="1088097"/>
              <a:ext cx="5072180" cy="4843502"/>
            </a:xfrm>
            <a:custGeom>
              <a:avLst/>
              <a:gdLst>
                <a:gd name="connsiteX0" fmla="*/ 5072180 w 5072180"/>
                <a:gd name="connsiteY0" fmla="*/ 4843501 h 4843502"/>
                <a:gd name="connsiteX1" fmla="*/ 228679 w 5072180"/>
                <a:gd name="connsiteY1" fmla="*/ 0 h 4843502"/>
                <a:gd name="connsiteX2" fmla="*/ 1 w 5072180"/>
                <a:gd name="connsiteY2" fmla="*/ 228678 h 4843502"/>
                <a:gd name="connsiteX3" fmla="*/ 0 w 5072180"/>
                <a:gd name="connsiteY3" fmla="*/ 4843502 h 4843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072180" h="4843502">
                  <a:moveTo>
                    <a:pt x="5072180" y="4843501"/>
                  </a:moveTo>
                  <a:lnTo>
                    <a:pt x="228679" y="0"/>
                  </a:lnTo>
                  <a:lnTo>
                    <a:pt x="1" y="228678"/>
                  </a:lnTo>
                  <a:lnTo>
                    <a:pt x="0" y="4843502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noProof="0" dirty="0"/>
            </a:p>
          </p:txBody>
        </p:sp>
      </p:grp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EE8F5B31-1523-46AE-9455-C33DFC1BDDE0}"/>
              </a:ext>
            </a:extLst>
          </p:cNvPr>
          <p:cNvSpPr/>
          <p:nvPr userDrawn="1"/>
        </p:nvSpPr>
        <p:spPr>
          <a:xfrm rot="2700000">
            <a:off x="11438585" y="5665752"/>
            <a:ext cx="877778" cy="1755556"/>
          </a:xfrm>
          <a:custGeom>
            <a:avLst/>
            <a:gdLst>
              <a:gd name="connsiteX0" fmla="*/ 0 w 877778"/>
              <a:gd name="connsiteY0" fmla="*/ 0 h 1755556"/>
              <a:gd name="connsiteX1" fmla="*/ 877778 w 877778"/>
              <a:gd name="connsiteY1" fmla="*/ 877778 h 1755556"/>
              <a:gd name="connsiteX2" fmla="*/ 0 w 877778"/>
              <a:gd name="connsiteY2" fmla="*/ 1755556 h 1755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77778" h="1755556">
                <a:moveTo>
                  <a:pt x="0" y="0"/>
                </a:moveTo>
                <a:lnTo>
                  <a:pt x="877778" y="877778"/>
                </a:lnTo>
                <a:lnTo>
                  <a:pt x="0" y="175555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5D17048F-C2E1-4775-BC32-50BD6219F89D}"/>
              </a:ext>
            </a:extLst>
          </p:cNvPr>
          <p:cNvSpPr/>
          <p:nvPr userDrawn="1"/>
        </p:nvSpPr>
        <p:spPr>
          <a:xfrm rot="8100000" flipH="1">
            <a:off x="10582265" y="5841410"/>
            <a:ext cx="2372348" cy="1186174"/>
          </a:xfrm>
          <a:custGeom>
            <a:avLst/>
            <a:gdLst>
              <a:gd name="connsiteX0" fmla="*/ 2372348 w 2372348"/>
              <a:gd name="connsiteY0" fmla="*/ 1186174 h 1186174"/>
              <a:gd name="connsiteX1" fmla="*/ 1186174 w 2372348"/>
              <a:gd name="connsiteY1" fmla="*/ 0 h 1186174"/>
              <a:gd name="connsiteX2" fmla="*/ 0 w 2372348"/>
              <a:gd name="connsiteY2" fmla="*/ 1186174 h 1186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72348" h="1186174">
                <a:moveTo>
                  <a:pt x="2372348" y="1186174"/>
                </a:moveTo>
                <a:lnTo>
                  <a:pt x="1186174" y="0"/>
                </a:lnTo>
                <a:lnTo>
                  <a:pt x="0" y="1186174"/>
                </a:lnTo>
                <a:close/>
              </a:path>
            </a:pathLst>
          </a:custGeom>
          <a:pattFill prst="wdUpDiag">
            <a:fgClr>
              <a:schemeClr val="accent1">
                <a:lumMod val="60000"/>
                <a:lumOff val="40000"/>
              </a:schemeClr>
            </a:fgClr>
            <a:bgClr>
              <a:schemeClr val="accent2">
                <a:lumMod val="50000"/>
              </a:schemeClr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EAB002AA-4848-49C8-A834-036F860C79A3}"/>
              </a:ext>
            </a:extLst>
          </p:cNvPr>
          <p:cNvGrpSpPr/>
          <p:nvPr userDrawn="1"/>
        </p:nvGrpSpPr>
        <p:grpSpPr>
          <a:xfrm rot="16200000" flipH="1">
            <a:off x="9913705" y="6257994"/>
            <a:ext cx="1052473" cy="1209445"/>
            <a:chOff x="10800165" y="7142066"/>
            <a:chExt cx="2775293" cy="3189215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14B187A8-7F8D-469D-A03B-4F835A5746DE}"/>
                </a:ext>
              </a:extLst>
            </p:cNvPr>
            <p:cNvSpPr/>
            <p:nvPr/>
          </p:nvSpPr>
          <p:spPr>
            <a:xfrm rot="2700000">
              <a:off x="10800166" y="7555988"/>
              <a:ext cx="2775292" cy="2775293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3D871D1-A11A-48FB-82A8-8D61AB5CB85C}"/>
                </a:ext>
              </a:extLst>
            </p:cNvPr>
            <p:cNvSpPr/>
            <p:nvPr/>
          </p:nvSpPr>
          <p:spPr>
            <a:xfrm rot="8100000" flipH="1">
              <a:off x="10811837" y="7142066"/>
              <a:ext cx="2751954" cy="2751955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2104" y="3886200"/>
            <a:ext cx="7781544" cy="859055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GB" sz="5400" b="1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Section Title 01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194264-A3F5-42E2-9A63-DCCED0457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754880"/>
            <a:ext cx="6803136" cy="3657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600" spc="300">
                <a:solidFill>
                  <a:schemeClr val="accent1">
                    <a:lumMod val="20000"/>
                    <a:lumOff val="8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marL="228600" lvl="0" indent="-228600"/>
            <a:r>
              <a:rPr lang="en-US" noProof="0" smtClean="0"/>
              <a:t>Edit Master text styles</a:t>
            </a:r>
          </a:p>
        </p:txBody>
      </p:sp>
      <p:sp>
        <p:nvSpPr>
          <p:cNvPr id="35" name="Slide Number Placeholder 4">
            <a:extLst>
              <a:ext uri="{FF2B5EF4-FFF2-40B4-BE49-F238E27FC236}">
                <a16:creationId xmlns:a16="http://schemas.microsoft.com/office/drawing/2014/main" id="{6F73F836-940E-4B65-A29C-D0869263C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11478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2CDBB6E5-B91E-4946-9390-E8693855103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C3CC1C9-1FA0-4FE4-8984-4A8B3728D674}"/>
              </a:ext>
            </a:extLst>
          </p:cNvPr>
          <p:cNvSpPr/>
          <p:nvPr userDrawn="1"/>
        </p:nvSpPr>
        <p:spPr>
          <a:xfrm rot="16200000" flipV="1">
            <a:off x="2855762" y="-2473495"/>
            <a:ext cx="6862743" cy="11809733"/>
          </a:xfrm>
          <a:custGeom>
            <a:avLst/>
            <a:gdLst>
              <a:gd name="connsiteX0" fmla="*/ 6862743 w 6862743"/>
              <a:gd name="connsiteY0" fmla="*/ 11809733 h 11809733"/>
              <a:gd name="connsiteX1" fmla="*/ 6862743 w 6862743"/>
              <a:gd name="connsiteY1" fmla="*/ 7708334 h 11809733"/>
              <a:gd name="connsiteX2" fmla="*/ 4147292 w 6862743"/>
              <a:gd name="connsiteY2" fmla="*/ 7708334 h 11809733"/>
              <a:gd name="connsiteX3" fmla="*/ 4147292 w 6862743"/>
              <a:gd name="connsiteY3" fmla="*/ 7708332 h 11809733"/>
              <a:gd name="connsiteX4" fmla="*/ 6862743 w 6862743"/>
              <a:gd name="connsiteY4" fmla="*/ 7708332 h 11809733"/>
              <a:gd name="connsiteX5" fmla="*/ 4147291 w 6862743"/>
              <a:gd name="connsiteY5" fmla="*/ 4987262 h 11809733"/>
              <a:gd name="connsiteX6" fmla="*/ 4147291 w 6862743"/>
              <a:gd name="connsiteY6" fmla="*/ 3835308 h 11809733"/>
              <a:gd name="connsiteX7" fmla="*/ 307017 w 6862743"/>
              <a:gd name="connsiteY7" fmla="*/ 0 h 11809733"/>
              <a:gd name="connsiteX8" fmla="*/ 0 w 6862743"/>
              <a:gd name="connsiteY8" fmla="*/ 0 h 11809733"/>
              <a:gd name="connsiteX9" fmla="*/ 0 w 6862743"/>
              <a:gd name="connsiteY9" fmla="*/ 11809733 h 11809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3" h="11809733">
                <a:moveTo>
                  <a:pt x="6862743" y="11809733"/>
                </a:moveTo>
                <a:lnTo>
                  <a:pt x="6862743" y="7708334"/>
                </a:lnTo>
                <a:lnTo>
                  <a:pt x="4147292" y="7708334"/>
                </a:lnTo>
                <a:lnTo>
                  <a:pt x="4147292" y="7708332"/>
                </a:lnTo>
                <a:lnTo>
                  <a:pt x="6862743" y="7708332"/>
                </a:lnTo>
                <a:lnTo>
                  <a:pt x="4147291" y="4987262"/>
                </a:lnTo>
                <a:lnTo>
                  <a:pt x="4147291" y="3835308"/>
                </a:lnTo>
                <a:lnTo>
                  <a:pt x="307017" y="0"/>
                </a:lnTo>
                <a:lnTo>
                  <a:pt x="0" y="0"/>
                </a:lnTo>
                <a:lnTo>
                  <a:pt x="0" y="11809733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8E049265-431E-48DE-B7F7-4959930171DC}"/>
              </a:ext>
            </a:extLst>
          </p:cNvPr>
          <p:cNvSpPr/>
          <p:nvPr userDrawn="1"/>
        </p:nvSpPr>
        <p:spPr>
          <a:xfrm rot="16200000" flipV="1">
            <a:off x="2626806" y="-2626805"/>
            <a:ext cx="6862743" cy="12116353"/>
          </a:xfrm>
          <a:custGeom>
            <a:avLst/>
            <a:gdLst>
              <a:gd name="connsiteX0" fmla="*/ 6853871 w 6853871"/>
              <a:gd name="connsiteY0" fmla="*/ 12116353 h 12116353"/>
              <a:gd name="connsiteX1" fmla="*/ 6853871 w 6853871"/>
              <a:gd name="connsiteY1" fmla="*/ 8014954 h 12116353"/>
              <a:gd name="connsiteX2" fmla="*/ 4141930 w 6853871"/>
              <a:gd name="connsiteY2" fmla="*/ 8014954 h 12116353"/>
              <a:gd name="connsiteX3" fmla="*/ 4141930 w 6853871"/>
              <a:gd name="connsiteY3" fmla="*/ 8014952 h 12116353"/>
              <a:gd name="connsiteX4" fmla="*/ 6853871 w 6853871"/>
              <a:gd name="connsiteY4" fmla="*/ 8014952 h 12116353"/>
              <a:gd name="connsiteX5" fmla="*/ 4141930 w 6853871"/>
              <a:gd name="connsiteY5" fmla="*/ 5293882 h 12116353"/>
              <a:gd name="connsiteX6" fmla="*/ 4141930 w 6853871"/>
              <a:gd name="connsiteY6" fmla="*/ 4141928 h 12116353"/>
              <a:gd name="connsiteX7" fmla="*/ 0 w 6853871"/>
              <a:gd name="connsiteY7" fmla="*/ 0 h 12116353"/>
              <a:gd name="connsiteX8" fmla="*/ 0 w 6853871"/>
              <a:gd name="connsiteY8" fmla="*/ 12116353 h 12116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853871" h="12116353">
                <a:moveTo>
                  <a:pt x="6853871" y="12116353"/>
                </a:moveTo>
                <a:lnTo>
                  <a:pt x="6853871" y="8014954"/>
                </a:lnTo>
                <a:lnTo>
                  <a:pt x="4141930" y="8014954"/>
                </a:lnTo>
                <a:lnTo>
                  <a:pt x="4141930" y="8014952"/>
                </a:lnTo>
                <a:lnTo>
                  <a:pt x="6853871" y="8014952"/>
                </a:lnTo>
                <a:lnTo>
                  <a:pt x="4141930" y="5293882"/>
                </a:lnTo>
                <a:lnTo>
                  <a:pt x="4141930" y="4141928"/>
                </a:lnTo>
                <a:lnTo>
                  <a:pt x="0" y="0"/>
                </a:lnTo>
                <a:lnTo>
                  <a:pt x="0" y="12116353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173E5F2D-1F8E-4DCC-857F-932C6C6539BB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CB4C115-EFF9-405C-98BE-F4077B9730D0}"/>
              </a:ext>
            </a:extLst>
          </p:cNvPr>
          <p:cNvSpPr/>
          <p:nvPr userDrawn="1"/>
        </p:nvSpPr>
        <p:spPr>
          <a:xfrm>
            <a:off x="533399" y="914400"/>
            <a:ext cx="1944914" cy="1944914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76200">
            <a:solidFill>
              <a:schemeClr val="accent1">
                <a:alpha val="5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C9A300DD-BB54-44ED-A7E4-01CD41EC930F}"/>
              </a:ext>
            </a:extLst>
          </p:cNvPr>
          <p:cNvSpPr txBox="1">
            <a:spLocks/>
          </p:cNvSpPr>
          <p:nvPr userDrawn="1"/>
        </p:nvSpPr>
        <p:spPr>
          <a:xfrm>
            <a:off x="956993" y="923305"/>
            <a:ext cx="1005115" cy="28593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GB" sz="3600" b="0" i="0" kern="120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en-US" sz="18400" noProof="0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“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B20-3E42-44AF-BEF1-8AB3306739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33399" y="3200400"/>
            <a:ext cx="7551057" cy="285931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lnSpc>
                <a:spcPct val="100000"/>
              </a:lnSpc>
              <a:defRPr lang="en-GB" sz="3200" b="0" i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Quote</a:t>
            </a:r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A4E6C1FF-5925-42B3-B7F9-0A0031BD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753169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ex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03618670-D1E4-466C-BDB5-FC890AC314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4500" y="1625385"/>
            <a:ext cx="6718300" cy="4093243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4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400"/>
              </a:spcAft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3pPr>
            <a:lvl4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7457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073704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0C167E-2626-40DB-AACF-D02543E29BB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09700" y="1749570"/>
            <a:ext cx="9372600" cy="3358860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4744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103A49C-32FF-49E6-86F3-FC2E19517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365" y="1825625"/>
            <a:ext cx="11215235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36708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B3E033F-4449-40FA-BC85-BD2712D313DD}"/>
              </a:ext>
            </a:extLst>
          </p:cNvPr>
          <p:cNvSpPr/>
          <p:nvPr userDrawn="1"/>
        </p:nvSpPr>
        <p:spPr>
          <a:xfrm>
            <a:off x="0" y="0"/>
            <a:ext cx="12192000" cy="6884191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3D26743-0505-444C-80B3-E88EE87DF72B}"/>
              </a:ext>
            </a:extLst>
          </p:cNvPr>
          <p:cNvSpPr/>
          <p:nvPr userDrawn="1"/>
        </p:nvSpPr>
        <p:spPr>
          <a:xfrm>
            <a:off x="0" y="0"/>
            <a:ext cx="12192001" cy="6884191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7145E9-AC61-47D5-9288-8789940F81B6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A5E2B3ED-9A49-40A7-B8A3-62595FE513F9}"/>
              </a:ext>
            </a:extLst>
          </p:cNvPr>
          <p:cNvSpPr/>
          <p:nvPr userDrawn="1"/>
        </p:nvSpPr>
        <p:spPr>
          <a:xfrm rot="16200000" flipV="1">
            <a:off x="2664629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1599AF7E-3E34-4597-AA72-9373A7FDB020}"/>
              </a:ext>
            </a:extLst>
          </p:cNvPr>
          <p:cNvSpPr/>
          <p:nvPr userDrawn="1"/>
        </p:nvSpPr>
        <p:spPr>
          <a:xfrm rot="16200000" flipV="1">
            <a:off x="2664628" y="-2664627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DF563-7FAC-46B3-B24C-7E45CD89D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4500" y="542925"/>
            <a:ext cx="11214100" cy="535531"/>
          </a:xfrm>
        </p:spPr>
        <p:txBody>
          <a:bodyPr vert="horz" wrap="square" lIns="91440" tIns="45720" rIns="91440" bIns="45720" rtlCol="0" anchor="t">
            <a:spAutoFit/>
          </a:bodyPr>
          <a:lstStyle>
            <a:lvl1pPr>
              <a:defRPr lang="en-GB" sz="3200" b="1" spc="-7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7732E1E7-45E3-4264-8F26-66758696DD1E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DF883-8093-49FA-81E1-E5D77F086A25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18944C90-37E5-4BBE-89FF-060627168050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9EBF8BB-A805-4DDB-B459-082F99815B95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9" name="Rectangle: Single Corner Snipped 18">
              <a:extLst>
                <a:ext uri="{FF2B5EF4-FFF2-40B4-BE49-F238E27FC236}">
                  <a16:creationId xmlns:a16="http://schemas.microsoft.com/office/drawing/2014/main" id="{5D638788-DD47-45E7-939A-FA108A818173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rgbClr val="0C4360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3" name="Rectangle: Single Corner Snipped 2">
              <a:extLst>
                <a:ext uri="{FF2B5EF4-FFF2-40B4-BE49-F238E27FC236}">
                  <a16:creationId xmlns:a16="http://schemas.microsoft.com/office/drawing/2014/main" id="{74BDECEF-EEFE-4332-B3B2-BDE4F82C10FC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18103E00-7E4A-44CD-81AC-06433CAE1110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B51822-97FF-47A7-8E4E-A0F79B4EB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2200" y="6315075"/>
            <a:ext cx="406400" cy="365125"/>
          </a:xfrm>
        </p:spPr>
        <p:txBody>
          <a:bodyPr/>
          <a:lstStyle>
            <a:lvl1pPr>
              <a:defRPr sz="1000">
                <a:solidFill>
                  <a:schemeClr val="bg1"/>
                </a:solidFill>
                <a:latin typeface="Trade Gothic LT Pro" panose="020B0503040303020004" pitchFamily="34" charset="0"/>
              </a:defRPr>
            </a:lvl1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7FA80A70-18DE-4DB9-9982-BA75BE54C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5157787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2801C0EF-C078-44B0-AD01-4850E9A65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00812" y="1681163"/>
            <a:ext cx="5157788" cy="823912"/>
          </a:xfrm>
        </p:spPr>
        <p:txBody>
          <a:bodyPr anchor="t">
            <a:normAutofit/>
          </a:bodyPr>
          <a:lstStyle>
            <a:lvl1pPr marL="0" indent="0" algn="ctr">
              <a:buFont typeface="Arial" panose="020B0604020202020204" pitchFamily="34" charset="0"/>
              <a:buNone/>
              <a:defRPr sz="20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Edit Master text styles</a:t>
            </a:r>
          </a:p>
        </p:txBody>
      </p:sp>
      <p:sp>
        <p:nvSpPr>
          <p:cNvPr id="27" name="Content Placeholder 3">
            <a:extLst>
              <a:ext uri="{FF2B5EF4-FFF2-40B4-BE49-F238E27FC236}">
                <a16:creationId xmlns:a16="http://schemas.microsoft.com/office/drawing/2014/main" id="{7C9DED91-45F6-4308-A085-1EFACA6468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4500" y="2505075"/>
            <a:ext cx="5157787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28" name="Content Placeholder 5">
            <a:extLst>
              <a:ext uri="{FF2B5EF4-FFF2-40B4-BE49-F238E27FC236}">
                <a16:creationId xmlns:a16="http://schemas.microsoft.com/office/drawing/2014/main" id="{0574B5E7-B666-439B-9278-67BE1EA6EB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75412" y="2505075"/>
            <a:ext cx="5183188" cy="3684588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21916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B0E15-6FC5-434E-8780-B186D9DB0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8204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smtClean="0"/>
              <a:t>Click to edit Master title style</a:t>
            </a:r>
            <a:endParaRPr lang="en-US" noProof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C7B128-34F3-405C-B601-8BAFDB4349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820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A7754-E8C7-438B-922D-9027C6CF58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2500" y="6356350"/>
            <a:ext cx="66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3D6C4-4840-40CC-AC84-17E24B3B7BDE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CDDDB7D-9189-9548-A2B9-81DC62C3C1A3}"/>
              </a:ext>
            </a:extLst>
          </p:cNvPr>
          <p:cNvSpPr/>
          <p:nvPr userDrawn="1"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7" name="Freeform: Shape 9">
            <a:extLst>
              <a:ext uri="{FF2B5EF4-FFF2-40B4-BE49-F238E27FC236}">
                <a16:creationId xmlns:a16="http://schemas.microsoft.com/office/drawing/2014/main" id="{096D8877-6B4A-4540-8927-767DD7401718}"/>
              </a:ext>
            </a:extLst>
          </p:cNvPr>
          <p:cNvSpPr/>
          <p:nvPr userDrawn="1"/>
        </p:nvSpPr>
        <p:spPr>
          <a:xfrm>
            <a:off x="0" y="1"/>
            <a:ext cx="12192001" cy="6857999"/>
          </a:xfrm>
          <a:custGeom>
            <a:avLst/>
            <a:gdLst>
              <a:gd name="connsiteX0" fmla="*/ 0 w 12192001"/>
              <a:gd name="connsiteY0" fmla="*/ 0 h 6884191"/>
              <a:gd name="connsiteX1" fmla="*/ 7540222 w 12192001"/>
              <a:gd name="connsiteY1" fmla="*/ 0 h 6884191"/>
              <a:gd name="connsiteX2" fmla="*/ 10260629 w 12192001"/>
              <a:gd name="connsiteY2" fmla="*/ 2725573 h 6884191"/>
              <a:gd name="connsiteX3" fmla="*/ 11286710 w 12192001"/>
              <a:gd name="connsiteY3" fmla="*/ 2725573 h 6884191"/>
              <a:gd name="connsiteX4" fmla="*/ 12192000 w 12192001"/>
              <a:gd name="connsiteY4" fmla="*/ 3632581 h 6884191"/>
              <a:gd name="connsiteX5" fmla="*/ 12192001 w 12192001"/>
              <a:gd name="connsiteY5" fmla="*/ 6884191 h 6884191"/>
              <a:gd name="connsiteX6" fmla="*/ 0 w 12192001"/>
              <a:gd name="connsiteY6" fmla="*/ 6884191 h 6884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1" h="6884191">
                <a:moveTo>
                  <a:pt x="0" y="0"/>
                </a:moveTo>
                <a:lnTo>
                  <a:pt x="7540222" y="0"/>
                </a:lnTo>
                <a:lnTo>
                  <a:pt x="10260629" y="2725573"/>
                </a:lnTo>
                <a:lnTo>
                  <a:pt x="11286710" y="2725573"/>
                </a:lnTo>
                <a:lnTo>
                  <a:pt x="12192000" y="3632581"/>
                </a:lnTo>
                <a:lnTo>
                  <a:pt x="12192001" y="6884191"/>
                </a:lnTo>
                <a:lnTo>
                  <a:pt x="0" y="6884191"/>
                </a:lnTo>
                <a:close/>
              </a:path>
            </a:pathLst>
          </a:custGeom>
          <a:solidFill>
            <a:schemeClr val="accent2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8" name="Freeform: Shape 17">
            <a:extLst>
              <a:ext uri="{FF2B5EF4-FFF2-40B4-BE49-F238E27FC236}">
                <a16:creationId xmlns:a16="http://schemas.microsoft.com/office/drawing/2014/main" id="{5AF2E123-FE0F-8541-8E36-5030C450AA7E}"/>
              </a:ext>
            </a:extLst>
          </p:cNvPr>
          <p:cNvSpPr/>
          <p:nvPr userDrawn="1"/>
        </p:nvSpPr>
        <p:spPr>
          <a:xfrm rot="16200000" flipV="1">
            <a:off x="2964809" y="-2364446"/>
            <a:ext cx="6862744" cy="11591639"/>
          </a:xfrm>
          <a:custGeom>
            <a:avLst/>
            <a:gdLst>
              <a:gd name="connsiteX0" fmla="*/ 6862744 w 6862744"/>
              <a:gd name="connsiteY0" fmla="*/ 11591639 h 11591639"/>
              <a:gd name="connsiteX1" fmla="*/ 6862744 w 6862744"/>
              <a:gd name="connsiteY1" fmla="*/ 5240223 h 11591639"/>
              <a:gd name="connsiteX2" fmla="*/ 4145656 w 6862744"/>
              <a:gd name="connsiteY2" fmla="*/ 5240223 h 11591639"/>
              <a:gd name="connsiteX3" fmla="*/ 4145656 w 6862744"/>
              <a:gd name="connsiteY3" fmla="*/ 5240222 h 11591639"/>
              <a:gd name="connsiteX4" fmla="*/ 6862744 w 6862744"/>
              <a:gd name="connsiteY4" fmla="*/ 5240222 h 11591639"/>
              <a:gd name="connsiteX5" fmla="*/ 4145656 w 6862744"/>
              <a:gd name="connsiteY5" fmla="*/ 2519152 h 11591639"/>
              <a:gd name="connsiteX6" fmla="*/ 4145656 w 6862744"/>
              <a:gd name="connsiteY6" fmla="*/ 1367198 h 11591639"/>
              <a:gd name="connsiteX7" fmla="*/ 2775863 w 6862744"/>
              <a:gd name="connsiteY7" fmla="*/ 0 h 11591639"/>
              <a:gd name="connsiteX8" fmla="*/ 0 w 6862744"/>
              <a:gd name="connsiteY8" fmla="*/ 0 h 11591639"/>
              <a:gd name="connsiteX9" fmla="*/ 0 w 6862744"/>
              <a:gd name="connsiteY9" fmla="*/ 11591639 h 115916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62744" h="11591639">
                <a:moveTo>
                  <a:pt x="6862744" y="11591639"/>
                </a:moveTo>
                <a:lnTo>
                  <a:pt x="6862744" y="5240223"/>
                </a:lnTo>
                <a:lnTo>
                  <a:pt x="4145656" y="5240223"/>
                </a:lnTo>
                <a:lnTo>
                  <a:pt x="4145656" y="5240222"/>
                </a:lnTo>
                <a:lnTo>
                  <a:pt x="6862744" y="5240222"/>
                </a:lnTo>
                <a:lnTo>
                  <a:pt x="4145656" y="2519152"/>
                </a:lnTo>
                <a:lnTo>
                  <a:pt x="4145656" y="1367198"/>
                </a:lnTo>
                <a:lnTo>
                  <a:pt x="2775863" y="0"/>
                </a:lnTo>
                <a:lnTo>
                  <a:pt x="0" y="0"/>
                </a:lnTo>
                <a:lnTo>
                  <a:pt x="0" y="11591639"/>
                </a:lnTo>
                <a:close/>
              </a:path>
            </a:pathLst>
          </a:custGeom>
          <a:pattFill prst="wdDnDiag">
            <a:fgClr>
              <a:schemeClr val="accent2"/>
            </a:fgClr>
            <a:bgClr>
              <a:schemeClr val="accent2">
                <a:lumMod val="75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noProof="0" dirty="0"/>
          </a:p>
        </p:txBody>
      </p:sp>
      <p:sp>
        <p:nvSpPr>
          <p:cNvPr id="9" name="Freeform: Shape 11">
            <a:extLst>
              <a:ext uri="{FF2B5EF4-FFF2-40B4-BE49-F238E27FC236}">
                <a16:creationId xmlns:a16="http://schemas.microsoft.com/office/drawing/2014/main" id="{E5519D99-3B68-924A-9CD0-14B911711CA8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pattFill prst="wdUpDiag">
            <a:fgClr>
              <a:schemeClr val="accent2"/>
            </a:fgClr>
            <a:bgClr>
              <a:schemeClr val="accent2">
                <a:lumMod val="5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0" name="Freeform: Shape 7">
            <a:extLst>
              <a:ext uri="{FF2B5EF4-FFF2-40B4-BE49-F238E27FC236}">
                <a16:creationId xmlns:a16="http://schemas.microsoft.com/office/drawing/2014/main" id="{A09E21A9-FBEF-144C-A152-FE484F3C55C1}"/>
              </a:ext>
            </a:extLst>
          </p:cNvPr>
          <p:cNvSpPr/>
          <p:nvPr userDrawn="1"/>
        </p:nvSpPr>
        <p:spPr>
          <a:xfrm rot="16200000" flipV="1">
            <a:off x="2664629" y="-2669372"/>
            <a:ext cx="6862744" cy="12192000"/>
          </a:xfrm>
          <a:custGeom>
            <a:avLst/>
            <a:gdLst>
              <a:gd name="connsiteX0" fmla="*/ 6849744 w 6849744"/>
              <a:gd name="connsiteY0" fmla="*/ 12192000 h 12192000"/>
              <a:gd name="connsiteX1" fmla="*/ 6849744 w 6849744"/>
              <a:gd name="connsiteY1" fmla="*/ 5840584 h 12192000"/>
              <a:gd name="connsiteX2" fmla="*/ 4137803 w 6849744"/>
              <a:gd name="connsiteY2" fmla="*/ 5840584 h 12192000"/>
              <a:gd name="connsiteX3" fmla="*/ 4137803 w 6849744"/>
              <a:gd name="connsiteY3" fmla="*/ 5840583 h 12192000"/>
              <a:gd name="connsiteX4" fmla="*/ 6849744 w 6849744"/>
              <a:gd name="connsiteY4" fmla="*/ 5840583 h 12192000"/>
              <a:gd name="connsiteX5" fmla="*/ 4137803 w 6849744"/>
              <a:gd name="connsiteY5" fmla="*/ 3119513 h 12192000"/>
              <a:gd name="connsiteX6" fmla="*/ 4137803 w 6849744"/>
              <a:gd name="connsiteY6" fmla="*/ 1967559 h 12192000"/>
              <a:gd name="connsiteX7" fmla="*/ 2170243 w 6849744"/>
              <a:gd name="connsiteY7" fmla="*/ 0 h 12192000"/>
              <a:gd name="connsiteX8" fmla="*/ 0 w 6849744"/>
              <a:gd name="connsiteY8" fmla="*/ 0 h 12192000"/>
              <a:gd name="connsiteX9" fmla="*/ 0 w 6849744"/>
              <a:gd name="connsiteY9" fmla="*/ 1219200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849744" h="12192000">
                <a:moveTo>
                  <a:pt x="6849744" y="12192000"/>
                </a:moveTo>
                <a:lnTo>
                  <a:pt x="6849744" y="5840584"/>
                </a:lnTo>
                <a:lnTo>
                  <a:pt x="4137803" y="5840584"/>
                </a:lnTo>
                <a:lnTo>
                  <a:pt x="4137803" y="5840583"/>
                </a:lnTo>
                <a:lnTo>
                  <a:pt x="6849744" y="5840583"/>
                </a:lnTo>
                <a:lnTo>
                  <a:pt x="4137803" y="3119513"/>
                </a:lnTo>
                <a:lnTo>
                  <a:pt x="4137803" y="1967559"/>
                </a:lnTo>
                <a:lnTo>
                  <a:pt x="2170243" y="0"/>
                </a:lnTo>
                <a:lnTo>
                  <a:pt x="0" y="0"/>
                </a:lnTo>
                <a:lnTo>
                  <a:pt x="0" y="12192000"/>
                </a:lnTo>
                <a:close/>
              </a:path>
            </a:pathLst>
          </a:cu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70C7F2CB-A8CE-1545-A08D-93592C4BAEEA}"/>
              </a:ext>
            </a:extLst>
          </p:cNvPr>
          <p:cNvSpPr txBox="1">
            <a:spLocks/>
          </p:cNvSpPr>
          <p:nvPr userDrawn="1"/>
        </p:nvSpPr>
        <p:spPr>
          <a:xfrm>
            <a:off x="444500" y="542925"/>
            <a:ext cx="11214100" cy="535531"/>
          </a:xfrm>
          <a:prstGeom prst="rect">
            <a:avLst/>
          </a:prstGeom>
        </p:spPr>
        <p:txBody>
          <a:bodyPr vert="horz" wrap="square" lIns="91440" tIns="45720" rIns="91440" bIns="45720" rtlCol="0" anchor="t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GB" sz="3200" b="1" kern="1200" spc="-70" baseline="0" dirty="0">
                <a:solidFill>
                  <a:schemeClr val="bg1"/>
                </a:solidFill>
                <a:latin typeface="Trebuchet MS" panose="020B0603020202020204" pitchFamily="34" charset="0"/>
                <a:ea typeface="+mj-ea"/>
                <a:cs typeface="+mj-cs"/>
              </a:defRPr>
            </a:lvl1pPr>
          </a:lstStyle>
          <a:p>
            <a:r>
              <a:rPr lang="en-US" noProof="0" dirty="0">
                <a:latin typeface="+mj-lt"/>
              </a:rPr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068FCE4-1B47-3C4B-B091-013120A97D09}"/>
              </a:ext>
            </a:extLst>
          </p:cNvPr>
          <p:cNvGrpSpPr/>
          <p:nvPr userDrawn="1"/>
        </p:nvGrpSpPr>
        <p:grpSpPr>
          <a:xfrm rot="16200000">
            <a:off x="499388" y="-322655"/>
            <a:ext cx="535531" cy="645309"/>
            <a:chOff x="10945855" y="7317026"/>
            <a:chExt cx="2483924" cy="2993104"/>
          </a:xfrm>
        </p:grpSpPr>
        <p:sp>
          <p:nvSpPr>
            <p:cNvPr id="13" name="Freeform: Shape 15">
              <a:extLst>
                <a:ext uri="{FF2B5EF4-FFF2-40B4-BE49-F238E27FC236}">
                  <a16:creationId xmlns:a16="http://schemas.microsoft.com/office/drawing/2014/main" id="{FEC3FDE7-F27E-5E4E-8752-287CAB7792D4}"/>
                </a:ext>
              </a:extLst>
            </p:cNvPr>
            <p:cNvSpPr/>
            <p:nvPr/>
          </p:nvSpPr>
          <p:spPr>
            <a:xfrm rot="2700000">
              <a:off x="10945855" y="7826207"/>
              <a:ext cx="2483923" cy="2483924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  <p:sp>
          <p:nvSpPr>
            <p:cNvPr id="14" name="Freeform: Shape 16">
              <a:extLst>
                <a:ext uri="{FF2B5EF4-FFF2-40B4-BE49-F238E27FC236}">
                  <a16:creationId xmlns:a16="http://schemas.microsoft.com/office/drawing/2014/main" id="{81C902DB-0D21-5044-82B6-9E7A70A1BF62}"/>
                </a:ext>
              </a:extLst>
            </p:cNvPr>
            <p:cNvSpPr/>
            <p:nvPr/>
          </p:nvSpPr>
          <p:spPr>
            <a:xfrm rot="8100000" flipH="1">
              <a:off x="10986797" y="7317026"/>
              <a:ext cx="2402031" cy="2402032"/>
            </a:xfrm>
            <a:custGeom>
              <a:avLst/>
              <a:gdLst>
                <a:gd name="connsiteX0" fmla="*/ 754341 w 754341"/>
                <a:gd name="connsiteY0" fmla="*/ 754341 h 754341"/>
                <a:gd name="connsiteX1" fmla="*/ 0 w 754341"/>
                <a:gd name="connsiteY1" fmla="*/ 754341 h 754341"/>
                <a:gd name="connsiteX2" fmla="*/ 0 w 754341"/>
                <a:gd name="connsiteY2" fmla="*/ 0 h 7543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754341" h="754341">
                  <a:moveTo>
                    <a:pt x="754341" y="754341"/>
                  </a:moveTo>
                  <a:lnTo>
                    <a:pt x="0" y="754341"/>
                  </a:lnTo>
                  <a:lnTo>
                    <a:pt x="0" y="0"/>
                  </a:lnTo>
                  <a:close/>
                </a:path>
              </a:pathLst>
            </a:custGeom>
            <a:pattFill prst="dkHorz">
              <a:fgClr>
                <a:schemeClr val="accent1">
                  <a:lumMod val="60000"/>
                  <a:lumOff val="40000"/>
                </a:schemeClr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1E08A0-195D-694F-947B-986A76FBB93E}"/>
              </a:ext>
            </a:extLst>
          </p:cNvPr>
          <p:cNvGrpSpPr/>
          <p:nvPr userDrawn="1"/>
        </p:nvGrpSpPr>
        <p:grpSpPr>
          <a:xfrm>
            <a:off x="-1" y="1357409"/>
            <a:ext cx="12192001" cy="4846320"/>
            <a:chOff x="-1" y="1357409"/>
            <a:chExt cx="12192001" cy="4917518"/>
          </a:xfrm>
        </p:grpSpPr>
        <p:sp>
          <p:nvSpPr>
            <p:cNvPr id="16" name="Rectangle: Single Corner Snipped 18">
              <a:extLst>
                <a:ext uri="{FF2B5EF4-FFF2-40B4-BE49-F238E27FC236}">
                  <a16:creationId xmlns:a16="http://schemas.microsoft.com/office/drawing/2014/main" id="{ED5DFFCD-1EE3-E64E-B51F-BD7D72413E0B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0" cy="4917518"/>
            </a:xfrm>
            <a:prstGeom prst="snip1Rect">
              <a:avLst>
                <a:gd name="adj" fmla="val 0"/>
              </a:avLst>
            </a:prstGeom>
            <a:pattFill prst="dkVert">
              <a:fgClr>
                <a:schemeClr val="accent5"/>
              </a:fgClr>
              <a:bgClr>
                <a:schemeClr val="accent2">
                  <a:lumMod val="50000"/>
                </a:schemeClr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lvl="0" algn="ctr"/>
              <a:endParaRPr lang="en-US" noProof="0" dirty="0"/>
            </a:p>
          </p:txBody>
        </p:sp>
        <p:sp>
          <p:nvSpPr>
            <p:cNvPr id="17" name="Rectangle: Single Corner Snipped 2">
              <a:extLst>
                <a:ext uri="{FF2B5EF4-FFF2-40B4-BE49-F238E27FC236}">
                  <a16:creationId xmlns:a16="http://schemas.microsoft.com/office/drawing/2014/main" id="{C12DB3CA-8E64-AA43-BFBE-A2CA9A816DBE}"/>
                </a:ext>
              </a:extLst>
            </p:cNvPr>
            <p:cNvSpPr/>
            <p:nvPr userDrawn="1"/>
          </p:nvSpPr>
          <p:spPr>
            <a:xfrm flipV="1">
              <a:off x="-1" y="1357409"/>
              <a:ext cx="12192001" cy="4917518"/>
            </a:xfrm>
            <a:prstGeom prst="snip1Rect">
              <a:avLst>
                <a:gd name="adj" fmla="val 19670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0" dirty="0"/>
            </a:p>
          </p:txBody>
        </p:sp>
      </p:grpSp>
      <p:sp>
        <p:nvSpPr>
          <p:cNvPr id="18" name="Freeform: Shape 23">
            <a:extLst>
              <a:ext uri="{FF2B5EF4-FFF2-40B4-BE49-F238E27FC236}">
                <a16:creationId xmlns:a16="http://schemas.microsoft.com/office/drawing/2014/main" id="{A587DEFD-D470-4142-8E0D-A71DDB147C92}"/>
              </a:ext>
            </a:extLst>
          </p:cNvPr>
          <p:cNvSpPr/>
          <p:nvPr userDrawn="1"/>
        </p:nvSpPr>
        <p:spPr>
          <a:xfrm flipH="1">
            <a:off x="10782300" y="5448297"/>
            <a:ext cx="1409700" cy="1409703"/>
          </a:xfrm>
          <a:custGeom>
            <a:avLst/>
            <a:gdLst>
              <a:gd name="connsiteX0" fmla="*/ 754341 w 754341"/>
              <a:gd name="connsiteY0" fmla="*/ 754341 h 754341"/>
              <a:gd name="connsiteX1" fmla="*/ 0 w 754341"/>
              <a:gd name="connsiteY1" fmla="*/ 754341 h 754341"/>
              <a:gd name="connsiteX2" fmla="*/ 0 w 754341"/>
              <a:gd name="connsiteY2" fmla="*/ 0 h 754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54341" h="754341">
                <a:moveTo>
                  <a:pt x="754341" y="754341"/>
                </a:moveTo>
                <a:lnTo>
                  <a:pt x="0" y="754341"/>
                </a:lnTo>
                <a:lnTo>
                  <a:pt x="0" y="0"/>
                </a:lnTo>
                <a:close/>
              </a:path>
            </a:pathLst>
          </a:custGeom>
          <a:pattFill prst="dkHorz">
            <a:fgClr>
              <a:schemeClr val="accent2">
                <a:lumMod val="50000"/>
              </a:schemeClr>
            </a:fgClr>
            <a:bgClr>
              <a:schemeClr val="accent2"/>
            </a:bgClr>
          </a:patt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19" name="Slide Number Placeholder 4">
            <a:extLst>
              <a:ext uri="{FF2B5EF4-FFF2-40B4-BE49-F238E27FC236}">
                <a16:creationId xmlns:a16="http://schemas.microsoft.com/office/drawing/2014/main" id="{7D9BF857-7910-734D-A217-5E3344220AA2}"/>
              </a:ext>
            </a:extLst>
          </p:cNvPr>
          <p:cNvSpPr txBox="1">
            <a:spLocks/>
          </p:cNvSpPr>
          <p:nvPr userDrawn="1"/>
        </p:nvSpPr>
        <p:spPr>
          <a:xfrm>
            <a:off x="11252200" y="6315075"/>
            <a:ext cx="4064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Trade Gothic LT Pro" panose="020B0503040303020004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263D6C4-4840-40CC-AC84-17E24B3B7BDE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66609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0" r:id="rId3"/>
    <p:sldLayoutId id="2147483666" r:id="rId4"/>
    <p:sldLayoutId id="2147483654" r:id="rId5"/>
    <p:sldLayoutId id="2147483661" r:id="rId6"/>
    <p:sldLayoutId id="2147483677" r:id="rId7"/>
    <p:sldLayoutId id="2147483674" r:id="rId8"/>
    <p:sldLayoutId id="2147483665" r:id="rId9"/>
    <p:sldLayoutId id="2147483673" r:id="rId10"/>
    <p:sldLayoutId id="2147483662" r:id="rId11"/>
    <p:sldLayoutId id="2147483663" r:id="rId12"/>
    <p:sldLayoutId id="2147483664" r:id="rId13"/>
    <p:sldLayoutId id="2147483675" r:id="rId14"/>
    <p:sldLayoutId id="2147483676" r:id="rId15"/>
    <p:sldLayoutId id="2147483672" r:id="rId16"/>
    <p:sldLayoutId id="2147483667" r:id="rId17"/>
    <p:sldLayoutId id="2147483668" r:id="rId1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36" userDrawn="1">
          <p15:clr>
            <a:srgbClr val="F26B43"/>
          </p15:clr>
        </p15:guide>
        <p15:guide id="4" orient="horz" pos="336" userDrawn="1">
          <p15:clr>
            <a:srgbClr val="F26B43"/>
          </p15:clr>
        </p15:guide>
        <p15:guide id="5" pos="7344" userDrawn="1">
          <p15:clr>
            <a:srgbClr val="F26B43"/>
          </p15:clr>
        </p15:guide>
        <p15:guide id="6" orient="horz" pos="39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BE5BF-9922-45FB-8F3F-4446D40A05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61487" y="1320799"/>
            <a:ext cx="8705765" cy="3900558"/>
          </a:xfrm>
        </p:spPr>
        <p:txBody>
          <a:bodyPr/>
          <a:lstStyle/>
          <a:p>
            <a:r>
              <a:rPr lang="en-US" dirty="0" smtClean="0"/>
              <a:t>MUG Status Update</a:t>
            </a:r>
            <a:br>
              <a:rPr lang="en-US" dirty="0" smtClean="0"/>
            </a:br>
            <a:r>
              <a:rPr lang="en-US" sz="3200" dirty="0" smtClean="0"/>
              <a:t>Becky Schaffer – McIDAS Program </a:t>
            </a:r>
            <a:r>
              <a:rPr lang="en-US" sz="3200" dirty="0" smtClean="0"/>
              <a:t>Manager</a:t>
            </a:r>
            <a:br>
              <a:rPr lang="en-US" sz="3200" dirty="0" smtClean="0"/>
            </a:br>
            <a:r>
              <a:rPr lang="en-US" sz="3200" dirty="0" smtClean="0"/>
              <a:t>		</a:t>
            </a:r>
            <a:r>
              <a:rPr lang="en-US" sz="3200" dirty="0" smtClean="0">
                <a:solidFill>
                  <a:schemeClr val="bg1"/>
                </a:solidFill>
              </a:rPr>
              <a:t>		beckys@ssec.wisc.edu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761488" y="4691270"/>
            <a:ext cx="8105296" cy="1695982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 algn="r"/>
            <a:r>
              <a:rPr lang="en-US" sz="3000" b="1" dirty="0"/>
              <a:t>2025 McIDAS Users' Group Meeting</a:t>
            </a:r>
            <a:endParaRPr lang="en-US" sz="3000" dirty="0"/>
          </a:p>
          <a:p>
            <a:pPr algn="r"/>
            <a:r>
              <a:rPr lang="en-US" sz="3000" b="1" dirty="0"/>
              <a:t>     21 May </a:t>
            </a:r>
            <a:r>
              <a:rPr lang="en-US" sz="3000" b="1" dirty="0" smtClean="0"/>
              <a:t>2025</a:t>
            </a:r>
          </a:p>
          <a:p>
            <a:pPr algn="r"/>
            <a:r>
              <a:rPr lang="en-US" sz="3000" dirty="0"/>
              <a:t>https://www.ssec.wisc.edu/mcidas</a:t>
            </a:r>
            <a:br>
              <a:rPr lang="en-US" sz="3000" dirty="0"/>
            </a:br>
            <a:endParaRPr lang="en-US" sz="30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345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</a:t>
            </a:r>
            <a:r>
              <a:rPr lang="en-US" dirty="0" smtClean="0"/>
              <a:t>2025?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McIDAS-X OS Support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644051"/>
              </p:ext>
            </p:extLst>
          </p:nvPr>
        </p:nvGraphicFramePr>
        <p:xfrm>
          <a:off x="1087967" y="1681164"/>
          <a:ext cx="9302327" cy="3250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03">
                  <a:extLst>
                    <a:ext uri="{9D8B030D-6E8A-4147-A177-3AD203B41FA5}">
                      <a16:colId xmlns:a16="http://schemas.microsoft.com/office/drawing/2014/main" val="2594640850"/>
                    </a:ext>
                  </a:extLst>
                </a:gridCol>
                <a:gridCol w="3782946">
                  <a:extLst>
                    <a:ext uri="{9D8B030D-6E8A-4147-A177-3AD203B41FA5}">
                      <a16:colId xmlns:a16="http://schemas.microsoft.com/office/drawing/2014/main" val="3516898449"/>
                    </a:ext>
                  </a:extLst>
                </a:gridCol>
                <a:gridCol w="3810078">
                  <a:extLst>
                    <a:ext uri="{9D8B030D-6E8A-4147-A177-3AD203B41FA5}">
                      <a16:colId xmlns:a16="http://schemas.microsoft.com/office/drawing/2014/main" val="504077893"/>
                    </a:ext>
                  </a:extLst>
                </a:gridCol>
              </a:tblGrid>
              <a:tr h="84298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Vendor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Operating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Compilers Supported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8659"/>
                  </a:ext>
                </a:extLst>
              </a:tr>
              <a:tr h="845982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Red</a:t>
                      </a:r>
                      <a:r>
                        <a:rPr lang="en-US" sz="2800" baseline="0" dirty="0" smtClean="0"/>
                        <a:t> Hat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Red Hat Enterprise Linux (RHEL)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 /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gfortran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4277"/>
                  </a:ext>
                </a:extLst>
              </a:tr>
              <a:tr h="46392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RHEL</a:t>
                      </a:r>
                      <a: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  <a:t> </a:t>
                      </a:r>
                      <a: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  <a:t>9.5 </a:t>
                      </a:r>
                      <a:b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</a:br>
                      <a:r>
                        <a:rPr lang="en-US" sz="2800" b="1" baseline="0" dirty="0" smtClean="0">
                          <a:solidFill>
                            <a:srgbClr val="00B0F0"/>
                          </a:solidFill>
                        </a:rPr>
                        <a:t>     - new in 2023.1</a:t>
                      </a:r>
                      <a:endParaRPr 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11.5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92820"/>
                  </a:ext>
                </a:extLst>
              </a:tr>
              <a:tr h="46392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RHEL </a:t>
                      </a:r>
                      <a:r>
                        <a:rPr lang="en-US" sz="2800" dirty="0" smtClean="0"/>
                        <a:t>8.1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  8.5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35845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938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uses McIDAS-X?</a:t>
            </a:r>
            <a:br>
              <a:rPr lang="en-US" dirty="0" smtClean="0"/>
            </a:br>
            <a:r>
              <a:rPr lang="en-US" dirty="0" smtClean="0"/>
              <a:t>	Current MUG Members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8985647"/>
              </p:ext>
            </p:extLst>
          </p:nvPr>
        </p:nvGraphicFramePr>
        <p:xfrm>
          <a:off x="502557" y="978728"/>
          <a:ext cx="11144674" cy="59633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4119">
                  <a:extLst>
                    <a:ext uri="{9D8B030D-6E8A-4147-A177-3AD203B41FA5}">
                      <a16:colId xmlns:a16="http://schemas.microsoft.com/office/drawing/2014/main" val="2683145500"/>
                    </a:ext>
                  </a:extLst>
                </a:gridCol>
                <a:gridCol w="3687030">
                  <a:extLst>
                    <a:ext uri="{9D8B030D-6E8A-4147-A177-3AD203B41FA5}">
                      <a16:colId xmlns:a16="http://schemas.microsoft.com/office/drawing/2014/main" val="2214563649"/>
                    </a:ext>
                  </a:extLst>
                </a:gridCol>
                <a:gridCol w="3553525">
                  <a:extLst>
                    <a:ext uri="{9D8B030D-6E8A-4147-A177-3AD203B41FA5}">
                      <a16:colId xmlns:a16="http://schemas.microsoft.com/office/drawing/2014/main" val="2069017717"/>
                    </a:ext>
                  </a:extLst>
                </a:gridCol>
              </a:tblGrid>
              <a:tr h="38552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128738"/>
                  </a:ext>
                </a:extLst>
              </a:tr>
              <a:tr h="54937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NOAA</a:t>
                      </a:r>
                    </a:p>
                    <a:p>
                      <a:pPr algn="l"/>
                      <a:r>
                        <a:rPr lang="en-US" sz="2400" dirty="0" smtClean="0"/>
                        <a:t>CLASS</a:t>
                      </a:r>
                    </a:p>
                    <a:p>
                      <a:r>
                        <a:rPr lang="en-US" sz="2400" dirty="0" smtClean="0"/>
                        <a:t>ESPC</a:t>
                      </a:r>
                    </a:p>
                    <a:p>
                      <a:r>
                        <a:rPr lang="en-US" sz="2400" dirty="0" smtClean="0"/>
                        <a:t>NCEP</a:t>
                      </a:r>
                      <a:r>
                        <a:rPr lang="en-US" sz="2400" baseline="0" dirty="0" smtClean="0"/>
                        <a:t> CENTRAL 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     </a:t>
                      </a:r>
                      <a:r>
                        <a:rPr lang="en-US" sz="2400" baseline="0" dirty="0" smtClean="0"/>
                        <a:t>OPERATIONS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NWS - PACIFIC</a:t>
                      </a:r>
                      <a:r>
                        <a:rPr lang="en-US" sz="2400" baseline="0" dirty="0" smtClean="0"/>
                        <a:t> REGION</a:t>
                      </a:r>
                    </a:p>
                    <a:p>
                      <a:r>
                        <a:rPr lang="en-US" sz="2400" baseline="0" dirty="0" smtClean="0"/>
                        <a:t>STAR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NOAA – CI</a:t>
                      </a:r>
                    </a:p>
                    <a:p>
                      <a:r>
                        <a:rPr lang="en-US" sz="2400" baseline="0" dirty="0" smtClean="0"/>
                        <a:t>CIMSS/SSEC</a:t>
                      </a:r>
                    </a:p>
                    <a:p>
                      <a:r>
                        <a:rPr lang="en-US" sz="2400" baseline="0" dirty="0" smtClean="0"/>
                        <a:t>CIRA</a:t>
                      </a:r>
                    </a:p>
                    <a:p>
                      <a:endParaRPr lang="en-US" sz="2400" baseline="0" dirty="0" smtClean="0"/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EDUCATION</a:t>
                      </a:r>
                    </a:p>
                    <a:p>
                      <a:r>
                        <a:rPr lang="en-US" sz="2400" dirty="0" smtClean="0"/>
                        <a:t>UNIDATA</a:t>
                      </a:r>
                    </a:p>
                    <a:p>
                      <a:endParaRPr lang="en-US" sz="2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NASA</a:t>
                      </a:r>
                    </a:p>
                    <a:p>
                      <a:r>
                        <a:rPr lang="en-US" sz="2400" baseline="0" dirty="0" smtClean="0"/>
                        <a:t>COLUMBIA SCIENTIFIC  </a:t>
                      </a:r>
                    </a:p>
                    <a:p>
                      <a:r>
                        <a:rPr lang="en-US" sz="2400" baseline="0" dirty="0" smtClean="0"/>
                        <a:t>     BALLOON </a:t>
                      </a:r>
                      <a:r>
                        <a:rPr lang="en-US" sz="2400" baseline="0" dirty="0" smtClean="0"/>
                        <a:t>FACILITY</a:t>
                      </a:r>
                    </a:p>
                    <a:p>
                      <a:r>
                        <a:rPr lang="en-US" sz="2400" baseline="0" dirty="0" smtClean="0"/>
                        <a:t>JOHNSON SPACE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     CENTER</a:t>
                      </a:r>
                      <a:endParaRPr lang="en-US" sz="2400" baseline="0" dirty="0" smtClean="0"/>
                    </a:p>
                    <a:p>
                      <a:r>
                        <a:rPr lang="en-US" sz="2400" baseline="0" dirty="0" smtClean="0"/>
                        <a:t>LANGLEY RESEARCH </a:t>
                      </a:r>
                      <a:br>
                        <a:rPr lang="en-US" sz="2400" baseline="0" dirty="0" smtClean="0"/>
                      </a:br>
                      <a:r>
                        <a:rPr lang="en-US" sz="2400" baseline="0" dirty="0" smtClean="0"/>
                        <a:t>     CENTER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/>
                      </a:r>
                      <a:b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</a:br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GOVERNMENT / MILITARY</a:t>
                      </a:r>
                    </a:p>
                    <a:p>
                      <a:r>
                        <a:rPr lang="en-US" sz="2400" baseline="0" dirty="0" smtClean="0"/>
                        <a:t>CAPE CANAVERAL SFS</a:t>
                      </a:r>
                    </a:p>
                    <a:p>
                      <a:r>
                        <a:rPr lang="en-US" sz="2400" baseline="0" dirty="0" smtClean="0"/>
                        <a:t>NTSB</a:t>
                      </a:r>
                    </a:p>
                    <a:p>
                      <a:r>
                        <a:rPr lang="en-US" sz="2400" baseline="0" dirty="0" smtClean="0"/>
                        <a:t>PATRICK AFB CDD</a:t>
                      </a:r>
                    </a:p>
                    <a:p>
                      <a:endParaRPr lang="en-US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PRIVATE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2400" dirty="0" smtClean="0"/>
                        <a:t>ACCUWEATHER</a:t>
                      </a:r>
                    </a:p>
                    <a:p>
                      <a:r>
                        <a:rPr lang="en-US" sz="2400" dirty="0" smtClean="0"/>
                        <a:t>BOEING</a:t>
                      </a:r>
                      <a:endParaRPr lang="en-US" sz="2400" dirty="0" smtClean="0"/>
                    </a:p>
                    <a:p>
                      <a:r>
                        <a:rPr lang="en-US" sz="2400" dirty="0" smtClean="0"/>
                        <a:t>ENSCO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REDTOWN SERVICES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    – KWAJALEIN ATOLL</a:t>
                      </a:r>
                    </a:p>
                    <a:p>
                      <a:endParaRPr lang="en-US" sz="2400" dirty="0" smtClean="0"/>
                    </a:p>
                    <a:p>
                      <a:pPr algn="ctr"/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rgbClr val="0070C0"/>
                          </a:solidFill>
                        </a:rPr>
                        <a:t>INTERNATIONAL</a:t>
                      </a:r>
                      <a:endParaRPr lang="en-US" sz="2400" dirty="0" smtClean="0">
                        <a:solidFill>
                          <a:srgbClr val="0070C0"/>
                        </a:solidFill>
                      </a:endParaRPr>
                    </a:p>
                    <a:p>
                      <a:r>
                        <a:rPr lang="en-US" sz="2400" dirty="0" smtClean="0"/>
                        <a:t>AUSTRALIA – BoM</a:t>
                      </a:r>
                    </a:p>
                    <a:p>
                      <a:r>
                        <a:rPr lang="en-US" sz="2400" dirty="0" smtClean="0"/>
                        <a:t>MEXICO – AIR</a:t>
                      </a:r>
                      <a:r>
                        <a:rPr lang="en-US" sz="2400" baseline="0" dirty="0" smtClean="0"/>
                        <a:t> FORCE</a:t>
                      </a:r>
                    </a:p>
                    <a:p>
                      <a:r>
                        <a:rPr lang="en-US" sz="2400" dirty="0" smtClean="0"/>
                        <a:t>MEXICO</a:t>
                      </a:r>
                      <a:r>
                        <a:rPr lang="en-US" sz="2400" baseline="0" dirty="0" smtClean="0"/>
                        <a:t> – HIDROMET</a:t>
                      </a:r>
                    </a:p>
                    <a:p>
                      <a:r>
                        <a:rPr lang="en-US" sz="2400" dirty="0" smtClean="0"/>
                        <a:t>SPAIN </a:t>
                      </a:r>
                      <a:r>
                        <a:rPr lang="en-US" sz="2400" baseline="0" dirty="0" smtClean="0"/>
                        <a:t>–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smtClean="0"/>
                        <a:t>AEMet 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06201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334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</a:t>
            </a:r>
            <a:r>
              <a:rPr lang="en-US" dirty="0" smtClean="0"/>
              <a:t>fund</a:t>
            </a:r>
            <a:r>
              <a:rPr lang="en-US" dirty="0" smtClean="0"/>
              <a:t>s </a:t>
            </a:r>
            <a:r>
              <a:rPr lang="en-US" dirty="0" smtClean="0"/>
              <a:t>McIDAS-X?</a:t>
            </a:r>
            <a:br>
              <a:rPr lang="en-US" dirty="0" smtClean="0"/>
            </a:br>
            <a:r>
              <a:rPr lang="en-US" dirty="0" smtClean="0"/>
              <a:t>	Current MUG Members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901700" y="1574801"/>
            <a:ext cx="51562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McIDAS support and maintenance is funded 100% by MUG Membership Fees</a:t>
            </a:r>
          </a:p>
          <a:p>
            <a:endParaRPr lang="en-US" sz="2800" b="1" dirty="0" smtClean="0">
              <a:solidFill>
                <a:schemeClr val="bg1"/>
              </a:solidFill>
            </a:endParaRPr>
          </a:p>
          <a:p>
            <a:r>
              <a:rPr lang="en-US" sz="2800" b="1" dirty="0" smtClean="0">
                <a:solidFill>
                  <a:schemeClr val="bg1"/>
                </a:solidFill>
              </a:rPr>
              <a:t>Additional funding pays for special projects:</a:t>
            </a:r>
            <a:endParaRPr lang="en-US" sz="2800" b="1" dirty="0">
              <a:solidFill>
                <a:schemeClr val="bg1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SSEC Funds – ABI python servers &amp; database 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NOAA / AMRDC – MTG &amp; </a:t>
            </a:r>
            <a:r>
              <a:rPr lang="en-US" sz="2600" b="1" dirty="0" err="1">
                <a:solidFill>
                  <a:schemeClr val="bg1"/>
                </a:solidFill>
              </a:rPr>
              <a:t>MetOp</a:t>
            </a:r>
            <a:r>
              <a:rPr lang="en-US" sz="2600" b="1" dirty="0">
                <a:solidFill>
                  <a:schemeClr val="bg1"/>
                </a:solidFill>
              </a:rPr>
              <a:t>-SG python servers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600" b="1" dirty="0">
                <a:solidFill>
                  <a:schemeClr val="bg1"/>
                </a:solidFill>
              </a:rPr>
              <a:t>CIRA – VIIRS development</a:t>
            </a:r>
          </a:p>
          <a:p>
            <a:endParaRPr lang="en-US" sz="2800" dirty="0">
              <a:solidFill>
                <a:srgbClr val="00B0F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7475" y="1574801"/>
            <a:ext cx="4663449" cy="4677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7521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uses McIDAS-V?</a:t>
            </a:r>
            <a:br>
              <a:rPr lang="en-US" dirty="0" smtClean="0"/>
            </a:b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marL="57150" lvl="0" algn="l">
              <a:buClr>
                <a:prstClr val="white"/>
              </a:buClr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McIDAS-V is now used in…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research projects &amp; publications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satellite blogs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satellite meteorology classes </a:t>
            </a:r>
          </a:p>
          <a:p>
            <a:pPr marL="914400" lvl="1" indent="-457200"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visualization of EUMETCast and GEONETCast</a:t>
            </a:r>
          </a:p>
          <a:p>
            <a:pPr marL="914400" lvl="1" indent="-4572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international training courses: EUMETSAT, CIRA</a:t>
            </a:r>
          </a:p>
          <a:p>
            <a:pPr marL="914400" lvl="1" indent="-457200" fontAlgn="auto">
              <a:spcAft>
                <a:spcPts val="0"/>
              </a:spcAft>
              <a:buClrTx/>
              <a:buFont typeface="Arial" panose="020B0604020202020204" pitchFamily="34" charset="0"/>
              <a:buChar char="•"/>
              <a:tabLst>
                <a:tab pos="288925" algn="l"/>
              </a:tabLst>
            </a:pPr>
            <a:r>
              <a:rPr lang="en-US" sz="2800" dirty="0">
                <a:solidFill>
                  <a:prstClr val="white"/>
                </a:solidFill>
              </a:rPr>
              <a:t>private </a:t>
            </a:r>
            <a:r>
              <a:rPr lang="en-US" sz="2800" dirty="0" smtClean="0">
                <a:solidFill>
                  <a:prstClr val="white"/>
                </a:solidFill>
              </a:rPr>
              <a:t>industry</a:t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/>
            </a:r>
            <a:br>
              <a:rPr lang="en-US" sz="2800" dirty="0" smtClean="0">
                <a:solidFill>
                  <a:prstClr val="white"/>
                </a:solidFill>
              </a:rPr>
            </a:br>
            <a:r>
              <a:rPr lang="en-US" sz="2800" dirty="0" smtClean="0">
                <a:solidFill>
                  <a:prstClr val="white"/>
                </a:solidFill>
              </a:rPr>
              <a:t>Funded mostly by MUG with special projects funded by CIRA &amp; EUMETSAT</a:t>
            </a:r>
            <a:endParaRPr lang="en-US" sz="2800" dirty="0">
              <a:solidFill>
                <a:prstClr val="white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Who uses McIDAS-V?</a:t>
            </a:r>
            <a:br>
              <a:rPr lang="en-US" dirty="0" smtClean="0"/>
            </a:br>
            <a:r>
              <a:rPr lang="en-US" dirty="0" smtClean="0"/>
              <a:t>	From the Usage Statistics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49486" y="1601047"/>
            <a:ext cx="9877213" cy="2869353"/>
          </a:xfrm>
        </p:spPr>
        <p:txBody>
          <a:bodyPr>
            <a:noAutofit/>
          </a:bodyPr>
          <a:lstStyle/>
          <a:p>
            <a:pPr lvl="1"/>
            <a:r>
              <a:rPr lang="en-US" sz="2800" dirty="0" smtClean="0">
                <a:solidFill>
                  <a:schemeClr val="bg1"/>
                </a:solidFill>
              </a:rPr>
              <a:t>1.2 </a:t>
            </a:r>
            <a:r>
              <a:rPr lang="en-US" sz="2800" dirty="0" smtClean="0">
                <a:solidFill>
                  <a:schemeClr val="bg1"/>
                </a:solidFill>
              </a:rPr>
              <a:t>MILLION Uses in </a:t>
            </a:r>
            <a:r>
              <a:rPr lang="en-US" sz="2800" dirty="0">
                <a:solidFill>
                  <a:schemeClr val="bg1"/>
                </a:solidFill>
              </a:rPr>
              <a:t>2024 ! </a:t>
            </a:r>
            <a:r>
              <a:rPr lang="en-US" sz="2800" dirty="0" smtClean="0">
                <a:solidFill>
                  <a:schemeClr val="bg1"/>
                </a:solidFill>
              </a:rPr>
              <a:t>   </a:t>
            </a:r>
          </a:p>
          <a:p>
            <a:pPr lvl="1"/>
            <a:endParaRPr lang="en-US" sz="28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18 </a:t>
            </a:r>
            <a:r>
              <a:rPr lang="en-US" sz="2800" dirty="0">
                <a:solidFill>
                  <a:schemeClr val="bg1"/>
                </a:solidFill>
              </a:rPr>
              <a:t>MILLION Total Uses </a:t>
            </a:r>
            <a:r>
              <a:rPr lang="en-US" sz="2800" dirty="0" smtClean="0">
                <a:solidFill>
                  <a:schemeClr val="bg1"/>
                </a:solidFill>
              </a:rPr>
              <a:t>!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	- </a:t>
            </a:r>
            <a:r>
              <a:rPr lang="en-US" sz="2800" dirty="0" smtClean="0">
                <a:solidFill>
                  <a:schemeClr val="bg1"/>
                </a:solidFill>
              </a:rPr>
              <a:t>each time a script is run or McIDAS-V is started</a:t>
            </a:r>
          </a:p>
          <a:p>
            <a:pPr marL="609600" lvl="0" indent="-609600" algn="l">
              <a:lnSpc>
                <a:spcPct val="80000"/>
              </a:lnSpc>
              <a:spcAft>
                <a:spcPts val="1200"/>
              </a:spcAft>
              <a:buClr>
                <a:srgbClr val="47C3D3"/>
              </a:buClr>
            </a:pP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1</a:t>
            </a:r>
            <a:r>
              <a:rPr lang="en-US" sz="2800" dirty="0" smtClean="0">
                <a:solidFill>
                  <a:schemeClr val="bg1"/>
                </a:solidFill>
              </a:rPr>
              <a:t>450 Members of the McIDAS-V Forums ! </a:t>
            </a:r>
          </a:p>
          <a:p>
            <a:pPr marL="609600" lvl="0" indent="-609600" algn="l">
              <a:lnSpc>
                <a:spcPct val="80000"/>
              </a:lnSpc>
              <a:spcAft>
                <a:spcPts val="1200"/>
              </a:spcAft>
              <a:buClr>
                <a:srgbClr val="47C3D3"/>
              </a:buClr>
            </a:pPr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FFFFFF"/>
                </a:solidFill>
              </a:rPr>
              <a:t>Users </a:t>
            </a:r>
            <a:r>
              <a:rPr lang="en-US" sz="2800" dirty="0">
                <a:solidFill>
                  <a:srgbClr val="FFFFFF"/>
                </a:solidFill>
              </a:rPr>
              <a:t>of McIDAS-V are encouraged to answer forum questions of other users and share their knowledge &amp; expertise.</a:t>
            </a:r>
          </a:p>
          <a:p>
            <a:pPr lvl="1"/>
            <a:endParaRPr lang="en-US" sz="2800" dirty="0" smtClean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311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User Support Requests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609600" indent="-609600" algn="l">
              <a:lnSpc>
                <a:spcPct val="80000"/>
              </a:lnSpc>
              <a:spcAft>
                <a:spcPts val="1200"/>
              </a:spcAft>
            </a:pPr>
            <a:r>
              <a:rPr lang="en-US" sz="2800" dirty="0"/>
              <a:t>With so many new non-paying users,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how </a:t>
            </a:r>
            <a:r>
              <a:rPr lang="en-US" sz="2800" dirty="0"/>
              <a:t>do we prioritize our support?</a:t>
            </a:r>
          </a:p>
          <a:p>
            <a:pPr marL="1066800" lvl="1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McIDAS-X, –XCD and SDI questions from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MUG members to the </a:t>
            </a:r>
            <a:r>
              <a:rPr lang="en-US" sz="2800" i="1" dirty="0">
                <a:solidFill>
                  <a:srgbClr val="00B0F0"/>
                </a:solidFill>
              </a:rPr>
              <a:t>McIDAS Help Desk</a:t>
            </a:r>
          </a:p>
          <a:p>
            <a:pPr marL="1066800" lvl="1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McIDAS-V questions from MUG members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to the </a:t>
            </a:r>
            <a:r>
              <a:rPr lang="en-US" sz="2800" i="1" dirty="0">
                <a:solidFill>
                  <a:srgbClr val="00B0F0"/>
                </a:solidFill>
              </a:rPr>
              <a:t>Help Desk and Support Forums</a:t>
            </a:r>
          </a:p>
          <a:p>
            <a:pPr marL="1066800" lvl="1" indent="-609600">
              <a:lnSpc>
                <a:spcPct val="80000"/>
              </a:lnSpc>
              <a:spcAft>
                <a:spcPts val="1200"/>
              </a:spcAft>
              <a:buFont typeface="Wingdings" pitchFamily="2" charset="2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McIDAS-V questions from non-MUG users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to the </a:t>
            </a:r>
            <a:r>
              <a:rPr lang="en-US" sz="2800" i="1" dirty="0">
                <a:solidFill>
                  <a:srgbClr val="00B0F0"/>
                </a:solidFill>
              </a:rPr>
              <a:t>Support Forums</a:t>
            </a:r>
            <a:endParaRPr lang="en-US" dirty="0">
              <a:solidFill>
                <a:srgbClr val="00B0F0"/>
              </a:solidFill>
            </a:endParaRPr>
          </a:p>
          <a:p>
            <a:pPr algn="l">
              <a:lnSpc>
                <a:spcPct val="80000"/>
              </a:lnSpc>
            </a:pPr>
            <a:r>
              <a:rPr lang="en-US" sz="2800" dirty="0"/>
              <a:t>ALL bug reports are put into the </a:t>
            </a:r>
            <a:br>
              <a:rPr lang="en-US" sz="2800" dirty="0"/>
            </a:br>
            <a:r>
              <a:rPr lang="en-US" sz="2800" dirty="0"/>
              <a:t>McIDAS Inquiry System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793796"/>
              </p:ext>
            </p:extLst>
          </p:nvPr>
        </p:nvGraphicFramePr>
        <p:xfrm>
          <a:off x="6862233" y="4805698"/>
          <a:ext cx="4478867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13667">
                  <a:extLst>
                    <a:ext uri="{9D8B030D-6E8A-4147-A177-3AD203B41FA5}">
                      <a16:colId xmlns:a16="http://schemas.microsoft.com/office/drawing/2014/main" val="320226194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4146299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2024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084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McIDAS-X</a:t>
                      </a:r>
                      <a:r>
                        <a:rPr lang="en-US" sz="2400" baseline="0" dirty="0" smtClean="0"/>
                        <a:t> Inquiries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106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6239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McIDAS-V Inquiries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59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5125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McIDAS-V</a:t>
                      </a:r>
                      <a:r>
                        <a:rPr lang="en-US" sz="2400" baseline="0" dirty="0" smtClean="0"/>
                        <a:t> Forum Posts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38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96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983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How long will –X be supported?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marL="914400" lvl="1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SSEC plans to support </a:t>
            </a:r>
            <a:r>
              <a:rPr lang="en-US" sz="2800" dirty="0" smtClean="0">
                <a:solidFill>
                  <a:schemeClr val="bg1"/>
                </a:solidFill>
              </a:rPr>
              <a:t>McIDAS-X </a:t>
            </a:r>
            <a:r>
              <a:rPr lang="en-US" sz="2800" dirty="0">
                <a:solidFill>
                  <a:schemeClr val="bg1"/>
                </a:solidFill>
              </a:rPr>
              <a:t>through the current GOES-R Satellite Series, which is currently listed as </a:t>
            </a:r>
            <a:r>
              <a:rPr lang="en-US" sz="2800" dirty="0" smtClean="0">
                <a:solidFill>
                  <a:schemeClr val="bg1"/>
                </a:solidFill>
              </a:rPr>
              <a:t>2039  </a:t>
            </a:r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	</a:t>
            </a:r>
            <a:r>
              <a:rPr lang="en-US" sz="2800" dirty="0" smtClean="0">
                <a:solidFill>
                  <a:schemeClr val="bg1"/>
                </a:solidFill>
              </a:rPr>
              <a:t>  </a:t>
            </a:r>
            <a:r>
              <a:rPr lang="en-US" sz="2800" dirty="0">
                <a:solidFill>
                  <a:srgbClr val="00B0F0"/>
                </a:solidFill>
              </a:rPr>
              <a:t>NO END DATE IN SIGHT</a:t>
            </a:r>
            <a:r>
              <a:rPr lang="en-US" sz="2800" dirty="0" smtClean="0">
                <a:solidFill>
                  <a:srgbClr val="00B0F0"/>
                </a:solidFill>
              </a:rPr>
              <a:t>!!!</a:t>
            </a:r>
            <a:endParaRPr lang="en-US" sz="2800" dirty="0">
              <a:solidFill>
                <a:srgbClr val="00B0F0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MUG members will continue to receive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priority support for –X and –V 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Continue to release –X as needed for bugs, updates, improvements, and new OS &amp; data/satellite changes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(1-2 times per year)</a:t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No plans for support fee structure </a:t>
            </a:r>
            <a:r>
              <a:rPr lang="en-US" sz="2800" dirty="0" smtClean="0">
                <a:solidFill>
                  <a:schemeClr val="bg1"/>
                </a:solidFill>
              </a:rPr>
              <a:t>changes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730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How long will –X be supported?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lvl="1" indent="-228600"/>
            <a:r>
              <a:rPr lang="en-US" sz="2800" dirty="0" smtClean="0">
                <a:solidFill>
                  <a:schemeClr val="bg1"/>
                </a:solidFill>
              </a:rPr>
              <a:t>Important </a:t>
            </a:r>
            <a:r>
              <a:rPr lang="en-US" sz="2800" dirty="0" smtClean="0">
                <a:solidFill>
                  <a:schemeClr val="bg1"/>
                </a:solidFill>
              </a:rPr>
              <a:t>Programming &amp; User Issues</a:t>
            </a: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ADDE written in Fortran and C </a:t>
            </a:r>
            <a:r>
              <a:rPr lang="en-US" sz="2800" dirty="0" smtClean="0">
                <a:solidFill>
                  <a:schemeClr val="bg1"/>
                </a:solidFill>
              </a:rPr>
              <a:t>– Python!</a:t>
            </a:r>
            <a:endParaRPr lang="en-US" sz="28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Larger </a:t>
            </a:r>
            <a:r>
              <a:rPr lang="en-US" sz="2800" dirty="0">
                <a:solidFill>
                  <a:schemeClr val="bg1"/>
                </a:solidFill>
              </a:rPr>
              <a:t>datasets mean larger images, maps, 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and grids –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>
                <a:solidFill>
                  <a:schemeClr val="bg1"/>
                </a:solidFill>
              </a:rPr>
              <a:t>improvements have been made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-X </a:t>
            </a:r>
            <a:r>
              <a:rPr lang="en-US" sz="2800" dirty="0" smtClean="0">
                <a:solidFill>
                  <a:schemeClr val="bg1"/>
                </a:solidFill>
              </a:rPr>
              <a:t>tcl / tk </a:t>
            </a:r>
            <a:r>
              <a:rPr lang="en-US" sz="2800" dirty="0">
                <a:solidFill>
                  <a:schemeClr val="bg1"/>
                </a:solidFill>
              </a:rPr>
              <a:t>GUI more fragile with each OS upgrade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Display Quality Issues with fonts and labels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Always </a:t>
            </a:r>
            <a:r>
              <a:rPr lang="en-US" sz="2800" dirty="0">
                <a:solidFill>
                  <a:schemeClr val="bg1"/>
                </a:solidFill>
              </a:rPr>
              <a:t>looking for new funding sources for special projects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NOAA </a:t>
            </a:r>
            <a:r>
              <a:rPr lang="en-US" sz="2800" dirty="0">
                <a:solidFill>
                  <a:schemeClr val="bg1"/>
                </a:solidFill>
              </a:rPr>
              <a:t>/ AMRDC – 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MetOp</a:t>
            </a:r>
            <a:r>
              <a:rPr lang="en-US" sz="2800" dirty="0">
                <a:solidFill>
                  <a:schemeClr val="bg1"/>
                </a:solidFill>
              </a:rPr>
              <a:t>-SG python servers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??? </a:t>
            </a:r>
            <a:r>
              <a:rPr lang="en-US" sz="2800" dirty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GEOXO  python servers</a:t>
            </a: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625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dirty="0"/>
              <a:t>Looking for more user input!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1257885" cy="4673601"/>
          </a:xfrm>
        </p:spPr>
        <p:txBody>
          <a:bodyPr>
            <a:noAutofit/>
          </a:bodyPr>
          <a:lstStyle/>
          <a:p>
            <a:pPr marL="863600" lvl="1" indent="-635000"/>
            <a:r>
              <a:rPr lang="en-US" sz="2800" dirty="0" smtClean="0">
                <a:solidFill>
                  <a:schemeClr val="bg1"/>
                </a:solidFill>
              </a:rPr>
              <a:t>Especially </a:t>
            </a:r>
            <a:r>
              <a:rPr lang="en-US" sz="2800" dirty="0" smtClean="0">
                <a:solidFill>
                  <a:schemeClr val="bg1"/>
                </a:solidFill>
              </a:rPr>
              <a:t>with the availability of free GOES ABI </a:t>
            </a:r>
            <a:r>
              <a:rPr lang="en-US" sz="2800" dirty="0" smtClean="0">
                <a:solidFill>
                  <a:schemeClr val="bg1"/>
                </a:solidFill>
              </a:rPr>
              <a:t>viewers …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863600" lvl="1" indent="-635000"/>
            <a:endParaRPr lang="en-US" sz="2800" dirty="0">
              <a:solidFill>
                <a:schemeClr val="bg1"/>
              </a:solidFill>
            </a:endParaRPr>
          </a:p>
          <a:p>
            <a:pPr marL="863600" lvl="1" indent="-635000"/>
            <a:r>
              <a:rPr lang="en-US" sz="2800" dirty="0" smtClean="0">
                <a:solidFill>
                  <a:schemeClr val="bg1"/>
                </a:solidFill>
              </a:rPr>
              <a:t>We’ve </a:t>
            </a:r>
            <a:r>
              <a:rPr lang="en-US" sz="2800" dirty="0" smtClean="0">
                <a:solidFill>
                  <a:schemeClr val="bg1"/>
                </a:solidFill>
              </a:rPr>
              <a:t>had 3 large sites tell us that they’ve done studies to look for </a:t>
            </a:r>
            <a:r>
              <a:rPr lang="en-US" sz="2800" dirty="0" smtClean="0">
                <a:solidFill>
                  <a:schemeClr val="bg1"/>
                </a:solidFill>
              </a:rPr>
              <a:t>options </a:t>
            </a:r>
            <a:r>
              <a:rPr lang="en-US" sz="2800" dirty="0" smtClean="0">
                <a:solidFill>
                  <a:schemeClr val="bg1"/>
                </a:solidFill>
              </a:rPr>
              <a:t>other than </a:t>
            </a:r>
            <a:r>
              <a:rPr lang="en-US" sz="2800" dirty="0" smtClean="0">
                <a:solidFill>
                  <a:schemeClr val="bg1"/>
                </a:solidFill>
              </a:rPr>
              <a:t>McIDAS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Their findings:  McIDAS is the best!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Gave us a punch list on things to improve, sometimes with funding, sometimes with no funding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If you’re looking for options, let us know.  We can help! 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 smtClean="0">
              <a:solidFill>
                <a:schemeClr val="bg1"/>
              </a:solidFill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600" dirty="0">
              <a:solidFill>
                <a:schemeClr val="bg1"/>
              </a:solidFill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64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McIDAS Support</a:t>
            </a:r>
            <a:br>
              <a:rPr lang="en-US" dirty="0" smtClean="0"/>
            </a:br>
            <a:r>
              <a:rPr lang="en-US" dirty="0" smtClean="0"/>
              <a:t>	Looking for more user input!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0" y="1571413"/>
            <a:ext cx="12192000" cy="4673601"/>
          </a:xfrm>
        </p:spPr>
        <p:txBody>
          <a:bodyPr>
            <a:noAutofit/>
          </a:bodyPr>
          <a:lstStyle/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Use </a:t>
            </a:r>
            <a:r>
              <a:rPr lang="en-US" sz="2800" dirty="0" smtClean="0">
                <a:solidFill>
                  <a:schemeClr val="bg1"/>
                </a:solidFill>
              </a:rPr>
              <a:t>McIDAS-V </a:t>
            </a:r>
            <a:r>
              <a:rPr lang="en-US" sz="2800" dirty="0">
                <a:solidFill>
                  <a:schemeClr val="bg1"/>
                </a:solidFill>
              </a:rPr>
              <a:t>Support Forums or contact the McIDAS Help </a:t>
            </a:r>
            <a:r>
              <a:rPr lang="en-US" sz="2800" dirty="0" smtClean="0">
                <a:solidFill>
                  <a:schemeClr val="bg1"/>
                </a:solidFill>
              </a:rPr>
              <a:t>Desk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Fill out the MUG Meeting Survey </a:t>
            </a:r>
            <a:r>
              <a:rPr lang="en-US" sz="2800" dirty="0" smtClean="0">
                <a:solidFill>
                  <a:schemeClr val="bg1"/>
                </a:solidFill>
              </a:rPr>
              <a:t>to be sent later this week</a:t>
            </a:r>
            <a:endParaRPr lang="en-US" sz="2800" dirty="0">
              <a:solidFill>
                <a:schemeClr val="bg1"/>
              </a:solidFill>
            </a:endParaRP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</a:t>
            </a:r>
            <a:r>
              <a:rPr lang="en-US" sz="2600" dirty="0" smtClean="0">
                <a:solidFill>
                  <a:schemeClr val="bg1"/>
                </a:solidFill>
              </a:rPr>
              <a:t>uggestions </a:t>
            </a:r>
            <a:r>
              <a:rPr lang="en-US" sz="2600" dirty="0">
                <a:solidFill>
                  <a:schemeClr val="bg1"/>
                </a:solidFill>
              </a:rPr>
              <a:t>for improving </a:t>
            </a:r>
            <a:r>
              <a:rPr lang="en-US" sz="2600" dirty="0" smtClean="0">
                <a:solidFill>
                  <a:schemeClr val="bg1"/>
                </a:solidFill>
              </a:rPr>
              <a:t>McIDAS or the </a:t>
            </a:r>
            <a:r>
              <a:rPr lang="en-US" sz="2600" dirty="0">
                <a:solidFill>
                  <a:schemeClr val="bg1"/>
                </a:solidFill>
              </a:rPr>
              <a:t>MUG Meeting?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What data types do you need to read/write with McIDAS?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On what platform(s) do you currently run McIDAS?   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Do </a:t>
            </a:r>
            <a:r>
              <a:rPr lang="en-US" sz="2600" dirty="0">
                <a:solidFill>
                  <a:schemeClr val="bg1"/>
                </a:solidFill>
              </a:rPr>
              <a:t>you use the McIDAS-X GUI?</a:t>
            </a:r>
          </a:p>
          <a:p>
            <a:pPr marL="1428750" lvl="2" indent="-51435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Add your comments </a:t>
            </a:r>
            <a:r>
              <a:rPr lang="en-US" sz="2600" dirty="0" smtClean="0">
                <a:solidFill>
                  <a:schemeClr val="bg1"/>
                </a:solidFill>
              </a:rPr>
              <a:t>at the end of </a:t>
            </a:r>
            <a:r>
              <a:rPr lang="en-US" sz="2600" dirty="0">
                <a:solidFill>
                  <a:schemeClr val="bg1"/>
                </a:solidFill>
              </a:rPr>
              <a:t>the survey</a:t>
            </a:r>
            <a:r>
              <a:rPr lang="en-US" sz="2600" dirty="0" smtClean="0">
                <a:solidFill>
                  <a:schemeClr val="bg1"/>
                </a:solidFill>
              </a:rPr>
              <a:t>!</a:t>
            </a:r>
            <a:br>
              <a:rPr lang="en-US" sz="2600" dirty="0" smtClean="0">
                <a:solidFill>
                  <a:schemeClr val="bg1"/>
                </a:solidFill>
              </a:rPr>
            </a:br>
            <a:endParaRPr lang="en-US" sz="2600" dirty="0">
              <a:solidFill>
                <a:schemeClr val="bg1"/>
              </a:solidFill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If you have specific development needs, contact </a:t>
            </a:r>
            <a:r>
              <a:rPr lang="en-US" sz="2800" dirty="0" smtClean="0">
                <a:solidFill>
                  <a:schemeClr val="bg1"/>
                </a:solidFill>
              </a:rPr>
              <a:t>me or the </a:t>
            </a:r>
            <a:r>
              <a:rPr lang="en-US" sz="2800" dirty="0">
                <a:solidFill>
                  <a:schemeClr val="bg1"/>
                </a:solidFill>
              </a:rPr>
              <a:t>Help Desk </a:t>
            </a:r>
            <a:r>
              <a:rPr lang="en-US" sz="2800" dirty="0" smtClean="0">
                <a:solidFill>
                  <a:schemeClr val="bg1"/>
                </a:solidFill>
              </a:rPr>
              <a:t>about </a:t>
            </a:r>
            <a:r>
              <a:rPr lang="en-US" sz="2800" dirty="0">
                <a:solidFill>
                  <a:schemeClr val="bg1"/>
                </a:solidFill>
              </a:rPr>
              <a:t>helping to fund site-specific development.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2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MUG Status Update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MUG Personnel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What’s New in </a:t>
            </a:r>
            <a:r>
              <a:rPr lang="en-US" sz="2800" dirty="0" smtClean="0"/>
              <a:t>2025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Who uses McIDAS-X and McIDAS-V?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McIDAS </a:t>
            </a:r>
            <a:r>
              <a:rPr lang="en-US" sz="2800" dirty="0" smtClean="0"/>
              <a:t>User Support</a:t>
            </a:r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/>
              <a:t>How long will McIDAS-X be supported?</a:t>
            </a:r>
          </a:p>
        </p:txBody>
      </p:sp>
    </p:spTree>
    <p:extLst>
      <p:ext uri="{BB962C8B-B14F-4D97-AF65-F5344CB8AC3E}">
        <p14:creationId xmlns:p14="http://schemas.microsoft.com/office/powerpoint/2010/main" val="150796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309013" cy="4673601"/>
          </a:xfrm>
        </p:spPr>
        <p:txBody>
          <a:bodyPr>
            <a:noAutofit/>
          </a:bodyPr>
          <a:lstStyle/>
          <a:p>
            <a:pPr lvl="1"/>
            <a:r>
              <a:rPr lang="en-US" sz="2800" dirty="0">
                <a:solidFill>
                  <a:srgbClr val="00B0F0"/>
                </a:solidFill>
              </a:rPr>
              <a:t>McIDAS Users’ Group is still going strong!</a:t>
            </a:r>
          </a:p>
          <a:p>
            <a:pPr marL="914400" lvl="1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MUG Membership staying steady for </a:t>
            </a:r>
            <a:r>
              <a:rPr lang="en-US" sz="2800" dirty="0" smtClean="0">
                <a:solidFill>
                  <a:schemeClr val="bg1"/>
                </a:solidFill>
              </a:rPr>
              <a:t>large sites using -X</a:t>
            </a:r>
            <a:r>
              <a:rPr lang="en-US" sz="2800" dirty="0">
                <a:solidFill>
                  <a:schemeClr val="bg1"/>
                </a:solidFill>
              </a:rPr>
              <a:t>, -</a:t>
            </a:r>
            <a:r>
              <a:rPr lang="en-US" sz="2800" dirty="0" smtClean="0">
                <a:solidFill>
                  <a:schemeClr val="bg1"/>
                </a:solidFill>
              </a:rPr>
              <a:t>XCD </a:t>
            </a:r>
            <a:r>
              <a:rPr lang="en-US" sz="2800" dirty="0">
                <a:solidFill>
                  <a:schemeClr val="bg1"/>
                </a:solidFill>
              </a:rPr>
              <a:t>and SDI </a:t>
            </a:r>
            <a:r>
              <a:rPr lang="en-US" sz="2800" dirty="0" smtClean="0">
                <a:solidFill>
                  <a:schemeClr val="bg1"/>
                </a:solidFill>
              </a:rPr>
              <a:t>-- still </a:t>
            </a:r>
            <a:r>
              <a:rPr lang="en-US" sz="2800" dirty="0">
                <a:solidFill>
                  <a:schemeClr val="bg1"/>
                </a:solidFill>
              </a:rPr>
              <a:t>our #1 Priority</a:t>
            </a:r>
          </a:p>
          <a:p>
            <a:pPr marL="914400" lvl="1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McIDAS-X will be fully supported, updated &amp; maintained </a:t>
            </a:r>
            <a:r>
              <a:rPr lang="en-US" sz="2800" dirty="0" smtClean="0">
                <a:solidFill>
                  <a:schemeClr val="bg1"/>
                </a:solidFill>
              </a:rPr>
              <a:t>at least through </a:t>
            </a:r>
            <a:r>
              <a:rPr lang="en-US" sz="2800" dirty="0">
                <a:solidFill>
                  <a:schemeClr val="bg1"/>
                </a:solidFill>
              </a:rPr>
              <a:t>the GOES-R </a:t>
            </a:r>
            <a:r>
              <a:rPr lang="en-US" sz="2800" dirty="0" smtClean="0">
                <a:solidFill>
                  <a:schemeClr val="bg1"/>
                </a:solidFill>
              </a:rPr>
              <a:t>Series (2039)</a:t>
            </a:r>
          </a:p>
          <a:p>
            <a:pPr marL="914400" lvl="1" indent="-457200">
              <a:lnSpc>
                <a:spcPct val="10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McIDAS-V </a:t>
            </a:r>
            <a:r>
              <a:rPr lang="en-US" sz="2800" dirty="0">
                <a:solidFill>
                  <a:schemeClr val="bg1"/>
                </a:solidFill>
              </a:rPr>
              <a:t>usage </a:t>
            </a:r>
            <a:r>
              <a:rPr lang="en-US" sz="2800" dirty="0" smtClean="0">
                <a:solidFill>
                  <a:schemeClr val="bg1"/>
                </a:solidFill>
              </a:rPr>
              <a:t>still growing and user forums have been a success</a:t>
            </a:r>
          </a:p>
          <a:p>
            <a:pPr marL="914400" lvl="1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We’re always looking for new funding sources, large or small</a:t>
            </a:r>
          </a:p>
          <a:p>
            <a:pPr lvl="1"/>
            <a:endParaRPr lang="en-US" sz="2800" dirty="0">
              <a:solidFill>
                <a:schemeClr val="bg1"/>
              </a:solidFill>
            </a:endParaRP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/>
            </a:r>
            <a:br>
              <a:rPr lang="en-US" sz="2800" dirty="0">
                <a:solidFill>
                  <a:schemeClr val="bg1"/>
                </a:solidFill>
              </a:rPr>
            </a:br>
            <a:endParaRPr lang="en-US" sz="2800" dirty="0">
              <a:solidFill>
                <a:schemeClr val="bg1"/>
              </a:solidFill>
            </a:endParaRPr>
          </a:p>
          <a:p>
            <a:pPr lvl="1"/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860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535531"/>
          </a:xfrm>
        </p:spPr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600286" y="1571413"/>
            <a:ext cx="10982113" cy="4673601"/>
          </a:xfrm>
        </p:spPr>
        <p:txBody>
          <a:bodyPr>
            <a:noAutofit/>
          </a:bodyPr>
          <a:lstStyle/>
          <a:p>
            <a:pPr lvl="1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endParaRPr lang="en-US" sz="2800" dirty="0" smtClean="0">
              <a:solidFill>
                <a:srgbClr val="00B0F0"/>
              </a:solidFill>
            </a:endParaRPr>
          </a:p>
          <a:p>
            <a:pPr lvl="1" algn="ctr"/>
            <a:r>
              <a:rPr lang="en-US" sz="2800" dirty="0" smtClean="0">
                <a:solidFill>
                  <a:srgbClr val="00B0F0"/>
                </a:solidFill>
              </a:rPr>
              <a:t>We need input from you </a:t>
            </a:r>
          </a:p>
          <a:p>
            <a:pPr lvl="1" algn="ctr"/>
            <a:r>
              <a:rPr lang="en-US" sz="2800" dirty="0" smtClean="0">
                <a:solidFill>
                  <a:srgbClr val="00B0F0"/>
                </a:solidFill>
              </a:rPr>
              <a:t>to make all of McIDAS better </a:t>
            </a:r>
          </a:p>
          <a:p>
            <a:pPr lvl="1" algn="ctr"/>
            <a:r>
              <a:rPr lang="en-US" sz="2800" dirty="0" smtClean="0">
                <a:solidFill>
                  <a:srgbClr val="00B0F0"/>
                </a:solidFill>
              </a:rPr>
              <a:t>for everyone!</a:t>
            </a:r>
          </a:p>
          <a:p>
            <a:pPr lvl="1" algn="ctr"/>
            <a:endParaRPr lang="en-US" sz="2800" dirty="0">
              <a:solidFill>
                <a:srgbClr val="00B0F0"/>
              </a:solidFill>
            </a:endParaRPr>
          </a:p>
          <a:p>
            <a:pPr lvl="1" algn="ctr"/>
            <a:r>
              <a:rPr lang="en-US" sz="3600" dirty="0" smtClean="0">
                <a:solidFill>
                  <a:schemeClr val="bg1"/>
                </a:solidFill>
              </a:rPr>
              <a:t>THANK YOU!!!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68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4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Current MUG Staff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9390380" cy="1888384"/>
          </a:xfrm>
        </p:spPr>
        <p:txBody>
          <a:bodyPr>
            <a:noAutofit/>
          </a:bodyPr>
          <a:lstStyle/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Kevin Baggett: 	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-</a:t>
            </a: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XCD programming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Jon Beavers:  		-V 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pyADDE 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</a:t>
            </a:r>
            <a:endParaRPr lang="en-US" sz="2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Bob Carp: 			Help Desk &amp; testing </a:t>
            </a:r>
            <a:b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	-V 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documentation </a:t>
            </a: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&amp; programming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Jay Heinzelman: 	Help Desk &amp; 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testing</a:t>
            </a: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						-X documentation &amp; programming</a:t>
            </a:r>
            <a:endParaRPr lang="en-US" sz="2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742950" lvl="1" indent="-285750" defTabSz="460375" fontAlgn="base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</a:pPr>
            <a:r>
              <a:rPr lang="en-US" sz="2600" kern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Dave Parker:  		Systems </a:t>
            </a:r>
            <a:r>
              <a:rPr lang="en-US" sz="2600" kern="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</a:t>
            </a:r>
            <a:endParaRPr lang="en-US" sz="2600" kern="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7123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Programmers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64820" y="1369589"/>
            <a:ext cx="4608407" cy="45299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McIDAS-X</a:t>
            </a:r>
          </a:p>
          <a:p>
            <a:pPr algn="l"/>
            <a:r>
              <a:rPr lang="en-US" sz="2800" dirty="0" smtClean="0"/>
              <a:t>SSEC: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Tommy Jasmin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Rick </a:t>
            </a:r>
            <a:r>
              <a:rPr lang="en-US" sz="2800" dirty="0" smtClean="0"/>
              <a:t>Kohrs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Tim Olander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Dave </a:t>
            </a:r>
            <a:r>
              <a:rPr lang="en-US" sz="2800" dirty="0" smtClean="0"/>
              <a:t>Santek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Dave Stettner</a:t>
            </a:r>
            <a:endParaRPr lang="en-US" sz="2800" dirty="0" smtClean="0"/>
          </a:p>
        </p:txBody>
      </p:sp>
      <p:sp>
        <p:nvSpPr>
          <p:cNvPr id="4" name="Text Placeholder 10"/>
          <p:cNvSpPr>
            <a:spLocks noGrp="1"/>
          </p:cNvSpPr>
          <p:nvPr>
            <p:ph type="body" idx="1"/>
          </p:nvPr>
        </p:nvSpPr>
        <p:spPr>
          <a:xfrm>
            <a:off x="6002020" y="1369589"/>
            <a:ext cx="4608407" cy="4529984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	</a:t>
            </a:r>
            <a:r>
              <a:rPr lang="en-US" sz="2800" dirty="0" smtClean="0">
                <a:solidFill>
                  <a:srgbClr val="00B0F0"/>
                </a:solidFill>
              </a:rPr>
              <a:t>McIDAS-V</a:t>
            </a:r>
          </a:p>
          <a:p>
            <a:pPr algn="l"/>
            <a:r>
              <a:rPr lang="en-US" sz="2800" dirty="0" smtClean="0"/>
              <a:t>SSEC: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Ansh Aggarwal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Tommy </a:t>
            </a:r>
            <a:r>
              <a:rPr lang="en-US" sz="2800" dirty="0" smtClean="0"/>
              <a:t>Jasmin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Tom Rink</a:t>
            </a:r>
          </a:p>
          <a:p>
            <a:pPr algn="l"/>
            <a:r>
              <a:rPr lang="en-US" sz="2800" dirty="0" smtClean="0"/>
              <a:t>Unidata: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Julien Chastang</a:t>
            </a:r>
          </a:p>
          <a:p>
            <a:pPr algn="l"/>
            <a:r>
              <a:rPr lang="en-US" sz="2800" dirty="0"/>
              <a:t>	</a:t>
            </a:r>
            <a:r>
              <a:rPr lang="en-US" sz="2800" dirty="0" smtClean="0"/>
              <a:t>Yuan Ho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88425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Unidata Collaboration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10325100" cy="52500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Working Together on VisAD, IDV, McIDAS-V and McIDAS-X</a:t>
            </a:r>
            <a:endParaRPr lang="en-US" sz="2800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idx="1"/>
          </p:nvPr>
        </p:nvSpPr>
        <p:spPr>
          <a:xfrm>
            <a:off x="444500" y="2241525"/>
            <a:ext cx="10325100" cy="48716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Monthly –V / IDV Teleconferences</a:t>
            </a:r>
            <a:endParaRPr lang="en-US" sz="2800" dirty="0"/>
          </a:p>
        </p:txBody>
      </p:sp>
      <p:sp>
        <p:nvSpPr>
          <p:cNvPr id="5" name="Text Placeholder 10"/>
          <p:cNvSpPr>
            <a:spLocks noGrp="1"/>
          </p:cNvSpPr>
          <p:nvPr>
            <p:ph type="body" idx="1"/>
          </p:nvPr>
        </p:nvSpPr>
        <p:spPr>
          <a:xfrm>
            <a:off x="444500" y="2914353"/>
            <a:ext cx="10325100" cy="560309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MUG Testers helping to test new functionality in IDV</a:t>
            </a:r>
            <a:endParaRPr lang="en-US" sz="2800" dirty="0"/>
          </a:p>
        </p:txBody>
      </p:sp>
      <p:sp>
        <p:nvSpPr>
          <p:cNvPr id="6" name="Text Placeholder 10"/>
          <p:cNvSpPr>
            <a:spLocks noGrp="1"/>
          </p:cNvSpPr>
          <p:nvPr>
            <p:ph type="body" idx="1"/>
          </p:nvPr>
        </p:nvSpPr>
        <p:spPr>
          <a:xfrm>
            <a:off x="444500" y="3615444"/>
            <a:ext cx="10325100" cy="587628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Code exchanges between McIDAS-V and IDV</a:t>
            </a:r>
            <a:endParaRPr lang="en-US" sz="2800" dirty="0"/>
          </a:p>
        </p:txBody>
      </p:sp>
      <p:sp>
        <p:nvSpPr>
          <p:cNvPr id="7" name="Text Placeholder 10"/>
          <p:cNvSpPr>
            <a:spLocks noGrp="1"/>
          </p:cNvSpPr>
          <p:nvPr>
            <p:ph type="body" idx="1"/>
          </p:nvPr>
        </p:nvSpPr>
        <p:spPr>
          <a:xfrm>
            <a:off x="444500" y="4361420"/>
            <a:ext cx="10325100" cy="1888384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McIDAS-X </a:t>
            </a:r>
            <a:r>
              <a:rPr lang="en-US" sz="2800" dirty="0" smtClean="0"/>
              <a:t>programming</a:t>
            </a:r>
          </a:p>
        </p:txBody>
      </p:sp>
    </p:spTree>
    <p:extLst>
      <p:ext uri="{BB962C8B-B14F-4D97-AF65-F5344CB8AC3E}">
        <p14:creationId xmlns:p14="http://schemas.microsoft.com/office/powerpoint/2010/main" val="136187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MUG Personnel</a:t>
            </a:r>
            <a:br>
              <a:rPr lang="en-US" dirty="0" smtClean="0"/>
            </a:br>
            <a:r>
              <a:rPr lang="en-US" dirty="0" smtClean="0"/>
              <a:t>	Unidata Collaboration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444500" y="1681163"/>
            <a:ext cx="10325100" cy="525008"/>
          </a:xfrm>
        </p:spPr>
        <p:txBody>
          <a:bodyPr>
            <a:noAutofit/>
          </a:bodyPr>
          <a:lstStyle/>
          <a:p>
            <a:pPr algn="l"/>
            <a:r>
              <a:rPr lang="en-US" sz="2800" dirty="0"/>
              <a:t>Unidata currently provides McIDAS-X &amp; XCD free of charge to educational institutions</a:t>
            </a:r>
            <a:endParaRPr lang="en-US" sz="2800" dirty="0"/>
          </a:p>
        </p:txBody>
      </p:sp>
      <p:sp>
        <p:nvSpPr>
          <p:cNvPr id="4" name="Text Placeholder 10"/>
          <p:cNvSpPr>
            <a:spLocks noGrp="1"/>
          </p:cNvSpPr>
          <p:nvPr>
            <p:ph type="body" idx="1"/>
          </p:nvPr>
        </p:nvSpPr>
        <p:spPr>
          <a:xfrm>
            <a:off x="444500" y="2241525"/>
            <a:ext cx="10782300" cy="487161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algn="l"/>
            <a:r>
              <a:rPr lang="en-US" sz="2800" dirty="0" smtClean="0"/>
              <a:t>Why that’s important:</a:t>
            </a:r>
            <a:br>
              <a:rPr lang="en-US" sz="2800" dirty="0" smtClean="0"/>
            </a:br>
            <a:endParaRPr lang="en-US" sz="28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Future meteorologists learning McIDAS-X before entering the “real” world is important for the future of McIDAS</a:t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Current websites like College of DuPage and Embry-Riddle are important online sources of satellite imagery and they use McIDAS-X for the majority of their imagery</a:t>
            </a:r>
          </a:p>
        </p:txBody>
      </p:sp>
    </p:spTree>
    <p:extLst>
      <p:ext uri="{BB962C8B-B14F-4D97-AF65-F5344CB8AC3E}">
        <p14:creationId xmlns:p14="http://schemas.microsoft.com/office/powerpoint/2010/main" val="274748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</a:t>
            </a:r>
            <a:r>
              <a:rPr lang="en-US" dirty="0" smtClean="0"/>
              <a:t>2025?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McIDAS-X OS Support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87967" y="1681163"/>
          <a:ext cx="9302327" cy="461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03">
                  <a:extLst>
                    <a:ext uri="{9D8B030D-6E8A-4147-A177-3AD203B41FA5}">
                      <a16:colId xmlns:a16="http://schemas.microsoft.com/office/drawing/2014/main" val="2594640850"/>
                    </a:ext>
                  </a:extLst>
                </a:gridCol>
                <a:gridCol w="3782946">
                  <a:extLst>
                    <a:ext uri="{9D8B030D-6E8A-4147-A177-3AD203B41FA5}">
                      <a16:colId xmlns:a16="http://schemas.microsoft.com/office/drawing/2014/main" val="3516898449"/>
                    </a:ext>
                  </a:extLst>
                </a:gridCol>
                <a:gridCol w="3810078">
                  <a:extLst>
                    <a:ext uri="{9D8B030D-6E8A-4147-A177-3AD203B41FA5}">
                      <a16:colId xmlns:a16="http://schemas.microsoft.com/office/drawing/2014/main" val="504077893"/>
                    </a:ext>
                  </a:extLst>
                </a:gridCol>
              </a:tblGrid>
              <a:tr h="10800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Vendor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Operating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8659"/>
                  </a:ext>
                </a:extLst>
              </a:tr>
              <a:tr h="1080003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Apple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macOS</a:t>
                      </a:r>
                      <a:r>
                        <a:rPr lang="en-US" sz="2800" baseline="0" dirty="0" smtClean="0"/>
                        <a:t> 13</a:t>
                      </a:r>
                      <a:br>
                        <a:rPr lang="en-US" sz="2800" baseline="0" dirty="0" smtClean="0"/>
                      </a:br>
                      <a:r>
                        <a:rPr lang="en-US" sz="2800" baseline="0" dirty="0" smtClean="0"/>
                        <a:t>    (2024.1 only)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 /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gfortran </a:t>
                      </a:r>
                      <a:r>
                        <a:rPr lang="en-US" sz="2800" dirty="0" smtClean="0"/>
                        <a:t>13.1 compilers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4277"/>
                  </a:ext>
                </a:extLst>
              </a:tr>
              <a:tr h="1080003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macOS </a:t>
                      </a:r>
                      <a:r>
                        <a:rPr lang="en-US" sz="2800" dirty="0" smtClean="0"/>
                        <a:t>14 &amp; 15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Podman container with Rocky Linux 9</a:t>
                      </a:r>
                      <a:br>
                        <a:rPr lang="en-US" sz="2800" b="1" dirty="0" smtClean="0">
                          <a:solidFill>
                            <a:srgbClr val="00B0F0"/>
                          </a:solidFill>
                        </a:rPr>
                      </a:br>
                      <a:r>
                        <a:rPr lang="en-US" sz="2800" b="1" dirty="0" smtClean="0">
                          <a:solidFill>
                            <a:srgbClr val="00B0F0"/>
                          </a:solidFill>
                        </a:rPr>
                        <a:t>     - new in 2024.1</a:t>
                      </a:r>
                      <a:endParaRPr lang="en-US" sz="2800" b="1" dirty="0">
                        <a:solidFill>
                          <a:srgbClr val="00B0F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92820"/>
                  </a:ext>
                </a:extLst>
              </a:tr>
              <a:tr h="10800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** will support </a:t>
                      </a:r>
                      <a:r>
                        <a:rPr lang="en-US" sz="2000" dirty="0" smtClean="0"/>
                        <a:t>Podman containers on macOS 16 when fully supported at SSEC</a:t>
                      </a:r>
                      <a:endParaRPr lang="en-US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5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32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</a:t>
            </a:r>
            <a:r>
              <a:rPr lang="en-US" dirty="0" smtClean="0"/>
              <a:t>2025?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McIDAS-X </a:t>
            </a:r>
            <a:r>
              <a:rPr lang="en-US" dirty="0" smtClean="0"/>
              <a:t>OS Support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1"/>
          </p:nvPr>
        </p:nvSpPr>
        <p:spPr>
          <a:xfrm>
            <a:off x="596898" y="2659062"/>
            <a:ext cx="11573329" cy="4732337"/>
          </a:xfrm>
        </p:spPr>
        <p:txBody>
          <a:bodyPr>
            <a:no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Xcode </a:t>
            </a:r>
            <a:r>
              <a:rPr lang="en-US" sz="2800" dirty="0"/>
              <a:t>does not use GNU compilers</a:t>
            </a:r>
            <a:endParaRPr lang="en-US" sz="28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gfortran </a:t>
            </a:r>
            <a:r>
              <a:rPr lang="en-US" sz="2800" dirty="0"/>
              <a:t>is not available in Xcode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Reliance </a:t>
            </a:r>
            <a:r>
              <a:rPr lang="en-US" sz="2800" dirty="0"/>
              <a:t>on “homebrew” for compilers and support libraries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macOS </a:t>
            </a:r>
            <a:r>
              <a:rPr lang="en-US" sz="2800" dirty="0"/>
              <a:t>Gatekeeper is becoming more restrictive about running non-signed binaries. Difficult to manage signing because: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McIDAS-X </a:t>
            </a:r>
            <a:r>
              <a:rPr lang="en-US" sz="2800" dirty="0">
                <a:solidFill>
                  <a:schemeClr val="bg1"/>
                </a:solidFill>
              </a:rPr>
              <a:t>is composed of many small standalone binaries that communicate via shared memory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User-generated </a:t>
            </a:r>
            <a:r>
              <a:rPr lang="en-US" sz="2800" dirty="0">
                <a:solidFill>
                  <a:schemeClr val="bg1"/>
                </a:solidFill>
              </a:rPr>
              <a:t>binaries must also be signed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Text Placeholder 10"/>
          <p:cNvSpPr>
            <a:spLocks noGrp="1"/>
          </p:cNvSpPr>
          <p:nvPr>
            <p:ph type="body" idx="1"/>
          </p:nvPr>
        </p:nvSpPr>
        <p:spPr>
          <a:xfrm>
            <a:off x="596899" y="1833563"/>
            <a:ext cx="11573329" cy="973138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/>
              <a:t>Reasons </a:t>
            </a:r>
            <a:r>
              <a:rPr lang="en-US" sz="2800" dirty="0"/>
              <a:t>for transition from native OS (Darwin) to a containerized Linux kernel (Rocky Linux 9).    </a:t>
            </a:r>
            <a:endParaRPr lang="en-US" sz="2800" dirty="0" smtClean="0"/>
          </a:p>
          <a:p>
            <a:pPr algn="l"/>
            <a:endParaRPr lang="en-US" sz="2800" dirty="0" smtClean="0">
              <a:solidFill>
                <a:schemeClr val="bg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665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87967" y="0"/>
            <a:ext cx="11214100" cy="978729"/>
          </a:xfrm>
        </p:spPr>
        <p:txBody>
          <a:bodyPr/>
          <a:lstStyle/>
          <a:p>
            <a:r>
              <a:rPr lang="en-US" dirty="0" smtClean="0"/>
              <a:t>What’s New in </a:t>
            </a:r>
            <a:r>
              <a:rPr lang="en-US" dirty="0" smtClean="0"/>
              <a:t>2025?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McIDAS-X OS Support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087967" y="1681163"/>
          <a:ext cx="9302327" cy="39846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9303">
                  <a:extLst>
                    <a:ext uri="{9D8B030D-6E8A-4147-A177-3AD203B41FA5}">
                      <a16:colId xmlns:a16="http://schemas.microsoft.com/office/drawing/2014/main" val="2594640850"/>
                    </a:ext>
                  </a:extLst>
                </a:gridCol>
                <a:gridCol w="3782946">
                  <a:extLst>
                    <a:ext uri="{9D8B030D-6E8A-4147-A177-3AD203B41FA5}">
                      <a16:colId xmlns:a16="http://schemas.microsoft.com/office/drawing/2014/main" val="3516898449"/>
                    </a:ext>
                  </a:extLst>
                </a:gridCol>
                <a:gridCol w="3810078">
                  <a:extLst>
                    <a:ext uri="{9D8B030D-6E8A-4147-A177-3AD203B41FA5}">
                      <a16:colId xmlns:a16="http://schemas.microsoft.com/office/drawing/2014/main" val="504077893"/>
                    </a:ext>
                  </a:extLst>
                </a:gridCol>
              </a:tblGrid>
              <a:tr h="1029405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Vendor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Operating System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Compilers Supported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6508659"/>
                  </a:ext>
                </a:extLst>
              </a:tr>
              <a:tr h="1307341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Microsoft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Windows </a:t>
                      </a:r>
                      <a:r>
                        <a:rPr lang="en-US" sz="2800" baseline="0" dirty="0" smtClean="0"/>
                        <a:t>11 with </a:t>
                      </a:r>
                      <a:r>
                        <a:rPr lang="en-US" sz="2800" baseline="0" dirty="0" smtClean="0"/>
                        <a:t>WSL (Windows Subsystem for Linux)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gcc /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gfortran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smtClean="0"/>
                        <a:t>11.4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1104277"/>
                  </a:ext>
                </a:extLst>
              </a:tr>
              <a:tr h="554232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Ubuntu </a:t>
                      </a:r>
                      <a:r>
                        <a:rPr lang="en-US" sz="2800" dirty="0" smtClean="0"/>
                        <a:t>22.04.5 </a:t>
                      </a:r>
                      <a:r>
                        <a:rPr lang="en-US" sz="2800" dirty="0" smtClean="0"/>
                        <a:t>LTS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292820"/>
                  </a:ext>
                </a:extLst>
              </a:tr>
              <a:tr h="10294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sz="2000" b="1" dirty="0" smtClean="0"/>
                        <a:t>** </a:t>
                      </a:r>
                      <a:r>
                        <a:rPr lang="en-US" sz="2000" b="1" dirty="0" smtClean="0"/>
                        <a:t>Windows 10 will reach EOL support from Microsoft</a:t>
                      </a:r>
                      <a:r>
                        <a:rPr lang="en-US" sz="2000" b="1" baseline="0" dirty="0" smtClean="0"/>
                        <a:t> </a:t>
                      </a:r>
                      <a:r>
                        <a:rPr lang="en-US" sz="2000" b="1" dirty="0" smtClean="0"/>
                        <a:t>October 14, 2025,</a:t>
                      </a:r>
                      <a:r>
                        <a:rPr lang="en-US" sz="2000" b="1" baseline="0" dirty="0" smtClean="0"/>
                        <a:t> and no longer be supported by MUG in the next release.  </a:t>
                      </a:r>
                      <a:endParaRPr lang="en-US" sz="20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0452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115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2">
      <a:dk1>
        <a:srgbClr val="000000"/>
      </a:dk1>
      <a:lt1>
        <a:srgbClr val="FFFFFF"/>
      </a:lt1>
      <a:dk2>
        <a:srgbClr val="6D6E71"/>
      </a:dk2>
      <a:lt2>
        <a:srgbClr val="58595B"/>
      </a:lt2>
      <a:accent1>
        <a:srgbClr val="0065A4"/>
      </a:accent1>
      <a:accent2>
        <a:srgbClr val="47C3D3"/>
      </a:accent2>
      <a:accent3>
        <a:srgbClr val="8F2D63"/>
      </a:accent3>
      <a:accent4>
        <a:srgbClr val="1A6871"/>
      </a:accent4>
      <a:accent5>
        <a:srgbClr val="0C4360"/>
      </a:accent5>
      <a:accent6>
        <a:srgbClr val="F47735"/>
      </a:accent6>
      <a:hlink>
        <a:srgbClr val="00559A"/>
      </a:hlink>
      <a:folHlink>
        <a:srgbClr val="595851"/>
      </a:folHlink>
    </a:clrScheme>
    <a:fontScheme name="Custom 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66687569_Modern blue presentation_AAS_v5" id="{C7B59113-CD15-4341-96CA-86E715D5BE98}" vid="{5A8FDAEB-3DF3-4B3C-A708-49813F8D6F8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26E0C9-B2AA-42E6-97B6-E1B7D9EAF12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5757914-1161-4661-9696-421FD6935CDD}">
  <ds:schemaRefs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C103400-4A22-4E35-B588-4C4D426389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blue presentation</Template>
  <TotalTime>0</TotalTime>
  <Words>1299</Words>
  <Application>Microsoft Office PowerPoint</Application>
  <PresentationFormat>Widescreen</PresentationFormat>
  <Paragraphs>200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Tahoma</vt:lpstr>
      <vt:lpstr>Trade Gothic LT Pro</vt:lpstr>
      <vt:lpstr>Trebuchet MS</vt:lpstr>
      <vt:lpstr>Wingdings</vt:lpstr>
      <vt:lpstr>Office Theme</vt:lpstr>
      <vt:lpstr>MUG Status Update Becky Schaffer – McIDAS Program Manager     beckys@ssec.wisc.edu  </vt:lpstr>
      <vt:lpstr>MUG Status Update</vt:lpstr>
      <vt:lpstr>MUG Personnel  Current MUG Staff</vt:lpstr>
      <vt:lpstr>MUG Personnel  Programmers</vt:lpstr>
      <vt:lpstr>MUG Personnel  Unidata Collaboration</vt:lpstr>
      <vt:lpstr>MUG Personnel  Unidata Collaboration</vt:lpstr>
      <vt:lpstr>What’s New in 2025?  McIDAS-X OS Support</vt:lpstr>
      <vt:lpstr>What’s New in 2025?  McIDAS-X OS Support</vt:lpstr>
      <vt:lpstr>What’s New in 2025?  McIDAS-X OS Support</vt:lpstr>
      <vt:lpstr>What’s New in 2025?  McIDAS-X OS Support</vt:lpstr>
      <vt:lpstr>Who uses McIDAS-X?  Current MUG Members</vt:lpstr>
      <vt:lpstr>Who funds McIDAS-X?  Current MUG Members</vt:lpstr>
      <vt:lpstr>Who uses McIDAS-V?  </vt:lpstr>
      <vt:lpstr>Who uses McIDAS-V?  From the Usage Statistics</vt:lpstr>
      <vt:lpstr>McIDAS Support  User Support Requests</vt:lpstr>
      <vt:lpstr>McIDAS Support  How long will –X be supported?</vt:lpstr>
      <vt:lpstr>McIDAS Support  How long will –X be supported?</vt:lpstr>
      <vt:lpstr>McIDAS Support  Looking for more user input!</vt:lpstr>
      <vt:lpstr>McIDAS Support  Looking for more user input!</vt:lpstr>
      <vt:lpstr>In Summary…</vt:lpstr>
      <vt:lpstr>In Summary…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2023-09-24T05:37:30Z</dcterms:created>
  <dcterms:modified xsi:type="dcterms:W3CDTF">2025-05-21T00:52:33Z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