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70" r:id="rId3"/>
    <p:sldId id="271" r:id="rId4"/>
    <p:sldId id="295" r:id="rId5"/>
    <p:sldId id="275" r:id="rId6"/>
    <p:sldId id="276" r:id="rId7"/>
    <p:sldId id="296" r:id="rId8"/>
    <p:sldId id="298" r:id="rId9"/>
    <p:sldId id="297" r:id="rId10"/>
    <p:sldId id="277" r:id="rId11"/>
    <p:sldId id="278" r:id="rId12"/>
    <p:sldId id="279" r:id="rId13"/>
    <p:sldId id="280" r:id="rId14"/>
    <p:sldId id="292" r:id="rId15"/>
    <p:sldId id="294" r:id="rId16"/>
    <p:sldId id="281" r:id="rId17"/>
    <p:sldId id="282" r:id="rId18"/>
    <p:sldId id="269" r:id="rId19"/>
    <p:sldId id="284" r:id="rId20"/>
    <p:sldId id="299" r:id="rId21"/>
    <p:sldId id="300" r:id="rId22"/>
    <p:sldId id="28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395" autoAdjust="0"/>
  </p:normalViewPr>
  <p:slideViewPr>
    <p:cSldViewPr snapToGrid="0" snapToObjects="1">
      <p:cViewPr varScale="1">
        <p:scale>
          <a:sx n="110" d="100"/>
          <a:sy n="110" d="100"/>
        </p:scale>
        <p:origin x="1216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34A99-311A-9B40-95ED-13B12ABF99AE}" type="datetimeFigureOut">
              <a:rPr lang="en-US" smtClean="0"/>
              <a:t>5/19/25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B4558-8D59-0C49-810E-0196C82F4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5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B4558-8D59-0C49-810E-0196C82F4A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33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5/19/25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5/19/25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5/19/25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5/19/25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5/19/25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ssec.wisc.edu/mcidas/software/xcd/xcd-bet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McIDAS –XCD Status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2025 McIDAS Users’ Group Meeting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575" y="5140680"/>
            <a:ext cx="894640" cy="89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SSEC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251" y="5209640"/>
            <a:ext cx="1169395" cy="82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918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McIDAS-XCD 2025.1: GRIB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RTGRIDS dataset</a:t>
            </a:r>
          </a:p>
          <a:p>
            <a:r>
              <a:rPr lang="en-US" dirty="0"/>
              <a:t>LDM files GRIB messages to a temporary directory</a:t>
            </a:r>
          </a:p>
          <a:p>
            <a:r>
              <a:rPr lang="en-US" dirty="0"/>
              <a:t>A Python daemon watches for GRIB data, extracts information and files metadata into SQLite databases</a:t>
            </a:r>
          </a:p>
          <a:p>
            <a:pPr lvl="1"/>
            <a:r>
              <a:rPr lang="en-US" dirty="0"/>
              <a:t>SQLite databases are separated by version, model and date</a:t>
            </a:r>
          </a:p>
          <a:p>
            <a:r>
              <a:rPr lang="en-US" dirty="0"/>
              <a:t>Volume of GRIB data has increased greatly over the last few years especially with CONDUIT feed additions</a:t>
            </a:r>
          </a:p>
        </p:txBody>
      </p:sp>
    </p:spTree>
    <p:extLst>
      <p:ext uri="{BB962C8B-B14F-4D97-AF65-F5344CB8AC3E}">
        <p14:creationId xmlns:p14="http://schemas.microsoft.com/office/powerpoint/2010/main" val="172040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McIDAS-XCD 2025.1: NEXRAD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RADAR, WSR and TDWR datasets </a:t>
            </a:r>
          </a:p>
          <a:p>
            <a:r>
              <a:rPr lang="en-US" dirty="0"/>
              <a:t>LDM directly files NEXRAD files (WSR and TDWR) into a directory structure similar to the existing -XCD Decoder</a:t>
            </a:r>
          </a:p>
          <a:p>
            <a:r>
              <a:rPr lang="en-US" dirty="0"/>
              <a:t>Data served by the existing NEXRAD server</a:t>
            </a:r>
          </a:p>
        </p:txBody>
      </p:sp>
    </p:spTree>
    <p:extLst>
      <p:ext uri="{BB962C8B-B14F-4D97-AF65-F5344CB8AC3E}">
        <p14:creationId xmlns:p14="http://schemas.microsoft.com/office/powerpoint/2010/main" val="194040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McIDAS-XCD 2025.1: Text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100" dirty="0"/>
              <a:t>RTWXTEXT dataset</a:t>
            </a:r>
          </a:p>
          <a:p>
            <a:r>
              <a:rPr lang="en-US" sz="3100" dirty="0"/>
              <a:t>LDM files text data directly to disk as a daily .XCD file</a:t>
            </a:r>
          </a:p>
          <a:p>
            <a:r>
              <a:rPr lang="en-US" sz="3100" dirty="0"/>
              <a:t>A bash daemon script watches for new data and extracts metadata for insertion into a daily SQLite database</a:t>
            </a:r>
          </a:p>
          <a:p>
            <a:r>
              <a:rPr lang="en-US" sz="3100" dirty="0"/>
              <a:t>Text servers (</a:t>
            </a:r>
            <a:r>
              <a:rPr lang="en-US" sz="3100" dirty="0" err="1"/>
              <a:t>wxtgserv</a:t>
            </a:r>
            <a:r>
              <a:rPr lang="en-US" sz="3100" dirty="0"/>
              <a:t> and </a:t>
            </a:r>
            <a:r>
              <a:rPr lang="en-US" sz="3100" dirty="0" err="1"/>
              <a:t>obtgserv</a:t>
            </a:r>
            <a:r>
              <a:rPr lang="en-US" sz="3100" dirty="0"/>
              <a:t>) query the daily SQLite databases to find data and return information to the client</a:t>
            </a:r>
          </a:p>
          <a:p>
            <a:r>
              <a:rPr lang="en-US" sz="3100" dirty="0"/>
              <a:t>Commands: WXTLIST, WWLIST, WWDISP, *RPT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84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McIDAS-XCD 2025.1: Point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RTPTSRC dataset</a:t>
            </a:r>
          </a:p>
          <a:p>
            <a:r>
              <a:rPr lang="en-US" dirty="0"/>
              <a:t>Uses certain text data identified by WMO headers filed in the daily SQLite text database (e.g. SA and SP for SFCHOURLY)</a:t>
            </a:r>
          </a:p>
          <a:p>
            <a:r>
              <a:rPr lang="en-US" dirty="0"/>
              <a:t>No MD files are created, but structure created on the fly when serving via ADDE</a:t>
            </a:r>
          </a:p>
          <a:p>
            <a:r>
              <a:rPr lang="en-US" dirty="0"/>
              <a:t>At the start of each UTC day, the replacement –XCD creates a station table in the daily database based on the current version of STNDB.CORE</a:t>
            </a:r>
          </a:p>
          <a:p>
            <a:r>
              <a:rPr lang="en-US" dirty="0"/>
              <a:t>Commands: PTLIST,  PTDISP and PTCOPY </a:t>
            </a:r>
          </a:p>
          <a:p>
            <a:pPr lvl="1"/>
            <a:r>
              <a:rPr lang="en-US" dirty="0"/>
              <a:t>Retrieve metadata from the SQLite database, then extract data from the daily *.XCD files created by LDM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38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Data Improvements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McIDAS–XCD 2025.1 captures more surface hourly data than existing –XCD</a:t>
            </a:r>
          </a:p>
          <a:p>
            <a:r>
              <a:rPr lang="en-US" dirty="0"/>
              <a:t>Existing –XCD: Hourly &amp; 2 Specials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McIDAS–XCD 2025.1: Hourly &amp; All Specials</a:t>
            </a:r>
          </a:p>
          <a:p>
            <a:endParaRPr lang="en-US" dirty="0"/>
          </a:p>
        </p:txBody>
      </p:sp>
      <p:pic>
        <p:nvPicPr>
          <p:cNvPr id="4" name="Picture 3" descr="McIDAS XCD Beta SFCLIST KFPR 20230919 remu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016" y="2527300"/>
            <a:ext cx="7892984" cy="1541599"/>
          </a:xfrm>
          <a:prstGeom prst="rect">
            <a:avLst/>
          </a:prstGeom>
        </p:spPr>
      </p:pic>
      <p:pic>
        <p:nvPicPr>
          <p:cNvPr id="5" name="Picture 4" descr="McIDAS XCD Beta SFCLIST KFPR 20230919 romulu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016" y="5148399"/>
            <a:ext cx="7913801" cy="182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13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Data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Number of hourly records of PTCOPY for SFCHOURLY data has been increased and can be a variable number up to 3600 readings per hour (every second) </a:t>
            </a:r>
          </a:p>
          <a:p>
            <a:pPr lvl="1"/>
            <a:r>
              <a:rPr lang="en-US" dirty="0"/>
              <a:t>Usually not more than 2 or 3 specials per hour </a:t>
            </a:r>
          </a:p>
          <a:p>
            <a:r>
              <a:rPr lang="en-US" dirty="0"/>
              <a:t>Certain searches in McIDAS–XCD 2025.1 are known to take longer than in McIDAS–XCD 2024.1</a:t>
            </a:r>
          </a:p>
          <a:p>
            <a:pPr lvl="1"/>
            <a:r>
              <a:rPr lang="en-US" dirty="0"/>
              <a:t>SFCLIST CO=US DAY=19/May/2026 TIME=0 23 SEL=‘T[F] 60 90’ takes about </a:t>
            </a:r>
            <a:r>
              <a:rPr lang="en-US" b="1" dirty="0"/>
              <a:t>2-3</a:t>
            </a:r>
            <a:r>
              <a:rPr lang="en-US" dirty="0"/>
              <a:t> seconds from McIDAS-X servers for McIDAS–XCD 2024.1 due to MD file storage of temperature data. This compares to </a:t>
            </a:r>
            <a:r>
              <a:rPr lang="en-US" b="1" dirty="0"/>
              <a:t>about a minute</a:t>
            </a:r>
            <a:r>
              <a:rPr lang="en-US" dirty="0"/>
              <a:t> using McIDAS-X servers for McIDAS–XCD 2025.1 as the servers have to calculate the temperature data on the fly from the raw text data</a:t>
            </a:r>
          </a:p>
        </p:txBody>
      </p:sp>
    </p:spTree>
    <p:extLst>
      <p:ext uri="{BB962C8B-B14F-4D97-AF65-F5344CB8AC3E}">
        <p14:creationId xmlns:p14="http://schemas.microsoft.com/office/powerpoint/2010/main" val="2615080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BUFR Data</a:t>
            </a:r>
            <a:br>
              <a:rPr lang="en-US" dirty="0"/>
            </a:br>
            <a:r>
              <a:rPr lang="en-US" dirty="0"/>
              <a:t>(Binary Universal </a:t>
            </a:r>
            <a:r>
              <a:rPr lang="en-US" dirty="0" err="1"/>
              <a:t>FoRmat</a:t>
            </a:r>
            <a:r>
              <a:rPr lang="en-US" dirty="0"/>
              <a:t>) 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Filed directly using LDM</a:t>
            </a:r>
          </a:p>
          <a:p>
            <a:r>
              <a:rPr lang="en-US" dirty="0"/>
              <a:t>Using the </a:t>
            </a:r>
            <a:r>
              <a:rPr lang="en-US" dirty="0" err="1"/>
              <a:t>ecCodes</a:t>
            </a:r>
            <a:r>
              <a:rPr lang="en-US" dirty="0"/>
              <a:t> Python API from ECMWF, we have been able to set up a prototype BUFR Version 3 and 4 SQLite database system similar to the GRIB system with aspects of text data</a:t>
            </a:r>
          </a:p>
          <a:p>
            <a:r>
              <a:rPr lang="en-US" dirty="0"/>
              <a:t>We have been able to serve BUFR data from this prototype using the PTLIST/PTDISP commands</a:t>
            </a:r>
          </a:p>
          <a:p>
            <a:r>
              <a:rPr lang="en-US" dirty="0"/>
              <a:t>Not delivered with the McIDAS-XCD 2025.1 package but this will be a focus of future releases</a:t>
            </a:r>
          </a:p>
        </p:txBody>
      </p:sp>
    </p:spTree>
    <p:extLst>
      <p:ext uri="{BB962C8B-B14F-4D97-AF65-F5344CB8AC3E}">
        <p14:creationId xmlns:p14="http://schemas.microsoft.com/office/powerpoint/2010/main" val="1657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couple -XCD sites have local (non-</a:t>
            </a:r>
            <a:r>
              <a:rPr lang="en-US" dirty="0" err="1"/>
              <a:t>NOAAport</a:t>
            </a:r>
            <a:r>
              <a:rPr lang="en-US" dirty="0"/>
              <a:t>) feeds of data</a:t>
            </a:r>
          </a:p>
          <a:p>
            <a:r>
              <a:rPr lang="en-US" dirty="0"/>
              <a:t>We have been notified of a couple core –XCD code dependencies and have migrated those code modules to a library used for </a:t>
            </a:r>
            <a:r>
              <a:rPr lang="en-US" dirty="0" err="1"/>
              <a:t>McIDAS</a:t>
            </a:r>
            <a:r>
              <a:rPr lang="en-US" dirty="0"/>
              <a:t>-XCD servers in </a:t>
            </a:r>
            <a:r>
              <a:rPr lang="en-US" dirty="0" err="1"/>
              <a:t>McIDAS</a:t>
            </a:r>
            <a:r>
              <a:rPr lang="en-US" dirty="0"/>
              <a:t>-X</a:t>
            </a:r>
          </a:p>
          <a:p>
            <a:r>
              <a:rPr lang="en-US" dirty="0"/>
              <a:t>Sites will continue to be able to use the legacy -XCD libraries, or may link to </a:t>
            </a:r>
            <a:r>
              <a:rPr lang="en-US" dirty="0" err="1"/>
              <a:t>McIDAS</a:t>
            </a:r>
            <a:r>
              <a:rPr lang="en-US" dirty="0"/>
              <a:t>-X libraries as needed.   Contact Jerry Robaidek or Becky Schaffer if you have concerns.</a:t>
            </a:r>
          </a:p>
        </p:txBody>
      </p:sp>
    </p:spTree>
    <p:extLst>
      <p:ext uri="{BB962C8B-B14F-4D97-AF65-F5344CB8AC3E}">
        <p14:creationId xmlns:p14="http://schemas.microsoft.com/office/powerpoint/2010/main" val="287541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McIDAS-XCD 2025.1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Command line</a:t>
            </a:r>
          </a:p>
          <a:p>
            <a:pPr lvl="1"/>
            <a:r>
              <a:rPr lang="en-US" dirty="0" err="1"/>
              <a:t>ldmadmin</a:t>
            </a:r>
            <a:r>
              <a:rPr lang="en-US" dirty="0"/>
              <a:t> watch from within the </a:t>
            </a:r>
            <a:r>
              <a:rPr lang="en-US" dirty="0" err="1"/>
              <a:t>xcdldm</a:t>
            </a:r>
            <a:r>
              <a:rPr lang="en-US" dirty="0"/>
              <a:t> container</a:t>
            </a:r>
          </a:p>
          <a:p>
            <a:r>
              <a:rPr lang="en-US" dirty="0"/>
              <a:t>Graphical</a:t>
            </a:r>
          </a:p>
          <a:p>
            <a:pPr lvl="1"/>
            <a:r>
              <a:rPr lang="en-US" dirty="0"/>
              <a:t>HTML based</a:t>
            </a:r>
          </a:p>
          <a:p>
            <a:pPr lvl="1"/>
            <a:r>
              <a:rPr lang="en-US" dirty="0"/>
              <a:t>Does not require apache to be installed</a:t>
            </a:r>
          </a:p>
          <a:p>
            <a:pPr lvl="1"/>
            <a:r>
              <a:rPr lang="en-US" dirty="0"/>
              <a:t>Need to open a port to the McIDAS-XCD 2025.1 machine to display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88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4666"/>
          </a:xfrm>
        </p:spPr>
        <p:txBody>
          <a:bodyPr>
            <a:normAutofit fontScale="90000"/>
          </a:bodyPr>
          <a:lstStyle/>
          <a:p>
            <a:r>
              <a:rPr lang="en-US" dirty="0"/>
              <a:t>McIDAS-XCD 2025.1 Point/Text Monitoring</a:t>
            </a:r>
          </a:p>
        </p:txBody>
      </p:sp>
      <p:pic>
        <p:nvPicPr>
          <p:cNvPr id="5" name="Content Placeholder 4" descr="McIDAS-XCD Beta Point Monitor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51" b="645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7537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McIDAS</a:t>
            </a:r>
            <a:r>
              <a:rPr lang="en-US" dirty="0"/>
              <a:t>-XCD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Kevin Baggett, Jonathan Beavers, Dan Forrest, Jay Heinzelman, Dave Parker, Jerrold </a:t>
            </a:r>
            <a:r>
              <a:rPr lang="en-US" dirty="0" err="1"/>
              <a:t>Robaidek</a:t>
            </a:r>
            <a:r>
              <a:rPr lang="en-US" dirty="0"/>
              <a:t>, Becky Schaffer, Clayton </a:t>
            </a:r>
            <a:r>
              <a:rPr lang="en-US" dirty="0" err="1"/>
              <a:t>Suplinski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722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C5E8D-C6B0-755E-02C5-ECC5C1790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McIDAS</a:t>
            </a:r>
            <a:r>
              <a:rPr lang="en-US" dirty="0"/>
              <a:t>-XCD 2025.1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8B885-AE05-619A-EE77-1500A5718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be running through the McIDAS-XCD 2025.1 installation process one more time with a new machine in the coming weeks</a:t>
            </a:r>
          </a:p>
          <a:p>
            <a:pPr lvl="1"/>
            <a:r>
              <a:rPr lang="en-US" dirty="0"/>
              <a:t>Dell </a:t>
            </a:r>
            <a:r>
              <a:rPr lang="en-US" dirty="0" err="1"/>
              <a:t>Poweredge</a:t>
            </a:r>
            <a:r>
              <a:rPr lang="en-US" dirty="0"/>
              <a:t> 360, 16 GB RAM, 8 core/16 thread 3.2 GHz processors, 16 TB hard drive</a:t>
            </a:r>
          </a:p>
          <a:p>
            <a:pPr lvl="1"/>
            <a:r>
              <a:rPr lang="en-US" dirty="0"/>
              <a:t>RHEL 9 with </a:t>
            </a:r>
            <a:r>
              <a:rPr lang="en-US" dirty="0" err="1"/>
              <a:t>Podman</a:t>
            </a:r>
            <a:r>
              <a:rPr lang="en-US" dirty="0"/>
              <a:t> Version 5.0</a:t>
            </a:r>
          </a:p>
        </p:txBody>
      </p:sp>
    </p:spTree>
    <p:extLst>
      <p:ext uri="{BB962C8B-B14F-4D97-AF65-F5344CB8AC3E}">
        <p14:creationId xmlns:p14="http://schemas.microsoft.com/office/powerpoint/2010/main" val="558498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A5AFC-BA76-B5B8-C5F7-3479C32E8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McIDAS</a:t>
            </a:r>
            <a:r>
              <a:rPr lang="en-US" dirty="0"/>
              <a:t>-XCD Issues for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E2D9C-CCCE-C481-B3A6-D8327AB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NWS has accelerated AWIPS migration to the cloud timetable to September 2026 from September 2028</a:t>
            </a:r>
          </a:p>
          <a:p>
            <a:pPr lvl="1"/>
            <a:r>
              <a:rPr lang="en-US" dirty="0"/>
              <a:t>NOAAPORT/SBN distribution commitment until that date but won’t commit beyond that</a:t>
            </a:r>
          </a:p>
          <a:p>
            <a:pPr marL="402336" lvl="1" indent="0">
              <a:buNone/>
            </a:pPr>
            <a:endParaRPr lang="en-US" dirty="0"/>
          </a:p>
          <a:p>
            <a:pPr marL="40233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656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McIDAS</a:t>
            </a:r>
            <a:r>
              <a:rPr lang="en-US" dirty="0"/>
              <a:t>-XCD 2025.1 Webpage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https://www.ssec.wisc.edu/mcidas/software/xcd/xcd-beta/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 descr="McIDAS-XCD Beta Webpa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853" y="2613067"/>
            <a:ext cx="7742835" cy="424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21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>
                <a:latin typeface="Calibri" charset="0"/>
                <a:ea typeface="ＭＳ Ｐゴシック" charset="0"/>
                <a:cs typeface="ＭＳ Ｐゴシック" charset="0"/>
              </a:rPr>
              <a:t>McIDAS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-XCD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552699" y="1752600"/>
            <a:ext cx="5203776" cy="31242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McIDAS </a:t>
            </a:r>
            <a:r>
              <a:rPr lang="en-US" sz="40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X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       </a:t>
            </a:r>
            <a:r>
              <a:rPr lang="en-US" sz="40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C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onventional Data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               </a:t>
            </a:r>
            <a:r>
              <a:rPr lang="en-US" sz="4000" dirty="0">
                <a:solidFill>
                  <a:srgbClr val="0000FF"/>
                </a:solidFill>
                <a:latin typeface="Calibri" charset="0"/>
                <a:ea typeface="ＭＳ Ｐゴシック" charset="0"/>
                <a:cs typeface="ＭＳ Ｐゴシック" charset="0"/>
              </a:rPr>
              <a:t>D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ecoder</a:t>
            </a: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1101298" y="4648200"/>
            <a:ext cx="80853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 err="1">
                <a:latin typeface="Calibri" charset="0"/>
              </a:rPr>
              <a:t>McIDAS</a:t>
            </a:r>
            <a:r>
              <a:rPr lang="en-US" sz="2000" dirty="0">
                <a:latin typeface="Calibri" charset="0"/>
              </a:rPr>
              <a:t>-XCD files, decodes and indexes the NOAAPORT data stream into formats that can be served by </a:t>
            </a:r>
            <a:r>
              <a:rPr lang="en-US" sz="2000" dirty="0" err="1">
                <a:latin typeface="Calibri" charset="0"/>
              </a:rPr>
              <a:t>McIDAS</a:t>
            </a:r>
            <a:r>
              <a:rPr lang="en-US" sz="2000" dirty="0">
                <a:latin typeface="Calibri" charset="0"/>
              </a:rPr>
              <a:t>-X ADDE servers.</a:t>
            </a:r>
          </a:p>
          <a:p>
            <a:pPr eaLnBrk="1" hangingPunct="1"/>
            <a:endParaRPr lang="en-US" sz="2000" dirty="0">
              <a:latin typeface="Calibri" charset="0"/>
            </a:endParaRPr>
          </a:p>
          <a:p>
            <a:pPr eaLnBrk="1" hangingPunct="1"/>
            <a:r>
              <a:rPr lang="en-US" sz="2000" dirty="0">
                <a:latin typeface="Calibri" charset="0"/>
              </a:rPr>
              <a:t>Output formats include McIDAS MD files, Text  files, McIDAS GRID files, GRIB</a:t>
            </a:r>
          </a:p>
          <a:p>
            <a:pPr eaLnBrk="1" hangingPunct="1"/>
            <a:r>
              <a:rPr lang="en-US" sz="2000" dirty="0">
                <a:latin typeface="Calibri" charset="0"/>
              </a:rPr>
              <a:t>Version 1 and 2 files, NEXRAD files, and BUFR files. </a:t>
            </a:r>
          </a:p>
        </p:txBody>
      </p:sp>
    </p:spTree>
    <p:extLst>
      <p:ext uri="{BB962C8B-B14F-4D97-AF65-F5344CB8AC3E}">
        <p14:creationId xmlns:p14="http://schemas.microsoft.com/office/powerpoint/2010/main" val="3746947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Recent Updates to </a:t>
            </a:r>
            <a:r>
              <a:rPr lang="en-US" dirty="0" err="1"/>
              <a:t>McIDAS</a:t>
            </a:r>
            <a:r>
              <a:rPr lang="en-US" dirty="0"/>
              <a:t>-XCD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Latest version is 2024.1</a:t>
            </a:r>
          </a:p>
          <a:p>
            <a:pPr lvl="1"/>
            <a:r>
              <a:rPr lang="en-US" sz="2000" dirty="0"/>
              <a:t>2 annual releases since the last MUG Meeting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400" dirty="0"/>
              <a:t>Updates to code so that it compiles with </a:t>
            </a:r>
            <a:r>
              <a:rPr lang="en-US" sz="2400" dirty="0" err="1"/>
              <a:t>gfortran</a:t>
            </a:r>
            <a:r>
              <a:rPr lang="en-US" sz="2400" dirty="0"/>
              <a:t> 10+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400" dirty="0"/>
              <a:t>Additions/updates to RTGRIDS datasets</a:t>
            </a:r>
          </a:p>
          <a:p>
            <a:r>
              <a:rPr lang="en-US" sz="2400" dirty="0"/>
              <a:t>Improvements to add more levels to RTPTSRC UPPERMAND and UPPERSIG products</a:t>
            </a:r>
          </a:p>
          <a:p>
            <a:r>
              <a:rPr lang="en-US" sz="2400" dirty="0"/>
              <a:t>Added new definitions of RADAR/WSR datasets to handle super resolution NEXRAD Level 3 products with improved dataset naming with input from the </a:t>
            </a:r>
            <a:r>
              <a:rPr lang="en-US" sz="2400" dirty="0" err="1"/>
              <a:t>McIDAS</a:t>
            </a:r>
            <a:r>
              <a:rPr lang="en-US" sz="2400" dirty="0"/>
              <a:t>-X Team</a:t>
            </a:r>
          </a:p>
          <a:p>
            <a:pPr marL="82296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9428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435608" y="304800"/>
            <a:ext cx="749808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McIDAS-XCD 2024.2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ea typeface="ＭＳ Ｐゴシック" charset="0"/>
                <a:cs typeface="ＭＳ Ｐゴシック" charset="0"/>
              </a:rPr>
              <a:t>McIDAS –XCD has been reliably providing data to McIDAS-X users for many years</a:t>
            </a:r>
          </a:p>
          <a:p>
            <a:r>
              <a:rPr lang="en-US" sz="2400" dirty="0">
                <a:ea typeface="ＭＳ Ｐゴシック" charset="0"/>
                <a:cs typeface="ＭＳ Ｐゴシック" charset="0"/>
              </a:rPr>
              <a:t>The last release of the legacy system will be McIDAS-XCD 2024.2 in the coming months with some minor changes from the 2024.1 release from December.</a:t>
            </a:r>
          </a:p>
          <a:p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The replacement will be the previous </a:t>
            </a:r>
            <a:r>
              <a:rPr lang="en-US" sz="2400" dirty="0" err="1">
                <a:latin typeface="Calibri" charset="0"/>
                <a:ea typeface="ＭＳ Ｐゴシック" charset="0"/>
                <a:cs typeface="ＭＳ Ｐゴシック" charset="0"/>
              </a:rPr>
              <a:t>McIDAS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-XCD Beta, first released in 2023.</a:t>
            </a:r>
          </a:p>
          <a:p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McIDAS-XCD 2025.1, released </a:t>
            </a:r>
            <a:r>
              <a:rPr lang="en-US" sz="2400">
                <a:latin typeface="Calibri" charset="0"/>
                <a:ea typeface="ＭＳ Ｐゴシック" charset="0"/>
                <a:cs typeface="ＭＳ Ｐゴシック" charset="0"/>
              </a:rPr>
              <a:t>later this </a:t>
            </a:r>
            <a:r>
              <a:rPr lang="en-US" sz="2400" dirty="0">
                <a:latin typeface="Calibri" charset="0"/>
                <a:ea typeface="ＭＳ Ｐゴシック" charset="0"/>
                <a:cs typeface="ＭＳ Ｐゴシック" charset="0"/>
              </a:rPr>
              <a:t>year, and beyond will be the new system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66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McIDAS-XCD 2025.1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Replace 4 parts of -XCD filing and decoding:</a:t>
            </a:r>
          </a:p>
          <a:p>
            <a:pPr lvl="1"/>
            <a:r>
              <a:rPr lang="en-US" dirty="0"/>
              <a:t>GRIB</a:t>
            </a:r>
          </a:p>
          <a:p>
            <a:pPr lvl="1"/>
            <a:r>
              <a:rPr lang="en-US" dirty="0"/>
              <a:t>NEXRAD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POINT/MD serving </a:t>
            </a:r>
          </a:p>
          <a:p>
            <a:r>
              <a:rPr lang="en-US" dirty="0"/>
              <a:t>Utilize LDM direct filing</a:t>
            </a:r>
          </a:p>
          <a:p>
            <a:r>
              <a:rPr lang="en-US" dirty="0"/>
              <a:t>Reduce or eliminate compiled code </a:t>
            </a:r>
          </a:p>
          <a:p>
            <a:r>
              <a:rPr lang="en-US" dirty="0"/>
              <a:t>Remove legacy mainframe complexity </a:t>
            </a:r>
          </a:p>
          <a:p>
            <a:r>
              <a:rPr lang="en-US" dirty="0"/>
              <a:t>Utilize simple open-source database, SQLite </a:t>
            </a:r>
          </a:p>
          <a:p>
            <a:r>
              <a:rPr lang="en-US" dirty="0"/>
              <a:t>Match or exceed current filing and serving performance on existing hardware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43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McIDAS-XCD 2025.1:</a:t>
            </a:r>
            <a:br>
              <a:rPr lang="en-US" dirty="0"/>
            </a:br>
            <a:r>
              <a:rPr lang="en-US" dirty="0"/>
              <a:t>Packaging and Installation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Existing servers and decoders (compiled code) have been migrated into </a:t>
            </a:r>
            <a:r>
              <a:rPr lang="en-US" dirty="0" err="1"/>
              <a:t>McIDAS</a:t>
            </a:r>
            <a:r>
              <a:rPr lang="en-US" dirty="0"/>
              <a:t>-X since 2022.1</a:t>
            </a:r>
          </a:p>
          <a:p>
            <a:r>
              <a:rPr lang="en-US" dirty="0"/>
              <a:t>McIDAS-XCD 2025.1 GRIB and text software have been packaged as </a:t>
            </a:r>
            <a:r>
              <a:rPr lang="en-US" dirty="0" err="1"/>
              <a:t>Podman</a:t>
            </a:r>
            <a:r>
              <a:rPr lang="en-US" dirty="0"/>
              <a:t> containers and tested on multiple Linux RHEL 8/9 multiprocessor/multithreaded machines</a:t>
            </a:r>
          </a:p>
          <a:p>
            <a:r>
              <a:rPr lang="en-US" dirty="0"/>
              <a:t>We utilize </a:t>
            </a:r>
            <a:r>
              <a:rPr lang="en-US" dirty="0" err="1"/>
              <a:t>Unidata</a:t>
            </a:r>
            <a:r>
              <a:rPr lang="en-US" dirty="0"/>
              <a:t> LDM that is packaged as a </a:t>
            </a:r>
            <a:r>
              <a:rPr lang="en-US" dirty="0" err="1"/>
              <a:t>Docker</a:t>
            </a:r>
            <a:r>
              <a:rPr lang="en-US" dirty="0"/>
              <a:t> container</a:t>
            </a:r>
          </a:p>
          <a:p>
            <a:r>
              <a:rPr lang="en-US" dirty="0" err="1"/>
              <a:t>Podman</a:t>
            </a:r>
            <a:r>
              <a:rPr lang="en-US" dirty="0"/>
              <a:t>/Docker has the goal of simplifying the installation, running, and upgrading of the McIDAS–XCD 2025.1 components for the benefit of system administrators.</a:t>
            </a:r>
          </a:p>
        </p:txBody>
      </p:sp>
    </p:spTree>
    <p:extLst>
      <p:ext uri="{BB962C8B-B14F-4D97-AF65-F5344CB8AC3E}">
        <p14:creationId xmlns:p14="http://schemas.microsoft.com/office/powerpoint/2010/main" val="76115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McIDAS-XCD 2025.1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Linux (RHEL 8 or 9)</a:t>
            </a:r>
          </a:p>
          <a:p>
            <a:r>
              <a:rPr lang="en-US" dirty="0" err="1"/>
              <a:t>Podman</a:t>
            </a:r>
            <a:r>
              <a:rPr lang="en-US" dirty="0"/>
              <a:t> (most recent version, currently 5.0 with RHEL 9)</a:t>
            </a:r>
          </a:p>
          <a:p>
            <a:r>
              <a:rPr lang="en-US" dirty="0" err="1"/>
              <a:t>Unidata</a:t>
            </a:r>
            <a:r>
              <a:rPr lang="en-US" dirty="0"/>
              <a:t> LDM or LDM </a:t>
            </a:r>
            <a:r>
              <a:rPr lang="en-US" dirty="0" err="1"/>
              <a:t>Docker</a:t>
            </a:r>
            <a:r>
              <a:rPr lang="en-US" dirty="0"/>
              <a:t> container</a:t>
            </a:r>
          </a:p>
          <a:p>
            <a:pPr lvl="1"/>
            <a:r>
              <a:rPr lang="en-US" dirty="0"/>
              <a:t>The following LDM-specific files for McIDAS</a:t>
            </a:r>
            <a:r>
              <a:rPr lang="mr-IN" dirty="0"/>
              <a:t>–</a:t>
            </a:r>
            <a:r>
              <a:rPr lang="en-US" dirty="0"/>
              <a:t>XCD Beta are supplied with the package</a:t>
            </a:r>
          </a:p>
          <a:p>
            <a:pPr lvl="2"/>
            <a:r>
              <a:rPr lang="en-US" dirty="0" err="1"/>
              <a:t>pqact.conf</a:t>
            </a:r>
            <a:endParaRPr lang="en-US" dirty="0"/>
          </a:p>
          <a:p>
            <a:pPr lvl="2"/>
            <a:r>
              <a:rPr lang="en-US" dirty="0" err="1"/>
              <a:t>ldmd.conf</a:t>
            </a:r>
            <a:endParaRPr lang="en-US" dirty="0"/>
          </a:p>
          <a:p>
            <a:pPr lvl="2"/>
            <a:r>
              <a:rPr lang="en-US" dirty="0" err="1"/>
              <a:t>registry.xml</a:t>
            </a:r>
            <a:endParaRPr lang="en-US" dirty="0"/>
          </a:p>
          <a:p>
            <a:pPr lvl="1"/>
            <a:r>
              <a:rPr lang="en-US" dirty="0"/>
              <a:t>Except for a few instances, the above files can be changed to what the McIDAS</a:t>
            </a:r>
            <a:r>
              <a:rPr lang="mr-IN" dirty="0"/>
              <a:t>–</a:t>
            </a:r>
            <a:r>
              <a:rPr lang="en-US" dirty="0"/>
              <a:t>XCD site needs </a:t>
            </a:r>
          </a:p>
          <a:p>
            <a:pPr marL="658368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61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80942"/>
            <a:ext cx="7498080" cy="828888"/>
          </a:xfrm>
        </p:spPr>
        <p:txBody>
          <a:bodyPr/>
          <a:lstStyle/>
          <a:p>
            <a:r>
              <a:rPr lang="en-US" dirty="0"/>
              <a:t>McIDAS-XCD 2025.1 System</a:t>
            </a:r>
          </a:p>
        </p:txBody>
      </p:sp>
      <p:sp>
        <p:nvSpPr>
          <p:cNvPr id="4" name="Oval 3"/>
          <p:cNvSpPr/>
          <p:nvPr/>
        </p:nvSpPr>
        <p:spPr>
          <a:xfrm>
            <a:off x="1646987" y="2057668"/>
            <a:ext cx="1508084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err="1"/>
              <a:t>Unidata</a:t>
            </a:r>
            <a:r>
              <a:rPr lang="en-US" dirty="0"/>
              <a:t> LDM</a:t>
            </a:r>
          </a:p>
        </p:txBody>
      </p:sp>
      <p:sp>
        <p:nvSpPr>
          <p:cNvPr id="6" name="Oval 5"/>
          <p:cNvSpPr/>
          <p:nvPr/>
        </p:nvSpPr>
        <p:spPr>
          <a:xfrm>
            <a:off x="3822045" y="2057668"/>
            <a:ext cx="1508084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err="1"/>
              <a:t>xcdtext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595786" y="2057668"/>
            <a:ext cx="1508084" cy="111117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err="1"/>
              <a:t>xcdgrib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51151" y="1327416"/>
            <a:ext cx="184311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err="1"/>
              <a:t>start_xcd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4" idx="7"/>
          </p:cNvCxnSpPr>
          <p:nvPr/>
        </p:nvCxnSpPr>
        <p:spPr>
          <a:xfrm flipH="1">
            <a:off x="2934217" y="1730270"/>
            <a:ext cx="716934" cy="490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494265" y="1730270"/>
            <a:ext cx="646212" cy="3541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4"/>
          </p:cNvCxnSpPr>
          <p:nvPr/>
        </p:nvCxnSpPr>
        <p:spPr>
          <a:xfrm>
            <a:off x="2401029" y="3168838"/>
            <a:ext cx="23278" cy="5813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600767" y="3168838"/>
            <a:ext cx="0" cy="5714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6349828" y="3168838"/>
            <a:ext cx="3358" cy="5813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175710" y="3740275"/>
            <a:ext cx="2291804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Raw NEXRAD (WSR &amp; TDWR) files</a:t>
            </a:r>
          </a:p>
          <a:p>
            <a:r>
              <a:rPr lang="en-US" dirty="0"/>
              <a:t>Raw .XCD text files</a:t>
            </a:r>
          </a:p>
          <a:p>
            <a:r>
              <a:rPr lang="en-US" dirty="0"/>
              <a:t>Raw .grib1/.grib2 files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39662" y="3750197"/>
            <a:ext cx="1522209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SQLite daily</a:t>
            </a:r>
          </a:p>
          <a:p>
            <a:r>
              <a:rPr lang="en-US" dirty="0"/>
              <a:t>text databases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494265" y="1440547"/>
            <a:ext cx="2152193" cy="78834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996888" y="1512083"/>
            <a:ext cx="798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Future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607950" y="3750197"/>
            <a:ext cx="1553638" cy="17543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SQLite GRIB databases separated by</a:t>
            </a:r>
          </a:p>
          <a:p>
            <a:r>
              <a:rPr lang="en-US" dirty="0"/>
              <a:t>date, model, and GRIB version</a:t>
            </a:r>
          </a:p>
        </p:txBody>
      </p:sp>
      <p:sp>
        <p:nvSpPr>
          <p:cNvPr id="39" name="Oval 38"/>
          <p:cNvSpPr/>
          <p:nvPr/>
        </p:nvSpPr>
        <p:spPr>
          <a:xfrm>
            <a:off x="7425604" y="2057668"/>
            <a:ext cx="1508084" cy="1111170"/>
          </a:xfrm>
          <a:prstGeom prst="ellipse">
            <a:avLst/>
          </a:prstGeom>
          <a:solidFill>
            <a:schemeClr val="accent1">
              <a:alpha val="42000"/>
            </a:schemeClr>
          </a:solidFill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dirty="0" err="1"/>
              <a:t>xcdbufr</a:t>
            </a:r>
            <a:endParaRPr lang="en-US" dirty="0"/>
          </a:p>
        </p:txBody>
      </p:sp>
      <p:cxnSp>
        <p:nvCxnSpPr>
          <p:cNvPr id="41" name="Straight Arrow Connector 40"/>
          <p:cNvCxnSpPr>
            <a:endCxn id="44" idx="0"/>
          </p:cNvCxnSpPr>
          <p:nvPr/>
        </p:nvCxnSpPr>
        <p:spPr>
          <a:xfrm>
            <a:off x="8187347" y="3168838"/>
            <a:ext cx="0" cy="581359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441006" y="3750197"/>
            <a:ext cx="1492682" cy="1477328"/>
          </a:xfrm>
          <a:prstGeom prst="rect">
            <a:avLst/>
          </a:prstGeom>
          <a:solidFill>
            <a:schemeClr val="accent1">
              <a:alpha val="42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SQLite BUFR databases separated by date and BUFR version</a:t>
            </a:r>
          </a:p>
        </p:txBody>
      </p:sp>
      <p:sp>
        <p:nvSpPr>
          <p:cNvPr id="47" name="Preparation 46"/>
          <p:cNvSpPr/>
          <p:nvPr/>
        </p:nvSpPr>
        <p:spPr>
          <a:xfrm>
            <a:off x="961872" y="5853598"/>
            <a:ext cx="1711125" cy="688150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nexr</a:t>
            </a:r>
            <a:r>
              <a:rPr lang="en-US" dirty="0"/>
              <a:t>* servers</a:t>
            </a:r>
          </a:p>
          <a:p>
            <a:pPr algn="ctr"/>
            <a:endParaRPr lang="en-US" dirty="0"/>
          </a:p>
        </p:txBody>
      </p:sp>
      <p:sp>
        <p:nvSpPr>
          <p:cNvPr id="49" name="Preparation 48"/>
          <p:cNvSpPr/>
          <p:nvPr/>
        </p:nvSpPr>
        <p:spPr>
          <a:xfrm>
            <a:off x="2781008" y="5852921"/>
            <a:ext cx="1819759" cy="688150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wtxgserv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50" name="Preparation 49"/>
          <p:cNvSpPr/>
          <p:nvPr/>
        </p:nvSpPr>
        <p:spPr>
          <a:xfrm>
            <a:off x="3752493" y="4617179"/>
            <a:ext cx="1843293" cy="646850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200"/>
              </a:lnSpc>
            </a:pPr>
            <a:endParaRPr lang="en-US" sz="1300" dirty="0"/>
          </a:p>
          <a:p>
            <a:pPr algn="ctr">
              <a:lnSpc>
                <a:spcPts val="1200"/>
              </a:lnSpc>
            </a:pPr>
            <a:r>
              <a:rPr lang="en-US" sz="1300" dirty="0" err="1"/>
              <a:t>ptdb</a:t>
            </a:r>
            <a:r>
              <a:rPr lang="en-US" sz="1300" dirty="0"/>
              <a:t>* servers</a:t>
            </a:r>
          </a:p>
          <a:p>
            <a:pPr algn="ctr">
              <a:lnSpc>
                <a:spcPts val="1200"/>
              </a:lnSpc>
            </a:pPr>
            <a:r>
              <a:rPr lang="en-US" sz="1400" dirty="0" err="1"/>
              <a:t>obtgserv</a:t>
            </a:r>
            <a:endParaRPr lang="en-US" sz="1400" dirty="0"/>
          </a:p>
          <a:p>
            <a:pPr algn="ctr">
              <a:lnSpc>
                <a:spcPts val="1200"/>
              </a:lnSpc>
            </a:pPr>
            <a:r>
              <a:rPr lang="en-US" sz="1400" dirty="0" err="1"/>
              <a:t>wtxgserv</a:t>
            </a:r>
            <a:endParaRPr lang="en-US" sz="1400" dirty="0"/>
          </a:p>
          <a:p>
            <a:pPr algn="ctr"/>
            <a:endParaRPr lang="en-US" dirty="0"/>
          </a:p>
        </p:txBody>
      </p:sp>
      <p:sp>
        <p:nvSpPr>
          <p:cNvPr id="51" name="Preparation 50"/>
          <p:cNvSpPr/>
          <p:nvPr/>
        </p:nvSpPr>
        <p:spPr>
          <a:xfrm>
            <a:off x="5494265" y="5853598"/>
            <a:ext cx="1711125" cy="688150"/>
          </a:xfrm>
          <a:prstGeom prst="flowChartPrepa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gribdb</a:t>
            </a:r>
            <a:r>
              <a:rPr lang="en-US" dirty="0"/>
              <a:t>* servers</a:t>
            </a:r>
          </a:p>
          <a:p>
            <a:pPr algn="ctr"/>
            <a:endParaRPr lang="en-US" dirty="0"/>
          </a:p>
        </p:txBody>
      </p:sp>
      <p:sp>
        <p:nvSpPr>
          <p:cNvPr id="52" name="Preparation 51"/>
          <p:cNvSpPr/>
          <p:nvPr/>
        </p:nvSpPr>
        <p:spPr>
          <a:xfrm>
            <a:off x="7426804" y="5853598"/>
            <a:ext cx="1711125" cy="688150"/>
          </a:xfrm>
          <a:prstGeom prst="flowChartPreparation">
            <a:avLst/>
          </a:prstGeom>
          <a:solidFill>
            <a:schemeClr val="accent1">
              <a:alpha val="42000"/>
            </a:schemeClr>
          </a:solidFill>
          <a:ln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bufrdb</a:t>
            </a:r>
            <a:r>
              <a:rPr lang="en-US" dirty="0"/>
              <a:t>* servers</a:t>
            </a:r>
          </a:p>
          <a:p>
            <a:pPr algn="ctr"/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1810606" y="4940604"/>
            <a:ext cx="0" cy="88124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3296908" y="4940604"/>
            <a:ext cx="0" cy="9017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4600767" y="4346369"/>
            <a:ext cx="10903" cy="28825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6349828" y="5503848"/>
            <a:ext cx="0" cy="34907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52" idx="0"/>
          </p:cNvCxnSpPr>
          <p:nvPr/>
        </p:nvCxnSpPr>
        <p:spPr>
          <a:xfrm flipV="1">
            <a:off x="8282367" y="5227529"/>
            <a:ext cx="0" cy="626069"/>
          </a:xfrm>
          <a:prstGeom prst="straightConnector1">
            <a:avLst/>
          </a:prstGeom>
          <a:ln w="25400">
            <a:prstDash val="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3433480" y="4396528"/>
            <a:ext cx="406182" cy="10367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rot="10800000">
            <a:off x="3433481" y="4788889"/>
            <a:ext cx="2154931" cy="593431"/>
          </a:xfrm>
          <a:prstGeom prst="bentConnector3">
            <a:avLst>
              <a:gd name="adj1" fmla="val 85748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rapezoid 2"/>
          <p:cNvSpPr/>
          <p:nvPr/>
        </p:nvSpPr>
        <p:spPr>
          <a:xfrm>
            <a:off x="1646986" y="989998"/>
            <a:ext cx="1508085" cy="835118"/>
          </a:xfrm>
          <a:prstGeom prst="trapezoi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-XCD/site-specific </a:t>
            </a:r>
            <a:r>
              <a:rPr lang="en-US" dirty="0" err="1"/>
              <a:t>config</a:t>
            </a:r>
            <a:r>
              <a:rPr lang="en-US" dirty="0"/>
              <a:t> files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414386" y="1881447"/>
            <a:ext cx="9921" cy="2029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6" idx="0"/>
          </p:cNvCxnSpPr>
          <p:nvPr/>
        </p:nvCxnSpPr>
        <p:spPr>
          <a:xfrm flipH="1">
            <a:off x="4576087" y="1730270"/>
            <a:ext cx="24680" cy="3273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1535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36111</TotalTime>
  <Words>1258</Words>
  <Application>Microsoft Macintosh PowerPoint</Application>
  <PresentationFormat>On-screen Show (4:3)</PresentationFormat>
  <Paragraphs>134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ＭＳ Ｐゴシック</vt:lpstr>
      <vt:lpstr>Aptos</vt:lpstr>
      <vt:lpstr>Arial</vt:lpstr>
      <vt:lpstr>Calibri</vt:lpstr>
      <vt:lpstr>Gill Sans MT</vt:lpstr>
      <vt:lpstr>Verdana</vt:lpstr>
      <vt:lpstr>Wingdings 2</vt:lpstr>
      <vt:lpstr>Solstice</vt:lpstr>
      <vt:lpstr>McIDAS –XCD Status Update</vt:lpstr>
      <vt:lpstr>McIDAS-XCD Team</vt:lpstr>
      <vt:lpstr>McIDAS-XCD </vt:lpstr>
      <vt:lpstr>Recent Updates to McIDAS-XCD</vt:lpstr>
      <vt:lpstr>McIDAS-XCD 2024.2</vt:lpstr>
      <vt:lpstr>Goals of McIDAS-XCD 2025.1</vt:lpstr>
      <vt:lpstr>McIDAS-XCD 2025.1: Packaging and Installation</vt:lpstr>
      <vt:lpstr>McIDAS-XCD 2025.1 Requirements</vt:lpstr>
      <vt:lpstr>McIDAS-XCD 2025.1 System</vt:lpstr>
      <vt:lpstr>McIDAS-XCD 2025.1: GRIB Data</vt:lpstr>
      <vt:lpstr>McIDAS-XCD 2025.1: NEXRAD Data</vt:lpstr>
      <vt:lpstr>McIDAS-XCD 2025.1: Text Data</vt:lpstr>
      <vt:lpstr>McIDAS-XCD 2025.1: Point Data</vt:lpstr>
      <vt:lpstr>Point Data Improvements</vt:lpstr>
      <vt:lpstr>Point Data Issues</vt:lpstr>
      <vt:lpstr>BUFR Data (Binary Universal FoRmat)  </vt:lpstr>
      <vt:lpstr>Local Data</vt:lpstr>
      <vt:lpstr>McIDAS-XCD 2025.1 Monitoring</vt:lpstr>
      <vt:lpstr>McIDAS-XCD 2025.1 Point/Text Monitoring</vt:lpstr>
      <vt:lpstr>McIDAS-XCD 2025.1 Testing</vt:lpstr>
      <vt:lpstr>McIDAS-XCD Issues for Discussion</vt:lpstr>
      <vt:lpstr>McIDAS-XCD 2025.1 Webpage </vt:lpstr>
    </vt:vector>
  </TitlesOfParts>
  <Company>SSEC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McIDAS - XCD</dc:title>
  <dc:creator>Jerry Robaidek</dc:creator>
  <cp:lastModifiedBy>Kevin C Baggett</cp:lastModifiedBy>
  <cp:revision>346</cp:revision>
  <cp:lastPrinted>2019-09-12T17:05:39Z</cp:lastPrinted>
  <dcterms:created xsi:type="dcterms:W3CDTF">2015-05-14T16:04:05Z</dcterms:created>
  <dcterms:modified xsi:type="dcterms:W3CDTF">2025-05-20T20:44:58Z</dcterms:modified>
</cp:coreProperties>
</file>