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80" r:id="rId14"/>
    <p:sldId id="281" r:id="rId15"/>
    <p:sldId id="283" r:id="rId16"/>
    <p:sldId id="284" r:id="rId17"/>
    <p:sldId id="285" r:id="rId18"/>
    <p:sldId id="276" r:id="rId19"/>
    <p:sldId id="277" r:id="rId20"/>
    <p:sldId id="279" r:id="rId21"/>
    <p:sldId id="278" r:id="rId22"/>
    <p:sldId id="282" r:id="rId23"/>
    <p:sldId id="286" r:id="rId24"/>
    <p:sldId id="268" r:id="rId25"/>
    <p:sldId id="287" r:id="rId26"/>
    <p:sldId id="269" r:id="rId27"/>
    <p:sldId id="288" r:id="rId28"/>
    <p:sldId id="289" r:id="rId29"/>
    <p:sldId id="270" r:id="rId30"/>
    <p:sldId id="290" r:id="rId31"/>
    <p:sldId id="291" r:id="rId32"/>
    <p:sldId id="292" r:id="rId33"/>
    <p:sldId id="271" r:id="rId34"/>
    <p:sldId id="272" r:id="rId35"/>
    <p:sldId id="27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B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66"/>
  </p:normalViewPr>
  <p:slideViewPr>
    <p:cSldViewPr>
      <p:cViewPr varScale="1">
        <p:scale>
          <a:sx n="102" d="100"/>
          <a:sy n="102" d="100"/>
        </p:scale>
        <p:origin x="6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4F505-3D54-42D2-82F8-FC4BCDB191B5}" type="datetimeFigureOut">
              <a:rPr lang="en-US" smtClean="0"/>
              <a:t>05/22/25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6EC77-C416-4A80-890E-A817204C671D}" type="slidenum">
              <a:rPr lang="en-US" smtClean="0"/>
              <a:t>‹#›</a:t>
            </a:fld>
            <a:endParaRPr lang="en-US"/>
          </a:p>
        </p:txBody>
      </p:sp>
    </p:spTree>
    <p:extLst>
      <p:ext uri="{BB962C8B-B14F-4D97-AF65-F5344CB8AC3E}">
        <p14:creationId xmlns:p14="http://schemas.microsoft.com/office/powerpoint/2010/main" val="290368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9209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70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69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75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786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85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7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821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7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32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795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0000"/>
                <a:lumOff val="6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0" y="6476549"/>
            <a:ext cx="9144000" cy="400110"/>
          </a:xfrm>
          <a:prstGeom prst="rect">
            <a:avLst/>
          </a:prstGeom>
          <a:solidFill>
            <a:srgbClr val="0C1B44"/>
          </a:solidFill>
        </p:spPr>
        <p:txBody>
          <a:bodyPr wrap="square" rtlCol="0">
            <a:spAutoFit/>
          </a:bodyPr>
          <a:lstStyle/>
          <a:p>
            <a:r>
              <a:rPr lang="en-US" sz="1000" baseline="0" dirty="0">
                <a:solidFill>
                  <a:schemeClr val="bg1"/>
                </a:solidFill>
              </a:rPr>
              <a:t>                             </a:t>
            </a:r>
            <a:r>
              <a:rPr lang="en-US" sz="1000" dirty="0">
                <a:solidFill>
                  <a:schemeClr val="tx1"/>
                </a:solidFill>
              </a:rPr>
              <a:t>Space Science and Engineering Center</a:t>
            </a:r>
          </a:p>
          <a:p>
            <a:r>
              <a:rPr lang="en-US" sz="1000" baseline="0" dirty="0">
                <a:solidFill>
                  <a:schemeClr val="tx1"/>
                </a:solidFill>
              </a:rPr>
              <a:t>                             </a:t>
            </a:r>
            <a:r>
              <a:rPr lang="en-US" sz="1000" dirty="0">
                <a:solidFill>
                  <a:schemeClr val="tx1"/>
                </a:solidFill>
              </a:rPr>
              <a:t>University of Wisconsin-Madison</a:t>
            </a: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 y="6507535"/>
            <a:ext cx="459604" cy="338137"/>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 y="6513289"/>
            <a:ext cx="228600" cy="344711"/>
          </a:xfrm>
          <a:prstGeom prst="rect">
            <a:avLst/>
          </a:prstGeom>
        </p:spPr>
      </p:pic>
    </p:spTree>
    <p:extLst>
      <p:ext uri="{BB962C8B-B14F-4D97-AF65-F5344CB8AC3E}">
        <p14:creationId xmlns:p14="http://schemas.microsoft.com/office/powerpoint/2010/main" val="29023682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ssec.wisc.edu/mcidas/software/v/unstabl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2">
                <a:lumMod val="20000"/>
                <a:lumOff val="8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a:xfrm>
            <a:off x="152400" y="1905000"/>
            <a:ext cx="8839200" cy="1143000"/>
          </a:xfrm>
        </p:spPr>
        <p:txBody>
          <a:bodyPr/>
          <a:lstStyle/>
          <a:p>
            <a:r>
              <a:rPr lang="en-US" dirty="0" smtClean="0"/>
              <a:t>McIDAS-V Demo</a:t>
            </a:r>
            <a:endParaRPr lang="en-US" dirty="0"/>
          </a:p>
        </p:txBody>
      </p:sp>
      <p:sp>
        <p:nvSpPr>
          <p:cNvPr id="7" name="Title 1">
            <a:extLst>
              <a:ext uri="{FF2B5EF4-FFF2-40B4-BE49-F238E27FC236}">
                <a16:creationId xmlns:a16="http://schemas.microsoft.com/office/drawing/2014/main" id="{725C1FF6-2743-C24E-AEAD-94AA3C7A3C51}"/>
              </a:ext>
            </a:extLst>
          </p:cNvPr>
          <p:cNvSpPr txBox="1">
            <a:spLocks/>
          </p:cNvSpPr>
          <p:nvPr/>
        </p:nvSpPr>
        <p:spPr>
          <a:xfrm>
            <a:off x="152400" y="3429000"/>
            <a:ext cx="8839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200" dirty="0" smtClean="0"/>
              <a:t>Bob Carp</a:t>
            </a:r>
          </a:p>
          <a:p>
            <a:r>
              <a:rPr lang="en-US" sz="3200" dirty="0" smtClean="0"/>
              <a:t>2025 McIDAS Users’ Group Meeting</a:t>
            </a:r>
          </a:p>
          <a:p>
            <a:endParaRPr lang="en-US" sz="3200" dirty="0"/>
          </a:p>
        </p:txBody>
      </p:sp>
    </p:spTree>
    <p:extLst>
      <p:ext uri="{BB962C8B-B14F-4D97-AF65-F5344CB8AC3E}">
        <p14:creationId xmlns:p14="http://schemas.microsoft.com/office/powerpoint/2010/main" val="330297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Panel 1 – Ash RGB</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Load VIIRS data containing M14, M15, and M16 through the JPSS Chooser. In the Field Selector:</a:t>
            </a:r>
            <a:endParaRPr lang="en-US" dirty="0"/>
          </a:p>
        </p:txBody>
      </p:sp>
      <p:pic>
        <p:nvPicPr>
          <p:cNvPr id="4" name="Picture 3"/>
          <p:cNvPicPr>
            <a:picLocks noChangeAspect="1"/>
          </p:cNvPicPr>
          <p:nvPr/>
        </p:nvPicPr>
        <p:blipFill>
          <a:blip r:embed="rId2"/>
          <a:stretch>
            <a:fillRect/>
          </a:stretch>
        </p:blipFill>
        <p:spPr>
          <a:xfrm>
            <a:off x="426554" y="2133600"/>
            <a:ext cx="8290891" cy="4191000"/>
          </a:xfrm>
          <a:prstGeom prst="rect">
            <a:avLst/>
          </a:prstGeom>
        </p:spPr>
      </p:pic>
    </p:spTree>
    <p:extLst>
      <p:ext uri="{BB962C8B-B14F-4D97-AF65-F5344CB8AC3E}">
        <p14:creationId xmlns:p14="http://schemas.microsoft.com/office/powerpoint/2010/main" val="8480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13"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Panel 2 – GEMS SO2</a:t>
            </a:r>
            <a:endParaRPr lang="en-US" dirty="0"/>
          </a:p>
        </p:txBody>
      </p:sp>
      <p:sp>
        <p:nvSpPr>
          <p:cNvPr id="14"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Load GEMS data through the General&gt;Files/</a:t>
            </a:r>
            <a:br>
              <a:rPr lang="en-US" dirty="0" smtClean="0"/>
            </a:br>
            <a:r>
              <a:rPr lang="en-US" dirty="0" smtClean="0"/>
              <a:t>Dir chooser as a gridded data source. Field Selector:</a:t>
            </a:r>
            <a:endParaRPr lang="en-US" dirty="0"/>
          </a:p>
        </p:txBody>
      </p:sp>
      <p:pic>
        <p:nvPicPr>
          <p:cNvPr id="5" name="Picture 4"/>
          <p:cNvPicPr>
            <a:picLocks noChangeAspect="1"/>
          </p:cNvPicPr>
          <p:nvPr/>
        </p:nvPicPr>
        <p:blipFill>
          <a:blip r:embed="rId2"/>
          <a:stretch>
            <a:fillRect/>
          </a:stretch>
        </p:blipFill>
        <p:spPr>
          <a:xfrm>
            <a:off x="417650" y="2133600"/>
            <a:ext cx="8308699" cy="4200001"/>
          </a:xfrm>
          <a:prstGeom prst="rect">
            <a:avLst/>
          </a:prstGeom>
        </p:spPr>
      </p:pic>
    </p:spTree>
    <p:extLst>
      <p:ext uri="{BB962C8B-B14F-4D97-AF65-F5344CB8AC3E}">
        <p14:creationId xmlns:p14="http://schemas.microsoft.com/office/powerpoint/2010/main" val="518367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Panel 3 – TROPOMI SO2</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Load TROPOMI data through the General&gt;Files/</a:t>
            </a:r>
            <a:br>
              <a:rPr lang="en-US" dirty="0" smtClean="0"/>
            </a:br>
            <a:r>
              <a:rPr lang="en-US" dirty="0" smtClean="0"/>
              <a:t>Dir chooser as a gridded data source. Field Selector:</a:t>
            </a:r>
            <a:endParaRPr lang="en-US" dirty="0"/>
          </a:p>
        </p:txBody>
      </p:sp>
      <p:pic>
        <p:nvPicPr>
          <p:cNvPr id="9" name="Picture 8"/>
          <p:cNvPicPr>
            <a:picLocks noChangeAspect="1"/>
          </p:cNvPicPr>
          <p:nvPr/>
        </p:nvPicPr>
        <p:blipFill>
          <a:blip r:embed="rId2"/>
          <a:stretch>
            <a:fillRect/>
          </a:stretch>
        </p:blipFill>
        <p:spPr>
          <a:xfrm>
            <a:off x="388868" y="2133600"/>
            <a:ext cx="8366263" cy="4229100"/>
          </a:xfrm>
          <a:prstGeom prst="rect">
            <a:avLst/>
          </a:prstGeom>
        </p:spPr>
      </p:pic>
    </p:spTree>
    <p:extLst>
      <p:ext uri="{BB962C8B-B14F-4D97-AF65-F5344CB8AC3E}">
        <p14:creationId xmlns:p14="http://schemas.microsoft.com/office/powerpoint/2010/main" val="388067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normAutofit fontScale="90000"/>
          </a:bodyPr>
          <a:lstStyle/>
          <a:p>
            <a:r>
              <a:rPr lang="en-US" dirty="0" smtClean="0"/>
              <a:t>Add HYDRA2 Button to Main Display</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From the Main Display window, select Edit &gt; Preferences.  Add HYDRA2 button to toolbar:</a:t>
            </a:r>
            <a:endParaRPr lang="en-US" dirty="0"/>
          </a:p>
        </p:txBody>
      </p:sp>
      <p:pic>
        <p:nvPicPr>
          <p:cNvPr id="2" name="Picture 1"/>
          <p:cNvPicPr>
            <a:picLocks noChangeAspect="1"/>
          </p:cNvPicPr>
          <p:nvPr/>
        </p:nvPicPr>
        <p:blipFill>
          <a:blip r:embed="rId2"/>
          <a:stretch>
            <a:fillRect/>
          </a:stretch>
        </p:blipFill>
        <p:spPr>
          <a:xfrm>
            <a:off x="1731864" y="2057400"/>
            <a:ext cx="5680271" cy="4362591"/>
          </a:xfrm>
          <a:prstGeom prst="rect">
            <a:avLst/>
          </a:prstGeom>
        </p:spPr>
      </p:pic>
    </p:spTree>
    <p:extLst>
      <p:ext uri="{BB962C8B-B14F-4D97-AF65-F5344CB8AC3E}">
        <p14:creationId xmlns:p14="http://schemas.microsoft.com/office/powerpoint/2010/main" val="319537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Start HYDRA2</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From the Main Display window, click the HYDRA2 button.</a:t>
            </a:r>
            <a:endParaRPr lang="en-US" dirty="0"/>
          </a:p>
        </p:txBody>
      </p:sp>
      <p:pic>
        <p:nvPicPr>
          <p:cNvPr id="3" name="Picture 2"/>
          <p:cNvPicPr>
            <a:picLocks noChangeAspect="1"/>
          </p:cNvPicPr>
          <p:nvPr/>
        </p:nvPicPr>
        <p:blipFill>
          <a:blip r:embed="rId2"/>
          <a:stretch>
            <a:fillRect/>
          </a:stretch>
        </p:blipFill>
        <p:spPr>
          <a:xfrm>
            <a:off x="1390650" y="2133600"/>
            <a:ext cx="6362700" cy="876300"/>
          </a:xfrm>
          <a:prstGeom prst="rect">
            <a:avLst/>
          </a:prstGeom>
        </p:spPr>
      </p:pic>
      <p:pic>
        <p:nvPicPr>
          <p:cNvPr id="4" name="Picture 3"/>
          <p:cNvPicPr>
            <a:picLocks noChangeAspect="1"/>
          </p:cNvPicPr>
          <p:nvPr/>
        </p:nvPicPr>
        <p:blipFill>
          <a:blip r:embed="rId3"/>
          <a:stretch>
            <a:fillRect/>
          </a:stretch>
        </p:blipFill>
        <p:spPr>
          <a:xfrm>
            <a:off x="1933575" y="3388699"/>
            <a:ext cx="5276850" cy="2781300"/>
          </a:xfrm>
          <a:prstGeom prst="rect">
            <a:avLst/>
          </a:prstGeom>
        </p:spPr>
      </p:pic>
    </p:spTree>
    <p:extLst>
      <p:ext uri="{BB962C8B-B14F-4D97-AF65-F5344CB8AC3E}">
        <p14:creationId xmlns:p14="http://schemas.microsoft.com/office/powerpoint/2010/main" val="54818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Load CrIS Data in HYDRA2</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Start HYDRA2.  In the HYDRA Control Window, select File&gt;Files.  Select file.  Click Display</a:t>
            </a:r>
            <a:endParaRPr lang="en-US" dirty="0"/>
          </a:p>
        </p:txBody>
      </p:sp>
      <p:pic>
        <p:nvPicPr>
          <p:cNvPr id="2" name="Picture 1"/>
          <p:cNvPicPr>
            <a:picLocks noChangeAspect="1"/>
          </p:cNvPicPr>
          <p:nvPr/>
        </p:nvPicPr>
        <p:blipFill>
          <a:blip r:embed="rId2"/>
          <a:stretch>
            <a:fillRect/>
          </a:stretch>
        </p:blipFill>
        <p:spPr>
          <a:xfrm>
            <a:off x="1933575" y="2306638"/>
            <a:ext cx="5276850" cy="3362325"/>
          </a:xfrm>
          <a:prstGeom prst="rect">
            <a:avLst/>
          </a:prstGeom>
        </p:spPr>
      </p:pic>
    </p:spTree>
    <p:extLst>
      <p:ext uri="{BB962C8B-B14F-4D97-AF65-F5344CB8AC3E}">
        <p14:creationId xmlns:p14="http://schemas.microsoft.com/office/powerpoint/2010/main" val="375046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Subtract 2 Channels to Show SO2</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199" y="1143000"/>
            <a:ext cx="5029199" cy="4525963"/>
          </a:xfrm>
        </p:spPr>
        <p:txBody>
          <a:bodyPr>
            <a:normAutofit/>
          </a:bodyPr>
          <a:lstStyle/>
          <a:p>
            <a:r>
              <a:rPr lang="en-US" dirty="0" smtClean="0"/>
              <a:t>In the HYDRA display window, choose Tools&gt;Four Channel Combine.  Enter 1345.0-1325.0 and click Create.  </a:t>
            </a:r>
            <a:r>
              <a:rPr lang="en-US" dirty="0" smtClean="0"/>
              <a:t>Channel 1345 is SO2 sensitive, 1325 is not.  Both channels are similarly sensitive to water vapor.</a:t>
            </a:r>
            <a:endParaRPr lang="en-US" dirty="0"/>
          </a:p>
        </p:txBody>
      </p:sp>
      <p:pic>
        <p:nvPicPr>
          <p:cNvPr id="3" name="Picture 2"/>
          <p:cNvPicPr>
            <a:picLocks noChangeAspect="1"/>
          </p:cNvPicPr>
          <p:nvPr/>
        </p:nvPicPr>
        <p:blipFill>
          <a:blip r:embed="rId2"/>
          <a:stretch>
            <a:fillRect/>
          </a:stretch>
        </p:blipFill>
        <p:spPr>
          <a:xfrm>
            <a:off x="5653087" y="1173671"/>
            <a:ext cx="2867025" cy="4266541"/>
          </a:xfrm>
          <a:prstGeom prst="rect">
            <a:avLst/>
          </a:prstGeom>
        </p:spPr>
      </p:pic>
      <p:pic>
        <p:nvPicPr>
          <p:cNvPr id="4" name="Picture 3"/>
          <p:cNvPicPr>
            <a:picLocks noChangeAspect="1"/>
          </p:cNvPicPr>
          <p:nvPr/>
        </p:nvPicPr>
        <p:blipFill>
          <a:blip r:embed="rId3"/>
          <a:stretch>
            <a:fillRect/>
          </a:stretch>
        </p:blipFill>
        <p:spPr>
          <a:xfrm>
            <a:off x="468196" y="4697262"/>
            <a:ext cx="4819650" cy="742950"/>
          </a:xfrm>
          <a:prstGeom prst="rect">
            <a:avLst/>
          </a:prstGeom>
        </p:spPr>
      </p:pic>
    </p:spTree>
    <p:extLst>
      <p:ext uri="{BB962C8B-B14F-4D97-AF65-F5344CB8AC3E}">
        <p14:creationId xmlns:p14="http://schemas.microsoft.com/office/powerpoint/2010/main" val="95599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Display Channel Subtracted Data</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1"/>
            <a:ext cx="8229600" cy="1752600"/>
          </a:xfrm>
        </p:spPr>
        <p:txBody>
          <a:bodyPr>
            <a:normAutofit/>
          </a:bodyPr>
          <a:lstStyle/>
          <a:p>
            <a:r>
              <a:rPr lang="en-US" dirty="0" smtClean="0"/>
              <a:t>In the HYDRA Control Window, display the Combination in a new window.  The dark area circled represents likely SO2 detection.</a:t>
            </a:r>
            <a:endParaRPr lang="en-US" dirty="0"/>
          </a:p>
        </p:txBody>
      </p:sp>
      <p:pic>
        <p:nvPicPr>
          <p:cNvPr id="2" name="Picture 1"/>
          <p:cNvPicPr>
            <a:picLocks noChangeAspect="1"/>
          </p:cNvPicPr>
          <p:nvPr/>
        </p:nvPicPr>
        <p:blipFill>
          <a:blip r:embed="rId2"/>
          <a:stretch>
            <a:fillRect/>
          </a:stretch>
        </p:blipFill>
        <p:spPr>
          <a:xfrm>
            <a:off x="457200" y="2621750"/>
            <a:ext cx="4066015" cy="2590800"/>
          </a:xfrm>
          <a:prstGeom prst="rect">
            <a:avLst/>
          </a:prstGeom>
        </p:spPr>
      </p:pic>
      <p:pic>
        <p:nvPicPr>
          <p:cNvPr id="4" name="Picture 3"/>
          <p:cNvPicPr>
            <a:picLocks noChangeAspect="1"/>
          </p:cNvPicPr>
          <p:nvPr/>
        </p:nvPicPr>
        <p:blipFill>
          <a:blip r:embed="rId3"/>
          <a:stretch>
            <a:fillRect/>
          </a:stretch>
        </p:blipFill>
        <p:spPr>
          <a:xfrm>
            <a:off x="4953000" y="2590800"/>
            <a:ext cx="3578258" cy="3629797"/>
          </a:xfrm>
          <a:prstGeom prst="rect">
            <a:avLst/>
          </a:prstGeom>
        </p:spPr>
      </p:pic>
    </p:spTree>
    <p:extLst>
      <p:ext uri="{BB962C8B-B14F-4D97-AF65-F5344CB8AC3E}">
        <p14:creationId xmlns:p14="http://schemas.microsoft.com/office/powerpoint/2010/main" val="342478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normAutofit fontScale="90000"/>
          </a:bodyPr>
          <a:lstStyle/>
          <a:p>
            <a:r>
              <a:rPr lang="en-US" dirty="0" smtClean="0"/>
              <a:t>Example 2: Tropical Cyclone </a:t>
            </a:r>
            <a:r>
              <a:rPr lang="en-US" dirty="0" err="1" smtClean="0"/>
              <a:t>Zelia</a:t>
            </a:r>
            <a:r>
              <a:rPr lang="en-US" dirty="0" smtClean="0"/>
              <a:t/>
            </a:r>
            <a:br>
              <a:rPr lang="en-US" dirty="0" smtClean="0"/>
            </a:br>
            <a:r>
              <a:rPr lang="en-US" dirty="0"/>
              <a:t>Steps to Create to Follow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8839200" cy="3995909"/>
          </a:xfrm>
          <a:prstGeom prst="rect">
            <a:avLst/>
          </a:prstGeom>
        </p:spPr>
      </p:pic>
    </p:spTree>
    <p:extLst>
      <p:ext uri="{BB962C8B-B14F-4D97-AF65-F5344CB8AC3E}">
        <p14:creationId xmlns:p14="http://schemas.microsoft.com/office/powerpoint/2010/main" val="4114518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Panel 1 – Rayleigh-Corrected RGB</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Load VIIRS data containing M3, M4, M5, and M15 through the JPSS Chooser. In the Field Selector:</a:t>
            </a:r>
            <a:endParaRPr lang="en-US" dirty="0"/>
          </a:p>
        </p:txBody>
      </p:sp>
      <p:pic>
        <p:nvPicPr>
          <p:cNvPr id="3" name="Picture 2"/>
          <p:cNvPicPr>
            <a:picLocks noChangeAspect="1"/>
          </p:cNvPicPr>
          <p:nvPr/>
        </p:nvPicPr>
        <p:blipFill>
          <a:blip r:embed="rId2"/>
          <a:stretch>
            <a:fillRect/>
          </a:stretch>
        </p:blipFill>
        <p:spPr>
          <a:xfrm>
            <a:off x="881062" y="2057400"/>
            <a:ext cx="7381875" cy="4292574"/>
          </a:xfrm>
          <a:prstGeom prst="rect">
            <a:avLst/>
          </a:prstGeom>
        </p:spPr>
      </p:pic>
    </p:spTree>
    <p:extLst>
      <p:ext uri="{BB962C8B-B14F-4D97-AF65-F5344CB8AC3E}">
        <p14:creationId xmlns:p14="http://schemas.microsoft.com/office/powerpoint/2010/main" val="4192089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2"/>
          </p:nvPr>
        </p:nvSpPr>
        <p:spPr>
          <a:xfrm>
            <a:off x="381000" y="1600200"/>
            <a:ext cx="8458200" cy="4525963"/>
          </a:xfrm>
        </p:spPr>
        <p:txBody>
          <a:bodyPr/>
          <a:lstStyle/>
          <a:p>
            <a:r>
              <a:rPr lang="en-US" dirty="0" smtClean="0"/>
              <a:t>McIDAS-V introduction</a:t>
            </a:r>
          </a:p>
          <a:p>
            <a:r>
              <a:rPr lang="en-US" dirty="0" err="1" smtClean="0"/>
              <a:t>Kanlaon</a:t>
            </a:r>
            <a:r>
              <a:rPr lang="en-US" dirty="0" smtClean="0"/>
              <a:t> Volcano – VIIRS RGB, GEMS, TEMPO, HYDRA2</a:t>
            </a:r>
          </a:p>
          <a:p>
            <a:r>
              <a:rPr lang="en-US" dirty="0" smtClean="0"/>
              <a:t>Cyclone </a:t>
            </a:r>
            <a:r>
              <a:rPr lang="en-US" dirty="0" err="1" smtClean="0"/>
              <a:t>Zelia</a:t>
            </a:r>
            <a:r>
              <a:rPr lang="en-US" dirty="0" smtClean="0"/>
              <a:t> – VIIRS Rayleigh Correction, MIRS, Sandwich RGB, HYDRA2</a:t>
            </a:r>
          </a:p>
          <a:p>
            <a:r>
              <a:rPr lang="en-US" dirty="0" smtClean="0"/>
              <a:t>3D Gridded display over Hurricane Milton</a:t>
            </a:r>
          </a:p>
          <a:p>
            <a:r>
              <a:rPr lang="en-US" dirty="0" smtClean="0"/>
              <a:t>Additional enhancements and new functionality in McIDAS-V</a:t>
            </a:r>
          </a:p>
          <a:p>
            <a:r>
              <a:rPr lang="en-US" dirty="0" smtClean="0"/>
              <a:t>How to download the 2.0beta1 nightly build</a:t>
            </a:r>
          </a:p>
          <a:p>
            <a:endParaRPr lang="en-US" dirty="0"/>
          </a:p>
        </p:txBody>
      </p:sp>
    </p:spTree>
    <p:extLst>
      <p:ext uri="{BB962C8B-B14F-4D97-AF65-F5344CB8AC3E}">
        <p14:creationId xmlns:p14="http://schemas.microsoft.com/office/powerpoint/2010/main" val="307830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Panel 1 – Water Vapor Profile</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Use the same VIIRS file from the RGB. In the Field Selector (min/max=180/270; VIS=M4Rad; IR=M15T):</a:t>
            </a:r>
            <a:endParaRPr lang="en-US" dirty="0"/>
          </a:p>
        </p:txBody>
      </p:sp>
      <p:pic>
        <p:nvPicPr>
          <p:cNvPr id="4" name="Picture 3"/>
          <p:cNvPicPr>
            <a:picLocks noChangeAspect="1"/>
          </p:cNvPicPr>
          <p:nvPr/>
        </p:nvPicPr>
        <p:blipFill>
          <a:blip r:embed="rId2"/>
          <a:stretch>
            <a:fillRect/>
          </a:stretch>
        </p:blipFill>
        <p:spPr>
          <a:xfrm>
            <a:off x="1066800" y="2057400"/>
            <a:ext cx="7010400" cy="4252332"/>
          </a:xfrm>
          <a:prstGeom prst="rect">
            <a:avLst/>
          </a:prstGeom>
        </p:spPr>
      </p:pic>
    </p:spTree>
    <p:extLst>
      <p:ext uri="{BB962C8B-B14F-4D97-AF65-F5344CB8AC3E}">
        <p14:creationId xmlns:p14="http://schemas.microsoft.com/office/powerpoint/2010/main" val="1181218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13"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Panel 2 – GEMS SO2</a:t>
            </a:r>
            <a:endParaRPr lang="en-US" dirty="0"/>
          </a:p>
        </p:txBody>
      </p:sp>
      <p:sp>
        <p:nvSpPr>
          <p:cNvPr id="14"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Load GEMS data through the General&gt;Files/</a:t>
            </a:r>
            <a:br>
              <a:rPr lang="en-US" dirty="0" smtClean="0"/>
            </a:br>
            <a:r>
              <a:rPr lang="en-US" dirty="0" smtClean="0"/>
              <a:t>Dir chooser as a gridded data source. Field Selector:</a:t>
            </a:r>
            <a:endParaRPr lang="en-US" dirty="0"/>
          </a:p>
        </p:txBody>
      </p:sp>
      <p:pic>
        <p:nvPicPr>
          <p:cNvPr id="5" name="Picture 4"/>
          <p:cNvPicPr>
            <a:picLocks noChangeAspect="1"/>
          </p:cNvPicPr>
          <p:nvPr/>
        </p:nvPicPr>
        <p:blipFill>
          <a:blip r:embed="rId2"/>
          <a:stretch>
            <a:fillRect/>
          </a:stretch>
        </p:blipFill>
        <p:spPr>
          <a:xfrm>
            <a:off x="417650" y="2133600"/>
            <a:ext cx="8308699" cy="4200001"/>
          </a:xfrm>
          <a:prstGeom prst="rect">
            <a:avLst/>
          </a:prstGeom>
        </p:spPr>
      </p:pic>
    </p:spTree>
    <p:extLst>
      <p:ext uri="{BB962C8B-B14F-4D97-AF65-F5344CB8AC3E}">
        <p14:creationId xmlns:p14="http://schemas.microsoft.com/office/powerpoint/2010/main" val="62175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Start HYDRA2</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From the Main Display window, click the HYDRA2 button.</a:t>
            </a:r>
            <a:endParaRPr lang="en-US" dirty="0"/>
          </a:p>
        </p:txBody>
      </p:sp>
      <p:pic>
        <p:nvPicPr>
          <p:cNvPr id="3" name="Picture 2"/>
          <p:cNvPicPr>
            <a:picLocks noChangeAspect="1"/>
          </p:cNvPicPr>
          <p:nvPr/>
        </p:nvPicPr>
        <p:blipFill>
          <a:blip r:embed="rId2"/>
          <a:stretch>
            <a:fillRect/>
          </a:stretch>
        </p:blipFill>
        <p:spPr>
          <a:xfrm>
            <a:off x="1390650" y="2133600"/>
            <a:ext cx="6362700" cy="876300"/>
          </a:xfrm>
          <a:prstGeom prst="rect">
            <a:avLst/>
          </a:prstGeom>
        </p:spPr>
      </p:pic>
      <p:pic>
        <p:nvPicPr>
          <p:cNvPr id="4" name="Picture 3"/>
          <p:cNvPicPr>
            <a:picLocks noChangeAspect="1"/>
          </p:cNvPicPr>
          <p:nvPr/>
        </p:nvPicPr>
        <p:blipFill>
          <a:blip r:embed="rId3"/>
          <a:stretch>
            <a:fillRect/>
          </a:stretch>
        </p:blipFill>
        <p:spPr>
          <a:xfrm>
            <a:off x="1933575" y="3388699"/>
            <a:ext cx="5276850" cy="2781300"/>
          </a:xfrm>
          <a:prstGeom prst="rect">
            <a:avLst/>
          </a:prstGeom>
        </p:spPr>
      </p:pic>
    </p:spTree>
    <p:extLst>
      <p:ext uri="{BB962C8B-B14F-4D97-AF65-F5344CB8AC3E}">
        <p14:creationId xmlns:p14="http://schemas.microsoft.com/office/powerpoint/2010/main" val="325792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Load CrIS Data in HYDRA2</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Start HYDRA2.  In the HYDRA Control Window, select File&gt;Files.  Select file.  Click Display</a:t>
            </a:r>
            <a:endParaRPr lang="en-US" dirty="0"/>
          </a:p>
        </p:txBody>
      </p:sp>
      <p:pic>
        <p:nvPicPr>
          <p:cNvPr id="3" name="Picture 2"/>
          <p:cNvPicPr>
            <a:picLocks noChangeAspect="1"/>
          </p:cNvPicPr>
          <p:nvPr/>
        </p:nvPicPr>
        <p:blipFill>
          <a:blip r:embed="rId2"/>
          <a:stretch>
            <a:fillRect/>
          </a:stretch>
        </p:blipFill>
        <p:spPr>
          <a:xfrm>
            <a:off x="1933575" y="2514600"/>
            <a:ext cx="5276850" cy="3362325"/>
          </a:xfrm>
          <a:prstGeom prst="rect">
            <a:avLst/>
          </a:prstGeom>
        </p:spPr>
      </p:pic>
    </p:spTree>
    <p:extLst>
      <p:ext uri="{BB962C8B-B14F-4D97-AF65-F5344CB8AC3E}">
        <p14:creationId xmlns:p14="http://schemas.microsoft.com/office/powerpoint/2010/main" val="6401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Convolve CrIS Bands</a:t>
            </a:r>
            <a:endParaRPr lang="en-US" dirty="0"/>
          </a:p>
        </p:txBody>
      </p:sp>
      <p:sp>
        <p:nvSpPr>
          <p:cNvPr id="4" name="Content Placeholder 3"/>
          <p:cNvSpPr>
            <a:spLocks noGrp="1"/>
          </p:cNvSpPr>
          <p:nvPr>
            <p:ph sz="half" idx="2"/>
          </p:nvPr>
        </p:nvSpPr>
        <p:spPr>
          <a:xfrm>
            <a:off x="381000" y="1295400"/>
            <a:ext cx="3886200" cy="4525963"/>
          </a:xfrm>
        </p:spPr>
        <p:txBody>
          <a:bodyPr/>
          <a:lstStyle/>
          <a:p>
            <a:r>
              <a:rPr lang="en-US" dirty="0"/>
              <a:t>In the HYDRA display window, choose </a:t>
            </a:r>
            <a:r>
              <a:rPr lang="en-US" dirty="0" smtClean="0"/>
              <a:t>Tools&gt;Convolve.  Enter a range of 1517.5 to 1726.875 and click Create.  This range can be used to simulate ABI upper-level water vapor band 8.</a:t>
            </a:r>
            <a:endParaRPr lang="en-US" dirty="0"/>
          </a:p>
        </p:txBody>
      </p:sp>
      <p:pic>
        <p:nvPicPr>
          <p:cNvPr id="5" name="Picture 4"/>
          <p:cNvPicPr>
            <a:picLocks noChangeAspect="1"/>
          </p:cNvPicPr>
          <p:nvPr/>
        </p:nvPicPr>
        <p:blipFill>
          <a:blip r:embed="rId2"/>
          <a:stretch>
            <a:fillRect/>
          </a:stretch>
        </p:blipFill>
        <p:spPr>
          <a:xfrm>
            <a:off x="581025" y="5257800"/>
            <a:ext cx="3486150" cy="790575"/>
          </a:xfrm>
          <a:prstGeom prst="rect">
            <a:avLst/>
          </a:prstGeom>
        </p:spPr>
      </p:pic>
      <p:pic>
        <p:nvPicPr>
          <p:cNvPr id="6" name="Picture 5"/>
          <p:cNvPicPr>
            <a:picLocks noChangeAspect="1"/>
          </p:cNvPicPr>
          <p:nvPr/>
        </p:nvPicPr>
        <p:blipFill>
          <a:blip r:embed="rId3"/>
          <a:stretch>
            <a:fillRect/>
          </a:stretch>
        </p:blipFill>
        <p:spPr>
          <a:xfrm>
            <a:off x="4953000" y="1310326"/>
            <a:ext cx="3200400" cy="4762650"/>
          </a:xfrm>
          <a:prstGeom prst="rect">
            <a:avLst/>
          </a:prstGeom>
        </p:spPr>
      </p:pic>
    </p:spTree>
    <p:extLst>
      <p:ext uri="{BB962C8B-B14F-4D97-AF65-F5344CB8AC3E}">
        <p14:creationId xmlns:p14="http://schemas.microsoft.com/office/powerpoint/2010/main" val="140166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Display Convolved CrIS Data</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1"/>
            <a:ext cx="8229600" cy="1752600"/>
          </a:xfrm>
        </p:spPr>
        <p:txBody>
          <a:bodyPr>
            <a:normAutofit/>
          </a:bodyPr>
          <a:lstStyle/>
          <a:p>
            <a:r>
              <a:rPr lang="en-US" dirty="0" smtClean="0"/>
              <a:t>In the HYDRA Control Window, display the Combination in a new window.  </a:t>
            </a:r>
            <a:r>
              <a:rPr lang="en-US" dirty="0" smtClean="0"/>
              <a:t>After inverting the enhancement, this looks like ABI band 8</a:t>
            </a:r>
            <a:r>
              <a:rPr lang="en-US" dirty="0" smtClean="0"/>
              <a:t>.</a:t>
            </a:r>
            <a:endParaRPr lang="en-US" dirty="0"/>
          </a:p>
        </p:txBody>
      </p:sp>
      <p:pic>
        <p:nvPicPr>
          <p:cNvPr id="3" name="Picture 2"/>
          <p:cNvPicPr>
            <a:picLocks noChangeAspect="1"/>
          </p:cNvPicPr>
          <p:nvPr/>
        </p:nvPicPr>
        <p:blipFill>
          <a:blip r:embed="rId2"/>
          <a:stretch>
            <a:fillRect/>
          </a:stretch>
        </p:blipFill>
        <p:spPr>
          <a:xfrm>
            <a:off x="618100" y="2590800"/>
            <a:ext cx="4168726" cy="2656246"/>
          </a:xfrm>
          <a:prstGeom prst="rect">
            <a:avLst/>
          </a:prstGeom>
        </p:spPr>
      </p:pic>
      <p:pic>
        <p:nvPicPr>
          <p:cNvPr id="9" name="Picture 8"/>
          <p:cNvPicPr>
            <a:picLocks noChangeAspect="1"/>
          </p:cNvPicPr>
          <p:nvPr/>
        </p:nvPicPr>
        <p:blipFill>
          <a:blip r:embed="rId3"/>
          <a:stretch>
            <a:fillRect/>
          </a:stretch>
        </p:blipFill>
        <p:spPr>
          <a:xfrm>
            <a:off x="5245456" y="2590800"/>
            <a:ext cx="3441344" cy="3490911"/>
          </a:xfrm>
          <a:prstGeom prst="rect">
            <a:avLst/>
          </a:prstGeom>
        </p:spPr>
      </p:pic>
      <p:pic>
        <p:nvPicPr>
          <p:cNvPr id="10" name="Picture 9"/>
          <p:cNvPicPr>
            <a:picLocks noChangeAspect="1"/>
          </p:cNvPicPr>
          <p:nvPr/>
        </p:nvPicPr>
        <p:blipFill>
          <a:blip r:embed="rId4"/>
          <a:stretch>
            <a:fillRect/>
          </a:stretch>
        </p:blipFill>
        <p:spPr>
          <a:xfrm>
            <a:off x="618100" y="5392089"/>
            <a:ext cx="4168726" cy="689622"/>
          </a:xfrm>
          <a:prstGeom prst="rect">
            <a:avLst/>
          </a:prstGeom>
        </p:spPr>
      </p:pic>
    </p:spTree>
    <p:extLst>
      <p:ext uri="{BB962C8B-B14F-4D97-AF65-F5344CB8AC3E}">
        <p14:creationId xmlns:p14="http://schemas.microsoft.com/office/powerpoint/2010/main" val="426243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HYDRA2 Functionality</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In the </a:t>
            </a:r>
            <a:r>
              <a:rPr lang="en-US" dirty="0" err="1" smtClean="0"/>
              <a:t>MultiSpectral</a:t>
            </a:r>
            <a:r>
              <a:rPr lang="en-US" dirty="0" smtClean="0"/>
              <a:t> display, probes can be added over the highest and lowest pixel locations.</a:t>
            </a:r>
          </a:p>
          <a:p>
            <a:r>
              <a:rPr lang="en-US" dirty="0" smtClean="0"/>
              <a:t>The Transect Display is now possible than VIIRS data.</a:t>
            </a:r>
          </a:p>
          <a:p>
            <a:r>
              <a:rPr lang="en-US" dirty="0" smtClean="0"/>
              <a:t>Multi-variate transect displays are now possible.</a:t>
            </a:r>
          </a:p>
          <a:p>
            <a:r>
              <a:rPr lang="en-US" dirty="0" smtClean="0"/>
              <a:t>Scatter Analysis displays can be colored by density.</a:t>
            </a:r>
          </a:p>
          <a:p>
            <a:r>
              <a:rPr lang="en-US" dirty="0" smtClean="0"/>
              <a:t>Note – The goal is to have HYDRA2 replace the existing HYDRA in McIDAS-V.</a:t>
            </a:r>
            <a:endParaRPr lang="en-US" dirty="0"/>
          </a:p>
        </p:txBody>
      </p:sp>
    </p:spTree>
    <p:extLst>
      <p:ext uri="{BB962C8B-B14F-4D97-AF65-F5344CB8AC3E}">
        <p14:creationId xmlns:p14="http://schemas.microsoft.com/office/powerpoint/2010/main" val="743781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normAutofit fontScale="90000"/>
          </a:bodyPr>
          <a:lstStyle/>
          <a:p>
            <a:r>
              <a:rPr lang="en-US" dirty="0" smtClean="0"/>
              <a:t>Example 3: Hurricane Milton GFS Data</a:t>
            </a:r>
            <a:br>
              <a:rPr lang="en-US" dirty="0" smtClean="0"/>
            </a:br>
            <a:r>
              <a:rPr lang="en-US" dirty="0"/>
              <a:t>Steps to Create to Follow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916" y="1524000"/>
            <a:ext cx="5160168" cy="4737465"/>
          </a:xfrm>
          <a:prstGeom prst="rect">
            <a:avLst/>
          </a:prstGeom>
        </p:spPr>
      </p:pic>
    </p:spTree>
    <p:extLst>
      <p:ext uri="{BB962C8B-B14F-4D97-AF65-F5344CB8AC3E}">
        <p14:creationId xmlns:p14="http://schemas.microsoft.com/office/powerpoint/2010/main" val="431475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Layer 1 – MSLP</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Add forecast model data through the Gen&gt;Files/Dir or Gridded&gt;Remote chooser. In the Field Selector:</a:t>
            </a:r>
            <a:endParaRPr lang="en-US" dirty="0"/>
          </a:p>
        </p:txBody>
      </p:sp>
      <p:pic>
        <p:nvPicPr>
          <p:cNvPr id="3" name="Picture 2"/>
          <p:cNvPicPr>
            <a:picLocks noChangeAspect="1"/>
          </p:cNvPicPr>
          <p:nvPr/>
        </p:nvPicPr>
        <p:blipFill>
          <a:blip r:embed="rId2"/>
          <a:stretch>
            <a:fillRect/>
          </a:stretch>
        </p:blipFill>
        <p:spPr>
          <a:xfrm>
            <a:off x="685800" y="2133600"/>
            <a:ext cx="7772400" cy="4205481"/>
          </a:xfrm>
          <a:prstGeom prst="rect">
            <a:avLst/>
          </a:prstGeom>
        </p:spPr>
      </p:pic>
    </p:spTree>
    <p:extLst>
      <p:ext uri="{BB962C8B-B14F-4D97-AF65-F5344CB8AC3E}">
        <p14:creationId xmlns:p14="http://schemas.microsoft.com/office/powerpoint/2010/main" val="568189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6" name="Title 1">
            <a:extLst>
              <a:ext uri="{FF2B5EF4-FFF2-40B4-BE49-F238E27FC236}">
                <a16:creationId xmlns:a16="http://schemas.microsoft.com/office/drawing/2014/main" id="{725C1FF6-2743-C24E-AEAD-94AA3C7A3C51}"/>
              </a:ext>
            </a:extLst>
          </p:cNvPr>
          <p:cNvSpPr>
            <a:spLocks noGrp="1"/>
          </p:cNvSpPr>
          <p:nvPr>
            <p:ph type="title"/>
          </p:nvPr>
        </p:nvSpPr>
        <p:spPr>
          <a:xfrm>
            <a:off x="457200" y="274638"/>
            <a:ext cx="8229600" cy="1143000"/>
          </a:xfrm>
        </p:spPr>
        <p:txBody>
          <a:bodyPr/>
          <a:lstStyle/>
          <a:p>
            <a:r>
              <a:rPr lang="en-US" dirty="0" smtClean="0"/>
              <a:t>Layer 2 – 3D Grid Trajectory</a:t>
            </a:r>
            <a:endParaRPr lang="en-US" dirty="0"/>
          </a:p>
        </p:txBody>
      </p:sp>
      <p:sp>
        <p:nvSpPr>
          <p:cNvPr id="7"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Display Grid 3D Trajectory data. In the Field Selector:</a:t>
            </a:r>
            <a:endParaRPr lang="en-US" dirty="0"/>
          </a:p>
        </p:txBody>
      </p:sp>
      <p:pic>
        <p:nvPicPr>
          <p:cNvPr id="10" name="Picture 9"/>
          <p:cNvPicPr>
            <a:picLocks noChangeAspect="1"/>
          </p:cNvPicPr>
          <p:nvPr/>
        </p:nvPicPr>
        <p:blipFill>
          <a:blip r:embed="rId2"/>
          <a:stretch>
            <a:fillRect/>
          </a:stretch>
        </p:blipFill>
        <p:spPr>
          <a:xfrm>
            <a:off x="595312" y="1905000"/>
            <a:ext cx="7953375" cy="4303403"/>
          </a:xfrm>
          <a:prstGeom prst="rect">
            <a:avLst/>
          </a:prstGeom>
        </p:spPr>
      </p:pic>
    </p:spTree>
    <p:extLst>
      <p:ext uri="{BB962C8B-B14F-4D97-AF65-F5344CB8AC3E}">
        <p14:creationId xmlns:p14="http://schemas.microsoft.com/office/powerpoint/2010/main" val="226525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2"/>
          </p:nvPr>
        </p:nvSpPr>
        <p:spPr>
          <a:xfrm>
            <a:off x="533400" y="1600200"/>
            <a:ext cx="8153400" cy="4525963"/>
          </a:xfrm>
        </p:spPr>
        <p:txBody>
          <a:bodyPr/>
          <a:lstStyle/>
          <a:p>
            <a:r>
              <a:rPr lang="en-US" dirty="0" smtClean="0"/>
              <a:t>McIDAS-V is composed primarily</a:t>
            </a:r>
            <a:r>
              <a:rPr lang="en-US" dirty="0" smtClean="0"/>
              <a:t> </a:t>
            </a:r>
            <a:r>
              <a:rPr lang="en-US" dirty="0" smtClean="0"/>
              <a:t>of two windows, the Main Display window and the Data Explorer window.</a:t>
            </a:r>
          </a:p>
          <a:p>
            <a:r>
              <a:rPr lang="en-US" dirty="0" smtClean="0"/>
              <a:t>Main Display window – Where most displays appear</a:t>
            </a:r>
          </a:p>
          <a:p>
            <a:r>
              <a:rPr lang="en-US" dirty="0" smtClean="0"/>
              <a:t>Data Explorer window – What and how to display.</a:t>
            </a:r>
          </a:p>
          <a:p>
            <a:pPr lvl="1"/>
            <a:r>
              <a:rPr lang="en-US" dirty="0" smtClean="0"/>
              <a:t>Data Sources tab – Select the type of data</a:t>
            </a:r>
          </a:p>
          <a:p>
            <a:pPr lvl="1"/>
            <a:r>
              <a:rPr lang="en-US" dirty="0" smtClean="0"/>
              <a:t>Field Selector tab – Select the variable and display type</a:t>
            </a:r>
          </a:p>
          <a:p>
            <a:pPr lvl="1"/>
            <a:r>
              <a:rPr lang="en-US" dirty="0" smtClean="0"/>
              <a:t>Layer Controls tab – Modify the display</a:t>
            </a:r>
            <a:endParaRPr lang="en-US" dirty="0"/>
          </a:p>
        </p:txBody>
      </p:sp>
    </p:spTree>
    <p:extLst>
      <p:ext uri="{BB962C8B-B14F-4D97-AF65-F5344CB8AC3E}">
        <p14:creationId xmlns:p14="http://schemas.microsoft.com/office/powerpoint/2010/main" val="929565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Layer 2 – 3D Grid Trajectory</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Change some of the display characteristics. In the Layer Controls:</a:t>
            </a:r>
            <a:endParaRPr lang="en-US" dirty="0"/>
          </a:p>
        </p:txBody>
      </p:sp>
      <p:pic>
        <p:nvPicPr>
          <p:cNvPr id="4" name="Picture 3"/>
          <p:cNvPicPr>
            <a:picLocks noChangeAspect="1"/>
          </p:cNvPicPr>
          <p:nvPr/>
        </p:nvPicPr>
        <p:blipFill>
          <a:blip r:embed="rId2"/>
          <a:stretch>
            <a:fillRect/>
          </a:stretch>
        </p:blipFill>
        <p:spPr>
          <a:xfrm>
            <a:off x="2629720" y="2133600"/>
            <a:ext cx="3884560" cy="4076700"/>
          </a:xfrm>
          <a:prstGeom prst="rect">
            <a:avLst/>
          </a:prstGeom>
        </p:spPr>
      </p:pic>
    </p:spTree>
    <p:extLst>
      <p:ext uri="{BB962C8B-B14F-4D97-AF65-F5344CB8AC3E}">
        <p14:creationId xmlns:p14="http://schemas.microsoft.com/office/powerpoint/2010/main" val="1495377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Layer 3 – Wind Speed Isosurface</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a:t>Display </a:t>
            </a:r>
            <a:r>
              <a:rPr lang="en-US" dirty="0" smtClean="0"/>
              <a:t>an isosurface of 3D wind speed data. </a:t>
            </a:r>
            <a:r>
              <a:rPr lang="en-US" dirty="0"/>
              <a:t>In the Field Selector:</a:t>
            </a:r>
            <a:endParaRPr lang="en-US" dirty="0"/>
          </a:p>
        </p:txBody>
      </p:sp>
      <p:pic>
        <p:nvPicPr>
          <p:cNvPr id="4" name="Picture 3"/>
          <p:cNvPicPr>
            <a:picLocks noChangeAspect="1"/>
          </p:cNvPicPr>
          <p:nvPr/>
        </p:nvPicPr>
        <p:blipFill>
          <a:blip r:embed="rId2"/>
          <a:stretch>
            <a:fillRect/>
          </a:stretch>
        </p:blipFill>
        <p:spPr>
          <a:xfrm>
            <a:off x="700087" y="2133600"/>
            <a:ext cx="7743825" cy="4190020"/>
          </a:xfrm>
          <a:prstGeom prst="rect">
            <a:avLst/>
          </a:prstGeom>
        </p:spPr>
      </p:pic>
    </p:spTree>
    <p:extLst>
      <p:ext uri="{BB962C8B-B14F-4D97-AF65-F5344CB8AC3E}">
        <p14:creationId xmlns:p14="http://schemas.microsoft.com/office/powerpoint/2010/main" val="991269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Layer 3 – Wind Speed Isosurface</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143000"/>
            <a:ext cx="8229600" cy="4525963"/>
          </a:xfrm>
        </p:spPr>
        <p:txBody>
          <a:bodyPr>
            <a:normAutofit/>
          </a:bodyPr>
          <a:lstStyle/>
          <a:p>
            <a:r>
              <a:rPr lang="en-US" dirty="0" smtClean="0"/>
              <a:t>Change some of the display characteristics. In the Layer Controls Select Edit&gt;Change Display Unit to set the unit to mi/hr.</a:t>
            </a:r>
            <a:endParaRPr lang="en-US" dirty="0"/>
          </a:p>
        </p:txBody>
      </p:sp>
      <p:pic>
        <p:nvPicPr>
          <p:cNvPr id="3" name="Picture 2"/>
          <p:cNvPicPr>
            <a:picLocks noChangeAspect="1"/>
          </p:cNvPicPr>
          <p:nvPr/>
        </p:nvPicPr>
        <p:blipFill>
          <a:blip r:embed="rId2"/>
          <a:stretch>
            <a:fillRect/>
          </a:stretch>
        </p:blipFill>
        <p:spPr>
          <a:xfrm>
            <a:off x="2386012" y="2819400"/>
            <a:ext cx="4371975" cy="3219450"/>
          </a:xfrm>
          <a:prstGeom prst="rect">
            <a:avLst/>
          </a:prstGeom>
        </p:spPr>
      </p:pic>
    </p:spTree>
    <p:extLst>
      <p:ext uri="{BB962C8B-B14F-4D97-AF65-F5344CB8AC3E}">
        <p14:creationId xmlns:p14="http://schemas.microsoft.com/office/powerpoint/2010/main" val="843504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New Functionality in McIDAS-V</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r>
              <a:rPr lang="en-US" dirty="0" smtClean="0"/>
              <a:t>More RGB and channel combos for different instruments, including the NGFS RGB for VIIRS/ABI.</a:t>
            </a:r>
          </a:p>
          <a:p>
            <a:r>
              <a:rPr lang="en-US" dirty="0" err="1" smtClean="0"/>
              <a:t>ProbSevere</a:t>
            </a:r>
            <a:r>
              <a:rPr lang="en-US" dirty="0" smtClean="0"/>
              <a:t> data can be displayed via local and remote data.</a:t>
            </a:r>
          </a:p>
          <a:p>
            <a:r>
              <a:rPr lang="en-US" dirty="0" smtClean="0"/>
              <a:t>Layer label updates to make things more consistent and descriptive across data types.</a:t>
            </a:r>
          </a:p>
          <a:p>
            <a:r>
              <a:rPr lang="en-US" dirty="0" smtClean="0"/>
              <a:t>New enhancements.</a:t>
            </a:r>
          </a:p>
          <a:p>
            <a:r>
              <a:rPr lang="en-US" dirty="0" smtClean="0"/>
              <a:t>Ability to specify </a:t>
            </a:r>
            <a:r>
              <a:rPr lang="en-US" dirty="0" err="1" smtClean="0"/>
              <a:t>lat</a:t>
            </a:r>
            <a:r>
              <a:rPr lang="en-US" dirty="0" smtClean="0"/>
              <a:t>/</a:t>
            </a:r>
            <a:r>
              <a:rPr lang="en-US" dirty="0" err="1" smtClean="0"/>
              <a:t>lon</a:t>
            </a:r>
            <a:r>
              <a:rPr lang="en-US" dirty="0" smtClean="0"/>
              <a:t> corners of wireframe box.</a:t>
            </a:r>
          </a:p>
          <a:p>
            <a:r>
              <a:rPr lang="en-US" dirty="0" smtClean="0"/>
              <a:t>Faster movie capturing.</a:t>
            </a:r>
            <a:endParaRPr lang="en-US" dirty="0"/>
          </a:p>
        </p:txBody>
      </p:sp>
    </p:spTree>
    <p:extLst>
      <p:ext uri="{BB962C8B-B14F-4D97-AF65-F5344CB8AC3E}">
        <p14:creationId xmlns:p14="http://schemas.microsoft.com/office/powerpoint/2010/main" val="1681266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New Functionality in McIDAS-V (Continued)</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Updated and improved location labels.</a:t>
            </a:r>
          </a:p>
          <a:p>
            <a:r>
              <a:rPr lang="en-US" dirty="0" smtClean="0"/>
              <a:t>Polling notifications – When new data is available a popup window will appear letting the user know.</a:t>
            </a:r>
          </a:p>
          <a:p>
            <a:r>
              <a:rPr lang="en-US" dirty="0" smtClean="0"/>
              <a:t>Globe rotation is smoother, especially at low speeds.</a:t>
            </a:r>
          </a:p>
          <a:p>
            <a:r>
              <a:rPr lang="en-US" dirty="0" smtClean="0"/>
              <a:t>In scripting, ADDE Imagery can now be centered over a station instead of a </a:t>
            </a:r>
            <a:r>
              <a:rPr lang="en-US" dirty="0" err="1" smtClean="0"/>
              <a:t>lat</a:t>
            </a:r>
            <a:r>
              <a:rPr lang="en-US" dirty="0" smtClean="0"/>
              <a:t>/</a:t>
            </a:r>
            <a:r>
              <a:rPr lang="en-US" dirty="0" err="1" smtClean="0"/>
              <a:t>lon</a:t>
            </a:r>
            <a:r>
              <a:rPr lang="en-US" dirty="0" smtClean="0"/>
              <a:t> or line/element point.</a:t>
            </a:r>
          </a:p>
          <a:p>
            <a:r>
              <a:rPr lang="en-US" dirty="0" smtClean="0"/>
              <a:t>Many other bug fixes and enhancements.</a:t>
            </a:r>
            <a:endParaRPr lang="en-US" dirty="0"/>
          </a:p>
        </p:txBody>
      </p:sp>
    </p:spTree>
    <p:extLst>
      <p:ext uri="{BB962C8B-B14F-4D97-AF65-F5344CB8AC3E}">
        <p14:creationId xmlns:p14="http://schemas.microsoft.com/office/powerpoint/2010/main" val="179196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Nightly Build</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Much of the new functionality is currently in the 2.0beta1 nightly build.  This is automatically created every day with all of the previous day’s programming changes, and therefore not everything has been fully tested.  To download the nightly, go to:</a:t>
            </a:r>
            <a:br>
              <a:rPr lang="en-US" dirty="0" smtClean="0"/>
            </a:br>
            <a:r>
              <a:rPr lang="en-US" dirty="0" smtClean="0"/>
              <a:t/>
            </a:r>
            <a:br>
              <a:rPr lang="en-US" dirty="0" smtClean="0"/>
            </a:br>
            <a:r>
              <a:rPr lang="en-US" sz="2400" dirty="0">
                <a:hlinkClick r:id="rId2"/>
              </a:rPr>
              <a:t>https://www.ssec.wisc.edu/mcidas/software/v/unstable</a:t>
            </a:r>
            <a:r>
              <a:rPr lang="en-US" sz="2400" dirty="0" smtClean="0">
                <a:hlinkClick r:id="rId2"/>
              </a:rPr>
              <a:t>/</a:t>
            </a:r>
            <a:r>
              <a:rPr lang="en-US" sz="2400" dirty="0" smtClean="0"/>
              <a:t/>
            </a:r>
            <a:br>
              <a:rPr lang="en-US" sz="2400" dirty="0" smtClean="0"/>
            </a:br>
            <a:endParaRPr lang="en-US" sz="2400" dirty="0" smtClean="0"/>
          </a:p>
          <a:p>
            <a:r>
              <a:rPr lang="en-US" dirty="0" smtClean="0"/>
              <a:t>The username and password are both: mcv</a:t>
            </a:r>
          </a:p>
        </p:txBody>
      </p:sp>
    </p:spTree>
    <p:extLst>
      <p:ext uri="{BB962C8B-B14F-4D97-AF65-F5344CB8AC3E}">
        <p14:creationId xmlns:p14="http://schemas.microsoft.com/office/powerpoint/2010/main" val="328109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Main Display Window</a:t>
            </a:r>
            <a:endParaRPr lang="en-US" dirty="0"/>
          </a:p>
        </p:txBody>
      </p:sp>
      <p:pic>
        <p:nvPicPr>
          <p:cNvPr id="5" name="Picture 4"/>
          <p:cNvPicPr>
            <a:picLocks noChangeAspect="1"/>
          </p:cNvPicPr>
          <p:nvPr/>
        </p:nvPicPr>
        <p:blipFill>
          <a:blip r:embed="rId2"/>
          <a:stretch>
            <a:fillRect/>
          </a:stretch>
        </p:blipFill>
        <p:spPr>
          <a:xfrm>
            <a:off x="1600200" y="1413828"/>
            <a:ext cx="5936774" cy="4816474"/>
          </a:xfrm>
          <a:prstGeom prst="rect">
            <a:avLst/>
          </a:prstGeom>
        </p:spPr>
      </p:pic>
    </p:spTree>
    <p:extLst>
      <p:ext uri="{BB962C8B-B14F-4D97-AF65-F5344CB8AC3E}">
        <p14:creationId xmlns:p14="http://schemas.microsoft.com/office/powerpoint/2010/main" val="1545184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normAutofit fontScale="90000"/>
          </a:bodyPr>
          <a:lstStyle/>
          <a:p>
            <a:r>
              <a:rPr lang="en-US" dirty="0" smtClean="0"/>
              <a:t>Data Explorer Window</a:t>
            </a:r>
            <a:br>
              <a:rPr lang="en-US" dirty="0" smtClean="0"/>
            </a:br>
            <a:r>
              <a:rPr lang="en-US" dirty="0" smtClean="0"/>
              <a:t>Data Sources Tab</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600200"/>
            <a:ext cx="4191000" cy="4525963"/>
          </a:xfrm>
        </p:spPr>
        <p:txBody>
          <a:bodyPr>
            <a:normAutofit/>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609600" y="1695133"/>
            <a:ext cx="7919944" cy="4438650"/>
          </a:xfrm>
          <a:prstGeom prst="rect">
            <a:avLst/>
          </a:prstGeom>
        </p:spPr>
      </p:pic>
    </p:spTree>
    <p:extLst>
      <p:ext uri="{BB962C8B-B14F-4D97-AF65-F5344CB8AC3E}">
        <p14:creationId xmlns:p14="http://schemas.microsoft.com/office/powerpoint/2010/main" val="121552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normAutofit fontScale="90000"/>
          </a:bodyPr>
          <a:lstStyle/>
          <a:p>
            <a:r>
              <a:rPr lang="en-US" dirty="0" smtClean="0"/>
              <a:t>Data Explorer Window</a:t>
            </a:r>
            <a:br>
              <a:rPr lang="en-US" dirty="0" smtClean="0"/>
            </a:br>
            <a:r>
              <a:rPr lang="en-US" dirty="0" smtClean="0"/>
              <a:t>Field Selector Tab</a:t>
            </a:r>
            <a:endParaRPr lang="en-US" dirty="0"/>
          </a:p>
        </p:txBody>
      </p:sp>
      <p:pic>
        <p:nvPicPr>
          <p:cNvPr id="9" name="Picture 8"/>
          <p:cNvPicPr>
            <a:picLocks noChangeAspect="1"/>
          </p:cNvPicPr>
          <p:nvPr/>
        </p:nvPicPr>
        <p:blipFill>
          <a:blip r:embed="rId2"/>
          <a:stretch>
            <a:fillRect/>
          </a:stretch>
        </p:blipFill>
        <p:spPr>
          <a:xfrm>
            <a:off x="685800" y="1676400"/>
            <a:ext cx="7817539" cy="4495800"/>
          </a:xfrm>
          <a:prstGeom prst="rect">
            <a:avLst/>
          </a:prstGeom>
        </p:spPr>
      </p:pic>
    </p:spTree>
    <p:extLst>
      <p:ext uri="{BB962C8B-B14F-4D97-AF65-F5344CB8AC3E}">
        <p14:creationId xmlns:p14="http://schemas.microsoft.com/office/powerpoint/2010/main" val="305030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normAutofit fontScale="90000"/>
          </a:bodyPr>
          <a:lstStyle/>
          <a:p>
            <a:r>
              <a:rPr lang="en-US" dirty="0" smtClean="0"/>
              <a:t>Data Sources Window</a:t>
            </a:r>
            <a:br>
              <a:rPr lang="en-US" dirty="0" smtClean="0"/>
            </a:br>
            <a:r>
              <a:rPr lang="en-US" dirty="0" smtClean="0"/>
              <a:t>Layer Controls Tab</a:t>
            </a:r>
            <a:endParaRPr lang="en-US" dirty="0"/>
          </a:p>
        </p:txBody>
      </p:sp>
      <p:sp>
        <p:nvSpPr>
          <p:cNvPr id="8" name="Content Placeholder 7">
            <a:extLst>
              <a:ext uri="{FF2B5EF4-FFF2-40B4-BE49-F238E27FC236}">
                <a16:creationId xmlns:a16="http://schemas.microsoft.com/office/drawing/2014/main" id="{9B13CBB7-63BF-BF40-9759-E5D61B5D9C41}"/>
              </a:ext>
            </a:extLst>
          </p:cNvPr>
          <p:cNvSpPr>
            <a:spLocks noGrp="1"/>
          </p:cNvSpPr>
          <p:nvPr>
            <p:ph sz="half" idx="1"/>
          </p:nvPr>
        </p:nvSpPr>
        <p:spPr>
          <a:xfrm>
            <a:off x="457200" y="1600200"/>
            <a:ext cx="4191000" cy="4525963"/>
          </a:xfrm>
        </p:spPr>
        <p:txBody>
          <a:bodyPr>
            <a:normAutofit/>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609600" y="1705238"/>
            <a:ext cx="7924800" cy="4557486"/>
          </a:xfrm>
          <a:prstGeom prst="rect">
            <a:avLst/>
          </a:prstGeom>
        </p:spPr>
      </p:pic>
    </p:spTree>
    <p:extLst>
      <p:ext uri="{BB962C8B-B14F-4D97-AF65-F5344CB8AC3E}">
        <p14:creationId xmlns:p14="http://schemas.microsoft.com/office/powerpoint/2010/main" val="7613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lstStyle/>
          <a:p>
            <a:r>
              <a:rPr lang="en-US" dirty="0" smtClean="0"/>
              <a:t>Display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1295400"/>
            <a:ext cx="8172450" cy="4857750"/>
          </a:xfrm>
          <a:prstGeom prst="rect">
            <a:avLst/>
          </a:prstGeom>
        </p:spPr>
      </p:pic>
    </p:spTree>
    <p:extLst>
      <p:ext uri="{BB962C8B-B14F-4D97-AF65-F5344CB8AC3E}">
        <p14:creationId xmlns:p14="http://schemas.microsoft.com/office/powerpoint/2010/main" val="258741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0325"/>
            <a:ext cx="3810000" cy="261610"/>
          </a:xfrm>
          <a:prstGeom prst="rect">
            <a:avLst/>
          </a:prstGeom>
          <a:noFill/>
        </p:spPr>
        <p:txBody>
          <a:bodyPr wrap="square" rtlCol="0">
            <a:spAutoFit/>
          </a:bodyPr>
          <a:lstStyle/>
          <a:p>
            <a:endParaRPr lang="en-US" sz="1100" dirty="0"/>
          </a:p>
        </p:txBody>
      </p:sp>
      <p:sp>
        <p:nvSpPr>
          <p:cNvPr id="2" name="Title 1">
            <a:extLst>
              <a:ext uri="{FF2B5EF4-FFF2-40B4-BE49-F238E27FC236}">
                <a16:creationId xmlns:a16="http://schemas.microsoft.com/office/drawing/2014/main" id="{725C1FF6-2743-C24E-AEAD-94AA3C7A3C51}"/>
              </a:ext>
            </a:extLst>
          </p:cNvPr>
          <p:cNvSpPr>
            <a:spLocks noGrp="1"/>
          </p:cNvSpPr>
          <p:nvPr>
            <p:ph type="title"/>
          </p:nvPr>
        </p:nvSpPr>
        <p:spPr/>
        <p:txBody>
          <a:bodyPr>
            <a:normAutofit fontScale="90000"/>
          </a:bodyPr>
          <a:lstStyle/>
          <a:p>
            <a:r>
              <a:rPr lang="en-US" dirty="0" smtClean="0"/>
              <a:t>Example 1: </a:t>
            </a:r>
            <a:r>
              <a:rPr lang="en-US" dirty="0" err="1" smtClean="0"/>
              <a:t>Kanlaon</a:t>
            </a:r>
            <a:r>
              <a:rPr lang="en-US" dirty="0" smtClean="0"/>
              <a:t> Volcano</a:t>
            </a:r>
            <a:br>
              <a:rPr lang="en-US" dirty="0" smtClean="0"/>
            </a:br>
            <a:r>
              <a:rPr lang="en-US" dirty="0" smtClean="0"/>
              <a:t>Steps to Create to Follow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686800" cy="3844244"/>
          </a:xfrm>
          <a:prstGeom prst="rect">
            <a:avLst/>
          </a:prstGeom>
        </p:spPr>
      </p:pic>
    </p:spTree>
    <p:extLst>
      <p:ext uri="{BB962C8B-B14F-4D97-AF65-F5344CB8AC3E}">
        <p14:creationId xmlns:p14="http://schemas.microsoft.com/office/powerpoint/2010/main" val="1340333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SEC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SSEC powerpoint template 2</Template>
  <TotalTime>387</TotalTime>
  <Words>918</Words>
  <Application>Microsoft Office PowerPoint</Application>
  <PresentationFormat>On-screen Show (4:3)</PresentationFormat>
  <Paragraphs>87</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SSEC powerpoint template 2</vt:lpstr>
      <vt:lpstr>McIDAS-V Demo</vt:lpstr>
      <vt:lpstr>Outline</vt:lpstr>
      <vt:lpstr>Introduction</vt:lpstr>
      <vt:lpstr>Main Display Window</vt:lpstr>
      <vt:lpstr>Data Explorer Window Data Sources Tab</vt:lpstr>
      <vt:lpstr>Data Explorer Window Field Selector Tab</vt:lpstr>
      <vt:lpstr>Data Sources Window Layer Controls Tab</vt:lpstr>
      <vt:lpstr>Display</vt:lpstr>
      <vt:lpstr>Example 1: Kanlaon Volcano Steps to Create to Follow</vt:lpstr>
      <vt:lpstr>Panel 1 – Ash RGB</vt:lpstr>
      <vt:lpstr>Panel 2 – GEMS SO2</vt:lpstr>
      <vt:lpstr>Panel 3 – TROPOMI SO2</vt:lpstr>
      <vt:lpstr>Add HYDRA2 Button to Main Display</vt:lpstr>
      <vt:lpstr>Start HYDRA2</vt:lpstr>
      <vt:lpstr>Load CrIS Data in HYDRA2</vt:lpstr>
      <vt:lpstr>Subtract 2 Channels to Show SO2</vt:lpstr>
      <vt:lpstr>Display Channel Subtracted Data</vt:lpstr>
      <vt:lpstr>Example 2: Tropical Cyclone Zelia Steps to Create to Follow</vt:lpstr>
      <vt:lpstr>Panel 1 – Rayleigh-Corrected RGB</vt:lpstr>
      <vt:lpstr>Panel 1 – Water Vapor Profile</vt:lpstr>
      <vt:lpstr>Panel 2 – GEMS SO2</vt:lpstr>
      <vt:lpstr>Start HYDRA2</vt:lpstr>
      <vt:lpstr>Load CrIS Data in HYDRA2</vt:lpstr>
      <vt:lpstr>Convolve CrIS Bands</vt:lpstr>
      <vt:lpstr>Display Convolved CrIS Data</vt:lpstr>
      <vt:lpstr>Other New HYDRA2 Functionality</vt:lpstr>
      <vt:lpstr>Example 3: Hurricane Milton GFS Data Steps to Create to Follow</vt:lpstr>
      <vt:lpstr>Layer 1 – MSLP</vt:lpstr>
      <vt:lpstr>Layer 2 – 3D Grid Trajectory</vt:lpstr>
      <vt:lpstr>Layer 2 – 3D Grid Trajectory</vt:lpstr>
      <vt:lpstr>Layer 3 – Wind Speed Isosurface</vt:lpstr>
      <vt:lpstr>Layer 3 – Wind Speed Isosurface</vt:lpstr>
      <vt:lpstr>Additional New Functionality in McIDAS-V</vt:lpstr>
      <vt:lpstr>Additional New Functionality in McIDAS-V (Continued)</vt:lpstr>
      <vt:lpstr>Nightly Build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Winiecki</dc:creator>
  <cp:lastModifiedBy>Robert Carp</cp:lastModifiedBy>
  <cp:revision>40</cp:revision>
  <dcterms:created xsi:type="dcterms:W3CDTF">2016-11-22T14:50:34Z</dcterms:created>
  <dcterms:modified xsi:type="dcterms:W3CDTF">2025-05-22T18:24:35Z</dcterms:modified>
</cp:coreProperties>
</file>