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82" r:id="rId2"/>
  </p:sldMasterIdLst>
  <p:notesMasterIdLst>
    <p:notesMasterId r:id="rId5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  <p:sldId id="278" r:id="rId24"/>
    <p:sldId id="305" r:id="rId25"/>
    <p:sldId id="304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</p:sldIdLst>
  <p:sldSz cx="12192000" cy="6858000"/>
  <p:notesSz cx="6881813" cy="9296400"/>
  <p:embeddedFontLst>
    <p:embeddedFont>
      <p:font typeface="Arial Narrow" panose="020B0606020202030204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andara" panose="020E0502030303020204" pitchFamily="34" charset="0"/>
      <p:regular r:id="rId61"/>
      <p:bold r:id="rId62"/>
      <p:italic r:id="rId63"/>
      <p:boldItalic r:id="rId64"/>
    </p:embeddedFont>
    <p:embeddedFont>
      <p:font typeface="Roboto"/>
      <p:regular r:id="rId65"/>
      <p:bold r:id="rId66"/>
      <p:italic r:id="rId67"/>
      <p:boldItalic r:id="rId68"/>
    </p:embeddedFont>
    <p:embeddedFont>
      <p:font typeface="Tahoma" panose="020B0604030504040204" pitchFamily="34" charset="0"/>
      <p:regular r:id="rId69"/>
      <p:bold r:id="rId7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40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1" roundtripDataSignature="AMtx7mi5PzeeTaCTWPDySg+9gtnHLuY1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940E9A2-FDD4-4A97-8963-C59C30558DA4}">
  <a:tblStyle styleId="{8940E9A2-FDD4-4A97-8963-C59C30558DA4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E5F7569-B99F-412C-9292-AAD76C19509A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8ECF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/>
      <a:tcStyle>
        <a:tcBdr/>
        <a:fill>
          <a:solidFill>
            <a:srgbClr val="E8ECF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>
        <p:guide orient="horz" pos="2160"/>
        <p:guide pos="402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11.fntdata"/><Relationship Id="rId68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font" Target="fonts/font14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9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font" Target="fonts/font4.fntdata"/><Relationship Id="rId64" Type="http://schemas.openxmlformats.org/officeDocument/2006/relationships/font" Target="fonts/font12.fntdata"/><Relationship Id="rId69" Type="http://schemas.openxmlformats.org/officeDocument/2006/relationships/font" Target="fonts/font17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7.fntdata"/><Relationship Id="rId67" Type="http://schemas.openxmlformats.org/officeDocument/2006/relationships/font" Target="fonts/font15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2.fntdata"/><Relationship Id="rId62" Type="http://schemas.openxmlformats.org/officeDocument/2006/relationships/font" Target="fonts/font10.fntdata"/><Relationship Id="rId70" Type="http://schemas.openxmlformats.org/officeDocument/2006/relationships/font" Target="fonts/font18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font" Target="fonts/font5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font" Target="fonts/font13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font" Target="fonts/font3.fntdata"/><Relationship Id="rId7" Type="http://schemas.openxmlformats.org/officeDocument/2006/relationships/slide" Target="slides/slide5.xml"/><Relationship Id="rId7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98103" y="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u="sng"/>
              <a:t>Images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Satellite Image - GOES-13/14/15 (GOES-N/O/P)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Derived and Interpretive Products Image - Infrared Imagery with overlay of Heavy Precipitation (Rain &amp; Snow) Interpretive Analysis from SAB (Satellite Analysis Branch)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Antennas at OSPO Wallops CDA (Command and Data Acquisition Station), symbolic of Direct Broadcast Services.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Title Slide Background and Banner were designed by TeddyPavlis@gmail.com</a:t>
            </a:r>
            <a:endParaRPr/>
          </a:p>
        </p:txBody>
      </p:sp>
      <p:sp>
        <p:nvSpPr>
          <p:cNvPr id="221" name="Google Shape;221;p1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3629be023f_0_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4" name="Google Shape;314;g33629be023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8ff1a60233_1_93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2" name="Google Shape;322;g18ff1a60233_1_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3629be023f_0_2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0" name="Google Shape;330;g33629be023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3629be023f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3629be023f_0_3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g33629be023f_0_34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25525427257_1_0:notes"/>
          <p:cNvSpPr txBox="1">
            <a:spLocks noGrp="1"/>
          </p:cNvSpPr>
          <p:nvPr>
            <p:ph type="body" idx="1"/>
          </p:nvPr>
        </p:nvSpPr>
        <p:spPr>
          <a:xfrm>
            <a:off x="688180" y="4473892"/>
            <a:ext cx="550544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92150" rIns="92150" bIns="9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g2552542725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3629be023f_0_5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9" name="Google Shape;349;g33629be023f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3629be023f_0_45:notes"/>
          <p:cNvSpPr txBox="1">
            <a:spLocks noGrp="1"/>
          </p:cNvSpPr>
          <p:nvPr>
            <p:ph type="body" idx="1"/>
          </p:nvPr>
        </p:nvSpPr>
        <p:spPr>
          <a:xfrm>
            <a:off x="688180" y="4473892"/>
            <a:ext cx="55053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92150" rIns="92150" bIns="9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5" name="Google Shape;355;g33629be023f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3629be023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3629be023f_0_6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33629be023f_0_67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3629be023f_0_41:notes"/>
          <p:cNvSpPr txBox="1">
            <a:spLocks noGrp="1"/>
          </p:cNvSpPr>
          <p:nvPr>
            <p:ph type="body" idx="1"/>
          </p:nvPr>
        </p:nvSpPr>
        <p:spPr>
          <a:xfrm>
            <a:off x="688180" y="4473892"/>
            <a:ext cx="55053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150" tIns="92150" rIns="92150" bIns="921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33629be023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52463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25525427257_1_16:notes"/>
          <p:cNvSpPr txBox="1">
            <a:spLocks noGrp="1"/>
          </p:cNvSpPr>
          <p:nvPr>
            <p:ph type="body" idx="1"/>
          </p:nvPr>
        </p:nvSpPr>
        <p:spPr>
          <a:xfrm>
            <a:off x="688180" y="4725670"/>
            <a:ext cx="550544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50" tIns="46000" rIns="92050" bIns="46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/>
          </a:p>
        </p:txBody>
      </p:sp>
      <p:sp>
        <p:nvSpPr>
          <p:cNvPr id="383" name="Google Shape;383;g25525427257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76225" y="387350"/>
            <a:ext cx="7434263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0" name="Google Shape;230;p2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525427257_1_37:notes"/>
          <p:cNvSpPr txBox="1">
            <a:spLocks noGrp="1"/>
          </p:cNvSpPr>
          <p:nvPr>
            <p:ph type="body" idx="1"/>
          </p:nvPr>
        </p:nvSpPr>
        <p:spPr>
          <a:xfrm>
            <a:off x="688180" y="4725670"/>
            <a:ext cx="5505440" cy="3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50" tIns="46000" rIns="92050" bIns="46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sz="1400"/>
          </a:p>
        </p:txBody>
      </p:sp>
      <p:sp>
        <p:nvSpPr>
          <p:cNvPr id="405" name="Google Shape;405;g25525427257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76225" y="387350"/>
            <a:ext cx="7434263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5525427257_1_58:notes"/>
          <p:cNvSpPr txBox="1">
            <a:spLocks noGrp="1"/>
          </p:cNvSpPr>
          <p:nvPr>
            <p:ph type="body" idx="1"/>
          </p:nvPr>
        </p:nvSpPr>
        <p:spPr>
          <a:xfrm>
            <a:off x="688180" y="4725670"/>
            <a:ext cx="5505300" cy="3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050" tIns="46000" rIns="92050" bIns="460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sp>
        <p:nvSpPr>
          <p:cNvPr id="427" name="Google Shape;427;g25525427257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-276225" y="387350"/>
            <a:ext cx="7435850" cy="41830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3629be023f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33629be023f_0_78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33629be023f_0_78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9202b5dc7f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1" name="Google Shape;441;g19202b5dc7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9202b5dc7f_1_1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53" name="Google Shape;453;g19202b5dc7f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19202b5dc7f_1_1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g19202b5dc7f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9202b5dc7f_1_2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19202b5dc7f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9202b5dc7f_1_3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g19202b5dc7f_1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9202b5dc7f_1_4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0" name="Google Shape;480;g19202b5dc7f_1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9202b5dc7f_1_54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0" name="Google Shape;490;g19202b5dc7f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8dc9d2142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2" name="Google Shape;242;g18dc9d21429_0_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g18dc9d21429_0_0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9202b5dc7f_1_5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050">
                <a:solidFill>
                  <a:srgbClr val="44474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MSG (Meteosat 2nd Gen) currently operational vs the first images from MTG (3rd Gen) over the same area for comparison</a:t>
            </a:r>
            <a:endParaRPr/>
          </a:p>
        </p:txBody>
      </p:sp>
      <p:sp>
        <p:nvSpPr>
          <p:cNvPr id="496" name="Google Shape;496;g19202b5dc7f_1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9202b5dc7f_1_6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working in mtgi1 into blended prodcuts - jordan gerth</a:t>
            </a:r>
            <a:endParaRPr/>
          </a:p>
        </p:txBody>
      </p:sp>
      <p:sp>
        <p:nvSpPr>
          <p:cNvPr id="505" name="Google Shape;505;g19202b5dc7f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19202b5dc7f_1_70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1" name="Google Shape;511;g19202b5dc7f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33629be023f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33629be023f_0_109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g33629be023f_0_109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33629be023f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33629be023f_0_11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g33629be023f_0_117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33629be023f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33629be023f_0_12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33629be023f_0_126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33629be023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33629be023f_0_13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g33629be023f_0_132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33629be023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33629be023f_0_14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33629be023f_0_141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3362f17601e_1_94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44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g3362f17601e_1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3362f17601e_1_89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440" cy="418338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g3362f17601e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3" name="Google Shape;253;p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latin typeface="Arial"/>
                <a:ea typeface="Arial"/>
                <a:cs typeface="Arial"/>
                <a:sym typeface="Arial"/>
              </a:rPr>
              <a:t>4</a:t>
            </a:fld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3362f17601e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4" name="Google Shape;564;g3362f17601e_1_99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44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g3362f17601e_1_99:notes"/>
          <p:cNvSpPr txBox="1">
            <a:spLocks noGrp="1"/>
          </p:cNvSpPr>
          <p:nvPr>
            <p:ph type="sldNum" idx="12"/>
          </p:nvPr>
        </p:nvSpPr>
        <p:spPr>
          <a:xfrm>
            <a:off x="3898094" y="8829967"/>
            <a:ext cx="2982113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3629be023f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3629be023f_0_16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g33629be023f_0_161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629be023f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629be023f_0_147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g33629be023f_0_147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3362f17601e_1_112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3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g3362f17601e_1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33629be023f_0_155:notes"/>
          <p:cNvSpPr txBox="1">
            <a:spLocks noGrp="1"/>
          </p:cNvSpPr>
          <p:nvPr>
            <p:ph type="body" idx="1"/>
          </p:nvPr>
        </p:nvSpPr>
        <p:spPr>
          <a:xfrm>
            <a:off x="688180" y="4415790"/>
            <a:ext cx="5505300" cy="41835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g33629be023f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8" name="Google Shape;598;p18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17145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</a:pPr>
            <a:r>
              <a:rPr lang="en-US" sz="1600"/>
              <a:t>Please reference the OSPO contact information listed for a variety of resources.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9" name="Google Shape;599;p186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197c0ea5292_1_96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06" name="Google Shape;606;g197c0ea5292_1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8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11" name="Google Shape;611;p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5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8ff1a60233_1_8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7" name="Google Shape;267;g18ff1a60233_1_832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18ff1a60233_1_832:notes"/>
          <p:cNvSpPr txBox="1">
            <a:spLocks noGrp="1"/>
          </p:cNvSpPr>
          <p:nvPr>
            <p:ph type="sldNum" idx="12"/>
          </p:nvPr>
        </p:nvSpPr>
        <p:spPr>
          <a:xfrm>
            <a:off x="3898103" y="8829968"/>
            <a:ext cx="2982000" cy="46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8ff1a60233_1_851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18ff1a60233_1_8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8ff1a60233_1_925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2" name="Google Shape;302;g18ff1a60233_1_9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33629be023f_0_3:notes"/>
          <p:cNvSpPr txBox="1">
            <a:spLocks noGrp="1"/>
          </p:cNvSpPr>
          <p:nvPr>
            <p:ph type="body" idx="1"/>
          </p:nvPr>
        </p:nvSpPr>
        <p:spPr>
          <a:xfrm>
            <a:off x="688182" y="4415790"/>
            <a:ext cx="55056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33629be023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8"/>
          <p:cNvSpPr txBox="1"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8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196c3315daf_0_2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g196c3315daf_0_29"/>
          <p:cNvSpPr/>
          <p:nvPr/>
        </p:nvSpPr>
        <p:spPr>
          <a:xfrm>
            <a:off x="0" y="0"/>
            <a:ext cx="11582400" cy="68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g196c3315daf_0_29"/>
          <p:cNvSpPr/>
          <p:nvPr/>
        </p:nvSpPr>
        <p:spPr>
          <a:xfrm>
            <a:off x="0" y="685800"/>
            <a:ext cx="11582400" cy="18300"/>
          </a:xfrm>
          <a:prstGeom prst="rect">
            <a:avLst/>
          </a:prstGeom>
          <a:solidFill>
            <a:srgbClr val="FFD24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g196c3315daf_0_29"/>
          <p:cNvSpPr txBox="1">
            <a:spLocks noGrp="1"/>
          </p:cNvSpPr>
          <p:nvPr>
            <p:ph type="title"/>
          </p:nvPr>
        </p:nvSpPr>
        <p:spPr>
          <a:xfrm>
            <a:off x="1727200" y="228600"/>
            <a:ext cx="9855300" cy="4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2" name="Google Shape;42;g196c3315daf_0_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0832" y="182880"/>
            <a:ext cx="826770" cy="46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96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19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97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19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9"/>
          <p:cNvSpPr txBox="1"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9"/>
          <p:cNvSpPr txBox="1">
            <a:spLocks noGrp="1"/>
          </p:cNvSpPr>
          <p:nvPr>
            <p:ph type="body" idx="1"/>
          </p:nvPr>
        </p:nvSpPr>
        <p:spPr>
          <a:xfrm>
            <a:off x="4766733" y="273055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" name="Google Shape;52;p209"/>
          <p:cNvSpPr txBox="1">
            <a:spLocks noGrp="1"/>
          </p:cNvSpPr>
          <p:nvPr>
            <p:ph type="body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98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9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99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19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0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0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1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0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2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0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and Content">
  <p:cSld name="19_Title and 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3"/>
          <p:cNvSpPr txBox="1"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203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8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9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3" name="Google Shape;23;p189"/>
          <p:cNvSpPr txBox="1">
            <a:spLocks noGrp="1"/>
          </p:cNvSpPr>
          <p:nvPr>
            <p:ph type="body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4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2400"/>
              <a:buFont typeface="Arial"/>
              <a:buChar char="•"/>
              <a:defRPr/>
            </a:lvl1pPr>
            <a:lvl2pPr marL="914400" lvl="1" indent="-355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20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800"/>
              <a:buChar char="•"/>
              <a:defRPr/>
            </a:lvl3pPr>
            <a:lvl4pPr marL="1828800" lvl="3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Char char="–"/>
              <a:defRPr/>
            </a:lvl4pPr>
            <a:lvl5pPr marL="2286000" lvl="4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Font typeface="Arial"/>
              <a:buChar char="»"/>
              <a:defRPr/>
            </a:lvl5pPr>
            <a:lvl6pPr marL="2743200" lvl="5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Font typeface="Arial"/>
              <a:buChar char="•"/>
              <a:defRPr/>
            </a:lvl6pPr>
            <a:lvl7pPr marL="3200400" lvl="6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Font typeface="Arial"/>
              <a:buChar char="•"/>
              <a:defRPr/>
            </a:lvl7pPr>
            <a:lvl8pPr marL="3657600" lvl="7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Font typeface="Arial"/>
              <a:buChar char="•"/>
              <a:defRPr/>
            </a:lvl8pPr>
            <a:lvl9pPr marL="4114800" lvl="8" indent="-330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04"/>
          <p:cNvSpPr txBox="1">
            <a:spLocks noGrp="1"/>
          </p:cNvSpPr>
          <p:nvPr>
            <p:ph type="sldNum" idx="12"/>
          </p:nvPr>
        </p:nvSpPr>
        <p:spPr>
          <a:xfrm>
            <a:off x="11409056" y="6333133"/>
            <a:ext cx="7316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2A8C"/>
              </a:buClr>
              <a:buSzPts val="12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Table" type="tbl">
  <p:cSld name="TABL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05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11480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20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0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ABLE 2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06"/>
          <p:cNvSpPr txBox="1">
            <a:spLocks noGrp="1"/>
          </p:cNvSpPr>
          <p:nvPr>
            <p:ph type="title"/>
          </p:nvPr>
        </p:nvSpPr>
        <p:spPr>
          <a:xfrm>
            <a:off x="304800" y="152400"/>
            <a:ext cx="114808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0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20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p20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4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7"/>
          <p:cNvSpPr txBox="1">
            <a:spLocks noGrp="1"/>
          </p:cNvSpPr>
          <p:nvPr>
            <p:ph type="title"/>
          </p:nvPr>
        </p:nvSpPr>
        <p:spPr>
          <a:xfrm>
            <a:off x="609600" y="-46038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207"/>
          <p:cNvSpPr txBox="1">
            <a:spLocks noGrp="1"/>
          </p:cNvSpPr>
          <p:nvPr>
            <p:ph type="body" idx="1"/>
          </p:nvPr>
        </p:nvSpPr>
        <p:spPr>
          <a:xfrm>
            <a:off x="609600" y="1465263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07"/>
          <p:cNvSpPr txBox="1">
            <a:spLocks noGrp="1"/>
          </p:cNvSpPr>
          <p:nvPr>
            <p:ph type="dt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07"/>
          <p:cNvSpPr txBox="1">
            <a:spLocks noGrp="1"/>
          </p:cNvSpPr>
          <p:nvPr>
            <p:ph type="ft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207"/>
          <p:cNvSpPr txBox="1">
            <a:spLocks noGrp="1"/>
          </p:cNvSpPr>
          <p:nvPr>
            <p:ph type="sldNum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4" name="Google Shape;94;p20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5" name="Google Shape;95;p208"/>
          <p:cNvSpPr txBox="1">
            <a:spLocks noGrp="1"/>
          </p:cNvSpPr>
          <p:nvPr>
            <p:ph type="body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208"/>
          <p:cNvSpPr txBox="1">
            <a:spLocks noGrp="1"/>
          </p:cNvSpPr>
          <p:nvPr>
            <p:ph type="body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0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0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" name="Google Shape;100;p210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11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5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2"/>
          <p:cNvSpPr txBox="1">
            <a:spLocks noGrp="1"/>
          </p:cNvSpPr>
          <p:nvPr>
            <p:ph type="title"/>
          </p:nvPr>
        </p:nvSpPr>
        <p:spPr>
          <a:xfrm rot="5400000">
            <a:off x="7285038" y="1828805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2"/>
          <p:cNvSpPr txBox="1">
            <a:spLocks noGrp="1"/>
          </p:cNvSpPr>
          <p:nvPr>
            <p:ph type="body" idx="1"/>
          </p:nvPr>
        </p:nvSpPr>
        <p:spPr>
          <a:xfrm rot="5400000">
            <a:off x="1697039" y="-812795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3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213"/>
          <p:cNvSpPr txBox="1">
            <a:spLocks noGrp="1"/>
          </p:cNvSpPr>
          <p:nvPr>
            <p:ph type="dt" idx="10"/>
          </p:nvPr>
        </p:nvSpPr>
        <p:spPr>
          <a:xfrm>
            <a:off x="915207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" name="Google Shape;110;p213"/>
          <p:cNvSpPr txBox="1">
            <a:spLocks noGrp="1"/>
          </p:cNvSpPr>
          <p:nvPr>
            <p:ph type="ftr" idx="11"/>
          </p:nvPr>
        </p:nvSpPr>
        <p:spPr>
          <a:xfrm>
            <a:off x="4164796" y="6247810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213"/>
          <p:cNvSpPr txBox="1">
            <a:spLocks noGrp="1"/>
          </p:cNvSpPr>
          <p:nvPr>
            <p:ph type="sldNum" idx="12"/>
          </p:nvPr>
        </p:nvSpPr>
        <p:spPr>
          <a:xfrm>
            <a:off x="8736793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4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14"/>
          <p:cNvSpPr txBox="1">
            <a:spLocks noGrp="1"/>
          </p:cNvSpPr>
          <p:nvPr>
            <p:ph type="dt" idx="10"/>
          </p:nvPr>
        </p:nvSpPr>
        <p:spPr>
          <a:xfrm>
            <a:off x="915207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5" name="Google Shape;115;p214"/>
          <p:cNvSpPr txBox="1">
            <a:spLocks noGrp="1"/>
          </p:cNvSpPr>
          <p:nvPr>
            <p:ph type="ftr" idx="11"/>
          </p:nvPr>
        </p:nvSpPr>
        <p:spPr>
          <a:xfrm>
            <a:off x="4164796" y="6247810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14"/>
          <p:cNvSpPr txBox="1">
            <a:spLocks noGrp="1"/>
          </p:cNvSpPr>
          <p:nvPr>
            <p:ph type="sldNum" idx="12"/>
          </p:nvPr>
        </p:nvSpPr>
        <p:spPr>
          <a:xfrm>
            <a:off x="8736793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9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0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5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215"/>
          <p:cNvSpPr txBox="1">
            <a:spLocks noGrp="1"/>
          </p:cNvSpPr>
          <p:nvPr>
            <p:ph type="dt" idx="10"/>
          </p:nvPr>
        </p:nvSpPr>
        <p:spPr>
          <a:xfrm>
            <a:off x="915207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215"/>
          <p:cNvSpPr txBox="1">
            <a:spLocks noGrp="1"/>
          </p:cNvSpPr>
          <p:nvPr>
            <p:ph type="ftr" idx="11"/>
          </p:nvPr>
        </p:nvSpPr>
        <p:spPr>
          <a:xfrm>
            <a:off x="4164796" y="6247810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215"/>
          <p:cNvSpPr txBox="1">
            <a:spLocks noGrp="1"/>
          </p:cNvSpPr>
          <p:nvPr>
            <p:ph type="sldNum" idx="12"/>
          </p:nvPr>
        </p:nvSpPr>
        <p:spPr>
          <a:xfrm>
            <a:off x="8736793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6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16"/>
          <p:cNvSpPr txBox="1">
            <a:spLocks noGrp="1"/>
          </p:cNvSpPr>
          <p:nvPr>
            <p:ph type="dt" idx="10"/>
          </p:nvPr>
        </p:nvSpPr>
        <p:spPr>
          <a:xfrm>
            <a:off x="915207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5" name="Google Shape;125;p216"/>
          <p:cNvSpPr txBox="1">
            <a:spLocks noGrp="1"/>
          </p:cNvSpPr>
          <p:nvPr>
            <p:ph type="ftr" idx="11"/>
          </p:nvPr>
        </p:nvSpPr>
        <p:spPr>
          <a:xfrm>
            <a:off x="4164796" y="6247810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6" name="Google Shape;126;p216"/>
          <p:cNvSpPr txBox="1">
            <a:spLocks noGrp="1"/>
          </p:cNvSpPr>
          <p:nvPr>
            <p:ph type="sldNum" idx="12"/>
          </p:nvPr>
        </p:nvSpPr>
        <p:spPr>
          <a:xfrm>
            <a:off x="8736793" y="6247810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17"/>
          <p:cNvSpPr txBox="1">
            <a:spLocks noGrp="1"/>
          </p:cNvSpPr>
          <p:nvPr>
            <p:ph type="title"/>
          </p:nvPr>
        </p:nvSpPr>
        <p:spPr>
          <a:xfrm>
            <a:off x="0" y="1222520"/>
            <a:ext cx="12192000" cy="11995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>
                <a:solidFill>
                  <a:srgbClr val="FFFF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17"/>
          <p:cNvSpPr txBox="1">
            <a:spLocks noGrp="1"/>
          </p:cNvSpPr>
          <p:nvPr>
            <p:ph type="body" idx="1"/>
          </p:nvPr>
        </p:nvSpPr>
        <p:spPr>
          <a:xfrm>
            <a:off x="461640" y="2435040"/>
            <a:ext cx="11186653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 1">
  <p:cSld name="Title and Content 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18"/>
          <p:cNvSpPr txBox="1">
            <a:spLocks noGrp="1"/>
          </p:cNvSpPr>
          <p:nvPr>
            <p:ph type="body" idx="1"/>
          </p:nvPr>
        </p:nvSpPr>
        <p:spPr>
          <a:xfrm>
            <a:off x="1003851" y="1219200"/>
            <a:ext cx="10578400" cy="49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2pPr>
            <a:lvl3pPr marL="1371600" lvl="2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000"/>
            </a:lvl3pPr>
            <a:lvl4pPr marL="1828800" lvl="3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600"/>
            </a:lvl4pPr>
            <a:lvl5pPr marL="2286000" lvl="4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400"/>
            </a:lvl5pPr>
            <a:lvl6pPr marL="2743200" lvl="5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200"/>
            </a:lvl6pPr>
            <a:lvl7pPr marL="3200400" lvl="6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1000"/>
            </a:lvl7pPr>
            <a:lvl8pPr marL="3657600" lvl="7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800"/>
            </a:lvl8pPr>
            <a:lvl9pPr marL="4114800" lvl="8" indent="-36195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600"/>
            </a:lvl9pPr>
          </a:lstStyle>
          <a:p>
            <a:endParaRPr/>
          </a:p>
        </p:txBody>
      </p:sp>
      <p:sp>
        <p:nvSpPr>
          <p:cNvPr id="132" name="Google Shape;132;p218"/>
          <p:cNvSpPr txBox="1">
            <a:spLocks noGrp="1"/>
          </p:cNvSpPr>
          <p:nvPr>
            <p:ph type="title"/>
          </p:nvPr>
        </p:nvSpPr>
        <p:spPr>
          <a:xfrm>
            <a:off x="1162396" y="266704"/>
            <a:ext cx="98672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8"/>
          <p:cNvSpPr txBox="1">
            <a:spLocks noGrp="1"/>
          </p:cNvSpPr>
          <p:nvPr>
            <p:ph type="dt" idx="10"/>
          </p:nvPr>
        </p:nvSpPr>
        <p:spPr>
          <a:xfrm>
            <a:off x="914400" y="6400800"/>
            <a:ext cx="254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4" name="Google Shape;134;p218"/>
          <p:cNvSpPr txBox="1">
            <a:spLocks noGrp="1"/>
          </p:cNvSpPr>
          <p:nvPr>
            <p:ph type="ftr" idx="11"/>
          </p:nvPr>
        </p:nvSpPr>
        <p:spPr>
          <a:xfrm>
            <a:off x="4165600" y="6400800"/>
            <a:ext cx="3860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18"/>
          <p:cNvSpPr txBox="1">
            <a:spLocks noGrp="1"/>
          </p:cNvSpPr>
          <p:nvPr>
            <p:ph type="sldNum" idx="12"/>
          </p:nvPr>
        </p:nvSpPr>
        <p:spPr>
          <a:xfrm>
            <a:off x="9753600" y="6248400"/>
            <a:ext cx="182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362f17601e_1_8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3362f17601e_1_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362f17601e_1_1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3362f17601e_1_1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62f17601e_1_1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3362f17601e_1_1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53" name="Google Shape;153;g3362f17601e_1_14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362f17601e_1_1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hite Backgrd-Blank 1">
  <p:cSld name="2_White Backgrd-Blank 1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362f17601e_1_21"/>
          <p:cNvSpPr/>
          <p:nvPr/>
        </p:nvSpPr>
        <p:spPr>
          <a:xfrm>
            <a:off x="0" y="1066800"/>
            <a:ext cx="12192000" cy="55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9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62f17601e_1_23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3362f17601e_1_23"/>
          <p:cNvSpPr txBox="1">
            <a:spLocks noGrp="1"/>
          </p:cNvSpPr>
          <p:nvPr>
            <p:ph type="dt" idx="10"/>
          </p:nvPr>
        </p:nvSpPr>
        <p:spPr>
          <a:xfrm>
            <a:off x="915207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g3362f17601e_1_23"/>
          <p:cNvSpPr txBox="1">
            <a:spLocks noGrp="1"/>
          </p:cNvSpPr>
          <p:nvPr>
            <p:ph type="ftr" idx="11"/>
          </p:nvPr>
        </p:nvSpPr>
        <p:spPr>
          <a:xfrm>
            <a:off x="4164793" y="6247805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g3362f17601e_1_23"/>
          <p:cNvSpPr txBox="1">
            <a:spLocks noGrp="1"/>
          </p:cNvSpPr>
          <p:nvPr>
            <p:ph type="sldNum" idx="12"/>
          </p:nvPr>
        </p:nvSpPr>
        <p:spPr>
          <a:xfrm>
            <a:off x="8736793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White Backgrd-Blank">
  <p:cSld name="2_White Backgrd-Blank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62f17601e_1_30"/>
          <p:cNvSpPr/>
          <p:nvPr/>
        </p:nvSpPr>
        <p:spPr>
          <a:xfrm>
            <a:off x="0" y="1066800"/>
            <a:ext cx="12192000" cy="556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362f17601e_1_32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Google Shape;170;g3362f17601e_1_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362f17601e_1_35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3" name="Google Shape;173;g3362f17601e_1_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Title and Content">
  <p:cSld name="12_Title and Content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362f17601e_1_38"/>
          <p:cNvSpPr txBox="1"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15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>
              <a:lnSpc>
                <a:spcPct val="100000"/>
              </a:lnSpc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g3362f17601e_1_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62f17601e_1_41"/>
          <p:cNvSpPr txBox="1"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g3362f17601e_1_41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80" name="Google Shape;180;g3362f17601e_1_41"/>
          <p:cNvSpPr txBox="1">
            <a:spLocks noGrp="1"/>
          </p:cNvSpPr>
          <p:nvPr>
            <p:ph type="body" idx="2"/>
          </p:nvPr>
        </p:nvSpPr>
        <p:spPr>
          <a:xfrm>
            <a:off x="609600" y="1435100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362f17601e_1_45"/>
          <p:cNvSpPr txBox="1"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3362f17601e_1_45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62f17601e_1_4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3362f17601e_1_48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7" name="Google Shape;187;g3362f17601e_1_48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88" name="Google Shape;188;g3362f17601e_1_48"/>
          <p:cNvSpPr txBox="1">
            <a:spLocks noGrp="1"/>
          </p:cNvSpPr>
          <p:nvPr>
            <p:ph type="body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89" name="Google Shape;189;g3362f17601e_1_48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362f17601e_1_54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g3362f17601e_1_54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g3362f17601e_1_54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362f17601e_1_5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3362f17601e_1_5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62f17601e_1_61"/>
          <p:cNvSpPr txBox="1">
            <a:spLocks noGrp="1"/>
          </p:cNvSpPr>
          <p:nvPr>
            <p:ph type="title"/>
          </p:nvPr>
        </p:nvSpPr>
        <p:spPr>
          <a:xfrm rot="5400000">
            <a:off x="7285038" y="1828801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g3362f17601e_1_61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362f17601e_1_6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g3362f17601e_1_64"/>
          <p:cNvSpPr txBox="1">
            <a:spLocks noGrp="1"/>
          </p:cNvSpPr>
          <p:nvPr>
            <p:ph type="dt" idx="10"/>
          </p:nvPr>
        </p:nvSpPr>
        <p:spPr>
          <a:xfrm>
            <a:off x="915207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g3362f17601e_1_64"/>
          <p:cNvSpPr txBox="1">
            <a:spLocks noGrp="1"/>
          </p:cNvSpPr>
          <p:nvPr>
            <p:ph type="ftr" idx="11"/>
          </p:nvPr>
        </p:nvSpPr>
        <p:spPr>
          <a:xfrm>
            <a:off x="4164793" y="6247805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Google Shape;204;g3362f17601e_1_64"/>
          <p:cNvSpPr txBox="1">
            <a:spLocks noGrp="1"/>
          </p:cNvSpPr>
          <p:nvPr>
            <p:ph type="sldNum" idx="12"/>
          </p:nvPr>
        </p:nvSpPr>
        <p:spPr>
          <a:xfrm>
            <a:off x="8736793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362f17601e_1_69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7" name="Google Shape;207;g3362f17601e_1_69"/>
          <p:cNvSpPr txBox="1">
            <a:spLocks noGrp="1"/>
          </p:cNvSpPr>
          <p:nvPr>
            <p:ph type="dt" idx="10"/>
          </p:nvPr>
        </p:nvSpPr>
        <p:spPr>
          <a:xfrm>
            <a:off x="915207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g3362f17601e_1_69"/>
          <p:cNvSpPr txBox="1">
            <a:spLocks noGrp="1"/>
          </p:cNvSpPr>
          <p:nvPr>
            <p:ph type="ftr" idx="11"/>
          </p:nvPr>
        </p:nvSpPr>
        <p:spPr>
          <a:xfrm>
            <a:off x="4164793" y="6247805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9" name="Google Shape;209;g3362f17601e_1_69"/>
          <p:cNvSpPr txBox="1">
            <a:spLocks noGrp="1"/>
          </p:cNvSpPr>
          <p:nvPr>
            <p:ph type="sldNum" idx="12"/>
          </p:nvPr>
        </p:nvSpPr>
        <p:spPr>
          <a:xfrm>
            <a:off x="8736793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itle and Content">
  <p:cSld name="8_Title and Conten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362f17601e_1_7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g3362f17601e_1_74"/>
          <p:cNvSpPr txBox="1">
            <a:spLocks noGrp="1"/>
          </p:cNvSpPr>
          <p:nvPr>
            <p:ph type="dt" idx="10"/>
          </p:nvPr>
        </p:nvSpPr>
        <p:spPr>
          <a:xfrm>
            <a:off x="915207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3" name="Google Shape;213;g3362f17601e_1_74"/>
          <p:cNvSpPr txBox="1">
            <a:spLocks noGrp="1"/>
          </p:cNvSpPr>
          <p:nvPr>
            <p:ph type="ftr" idx="11"/>
          </p:nvPr>
        </p:nvSpPr>
        <p:spPr>
          <a:xfrm>
            <a:off x="4164793" y="6247805"/>
            <a:ext cx="3862413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4" name="Google Shape;214;g3362f17601e_1_74"/>
          <p:cNvSpPr txBox="1">
            <a:spLocks noGrp="1"/>
          </p:cNvSpPr>
          <p:nvPr>
            <p:ph type="sldNum" idx="12"/>
          </p:nvPr>
        </p:nvSpPr>
        <p:spPr>
          <a:xfrm>
            <a:off x="8736793" y="6247805"/>
            <a:ext cx="2540000" cy="458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475" tIns="43225" rIns="86475" bIns="432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362f17601e_1_79"/>
          <p:cNvSpPr txBox="1">
            <a:spLocks noGrp="1"/>
          </p:cNvSpPr>
          <p:nvPr>
            <p:ph type="title"/>
          </p:nvPr>
        </p:nvSpPr>
        <p:spPr>
          <a:xfrm>
            <a:off x="0" y="1222516"/>
            <a:ext cx="12192000" cy="1199555"/>
          </a:xfrm>
          <a:prstGeom prst="rect">
            <a:avLst/>
          </a:prstGeom>
          <a:solidFill>
            <a:srgbClr val="ECECEC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400"/>
              <a:buFont typeface="Calibri"/>
              <a:buNone/>
              <a:defRPr>
                <a:solidFill>
                  <a:srgbClr val="FFFF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3362f17601e_1_79"/>
          <p:cNvSpPr txBox="1">
            <a:spLocks noGrp="1"/>
          </p:cNvSpPr>
          <p:nvPr>
            <p:ph type="body" idx="1"/>
          </p:nvPr>
        </p:nvSpPr>
        <p:spPr>
          <a:xfrm>
            <a:off x="461637" y="2435040"/>
            <a:ext cx="11186653" cy="4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FFFF00"/>
              </a:buClr>
              <a:buSzPts val="3200"/>
              <a:buChar char="•"/>
              <a:defRPr>
                <a:solidFill>
                  <a:srgbClr val="FFFF00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FFFF00"/>
              </a:buClr>
              <a:buSzPts val="2800"/>
              <a:buChar char="–"/>
              <a:defRPr>
                <a:solidFill>
                  <a:srgbClr val="FFFF00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FFFF00"/>
              </a:buClr>
              <a:buSzPts val="2400"/>
              <a:buChar char="•"/>
              <a:defRPr>
                <a:solidFill>
                  <a:srgbClr val="FFFF00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–"/>
              <a:defRPr>
                <a:solidFill>
                  <a:srgbClr val="FFFF00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FFFF00"/>
              </a:buClr>
              <a:buSzPts val="2000"/>
              <a:buChar char="»"/>
              <a:defRPr>
                <a:solidFill>
                  <a:srgbClr val="FFFF00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94"/>
          <p:cNvSpPr txBox="1"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94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3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7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87"/>
          <p:cNvSpPr txBox="1"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7"/>
          <p:cNvSpPr txBox="1"/>
          <p:nvPr/>
        </p:nvSpPr>
        <p:spPr>
          <a:xfrm>
            <a:off x="0" y="6581006"/>
            <a:ext cx="12192000" cy="276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Google Shape;13;p187" descr="Dept of Commerce Seal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51530" y="6603891"/>
            <a:ext cx="319135" cy="23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87" descr="NOAA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61433" y="6607066"/>
            <a:ext cx="3048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7"/>
          <p:cNvSpPr txBox="1"/>
          <p:nvPr/>
        </p:nvSpPr>
        <p:spPr>
          <a:xfrm>
            <a:off x="9347200" y="6550227"/>
            <a:ext cx="2844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87"/>
          <p:cNvSpPr/>
          <p:nvPr/>
        </p:nvSpPr>
        <p:spPr>
          <a:xfrm>
            <a:off x="0" y="6540062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 OF  SATELLITE  AND  PRODUCT  OPERATIONS</a:t>
            </a: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362f17601e_1_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g3362f17601e_1_0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g3362f17601e_1_0"/>
          <p:cNvSpPr txBox="1"/>
          <p:nvPr/>
        </p:nvSpPr>
        <p:spPr>
          <a:xfrm>
            <a:off x="0" y="6581001"/>
            <a:ext cx="12192000" cy="2769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0" rIns="91425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Google Shape;140;g3362f17601e_1_0" descr="Dept of Commerce Seal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51527" y="6603891"/>
            <a:ext cx="239351" cy="23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362f17601e_1_0" descr="NOAA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461433" y="6607066"/>
            <a:ext cx="228600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362f17601e_1_0"/>
          <p:cNvSpPr txBox="1"/>
          <p:nvPr/>
        </p:nvSpPr>
        <p:spPr>
          <a:xfrm>
            <a:off x="9347200" y="6550223"/>
            <a:ext cx="28448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g3362f17601e_1_0"/>
          <p:cNvSpPr/>
          <p:nvPr/>
        </p:nvSpPr>
        <p:spPr>
          <a:xfrm>
            <a:off x="0" y="6540057"/>
            <a:ext cx="1219200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OFFICE  OF  SATELLITE  AND  PRODUCT  OPERATIONS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po.noaa.gov/data/messages/2025/04/MSG_20250425_1900.html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Taylor@noaa.gov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mailto:Joseph.Fiore@noaa.gov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oaa-himawari8.s3.amazonaws.com/index.html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ospo.noaa.gov/products/imagery/himawari.html" TargetMode="External"/><Relationship Id="rId4" Type="http://schemas.openxmlformats.org/officeDocument/2006/relationships/hyperlink" Target="https://noaa-himawari9.s3.amazonaws.com/index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Jason.Taylor@noaa.gov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hyperlink" Target="mailto:Joseph.Fiore@noaa.go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NOAASatellites/" TargetMode="External"/><Relationship Id="rId3" Type="http://schemas.openxmlformats.org/officeDocument/2006/relationships/hyperlink" Target="http://www.ospo.noaa.gov/Operations/messages.html" TargetMode="External"/><Relationship Id="rId7" Type="http://schemas.openxmlformats.org/officeDocument/2006/relationships/hyperlink" Target="mailto:SSDWebmaster@noaa.gov" TargetMode="External"/><Relationship Id="rId12" Type="http://schemas.openxmlformats.org/officeDocument/2006/relationships/hyperlink" Target="http://www.ospo.noaa.gov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NESDIS.Data.Access@noaa.gov" TargetMode="External"/><Relationship Id="rId11" Type="http://schemas.openxmlformats.org/officeDocument/2006/relationships/hyperlink" Target="https://www.nesdis.noaa.gov/press" TargetMode="External"/><Relationship Id="rId5" Type="http://schemas.openxmlformats.org/officeDocument/2006/relationships/hyperlink" Target="mailto:SPSD.UserServices@noaa.gov" TargetMode="External"/><Relationship Id="rId10" Type="http://schemas.openxmlformats.org/officeDocument/2006/relationships/hyperlink" Target="http://www.ospo.noaa.gov/Operations/daily-news.html" TargetMode="External"/><Relationship Id="rId4" Type="http://schemas.openxmlformats.org/officeDocument/2006/relationships/hyperlink" Target="mailto:ESPCOperations@noaa.gov" TargetMode="External"/><Relationship Id="rId9" Type="http://schemas.openxmlformats.org/officeDocument/2006/relationships/hyperlink" Target="http://www.twitter.com/usnoaagov_ospo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" descr="Background_full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525"/>
            <a:ext cx="12192000" cy="651556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"/>
          <p:cNvSpPr txBox="1">
            <a:spLocks noGrp="1"/>
          </p:cNvSpPr>
          <p:nvPr>
            <p:ph type="subTitle" idx="1"/>
          </p:nvPr>
        </p:nvSpPr>
        <p:spPr>
          <a:xfrm>
            <a:off x="2667000" y="3438525"/>
            <a:ext cx="64008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0" lvl="0" indent="0" algn="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</a:pPr>
            <a:endParaRPr/>
          </a:p>
        </p:txBody>
      </p:sp>
      <p:sp>
        <p:nvSpPr>
          <p:cNvPr id="225" name="Google Shape;225;p1"/>
          <p:cNvSpPr/>
          <p:nvPr/>
        </p:nvSpPr>
        <p:spPr>
          <a:xfrm>
            <a:off x="1524000" y="1759328"/>
            <a:ext cx="9144000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Status of NOAA Satellite Operations &amp; McIDAS at ESPC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"/>
          <p:cNvSpPr/>
          <p:nvPr/>
        </p:nvSpPr>
        <p:spPr>
          <a:xfrm>
            <a:off x="1981200" y="3349875"/>
            <a:ext cx="8077200" cy="3175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Wednes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2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202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Clay Davenport</a:t>
            </a: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ERT, Inc.</a:t>
            </a:r>
            <a:endParaRPr sz="2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 sz="1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629be023f_0_8"/>
          <p:cNvSpPr txBox="1"/>
          <p:nvPr/>
        </p:nvSpPr>
        <p:spPr>
          <a:xfrm>
            <a:off x="2630125" y="-7"/>
            <a:ext cx="7543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33629be023f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2700" y="975293"/>
            <a:ext cx="708660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33629be023f_0_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016350"/>
            <a:ext cx="6453624" cy="401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33629be023f_0_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18375" y="2061150"/>
            <a:ext cx="5521224" cy="3970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18ff1a60233_1_933"/>
          <p:cNvSpPr txBox="1"/>
          <p:nvPr/>
        </p:nvSpPr>
        <p:spPr>
          <a:xfrm>
            <a:off x="2630125" y="-7"/>
            <a:ext cx="7543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9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g18ff1a60233_1_9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675" y="2234875"/>
            <a:ext cx="5741525" cy="413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8ff1a60233_1_9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19288" y="976431"/>
            <a:ext cx="835342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8ff1a60233_1_9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350" y="2234850"/>
            <a:ext cx="6047325" cy="413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3629be023f_0_25"/>
          <p:cNvSpPr txBox="1"/>
          <p:nvPr/>
        </p:nvSpPr>
        <p:spPr>
          <a:xfrm>
            <a:off x="2630125" y="-7"/>
            <a:ext cx="7543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6 and -17</a:t>
            </a: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3" name="Google Shape;333;g33629be023f_0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550" y="745225"/>
            <a:ext cx="6268550" cy="564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g33629be023f_0_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8325" y="745225"/>
            <a:ext cx="5981576" cy="557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3629be023f_0_34"/>
          <p:cNvSpPr txBox="1"/>
          <p:nvPr/>
        </p:nvSpPr>
        <p:spPr>
          <a:xfrm>
            <a:off x="2940900" y="109550"/>
            <a:ext cx="6310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Access to GOES Data in AWS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https://registry.opendata.aws/noaa-goes/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g33629be023f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113" y="1146800"/>
            <a:ext cx="10331776" cy="5316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5525427257_1_0"/>
          <p:cNvSpPr txBox="1">
            <a:spLocks noGrp="1"/>
          </p:cNvSpPr>
          <p:nvPr>
            <p:ph type="subTitle" idx="1"/>
          </p:nvPr>
        </p:nvSpPr>
        <p:spPr>
          <a:xfrm>
            <a:off x="619276" y="942860"/>
            <a:ext cx="10953448" cy="497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rgbClr val="2F5496"/>
                </a:solidFill>
              </a:rPr>
              <a:t>NOAA-15, NOAA-18, NOAA-19 (POES)</a:t>
            </a:r>
            <a:endParaRPr/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rgbClr val="2F5496"/>
                </a:solidFill>
              </a:rPr>
              <a:t>Operational Status</a:t>
            </a:r>
            <a:endParaRPr/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400" b="1">
              <a:solidFill>
                <a:srgbClr val="2F5496"/>
              </a:solidFill>
            </a:endParaRPr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3629be023f_0_53"/>
          <p:cNvSpPr txBox="1"/>
          <p:nvPr/>
        </p:nvSpPr>
        <p:spPr>
          <a:xfrm>
            <a:off x="1489925" y="33800"/>
            <a:ext cx="93009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lvl="0" indent="-43180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NOAA-15, NOAA-18, NOAA-19 (POES)</a:t>
            </a: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https://www.ospo.noaa.gov/operations/poes/status.html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2" name="Google Shape;352;g33629be023f_0_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375" y="1020075"/>
            <a:ext cx="11197251" cy="5592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3629be023f_0_45"/>
          <p:cNvSpPr txBox="1"/>
          <p:nvPr/>
        </p:nvSpPr>
        <p:spPr>
          <a:xfrm>
            <a:off x="0" y="0"/>
            <a:ext cx="12028800" cy="2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3500" b="1">
                <a:solidFill>
                  <a:schemeClr val="dk1"/>
                </a:solidFill>
              </a:rPr>
              <a:t>Suspension of POES Data</a:t>
            </a:r>
            <a:endParaRPr sz="3500" b="1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NOAA will end delivery of all data from the Polar Operational Environmental Satellites (POES) constellation (NOAA-15, NOAA-18, and NOAA-19) on June 16, 2025 at 18:00 UTC. For further information please visit the notice</a:t>
            </a:r>
            <a:r>
              <a:rPr lang="en-US" sz="24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update</a:t>
            </a:r>
            <a:r>
              <a:rPr lang="en-US" sz="2400">
                <a:solidFill>
                  <a:schemeClr val="dk1"/>
                </a:solidFill>
              </a:rPr>
              <a:t>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33629be023f_0_67"/>
          <p:cNvSpPr txBox="1"/>
          <p:nvPr/>
        </p:nvSpPr>
        <p:spPr>
          <a:xfrm>
            <a:off x="-22500" y="0"/>
            <a:ext cx="12237000" cy="6045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Update #2:</a:t>
            </a:r>
            <a:r>
              <a:rPr lang="en-US" sz="1200" dirty="0">
                <a:solidFill>
                  <a:schemeClr val="dk1"/>
                </a:solidFill>
              </a:rPr>
              <a:t> This is the 30 day reminder for Suspension of POES data to Users after June 16, 2025.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Update #1: </a:t>
            </a:r>
            <a:r>
              <a:rPr lang="en-US" sz="1200" dirty="0">
                <a:solidFill>
                  <a:schemeClr val="dk1"/>
                </a:solidFill>
              </a:rPr>
              <a:t>Correction to subject line. Issued date is April 25, 2025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Topic:</a:t>
            </a:r>
            <a:r>
              <a:rPr lang="en-US" sz="1200" dirty="0">
                <a:solidFill>
                  <a:schemeClr val="dk1"/>
                </a:solidFill>
              </a:rPr>
              <a:t>  Suspension of POES data to Users after June 16, 2025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Date/Time Issued: </a:t>
            </a:r>
            <a:r>
              <a:rPr lang="en-US" sz="1200" dirty="0">
                <a:solidFill>
                  <a:schemeClr val="dk1"/>
                </a:solidFill>
              </a:rPr>
              <a:t>May 16, 2025 1430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Product(s) or Data Impacted:</a:t>
            </a:r>
            <a:r>
              <a:rPr lang="en-US" sz="1200" dirty="0">
                <a:solidFill>
                  <a:schemeClr val="dk1"/>
                </a:solidFill>
              </a:rPr>
              <a:t>  All POES data products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Date/Time of Initial Impact: </a:t>
            </a:r>
            <a:r>
              <a:rPr lang="en-US" sz="1200" dirty="0">
                <a:solidFill>
                  <a:schemeClr val="dk1"/>
                </a:solidFill>
              </a:rPr>
              <a:t>June 16, 2025 18:00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Date/Time of Expected End: </a:t>
            </a:r>
            <a:r>
              <a:rPr lang="en-US" sz="1200" dirty="0">
                <a:solidFill>
                  <a:schemeClr val="dk1"/>
                </a:solidFill>
              </a:rPr>
              <a:t>NA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Length of Outage: </a:t>
            </a:r>
            <a:r>
              <a:rPr lang="en-US" sz="1200" dirty="0">
                <a:solidFill>
                  <a:schemeClr val="dk1"/>
                </a:solidFill>
              </a:rPr>
              <a:t> See Details.</a:t>
            </a: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solidFill>
                  <a:schemeClr val="dk1"/>
                </a:solidFill>
              </a:rPr>
              <a:t>Details/Specifics of Change: </a:t>
            </a:r>
            <a:r>
              <a:rPr lang="en-US" sz="1200" dirty="0">
                <a:solidFill>
                  <a:schemeClr val="dk1"/>
                </a:solidFill>
              </a:rPr>
              <a:t> NOAA will end delivery of all data from the POES constellation (NOAA-15, NOAA-18, and NOAA-19) on June 16, 2025 at 18:00 UTC. 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AMSU-A1/A2/B -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APT/LRPT - service will be left enabled, but do not use this service for operational use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HRPT - service will be left enabled for diagnostic flight use only (no operational use)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AVHRR -  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DCS/ADCS (Argos) - service will be left enabled as best effort only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HIRS -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SARR (SARSAT) -  service will be left enabled as best effort only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SEM -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MHS -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SBUV - data will no longer be available after Jun 16, 2025 after 1800 UTC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In the interim, all users should make plans to discontinue use of POES data from NOAA-15, NOAA-18 and NOAA-19 as these data and services will no longer be made available after Jun 16, 2025 1800 UTC. 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</a:rPr>
              <a:t>Further updates regarding POES will be provided as the June 16, 2025 date approaches.  </a:t>
            </a:r>
            <a:endParaRPr sz="12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3629be023f_0_41"/>
          <p:cNvSpPr txBox="1">
            <a:spLocks noGrp="1"/>
          </p:cNvSpPr>
          <p:nvPr>
            <p:ph type="subTitle" idx="1"/>
          </p:nvPr>
        </p:nvSpPr>
        <p:spPr>
          <a:xfrm>
            <a:off x="619350" y="7"/>
            <a:ext cx="10953300" cy="13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rgbClr val="2F5496"/>
                </a:solidFill>
              </a:rPr>
              <a:t>SNPP, NOAA-20, NOAA-21</a:t>
            </a:r>
            <a:endParaRPr/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>
                <a:solidFill>
                  <a:srgbClr val="2F5496"/>
                </a:solidFill>
              </a:rPr>
              <a:t>Operational Status</a:t>
            </a:r>
            <a:endParaRPr b="1">
              <a:solidFill>
                <a:srgbClr val="2F5496"/>
              </a:solidFill>
            </a:endParaRPr>
          </a:p>
          <a:p>
            <a:pPr marL="457200" lvl="0" indent="-4318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1900" b="1">
                <a:solidFill>
                  <a:srgbClr val="2F5496"/>
                </a:solidFill>
              </a:rPr>
              <a:t>https://www.ospo.noaa.gov/operations/jpss/status.html</a:t>
            </a:r>
            <a:endParaRPr sz="1900"/>
          </a:p>
        </p:txBody>
      </p:sp>
      <p:pic>
        <p:nvPicPr>
          <p:cNvPr id="369" name="Google Shape;369;g33629be023f_0_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8975" y="1423325"/>
            <a:ext cx="8074049" cy="49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25525427257_1_16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 sz="4000"/>
              <a:t>Overall Mission Status | S-NPP</a:t>
            </a:r>
            <a:endParaRPr sz="4000"/>
          </a:p>
        </p:txBody>
      </p:sp>
      <p:pic>
        <p:nvPicPr>
          <p:cNvPr id="386" name="Google Shape;386;g25525427257_1_16" descr="http://spaceflightnow.com/news/n1206/30noaa/jps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200" y="4343400"/>
            <a:ext cx="3290957" cy="1965580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0392"/>
              </a:srgbClr>
            </a:outerShdw>
          </a:effectLst>
        </p:spPr>
      </p:pic>
      <p:graphicFrame>
        <p:nvGraphicFramePr>
          <p:cNvPr id="387" name="Google Shape;387;g25525427257_1_16"/>
          <p:cNvGraphicFramePr/>
          <p:nvPr/>
        </p:nvGraphicFramePr>
        <p:xfrm>
          <a:off x="289360" y="1195506"/>
          <a:ext cx="3886425" cy="1611165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183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Spacecraft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/>
                        <a:t>S-NPP</a:t>
                      </a:r>
                      <a:endParaRPr sz="1400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Launch Date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/>
                        <a:t>Oct 28, 2011</a:t>
                      </a:r>
                      <a:endParaRPr sz="1400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Mission Category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/>
                        <a:t>LTAN 1325 (PM) (Secondary/Ops)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/>
                        <a:t>+/- 10 mins</a:t>
                      </a:r>
                      <a:endParaRPr sz="14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/>
                        <a:t>(Secondary PM)</a:t>
                      </a:r>
                      <a:endParaRPr sz="14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88" name="Google Shape;388;g25525427257_1_16"/>
          <p:cNvGraphicFramePr/>
          <p:nvPr/>
        </p:nvGraphicFramePr>
        <p:xfrm>
          <a:off x="4822867" y="1178938"/>
          <a:ext cx="3000325" cy="189411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18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Payload Instruments</a:t>
                      </a:r>
                      <a:endParaRPr sz="1300" b="1" u="none" strike="noStrike" cap="none"/>
                    </a:p>
                  </a:txBody>
                  <a:tcPr marL="121925" marR="12192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Status</a:t>
                      </a:r>
                      <a:endParaRPr sz="1300" b="1" u="none" strike="noStrike" cap="none"/>
                    </a:p>
                  </a:txBody>
                  <a:tcPr marL="121925" marR="12192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ATMS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CERES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CrIS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Calibri"/>
                        <a:buNone/>
                      </a:pPr>
                      <a:r>
                        <a:rPr lang="en-US" sz="1200" b="1"/>
                        <a:t>O</a:t>
                      </a:r>
                      <a:endParaRPr sz="18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OMPS – Nadir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OMPS – Limb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VIIRS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389" name="Google Shape;389;g25525427257_1_16"/>
          <p:cNvGraphicFramePr/>
          <p:nvPr/>
        </p:nvGraphicFramePr>
        <p:xfrm>
          <a:off x="8534400" y="1187116"/>
          <a:ext cx="3259725" cy="285342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Spacecraft Subsystem</a:t>
                      </a:r>
                      <a:endParaRPr sz="13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Status</a:t>
                      </a:r>
                      <a:endParaRPr sz="13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TLM, Command &amp; Control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ADCS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EPS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Thermal Control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Communications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CDP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SCC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GPS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/>
                        <a:t>Y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1553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1394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90" name="Google Shape;390;g25525427257_1_16"/>
          <p:cNvSpPr txBox="1"/>
          <p:nvPr/>
        </p:nvSpPr>
        <p:spPr>
          <a:xfrm>
            <a:off x="337648" y="2934762"/>
            <a:ext cx="244000" cy="183000"/>
          </a:xfrm>
          <a:prstGeom prst="rect">
            <a:avLst/>
          </a:prstGeom>
          <a:solidFill>
            <a:srgbClr val="7CD171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1" name="Google Shape;391;g25525427257_1_16"/>
          <p:cNvSpPr txBox="1"/>
          <p:nvPr/>
        </p:nvSpPr>
        <p:spPr>
          <a:xfrm>
            <a:off x="337648" y="3149760"/>
            <a:ext cx="244000" cy="1830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2" name="Google Shape;392;g25525427257_1_16"/>
          <p:cNvSpPr txBox="1"/>
          <p:nvPr/>
        </p:nvSpPr>
        <p:spPr>
          <a:xfrm>
            <a:off x="569296" y="3105870"/>
            <a:ext cx="395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with limitations (or in standby)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g25525427257_1_16"/>
          <p:cNvSpPr txBox="1"/>
          <p:nvPr/>
        </p:nvSpPr>
        <p:spPr>
          <a:xfrm>
            <a:off x="569296" y="3334470"/>
            <a:ext cx="395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with degraded performance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g25525427257_1_16"/>
          <p:cNvSpPr txBox="1"/>
          <p:nvPr/>
        </p:nvSpPr>
        <p:spPr>
          <a:xfrm>
            <a:off x="569296" y="2886783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(or capable of)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g25525427257_1_16"/>
          <p:cNvSpPr txBox="1"/>
          <p:nvPr/>
        </p:nvSpPr>
        <p:spPr>
          <a:xfrm>
            <a:off x="337648" y="3807279"/>
            <a:ext cx="244000" cy="1830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6" name="Google Shape;396;g25525427257_1_16"/>
          <p:cNvSpPr txBox="1"/>
          <p:nvPr/>
        </p:nvSpPr>
        <p:spPr>
          <a:xfrm>
            <a:off x="569296" y="3770661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but turned off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g25525427257_1_16"/>
          <p:cNvSpPr txBox="1"/>
          <p:nvPr/>
        </p:nvSpPr>
        <p:spPr>
          <a:xfrm>
            <a:off x="337648" y="4017591"/>
            <a:ext cx="244000" cy="1830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98" name="Google Shape;398;g25525427257_1_16"/>
          <p:cNvSpPr txBox="1"/>
          <p:nvPr/>
        </p:nvSpPr>
        <p:spPr>
          <a:xfrm>
            <a:off x="586083" y="3981384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status reported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g25525427257_1_16"/>
          <p:cNvSpPr txBox="1"/>
          <p:nvPr/>
        </p:nvSpPr>
        <p:spPr>
          <a:xfrm>
            <a:off x="337648" y="3587823"/>
            <a:ext cx="244000" cy="183000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0" name="Google Shape;400;g25525427257_1_16"/>
          <p:cNvSpPr txBox="1"/>
          <p:nvPr/>
        </p:nvSpPr>
        <p:spPr>
          <a:xfrm>
            <a:off x="569296" y="3560391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 functional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1" name="Google Shape;401;g25525427257_1_16"/>
          <p:cNvGraphicFramePr/>
          <p:nvPr/>
        </p:nvGraphicFramePr>
        <p:xfrm>
          <a:off x="3697357" y="4333967"/>
          <a:ext cx="8291425" cy="186226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829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63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/>
                        <a:t>  Additional Notes:</a:t>
                      </a:r>
                      <a:endParaRPr sz="1400" b="1" u="none" strike="noStrike" cap="none"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8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All instruments except CrIS are operating normally</a:t>
                      </a:r>
                      <a:endParaRPr sz="1800" u="none" strike="noStrike" cap="none"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CrIS operating on side-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electronics, 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Long-Wave </a:t>
                      </a: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recovered and at 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validated</a:t>
                      </a: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level of maturity (operational) as of 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July 13</a:t>
                      </a: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2020 but CrIS 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Mid-Wave</a:t>
                      </a:r>
                      <a:r>
                        <a:rPr lang="en-US" sz="14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digital sig</a:t>
                      </a:r>
                      <a:r>
                        <a:rPr lang="en-US" sz="1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nal processor is inop on side-1.</a:t>
                      </a:r>
                      <a:endParaRPr sz="1800" u="none" strike="noStrike" cap="none"/>
                    </a:p>
                    <a:p>
                      <a:pPr marL="171450" marR="0" lvl="0" indent="-1714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•"/>
                      </a:pPr>
                      <a:r>
                        <a:rPr lang="en-US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ATMS was in safe-hold mode from 11/19-2024  - 1/28/2025 before being restored.</a:t>
                      </a:r>
                      <a:endParaRPr sz="1800" u="none" strike="noStrike" cap="none"/>
                    </a:p>
                  </a:txBody>
                  <a:tcPr marL="112525" marR="1125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2" name="Google Shape;402;g25525427257_1_16"/>
          <p:cNvSpPr/>
          <p:nvPr/>
        </p:nvSpPr>
        <p:spPr>
          <a:xfrm>
            <a:off x="337648" y="3377511"/>
            <a:ext cx="244000" cy="1830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"/>
          <p:cNvSpPr txBox="1">
            <a:spLocks noGrp="1"/>
          </p:cNvSpPr>
          <p:nvPr>
            <p:ph type="title"/>
          </p:nvPr>
        </p:nvSpPr>
        <p:spPr>
          <a:xfrm>
            <a:off x="1524000" y="38695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b="1"/>
              <a:t>Introduction (Jason, Joe, Josh)</a:t>
            </a:r>
            <a:endParaRPr sz="4000" b="1"/>
          </a:p>
        </p:txBody>
      </p:sp>
      <p:sp>
        <p:nvSpPr>
          <p:cNvPr id="233" name="Google Shape;233;p2"/>
          <p:cNvSpPr txBox="1">
            <a:spLocks noGrp="1"/>
          </p:cNvSpPr>
          <p:nvPr>
            <p:ph type="body" idx="1"/>
          </p:nvPr>
        </p:nvSpPr>
        <p:spPr>
          <a:xfrm>
            <a:off x="1304766" y="4115372"/>
            <a:ext cx="2676907" cy="1278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Jason Taylor</a:t>
            </a:r>
            <a:endParaRPr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r>
              <a:rPr lang="en-US" sz="1900"/>
              <a:t>Work: (301) 683-3248</a:t>
            </a:r>
            <a:endParaRPr sz="1900"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r>
              <a:rPr lang="en-US" sz="1900"/>
              <a:t>Work Cell: (301) 467-6775</a:t>
            </a:r>
            <a:endParaRPr sz="1900"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r>
              <a:rPr lang="en-US" sz="1900" u="sng">
                <a:solidFill>
                  <a:schemeClr val="hlink"/>
                </a:solidFill>
                <a:hlinkClick r:id="rId3"/>
              </a:rPr>
              <a:t>Jason.Taylor@noaa.gov</a:t>
            </a:r>
            <a:endParaRPr sz="1900"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93006"/>
              <a:buNone/>
            </a:pPr>
            <a:r>
              <a:rPr lang="en-US" sz="2042"/>
              <a:t>SPB Branch Deputy</a:t>
            </a:r>
            <a:endParaRPr sz="2042"/>
          </a:p>
        </p:txBody>
      </p:sp>
      <p:sp>
        <p:nvSpPr>
          <p:cNvPr id="234" name="Google Shape;234;p2"/>
          <p:cNvSpPr/>
          <p:nvPr/>
        </p:nvSpPr>
        <p:spPr>
          <a:xfrm>
            <a:off x="4441236" y="5513587"/>
            <a:ext cx="30047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SPSD.Userservices@noaa.gov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569" y="1121106"/>
            <a:ext cx="2191303" cy="277930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"/>
          <p:cNvSpPr txBox="1"/>
          <p:nvPr/>
        </p:nvSpPr>
        <p:spPr>
          <a:xfrm>
            <a:off x="4451882" y="4221151"/>
            <a:ext cx="2491608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Joseph Fiore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Phone: (703) 328-0746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Joseph.Fiore@noaa.gov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User Services Coordinator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8585" y="1181689"/>
            <a:ext cx="2045422" cy="2908393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"/>
          <p:cNvSpPr txBox="1"/>
          <p:nvPr/>
        </p:nvSpPr>
        <p:spPr>
          <a:xfrm>
            <a:off x="7724031" y="4090074"/>
            <a:ext cx="24915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342891" lvl="0" indent="-34289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Josh Jankot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1" lvl="0" indent="-34289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9054"/>
              <a:buFont typeface="Arial"/>
              <a:buNone/>
            </a:pPr>
            <a:r>
              <a:rPr lang="en-US" sz="224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Engagement Lead</a:t>
            </a:r>
            <a:endParaRPr sz="224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891" lvl="0" indent="-342891" algn="ctr" rtl="0"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-US" sz="1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Work: (301) 683-3242</a:t>
            </a:r>
            <a:endParaRPr sz="1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351"/>
              </a:spcBef>
              <a:spcAft>
                <a:spcPts val="0"/>
              </a:spcAft>
              <a:buClr>
                <a:schemeClr val="dk1"/>
              </a:buClr>
              <a:buSzPct val="57894"/>
              <a:buFont typeface="Arial"/>
              <a:buNone/>
            </a:pP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Josh.Jankot@noaa.gov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14449" y="1473876"/>
            <a:ext cx="2491625" cy="26162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5525427257_1_37"/>
          <p:cNvSpPr txBox="1"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 sz="4000"/>
              <a:t>Overall Mission Status | NOAA-20</a:t>
            </a:r>
            <a:endParaRPr sz="4000"/>
          </a:p>
        </p:txBody>
      </p:sp>
      <p:graphicFrame>
        <p:nvGraphicFramePr>
          <p:cNvPr id="408" name="Google Shape;408;g25525427257_1_37"/>
          <p:cNvGraphicFramePr/>
          <p:nvPr/>
        </p:nvGraphicFramePr>
        <p:xfrm>
          <a:off x="335365" y="1327036"/>
          <a:ext cx="3886425" cy="1352085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1839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8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Spacecraft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u="none" strike="noStrike" cap="none"/>
                        <a:t>NOAA-20/JPSS-1</a:t>
                      </a:r>
                      <a:endParaRPr sz="1300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Launch Date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u="none" strike="noStrike" cap="none"/>
                        <a:t>Nov 18, 2017</a:t>
                      </a:r>
                      <a:endParaRPr sz="1300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Mission Category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LTAN 1325 (PM) +/- 10 mins</a:t>
                      </a:r>
                      <a:endParaRPr sz="18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US" sz="1300" b="1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(Primary PM)</a:t>
                      </a:r>
                      <a:endParaRPr sz="1300" b="1" u="none" strike="noStrike" cap="none"/>
                    </a:p>
                  </a:txBody>
                  <a:tcPr marL="121925" marR="1219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09" name="Google Shape;409;g25525427257_1_37"/>
          <p:cNvGraphicFramePr/>
          <p:nvPr/>
        </p:nvGraphicFramePr>
        <p:xfrm>
          <a:off x="4822867" y="1306905"/>
          <a:ext cx="3000325" cy="189411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188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Payload Instruments</a:t>
                      </a:r>
                      <a:endParaRPr sz="1300" b="1" u="none" strike="noStrike" cap="none"/>
                    </a:p>
                  </a:txBody>
                  <a:tcPr marL="121925" marR="12192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Status</a:t>
                      </a:r>
                      <a:endParaRPr sz="1300" b="1" u="none" strike="noStrike" cap="none"/>
                    </a:p>
                  </a:txBody>
                  <a:tcPr marL="121925" marR="121925" marT="45725" marB="457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ATMS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CERES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CrIS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OMPS – Nadir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OMPS – Limb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50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VIIRS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410" name="Google Shape;410;g25525427257_1_37"/>
          <p:cNvGraphicFramePr/>
          <p:nvPr/>
        </p:nvGraphicFramePr>
        <p:xfrm>
          <a:off x="8534400" y="1306905"/>
          <a:ext cx="3259725" cy="2861595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223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4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0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Spacecraft Subsystem</a:t>
                      </a:r>
                      <a:endParaRPr sz="13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Calibri"/>
                        <a:buNone/>
                      </a:pPr>
                      <a:r>
                        <a:rPr lang="en-US" sz="1300" b="1" u="none" strike="noStrike" cap="none"/>
                        <a:t>Status</a:t>
                      </a:r>
                      <a:endParaRPr sz="13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TLM, Command &amp; Control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ADCS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EPS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Thermal Control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Communications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CDP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SCC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GPS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1553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 Narrow"/>
                        <a:buNone/>
                      </a:pPr>
                      <a:r>
                        <a:rPr lang="en-US" sz="1200" b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SpaceWire</a:t>
                      </a:r>
                      <a:endParaRPr sz="1200" b="0" u="none" strike="noStrike" cap="none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alibri"/>
                        <a:buNone/>
                      </a:pPr>
                      <a:r>
                        <a:rPr lang="en-US" sz="1200" b="1" u="none" strike="noStrike" cap="none"/>
                        <a:t>G</a:t>
                      </a:r>
                      <a:endParaRPr sz="1200" b="1" u="none" strike="noStrike" cap="none"/>
                    </a:p>
                  </a:txBody>
                  <a:tcPr marL="121925" marR="121925" marT="27425" marB="27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7CD1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11" name="Google Shape;411;g25525427257_1_37"/>
          <p:cNvSpPr txBox="1"/>
          <p:nvPr/>
        </p:nvSpPr>
        <p:spPr>
          <a:xfrm>
            <a:off x="377952" y="2867379"/>
            <a:ext cx="244000" cy="183000"/>
          </a:xfrm>
          <a:prstGeom prst="rect">
            <a:avLst/>
          </a:prstGeom>
          <a:solidFill>
            <a:srgbClr val="7CD171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2" name="Google Shape;412;g25525427257_1_37"/>
          <p:cNvSpPr txBox="1"/>
          <p:nvPr/>
        </p:nvSpPr>
        <p:spPr>
          <a:xfrm>
            <a:off x="377952" y="3082377"/>
            <a:ext cx="244000" cy="183000"/>
          </a:xfrm>
          <a:prstGeom prst="rect">
            <a:avLst/>
          </a:prstGeom>
          <a:solidFill>
            <a:srgbClr val="FFFF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3" name="Google Shape;413;g25525427257_1_37"/>
          <p:cNvSpPr txBox="1"/>
          <p:nvPr/>
        </p:nvSpPr>
        <p:spPr>
          <a:xfrm>
            <a:off x="609600" y="3038487"/>
            <a:ext cx="395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with limitations (or in standby)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25525427257_1_37"/>
          <p:cNvSpPr txBox="1"/>
          <p:nvPr/>
        </p:nvSpPr>
        <p:spPr>
          <a:xfrm>
            <a:off x="609600" y="3267087"/>
            <a:ext cx="395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with degraded performance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g25525427257_1_37"/>
          <p:cNvSpPr txBox="1"/>
          <p:nvPr/>
        </p:nvSpPr>
        <p:spPr>
          <a:xfrm>
            <a:off x="609600" y="2819400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Operational (or capable of)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g25525427257_1_37"/>
          <p:cNvSpPr txBox="1"/>
          <p:nvPr/>
        </p:nvSpPr>
        <p:spPr>
          <a:xfrm>
            <a:off x="377952" y="3739896"/>
            <a:ext cx="244000" cy="183000"/>
          </a:xfrm>
          <a:prstGeom prst="rect">
            <a:avLst/>
          </a:prstGeom>
          <a:solidFill>
            <a:srgbClr val="0070C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7" name="Google Shape;417;g25525427257_1_37"/>
          <p:cNvSpPr txBox="1"/>
          <p:nvPr/>
        </p:nvSpPr>
        <p:spPr>
          <a:xfrm>
            <a:off x="609600" y="3703278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Functional but turned off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25525427257_1_37"/>
          <p:cNvSpPr txBox="1"/>
          <p:nvPr/>
        </p:nvSpPr>
        <p:spPr>
          <a:xfrm>
            <a:off x="377952" y="3950208"/>
            <a:ext cx="244000" cy="183000"/>
          </a:xfrm>
          <a:prstGeom prst="rect">
            <a:avLst/>
          </a:prstGeom>
          <a:solidFill>
            <a:srgbClr val="FFFFFF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9" name="Google Shape;419;g25525427257_1_37"/>
          <p:cNvSpPr txBox="1"/>
          <p:nvPr/>
        </p:nvSpPr>
        <p:spPr>
          <a:xfrm>
            <a:off x="626387" y="3914001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 status reported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g25525427257_1_37"/>
          <p:cNvSpPr txBox="1"/>
          <p:nvPr/>
        </p:nvSpPr>
        <p:spPr>
          <a:xfrm>
            <a:off x="377952" y="3520440"/>
            <a:ext cx="244000" cy="183000"/>
          </a:xfrm>
          <a:prstGeom prst="rect">
            <a:avLst/>
          </a:prstGeom>
          <a:solidFill>
            <a:srgbClr val="FF00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1" name="Google Shape;421;g25525427257_1_37"/>
          <p:cNvSpPr txBox="1"/>
          <p:nvPr/>
        </p:nvSpPr>
        <p:spPr>
          <a:xfrm>
            <a:off x="609600" y="3493008"/>
            <a:ext cx="30876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 functional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2" name="Google Shape;422;g25525427257_1_37"/>
          <p:cNvGraphicFramePr/>
          <p:nvPr/>
        </p:nvGraphicFramePr>
        <p:xfrm>
          <a:off x="4673599" y="4347711"/>
          <a:ext cx="7315200" cy="106991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23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Calibri"/>
                        <a:buNone/>
                      </a:pPr>
                      <a:r>
                        <a:rPr lang="en-US" sz="1400" b="1" u="none" strike="noStrike" cap="none"/>
                        <a:t>  Additional Notes:</a:t>
                      </a:r>
                      <a:endParaRPr sz="1400" b="1" u="none" strike="noStrike" cap="none"/>
                    </a:p>
                  </a:txBody>
                  <a:tcPr marL="0" marR="0" marT="0" marB="0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6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All instruments operating nominally and are meeting/exceeding their established performance specifications. </a:t>
                      </a:r>
                      <a:endParaRPr sz="1800" u="none" strike="noStrike" cap="none"/>
                    </a:p>
                  </a:txBody>
                  <a:tcPr marL="112525" marR="112525" marT="45725" marB="457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23" name="Google Shape;423;g25525427257_1_37"/>
          <p:cNvSpPr/>
          <p:nvPr/>
        </p:nvSpPr>
        <p:spPr>
          <a:xfrm>
            <a:off x="377952" y="3310128"/>
            <a:ext cx="244000" cy="1830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" name="Google Shape;424;g25525427257_1_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101" y="4343400"/>
            <a:ext cx="2992275" cy="193535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25525427257_1_58"/>
          <p:cNvSpPr txBox="1">
            <a:spLocks noGrp="1"/>
          </p:cNvSpPr>
          <p:nvPr>
            <p:ph type="title"/>
          </p:nvPr>
        </p:nvSpPr>
        <p:spPr>
          <a:xfrm>
            <a:off x="786100" y="103725"/>
            <a:ext cx="11178600" cy="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3200"/>
              <a:buFont typeface="Arial"/>
              <a:buNone/>
            </a:pPr>
            <a:r>
              <a:rPr lang="en-US" sz="4000"/>
              <a:t>Overall Mission Status | NOAA-21</a:t>
            </a:r>
            <a:endParaRPr sz="4000"/>
          </a:p>
        </p:txBody>
      </p:sp>
      <p:pic>
        <p:nvPicPr>
          <p:cNvPr id="430" name="Google Shape;430;g25525427257_1_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6350" y="1082125"/>
            <a:ext cx="10078099" cy="52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g25525427257_1_58"/>
          <p:cNvSpPr txBox="1"/>
          <p:nvPr/>
        </p:nvSpPr>
        <p:spPr>
          <a:xfrm>
            <a:off x="5138025" y="5598150"/>
            <a:ext cx="6178800" cy="67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                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3629be023f_0_78"/>
          <p:cNvSpPr txBox="1"/>
          <p:nvPr/>
        </p:nvSpPr>
        <p:spPr>
          <a:xfrm>
            <a:off x="2940900" y="109550"/>
            <a:ext cx="63102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Public Access to JPSS Data in AWS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https://registry.opendata.aws/noaa-jpss/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g33629be023f_0_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300" y="984225"/>
            <a:ext cx="11338701" cy="545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46C1E0-B5A4-4E5B-8DD9-988F0BA51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75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EA5BD4B-C3A8-4A3F-B740-31F085D571DC}"/>
              </a:ext>
            </a:extLst>
          </p:cNvPr>
          <p:cNvSpPr/>
          <p:nvPr/>
        </p:nvSpPr>
        <p:spPr>
          <a:xfrm>
            <a:off x="1193085" y="318848"/>
            <a:ext cx="74892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Candara" panose="020E0502030303020204" pitchFamily="34" charset="0"/>
              </a:rPr>
              <a:t>NOAA Observes the Earth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454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E21FDB-9D5E-41AC-B6BB-DDB84726C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161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9ABE56C-D1E8-4E33-9F4D-C502F4AA2D7F}"/>
              </a:ext>
            </a:extLst>
          </p:cNvPr>
          <p:cNvSpPr/>
          <p:nvPr/>
        </p:nvSpPr>
        <p:spPr>
          <a:xfrm>
            <a:off x="91735" y="0"/>
            <a:ext cx="80668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FFFF"/>
                </a:solidFill>
                <a:latin typeface="Candara" panose="020E0502030303020204" pitchFamily="34" charset="0"/>
              </a:rPr>
              <a:t>NOAA Partners to Observe the Earth</a:t>
            </a:r>
            <a:endParaRPr lang="en-US" sz="40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20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9202b5dc7f_1_0"/>
          <p:cNvSpPr/>
          <p:nvPr/>
        </p:nvSpPr>
        <p:spPr>
          <a:xfrm>
            <a:off x="1524000" y="842582"/>
            <a:ext cx="9144000" cy="5158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g19202b5dc7f_1_0"/>
          <p:cNvSpPr/>
          <p:nvPr/>
        </p:nvSpPr>
        <p:spPr>
          <a:xfrm>
            <a:off x="3832072" y="2096990"/>
            <a:ext cx="6835800" cy="2683500"/>
          </a:xfrm>
          <a:prstGeom prst="rect">
            <a:avLst/>
          </a:prstGeom>
          <a:solidFill>
            <a:srgbClr val="D8E2F3"/>
          </a:solidFill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5" name="Google Shape;445;g19202b5dc7f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852353"/>
            <a:ext cx="4261105" cy="515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19202b5dc7f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4929" y="3069182"/>
            <a:ext cx="1548664" cy="154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19202b5dc7f_1_0"/>
          <p:cNvSpPr txBox="1"/>
          <p:nvPr/>
        </p:nvSpPr>
        <p:spPr>
          <a:xfrm>
            <a:off x="5367612" y="2247028"/>
            <a:ext cx="5291400" cy="18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Himawari and Meteosat Satellite Program Updates</a:t>
            </a:r>
            <a:endParaRPr sz="10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g19202b5dc7f_1_0"/>
          <p:cNvSpPr txBox="1"/>
          <p:nvPr/>
        </p:nvSpPr>
        <p:spPr>
          <a:xfrm>
            <a:off x="5367612" y="4093525"/>
            <a:ext cx="52914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g19202b5dc7f_1_0"/>
          <p:cNvSpPr txBox="1"/>
          <p:nvPr/>
        </p:nvSpPr>
        <p:spPr>
          <a:xfrm>
            <a:off x="1829938" y="4453914"/>
            <a:ext cx="3130800" cy="7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NOAA National </a:t>
            </a:r>
            <a:b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Environmental Satellite, Data, and Information Service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0" name="Google Shape;450;g19202b5dc7f_1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72485" y="852353"/>
            <a:ext cx="1915819" cy="17419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19202b5dc7f_1_12"/>
          <p:cNvSpPr txBox="1">
            <a:spLocks noGrp="1"/>
          </p:cNvSpPr>
          <p:nvPr>
            <p:ph type="title"/>
          </p:nvPr>
        </p:nvSpPr>
        <p:spPr>
          <a:xfrm>
            <a:off x="3327549" y="71024"/>
            <a:ext cx="5536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>
                <a:solidFill>
                  <a:srgbClr val="0F6FC6"/>
                </a:solidFill>
              </a:rPr>
              <a:t>Himawari-8/9/10 Constellation Plans</a:t>
            </a:r>
            <a:endParaRPr sz="2500" b="1">
              <a:solidFill>
                <a:srgbClr val="0F6FC6"/>
              </a:solidFill>
            </a:endParaRPr>
          </a:p>
        </p:txBody>
      </p:sp>
      <p:sp>
        <p:nvSpPr>
          <p:cNvPr id="456" name="Google Shape;456;g19202b5dc7f_1_12"/>
          <p:cNvSpPr txBox="1"/>
          <p:nvPr/>
        </p:nvSpPr>
        <p:spPr>
          <a:xfrm>
            <a:off x="1242938" y="606375"/>
            <a:ext cx="9610800" cy="31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Himawari-9 is operational at 140.7E.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Himawari-8 was placed in standby mode on December 13, 2022. It remains at or near 140.7E.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Lingering Level-2 H-9 products are partially operational.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L2 Cloud and Wind products went operational in the NCCF on June 13, 2023 and are available for subscription in the PDA.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828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2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 is progressing on Himawari-10 with the contractor selections completed and announced. It is still slated to launch in 2028 and take over operations from H-9 in 2029.</a:t>
            </a: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g19202b5dc7f_1_12"/>
          <p:cNvSpPr txBox="1"/>
          <p:nvPr/>
        </p:nvSpPr>
        <p:spPr>
          <a:xfrm>
            <a:off x="3504840" y="5785998"/>
            <a:ext cx="5182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Google Shape;458;g19202b5dc7f_1_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8363" y="4048125"/>
            <a:ext cx="8715375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9202b5dc7f_1_19"/>
          <p:cNvSpPr txBox="1">
            <a:spLocks noGrp="1"/>
          </p:cNvSpPr>
          <p:nvPr>
            <p:ph type="title"/>
          </p:nvPr>
        </p:nvSpPr>
        <p:spPr>
          <a:xfrm>
            <a:off x="2877550" y="-223675"/>
            <a:ext cx="7021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br>
              <a:rPr lang="en-US" sz="1900" b="1">
                <a:solidFill>
                  <a:srgbClr val="0F6FC6"/>
                </a:solidFill>
              </a:rPr>
            </a:br>
            <a:r>
              <a:rPr lang="en-US" sz="2500" b="1">
                <a:solidFill>
                  <a:srgbClr val="0F6FC6"/>
                </a:solidFill>
              </a:rPr>
              <a:t>NOAA’s Himawari-8/9 Data Access Options</a:t>
            </a:r>
            <a:endParaRPr sz="2500" b="1">
              <a:solidFill>
                <a:srgbClr val="0F6FC6"/>
              </a:solidFill>
            </a:endParaRPr>
          </a:p>
        </p:txBody>
      </p:sp>
      <p:sp>
        <p:nvSpPr>
          <p:cNvPr id="464" name="Google Shape;464;g19202b5dc7f_1_19"/>
          <p:cNvSpPr txBox="1">
            <a:spLocks noGrp="1"/>
          </p:cNvSpPr>
          <p:nvPr>
            <p:ph type="body" idx="1"/>
          </p:nvPr>
        </p:nvSpPr>
        <p:spPr>
          <a:xfrm>
            <a:off x="410550" y="614525"/>
            <a:ext cx="11370900" cy="57912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457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PDA (operational distribution and subscription)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H8 L1B d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ata and H8 L2 products in netCDF and netCDF4 if an anomaly occurs with H-9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</a:ext>
                </a:extLst>
              </a:rPr>
              <a:t>H9 L1B data and H9 L2 products* in netCDF and netCDF4 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currently available</a:t>
            </a:r>
            <a:endParaRPr sz="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NOAA Open Data Dissemination - NODD (part of the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</a:ext>
                </a:extLst>
              </a:rPr>
              <a:t>Big Data Program</a:t>
            </a:r>
            <a:r>
              <a:rPr lang="en-US" sz="2000" b="1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non-operational distribution, general public access)</a:t>
            </a: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H8 L1B data (HSD format) and H8 L2 (netCDF4 format) products until 12/13/</a:t>
            </a:r>
            <a:r>
              <a:rPr lang="en-US" sz="1600"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3"/>
                  </a:ext>
                </a:extLst>
              </a:rPr>
              <a:t>22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137160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sz="1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https://noaa-himawari8.s3.amazonaws.com/index.html</a:t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marL="914400" lvl="0" indent="-3683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H9 L1B data (HSD format) and H9 L2 (netCDF4 format) products starting 12/13/22</a:t>
            </a: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1371600" lvl="2" indent="-31115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300"/>
              <a:buChar char="■"/>
            </a:pPr>
            <a:r>
              <a:rPr lang="en-US" sz="13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https://noaa-himawari9.s3.amazonaws.com/index.html</a:t>
            </a:r>
            <a:r>
              <a:rPr lang="en-US" sz="1300">
                <a:latin typeface="Arial"/>
                <a:ea typeface="Arial"/>
                <a:cs typeface="Arial"/>
                <a:sym typeface="Arial"/>
              </a:rPr>
              <a:t> </a:t>
            </a:r>
            <a:endParaRPr sz="800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4"/>
                  </a:ext>
                </a:extLst>
              </a:rPr>
              <a:t>EODIST Serve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rs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977900" lvl="0" indent="-4318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200"/>
              <a:buChar char="●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McIDAS Products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1371600" lvl="2" indent="-330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600"/>
              <a:buChar char="■"/>
            </a:pPr>
            <a:r>
              <a:rPr lang="en-US" sz="1600">
                <a:latin typeface="Arial"/>
                <a:ea typeface="Arial"/>
                <a:cs typeface="Arial"/>
                <a:sym typeface="Arial"/>
              </a:rPr>
              <a:t>Imagery, Arctic Composite, GHE, </a:t>
            </a:r>
            <a:r>
              <a:rPr lang="en-US" sz="1600" strike="sngStrike">
                <a:latin typeface="Arial"/>
                <a:ea typeface="Arial"/>
                <a:cs typeface="Arial"/>
                <a:sym typeface="Arial"/>
              </a:rPr>
              <a:t>TCFP, ADT, SST, GMGSI, eTRaP</a:t>
            </a:r>
            <a:endParaRPr sz="1600" strike="sngStrike">
              <a:latin typeface="Arial"/>
              <a:ea typeface="Arial"/>
              <a:cs typeface="Arial"/>
              <a:sym typeface="Arial"/>
            </a:endParaRPr>
          </a:p>
          <a:p>
            <a:pPr marL="0" lvl="0" indent="4572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600"/>
              <a:buNone/>
            </a:pP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Customized sectors (GIF files) supporting WFO Guam operations at OSPO web page</a:t>
            </a:r>
            <a:endParaRPr sz="2000" b="1">
              <a:latin typeface="Arial"/>
              <a:ea typeface="Arial"/>
              <a:cs typeface="Arial"/>
              <a:sym typeface="Arial"/>
            </a:endParaRPr>
          </a:p>
          <a:p>
            <a:pPr marL="914400" lvl="0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en-US" sz="16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https://www.ospo.noaa.gov/products/imagery/himwari.html</a:t>
            </a:r>
            <a:r>
              <a:rPr lang="en-US" sz="160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1600">
                <a:latin typeface="Arial"/>
                <a:ea typeface="Arial"/>
                <a:cs typeface="Arial"/>
                <a:sym typeface="Arial"/>
              </a:rPr>
            </a:br>
            <a:endParaRPr sz="1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400"/>
              <a:buNone/>
            </a:pPr>
            <a:endParaRPr sz="16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9202b5dc7f_1_24"/>
          <p:cNvSpPr txBox="1">
            <a:spLocks noGrp="1"/>
          </p:cNvSpPr>
          <p:nvPr>
            <p:ph type="title"/>
          </p:nvPr>
        </p:nvSpPr>
        <p:spPr>
          <a:xfrm>
            <a:off x="1832725" y="372850"/>
            <a:ext cx="8354400" cy="5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250"/>
              <a:t>NOAA’s Him</a:t>
            </a:r>
            <a:r>
              <a:rPr lang="en-US" sz="2250"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5"/>
                  </a:ext>
                </a:extLst>
              </a:rPr>
              <a:t>awari-8/9 </a:t>
            </a:r>
            <a:r>
              <a:rPr lang="en-US" sz="2250"/>
              <a:t>Operational Products: PDA and BDP Distribution</a:t>
            </a:r>
            <a:br>
              <a:rPr lang="en-US"/>
            </a:br>
            <a:r>
              <a:rPr lang="en-US"/>
              <a:t> </a:t>
            </a:r>
            <a:endParaRPr/>
          </a:p>
        </p:txBody>
      </p:sp>
      <p:graphicFrame>
        <p:nvGraphicFramePr>
          <p:cNvPr id="470" name="Google Shape;470;g19202b5dc7f_1_24"/>
          <p:cNvGraphicFramePr/>
          <p:nvPr/>
        </p:nvGraphicFramePr>
        <p:xfrm>
          <a:off x="2159625" y="372851"/>
          <a:ext cx="8153400" cy="6306935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250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5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2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Products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Type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Number files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Refresh Rate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/>
                        <a:t>Files Size/Day</a:t>
                      </a:r>
                      <a:endParaRPr sz="1400" b="1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Cloud Moisture Imagery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Tiles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1408 files/10min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10 minutes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117GB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7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Clouds: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Clear Sky Mask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Cloud Top Height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Cloud Top Phase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FD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142 files/Day for each Clouds Products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10 minutes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120GB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61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Derive Motion Winds: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Visible Cloud Winds (ch-3)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SW Infrared Winds (ch-7)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Cloud Top Water Vapor Winds (ch-8)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Clear Sky Water Vapor Winds (chl-8)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Clear Sky Water Vapor Winds (ch-9)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Clear Sky Water Vapor Winds (ch-10)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LW Infrared Winds (ch-14)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142 files/Day for each Winds Product </a:t>
                      </a: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(except for ch-3 and ch-7)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</a:rPr>
                        <a:t>10 minutes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20GB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3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Sea Surface Temperature:</a:t>
                      </a:r>
                      <a:endParaRPr sz="14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L2C, L3C and Legacy 2C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24 files/Day for each SST products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60 minutes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11GB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Rainfall Rate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FD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142 files/Day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10 minutes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/>
                        <a:t>9GB</a:t>
                      </a:r>
                      <a:endParaRPr sz="14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9202b5dc7f_1_39"/>
          <p:cNvSpPr txBox="1">
            <a:spLocks noGrp="1"/>
          </p:cNvSpPr>
          <p:nvPr>
            <p:ph type="title"/>
          </p:nvPr>
        </p:nvSpPr>
        <p:spPr>
          <a:xfrm>
            <a:off x="870012" y="940780"/>
            <a:ext cx="9756600" cy="7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516"/>
              <a:buNone/>
            </a:pPr>
            <a:r>
              <a:rPr lang="en-US" sz="3100"/>
              <a:t>Himawari Scanning Sectors including Floating 2.5 min Target Area (Region 3</a:t>
            </a:r>
            <a:r>
              <a:rPr lang="en-US"/>
              <a:t>)</a:t>
            </a:r>
            <a:endParaRPr/>
          </a:p>
        </p:txBody>
      </p:sp>
      <p:pic>
        <p:nvPicPr>
          <p:cNvPr id="476" name="Google Shape;476;g19202b5dc7f_1_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09237" y="2063469"/>
            <a:ext cx="5373528" cy="2578882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g19202b5dc7f_1_39"/>
          <p:cNvSpPr txBox="1"/>
          <p:nvPr/>
        </p:nvSpPr>
        <p:spPr>
          <a:xfrm>
            <a:off x="3012158" y="4905188"/>
            <a:ext cx="25854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13"/>
              <a:buFont typeface="Arial"/>
              <a:buNone/>
            </a:pPr>
            <a:r>
              <a:rPr lang="en-US" sz="101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*Only Full Disk and Target Area/Region 3 scans is processed at NOAA/NESDIS*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dc9d21429_0_0"/>
          <p:cNvSpPr txBox="1">
            <a:spLocks noGrp="1"/>
          </p:cNvSpPr>
          <p:nvPr>
            <p:ph type="title"/>
          </p:nvPr>
        </p:nvSpPr>
        <p:spPr>
          <a:xfrm>
            <a:off x="1524000" y="38695"/>
            <a:ext cx="8839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b="1"/>
              <a:t>Introduction (Steve, Jessica)</a:t>
            </a:r>
            <a:endParaRPr sz="4000" b="1"/>
          </a:p>
        </p:txBody>
      </p:sp>
      <p:sp>
        <p:nvSpPr>
          <p:cNvPr id="246" name="Google Shape;246;g18dc9d21429_0_0"/>
          <p:cNvSpPr txBox="1">
            <a:spLocks noGrp="1"/>
          </p:cNvSpPr>
          <p:nvPr>
            <p:ph type="body" idx="1"/>
          </p:nvPr>
        </p:nvSpPr>
        <p:spPr>
          <a:xfrm>
            <a:off x="1666716" y="4115372"/>
            <a:ext cx="2676900" cy="12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8911"/>
              <a:buNone/>
            </a:pPr>
            <a:r>
              <a:rPr lang="en-US" sz="4063"/>
              <a:t>Steve Superczynski</a:t>
            </a:r>
            <a:endParaRPr sz="4063"/>
          </a:p>
          <a:p>
            <a:pPr marL="342891" lvl="0" indent="-34289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GOES-R User Services Coordinator</a:t>
            </a:r>
            <a:endParaRPr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r>
              <a:rPr lang="en-US" sz="1900"/>
              <a:t>Work: (301) 683-0611</a:t>
            </a:r>
            <a:endParaRPr sz="1900"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r>
              <a:rPr lang="en-US" sz="1900" u="sng">
                <a:solidFill>
                  <a:schemeClr val="hlink"/>
                </a:solidFill>
                <a:hlinkClick r:id="rId3"/>
              </a:rPr>
              <a:t>Stephen.Superczynski@noaa.gov</a:t>
            </a:r>
            <a:endParaRPr sz="1900"/>
          </a:p>
          <a:p>
            <a:pPr marL="342891" lvl="0" indent="-342891" algn="ctr" rtl="0">
              <a:lnSpc>
                <a:spcPct val="100000"/>
              </a:lnSpc>
              <a:spcBef>
                <a:spcPts val="351"/>
              </a:spcBef>
              <a:spcAft>
                <a:spcPts val="0"/>
              </a:spcAft>
              <a:buSzPct val="100000"/>
              <a:buNone/>
            </a:pPr>
            <a:endParaRPr sz="1900"/>
          </a:p>
        </p:txBody>
      </p:sp>
      <p:sp>
        <p:nvSpPr>
          <p:cNvPr id="247" name="Google Shape;247;g18dc9d21429_0_0"/>
          <p:cNvSpPr/>
          <p:nvPr/>
        </p:nvSpPr>
        <p:spPr>
          <a:xfrm>
            <a:off x="4441236" y="5513587"/>
            <a:ext cx="300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SPSD.Userservices@noaa.gov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18dc9d21429_0_0"/>
          <p:cNvSpPr txBox="1"/>
          <p:nvPr/>
        </p:nvSpPr>
        <p:spPr>
          <a:xfrm>
            <a:off x="6371882" y="4295864"/>
            <a:ext cx="24915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Shallcross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3511"/>
              <a:buFont typeface="Arial"/>
              <a:buNone/>
            </a:pPr>
            <a:r>
              <a:rPr lang="en-US" sz="211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User Service Coordinator</a:t>
            </a:r>
            <a:endParaRPr sz="211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Phone: (724) 549-1921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sng" strike="noStrike" cap="non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jessica.levine@noaa.gov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8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International User Services Coordinator</a:t>
            </a: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g18dc9d21429_0_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23200" y="1334095"/>
            <a:ext cx="1971656" cy="262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g18dc9d21429_0_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21625" y="1257900"/>
            <a:ext cx="2592000" cy="288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19202b5dc7f_1_45"/>
          <p:cNvSpPr txBox="1">
            <a:spLocks noGrp="1"/>
          </p:cNvSpPr>
          <p:nvPr>
            <p:ph type="title"/>
          </p:nvPr>
        </p:nvSpPr>
        <p:spPr>
          <a:xfrm>
            <a:off x="5400898" y="1555401"/>
            <a:ext cx="39228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000" b="1">
                <a:solidFill>
                  <a:srgbClr val="0F6FC6"/>
                </a:solidFill>
              </a:rPr>
              <a:t>Current Meteosat Constellation</a:t>
            </a:r>
            <a:endParaRPr sz="2000" b="1">
              <a:solidFill>
                <a:srgbClr val="0F6FC6"/>
              </a:solidFill>
            </a:endParaRPr>
          </a:p>
        </p:txBody>
      </p:sp>
      <p:graphicFrame>
        <p:nvGraphicFramePr>
          <p:cNvPr id="483" name="Google Shape;483;g19202b5dc7f_1_45"/>
          <p:cNvGraphicFramePr/>
          <p:nvPr/>
        </p:nvGraphicFramePr>
        <p:xfrm>
          <a:off x="4894746" y="1952826"/>
          <a:ext cx="4935075" cy="2705750"/>
        </p:xfrm>
        <a:graphic>
          <a:graphicData uri="http://schemas.openxmlformats.org/drawingml/2006/table">
            <a:tbl>
              <a:tblPr>
                <a:noFill/>
                <a:tableStyleId>{8940E9A2-FDD4-4A97-8963-C59C30558DA4}</a:tableStyleId>
              </a:tblPr>
              <a:tblGrid>
                <a:gridCol w="1181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0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9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SATELLITE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LIFETIME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POSITION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6F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SERVICES</a:t>
                      </a:r>
                      <a:endParaRPr sz="1100" b="1" u="none" strike="noStrike" cap="non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0F6F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Meteosat-1</a:t>
                      </a:r>
                      <a:r>
                        <a:rPr lang="en-US" sz="1100" b="1" u="none" strike="noStrike" cap="none"/>
                        <a:t>1</a:t>
                      </a:r>
                      <a:endParaRPr sz="1400" u="none" strike="noStrike" cap="none"/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15/07/2015 – Fuel </a:t>
                      </a: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 lifetime is until 2033</a:t>
                      </a:r>
                      <a:endParaRPr sz="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7625" marR="68575" marT="34300" marB="343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9.5</a:t>
                      </a:r>
                      <a:r>
                        <a:rPr lang="en-US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°E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Rapid Scan Service. Real-time Imagery.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</a:t>
                      </a:r>
                      <a:r>
                        <a:rPr lang="en-US" sz="1100" b="1" u="none" strike="noStrike" cap="none"/>
                        <a:t>10</a:t>
                      </a:r>
                      <a:endParaRPr sz="1400" u="none" strike="noStrike" cap="none"/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05/07/2012– Fuel lifetime is until 2030</a:t>
                      </a:r>
                      <a:endParaRPr sz="9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0</a:t>
                      </a:r>
                      <a:r>
                        <a:rPr lang="en-US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°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0º SEVIRI Image Data. Real-time Imagery. </a:t>
                      </a:r>
                      <a:endParaRPr sz="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Meteosat-</a:t>
                      </a:r>
                      <a:r>
                        <a:rPr lang="en-US" sz="1100" b="1" u="none" strike="noStrike" cap="none"/>
                        <a:t>9</a:t>
                      </a:r>
                      <a:endParaRPr sz="1400" u="none" strike="noStrike" cap="none"/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28/08/2002 – Fuel lifetime is until 2022</a:t>
                      </a:r>
                      <a:endParaRPr sz="900" u="none" strike="noStrike" cap="none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endParaRPr sz="900" u="none" strike="noStrike" cap="none"/>
                    </a:p>
                  </a:txBody>
                  <a:tcPr marL="47625" marR="68575" marT="34300" marB="34300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45</a:t>
                      </a:r>
                      <a:r>
                        <a:rPr lang="en-US" sz="1100" b="1" i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.5° E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Primary IODC service started 6/1/22.</a:t>
                      </a:r>
                      <a:endParaRPr sz="900" u="none" strike="noStrike" cap="none"/>
                    </a:p>
                  </a:txBody>
                  <a:tcPr marL="62050" marR="59575" marT="29775" marB="2977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AD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</a:t>
                      </a:r>
                      <a:r>
                        <a:rPr lang="en-US" sz="1100" b="1" u="none" strike="noStrike" cap="none"/>
                        <a:t>TG-I1</a:t>
                      </a:r>
                      <a:endParaRPr sz="1400" u="none" strike="noStrike" cap="none"/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Launched 12/13/2022</a:t>
                      </a:r>
                      <a:endParaRPr sz="9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100" b="1" u="none" strike="noStrike" cap="none">
                          <a:solidFill>
                            <a:schemeClr val="dk1"/>
                          </a:solidFill>
                        </a:rPr>
                        <a:t>0°</a:t>
                      </a:r>
                      <a:endParaRPr sz="9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2050" marR="59575" marT="29775" marB="29775" anchor="ctr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-US" sz="900" u="none" strike="noStrike" cap="none"/>
                        <a:t>Will replace Meteosat-10 at </a:t>
                      </a:r>
                      <a:r>
                        <a:rPr lang="en-US" sz="900" u="none" strike="noStrike" cap="none">
                          <a:solidFill>
                            <a:schemeClr val="dk1"/>
                          </a:solidFill>
                        </a:rPr>
                        <a:t>0º around</a:t>
                      </a:r>
                      <a:r>
                        <a:rPr lang="en-US" sz="900" u="none" strike="noStrike" cap="none"/>
                        <a:t> </a:t>
                      </a:r>
                      <a:r>
                        <a:rPr lang="en-US" sz="900"/>
                        <a:t>December </a:t>
                      </a:r>
                      <a:r>
                        <a:rPr lang="en-US" sz="900" u="none" strike="noStrike" cap="none"/>
                        <a:t>2024.</a:t>
                      </a:r>
                      <a:endParaRPr sz="900" u="none" strike="noStrike" cap="none"/>
                    </a:p>
                  </a:txBody>
                  <a:tcPr marL="47625" marR="68575" marT="34300" marB="3430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6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84" name="Google Shape;484;g19202b5dc7f_1_45"/>
          <p:cNvSpPr txBox="1"/>
          <p:nvPr/>
        </p:nvSpPr>
        <p:spPr>
          <a:xfrm>
            <a:off x="7639173" y="4880611"/>
            <a:ext cx="2038200" cy="253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n-US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Primary Imaging Operations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19202b5dc7f_1_45"/>
          <p:cNvSpPr txBox="1"/>
          <p:nvPr/>
        </p:nvSpPr>
        <p:spPr>
          <a:xfrm>
            <a:off x="404325" y="5445600"/>
            <a:ext cx="41778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First image of the full Earth disc from Meteosat Third Generation – Imager 1 (MTG-I1). The image was captured at 11:50 UTC on 18 March 2023 by the Flexible Combined Imager (FCI) on MTG-I1.</a:t>
            </a:r>
            <a:endParaRPr sz="15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g19202b5dc7f_1_45"/>
          <p:cNvPicPr preferRelativeResize="0"/>
          <p:nvPr/>
        </p:nvPicPr>
        <p:blipFill rotWithShape="1">
          <a:blip r:embed="rId3">
            <a:alphaModFix/>
          </a:blip>
          <a:srcRect r="-16999" b="-9878"/>
          <a:stretch/>
        </p:blipFill>
        <p:spPr>
          <a:xfrm>
            <a:off x="404325" y="1232425"/>
            <a:ext cx="4706800" cy="443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19202b5dc7f_1_45"/>
          <p:cNvSpPr txBox="1"/>
          <p:nvPr/>
        </p:nvSpPr>
        <p:spPr>
          <a:xfrm>
            <a:off x="3138450" y="278125"/>
            <a:ext cx="59151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2500" b="1" i="0" u="none" strike="noStrike" cap="none">
                <a:solidFill>
                  <a:srgbClr val="0F6FC6"/>
                </a:solidFill>
                <a:latin typeface="Calibri"/>
                <a:ea typeface="Calibri"/>
                <a:cs typeface="Calibri"/>
                <a:sym typeface="Calibri"/>
              </a:rPr>
              <a:t>Meteosat Program Updates</a:t>
            </a:r>
            <a:endParaRPr sz="2500" b="1" i="0" u="none" strike="noStrike" cap="none">
              <a:solidFill>
                <a:srgbClr val="0F6F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19202b5dc7f_1_54"/>
          <p:cNvSpPr txBox="1">
            <a:spLocks noGrp="1"/>
          </p:cNvSpPr>
          <p:nvPr>
            <p:ph type="title"/>
          </p:nvPr>
        </p:nvSpPr>
        <p:spPr>
          <a:xfrm>
            <a:off x="2152650" y="123825"/>
            <a:ext cx="78867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>
                <a:solidFill>
                  <a:srgbClr val="0F6FC6"/>
                </a:solidFill>
              </a:rPr>
              <a:t>Meteosat Configuration Plans</a:t>
            </a:r>
            <a:endParaRPr sz="2500" b="1">
              <a:solidFill>
                <a:srgbClr val="0F6FC6"/>
              </a:solidFill>
            </a:endParaRPr>
          </a:p>
        </p:txBody>
      </p:sp>
      <p:sp>
        <p:nvSpPr>
          <p:cNvPr id="493" name="Google Shape;493;g19202b5dc7f_1_54"/>
          <p:cNvSpPr txBox="1">
            <a:spLocks noGrp="1"/>
          </p:cNvSpPr>
          <p:nvPr>
            <p:ph type="body" idx="1"/>
          </p:nvPr>
        </p:nvSpPr>
        <p:spPr>
          <a:xfrm>
            <a:off x="1566700" y="813425"/>
            <a:ext cx="9643200" cy="46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27"/>
              <a:buNone/>
            </a:pP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65" algn="l" rtl="0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MTG-I1 launched December 13, 2022 from French Guiana.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35" algn="l" rtl="0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SzPts val="2000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MTG-I1 will be assigned to Full Disk Scan Service (FDSS) when starting Prime operations at 0° ~ December 2024.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SzPts val="2000"/>
              <a:buChar char="○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There will be a ~12 month overlap between MET-10 and MTG-I1 at this location 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457200" lvl="0" indent="-355600" algn="l" rtl="0">
              <a:lnSpc>
                <a:spcPct val="80000"/>
              </a:lnSpc>
              <a:spcBef>
                <a:spcPts val="42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NOAA’s data policy should be largely the same between MSG and MTG</a:t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marL="257175" lvl="0" indent="-50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SzPts val="1313"/>
              <a:buNone/>
            </a:pPr>
            <a:endParaRPr sz="278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19202b5dc7f_1_59"/>
          <p:cNvSpPr txBox="1">
            <a:spLocks noGrp="1"/>
          </p:cNvSpPr>
          <p:nvPr>
            <p:ph type="title"/>
          </p:nvPr>
        </p:nvSpPr>
        <p:spPr>
          <a:xfrm>
            <a:off x="2332650" y="52976"/>
            <a:ext cx="7526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2500" b="1">
                <a:solidFill>
                  <a:srgbClr val="0F6FC6"/>
                </a:solidFill>
              </a:rPr>
              <a:t>Meteosat Third Generation (MTG) Satellites </a:t>
            </a:r>
            <a:endParaRPr sz="2500" b="1">
              <a:solidFill>
                <a:srgbClr val="0F6FC6"/>
              </a:solidFill>
            </a:endParaRPr>
          </a:p>
        </p:txBody>
      </p:sp>
      <p:sp>
        <p:nvSpPr>
          <p:cNvPr id="499" name="Google Shape;499;g19202b5dc7f_1_59"/>
          <p:cNvSpPr/>
          <p:nvPr/>
        </p:nvSpPr>
        <p:spPr>
          <a:xfrm>
            <a:off x="2667000" y="614877"/>
            <a:ext cx="186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endParaRPr sz="1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rPr lang="en-US"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19202b5dc7f_1_59"/>
          <p:cNvSpPr txBox="1">
            <a:spLocks noGrp="1"/>
          </p:cNvSpPr>
          <p:nvPr>
            <p:ph type="body" idx="1"/>
          </p:nvPr>
        </p:nvSpPr>
        <p:spPr>
          <a:xfrm>
            <a:off x="4255725" y="614876"/>
            <a:ext cx="7890600" cy="54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57175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Meteosat-12 (aka MTG-I1) (imager mission)</a:t>
            </a:r>
            <a:endParaRPr sz="8000"/>
          </a:p>
          <a:p>
            <a:pPr marL="609601" lvl="1" indent="-127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8000"/>
              <a:t> Launched December 13, 2022 </a:t>
            </a:r>
            <a:endParaRPr sz="8000"/>
          </a:p>
          <a:p>
            <a:pPr marL="609601" lvl="1" indent="-127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100000"/>
              <a:buChar char="–"/>
            </a:pPr>
            <a:r>
              <a:rPr lang="en-US" sz="8000"/>
              <a:t> Declared operational on December 4, 2024, as Meteosat-12</a:t>
            </a:r>
            <a:endParaRPr sz="8000"/>
          </a:p>
          <a:p>
            <a:pPr marL="609601" lvl="1" indent="-127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8000"/>
              <a:t> 16 spectral band imager (Flexible Combined Imager - FCI) and Lightning Imager (LI)</a:t>
            </a:r>
            <a:endParaRPr sz="8000"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Temporal and spatial resolutions similar to GOES-R series</a:t>
            </a:r>
            <a:endParaRPr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FCI - 10 minute FD scans and 2.5 minute scans over Europe</a:t>
            </a:r>
            <a:endParaRPr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LI – 84% FD coverage every 10 minutes and 100% European coverage every 2.5 minutes </a:t>
            </a:r>
            <a:endParaRPr/>
          </a:p>
          <a:p>
            <a:pPr marL="857250" lvl="2" indent="-127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81818"/>
              <a:buNone/>
            </a:pPr>
            <a:endParaRPr sz="4400"/>
          </a:p>
          <a:p>
            <a:pPr marL="257175" lvl="0" indent="-203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MTG-S1 (sounder mission)</a:t>
            </a:r>
            <a:endParaRPr sz="8000"/>
          </a:p>
          <a:p>
            <a:pPr marL="609601" lvl="1" indent="-127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 sz="8000"/>
              <a:t> Projected launch date July 2025</a:t>
            </a:r>
            <a:endParaRPr sz="8000"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fully operational by end of 2025</a:t>
            </a:r>
            <a:endParaRPr/>
          </a:p>
          <a:p>
            <a:pPr marL="557212" lvl="1" indent="-254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100000"/>
              <a:buChar char="–"/>
            </a:pPr>
            <a:r>
              <a:rPr lang="en-US" sz="8000"/>
              <a:t>First operational sounding satellite in geostationary orbit</a:t>
            </a:r>
            <a:endParaRPr sz="8000"/>
          </a:p>
          <a:p>
            <a:pPr marL="557212" lvl="1" indent="-2540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100000"/>
              <a:buChar char="–"/>
            </a:pPr>
            <a:r>
              <a:rPr lang="en-US" sz="8000"/>
              <a:t>InfraRed Sounder (IRS)</a:t>
            </a:r>
            <a:endParaRPr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Two Spectral bands: MWIR (4.44–6.25 µm) and LWIR (8.26–14.70 µm)</a:t>
            </a:r>
            <a:endParaRPr/>
          </a:p>
          <a:p>
            <a:pPr marL="857250" lvl="2" indent="-2540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100000"/>
              <a:buChar char="•"/>
            </a:pPr>
            <a:r>
              <a:rPr lang="en-US" sz="8000"/>
              <a:t>Spatial resolution of 4 km x 4 km at nadir</a:t>
            </a:r>
            <a:endParaRPr sz="8000"/>
          </a:p>
          <a:p>
            <a:pPr marL="557212" lvl="1" indent="-762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85712"/>
              <a:buNone/>
            </a:pPr>
            <a:endParaRPr/>
          </a:p>
          <a:p>
            <a:pPr marL="557212" lvl="1" indent="-762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85712"/>
              <a:buNone/>
            </a:pPr>
            <a:endParaRPr/>
          </a:p>
          <a:p>
            <a:pPr marL="557212" lvl="1" indent="-762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ct val="85712"/>
              <a:buNone/>
            </a:pPr>
            <a:endParaRPr/>
          </a:p>
        </p:txBody>
      </p:sp>
      <p:pic>
        <p:nvPicPr>
          <p:cNvPr id="501" name="Google Shape;501;g19202b5dc7f_1_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9550" y="819075"/>
            <a:ext cx="3893775" cy="2387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19202b5dc7f_1_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3207544"/>
            <a:ext cx="3950924" cy="24338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19202b5dc7f_1_65"/>
          <p:cNvSpPr txBox="1">
            <a:spLocks noGrp="1"/>
          </p:cNvSpPr>
          <p:nvPr>
            <p:ph type="title"/>
          </p:nvPr>
        </p:nvSpPr>
        <p:spPr>
          <a:xfrm>
            <a:off x="1981199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Planned MTG Products</a:t>
            </a:r>
            <a:endParaRPr/>
          </a:p>
        </p:txBody>
      </p:sp>
      <p:pic>
        <p:nvPicPr>
          <p:cNvPr id="508" name="Google Shape;508;g19202b5dc7f_1_65"/>
          <p:cNvPicPr preferRelativeResize="0"/>
          <p:nvPr/>
        </p:nvPicPr>
        <p:blipFill rotWithShape="1">
          <a:blip r:embed="rId3">
            <a:alphaModFix/>
          </a:blip>
          <a:srcRect r="10601"/>
          <a:stretch/>
        </p:blipFill>
        <p:spPr>
          <a:xfrm>
            <a:off x="3467101" y="1143000"/>
            <a:ext cx="5257799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9202b5dc7f_1_70"/>
          <p:cNvSpPr txBox="1">
            <a:spLocks noGrp="1"/>
          </p:cNvSpPr>
          <p:nvPr>
            <p:ph type="title"/>
          </p:nvPr>
        </p:nvSpPr>
        <p:spPr>
          <a:xfrm>
            <a:off x="1981200" y="331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/>
              <a:t>Planned MTG Products (cont.)</a:t>
            </a:r>
            <a:endParaRPr/>
          </a:p>
        </p:txBody>
      </p:sp>
      <p:pic>
        <p:nvPicPr>
          <p:cNvPr id="514" name="Google Shape;514;g19202b5dc7f_1_70"/>
          <p:cNvPicPr preferRelativeResize="0"/>
          <p:nvPr/>
        </p:nvPicPr>
        <p:blipFill rotWithShape="1">
          <a:blip r:embed="rId3">
            <a:alphaModFix/>
          </a:blip>
          <a:srcRect r="9624" b="4543"/>
          <a:stretch/>
        </p:blipFill>
        <p:spPr>
          <a:xfrm>
            <a:off x="3771900" y="1295402"/>
            <a:ext cx="4648200" cy="502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19202b5dc7f_1_70"/>
          <p:cNvPicPr preferRelativeResize="0"/>
          <p:nvPr/>
        </p:nvPicPr>
        <p:blipFill rotWithShape="1">
          <a:blip r:embed="rId4">
            <a:alphaModFix/>
          </a:blip>
          <a:srcRect r="10904"/>
          <a:stretch/>
        </p:blipFill>
        <p:spPr>
          <a:xfrm>
            <a:off x="3771900" y="866777"/>
            <a:ext cx="4533899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33629be023f_0_109"/>
          <p:cNvSpPr txBox="1"/>
          <p:nvPr/>
        </p:nvSpPr>
        <p:spPr>
          <a:xfrm>
            <a:off x="2294550" y="2998050"/>
            <a:ext cx="7602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McIDAS at NOAA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33629be023f_0_117"/>
          <p:cNvSpPr txBox="1"/>
          <p:nvPr/>
        </p:nvSpPr>
        <p:spPr>
          <a:xfrm>
            <a:off x="547775" y="1922725"/>
            <a:ext cx="11218200" cy="43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4318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NESDIS is nearing the end of a multi-year project to migrate almost all production from in-house hardware to the AWS (Amazon) cloud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existing apps have been rewritten as Enterprise Algorithms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Directly ingesting satellite data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About 85% of programs scheduled to move have been completed; rest should finish by end of year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g33629be023f_0_117"/>
          <p:cNvSpPr txBox="1"/>
          <p:nvPr/>
        </p:nvSpPr>
        <p:spPr>
          <a:xfrm>
            <a:off x="547775" y="383425"/>
            <a:ext cx="112182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NOAA/OSPO Usage of McIDAS Continues to Decline</a:t>
            </a:r>
            <a:endParaRPr sz="4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Cloud Migration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33629be023f_0_126"/>
          <p:cNvSpPr txBox="1">
            <a:spLocks noGrp="1"/>
          </p:cNvSpPr>
          <p:nvPr>
            <p:ph type="title"/>
          </p:nvPr>
        </p:nvSpPr>
        <p:spPr>
          <a:xfrm>
            <a:off x="609600" y="-227303"/>
            <a:ext cx="10972800" cy="832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Arctic Composite </a:t>
            </a:r>
            <a:endParaRPr/>
          </a:p>
        </p:txBody>
      </p:sp>
      <p:pic>
        <p:nvPicPr>
          <p:cNvPr id="535" name="Google Shape;535;g33629be023f_0_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8113" y="605201"/>
            <a:ext cx="5555775" cy="564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33629be023f_0_13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Precipitation Products Updates</a:t>
            </a:r>
            <a:endParaRPr/>
          </a:p>
        </p:txBody>
      </p:sp>
      <p:sp>
        <p:nvSpPr>
          <p:cNvPr id="542" name="Google Shape;542;g33629be023f_0_132"/>
          <p:cNvSpPr txBox="1"/>
          <p:nvPr/>
        </p:nvSpPr>
        <p:spPr>
          <a:xfrm>
            <a:off x="54775" y="1709100"/>
            <a:ext cx="12137100" cy="6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95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Enterprise Satellite Rainfall Rate Estimates</a:t>
            </a:r>
            <a:endParaRPr sz="295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350" b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Operation status:</a:t>
            </a:r>
            <a:endParaRPr sz="2350" b="1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1.Enterprise Satellite Rainfall Rate Estimates (RR) became operational in NCCF in early 2024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6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RR is the new version of GHE.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EN RR will be only generating global netcdf products.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50" b="1">
                <a:solidFill>
                  <a:srgbClr val="EE0000"/>
                </a:solidFill>
                <a:latin typeface="Calibri"/>
                <a:ea typeface="Calibri"/>
                <a:cs typeface="Calibri"/>
                <a:sym typeface="Calibri"/>
              </a:rPr>
              <a:t> 	No CONUS GRIB2 file will be generated from EN RR!!!!!</a:t>
            </a:r>
            <a:endParaRPr sz="2050" b="1">
              <a:solidFill>
                <a:srgbClr val="EE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Legacy GHE products were expected to retire 30 days after EN RR transitioned into operation on NCCF.  However: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GHE was part of a global flash flood guidance program coordinated with the WMO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AutoNum type="alphaLcPeriod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Was a primary input for ETRAP, which will not transition to NCCF until summer 2025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The legacy GHE will probably end by Labor Day 2025.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3629be023f_0_14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SAB Usage to Continue</a:t>
            </a:r>
            <a:endParaRPr/>
          </a:p>
        </p:txBody>
      </p:sp>
      <p:sp>
        <p:nvSpPr>
          <p:cNvPr id="549" name="Google Shape;549;g33629be023f_0_141"/>
          <p:cNvSpPr txBox="1"/>
          <p:nvPr/>
        </p:nvSpPr>
        <p:spPr>
          <a:xfrm>
            <a:off x="1347500" y="1643300"/>
            <a:ext cx="102348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 to divest the Tropical Desk have stalled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tropical and volcano desks remain strong McIDAS users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SAB McIDAS products did receive updates for GOES-19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431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Char char="●"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Plans in place for MTG data (no delivery as yet)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"/>
          <p:cNvSpPr txBox="1">
            <a:spLocks noGrp="1"/>
          </p:cNvSpPr>
          <p:nvPr>
            <p:ph type="title"/>
          </p:nvPr>
        </p:nvSpPr>
        <p:spPr>
          <a:xfrm>
            <a:off x="1981200" y="-1"/>
            <a:ext cx="7914600" cy="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b="0"/>
              <a:t>Meeting Agenda</a:t>
            </a:r>
            <a:endParaRPr/>
          </a:p>
        </p:txBody>
      </p:sp>
      <p:sp>
        <p:nvSpPr>
          <p:cNvPr id="257" name="Google Shape;257;p3"/>
          <p:cNvSpPr txBox="1">
            <a:spLocks noGrp="1"/>
          </p:cNvSpPr>
          <p:nvPr>
            <p:ph type="body" idx="1"/>
          </p:nvPr>
        </p:nvSpPr>
        <p:spPr>
          <a:xfrm>
            <a:off x="1428875" y="1047750"/>
            <a:ext cx="9681900" cy="51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/>
              <a:t>Introduction</a:t>
            </a:r>
            <a:r>
              <a:rPr lang="en-US" sz="3000"/>
              <a:t> </a:t>
            </a:r>
            <a:endParaRPr sz="3000" b="1"/>
          </a:p>
          <a:p>
            <a:pPr marL="457200" lvl="0" indent="-41055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/>
              <a:t>Part 1: Satellite Status/Product Updates </a:t>
            </a:r>
            <a:endParaRPr sz="3000" b="1"/>
          </a:p>
          <a:p>
            <a:pPr marL="457200" lvl="0" indent="-410556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000"/>
              <a:buChar char="•"/>
            </a:pPr>
            <a:r>
              <a:rPr lang="en-US" sz="3000" b="1"/>
              <a:t>Part 2: McIDAS Updates</a:t>
            </a:r>
            <a:endParaRPr sz="30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g3362f17601e_1_94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RGBs in SAB</a:t>
            </a:r>
            <a:endParaRPr/>
          </a:p>
        </p:txBody>
      </p:sp>
      <p:sp>
        <p:nvSpPr>
          <p:cNvPr id="555" name="Google Shape;555;g3362f17601e_1_94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Background script continuously builds/saves RGB components for fast loading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17 RGBs being made full-time in FDSK 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Volcano: PAVA, PAVB, ASH, SO2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Weather: DTMP, NTMP, AIRMAS, SEVST, DNMP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Imagery: TRUE, NATCOL, SNOW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Air quality: SMOKE, DUST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Fire: DayFire7, DLCFIRE, FireT</a:t>
            </a:r>
            <a:endParaRPr/>
          </a:p>
          <a:p>
            <a:pPr marL="342900" lvl="0" indent="-342900" algn="l" rtl="0"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8 in CONUS</a:t>
            </a:r>
            <a:endParaRPr/>
          </a:p>
          <a:p>
            <a:pPr marL="742950" lvl="1" indent="-285750" algn="l" rtl="0">
              <a:spcBef>
                <a:spcPts val="518"/>
              </a:spcBef>
              <a:spcAft>
                <a:spcPts val="0"/>
              </a:spcAft>
              <a:buClr>
                <a:schemeClr val="dk1"/>
              </a:buClr>
              <a:buSzPct val="100000"/>
              <a:buChar char="–"/>
            </a:pPr>
            <a:r>
              <a:rPr lang="en-US"/>
              <a:t>PAVA, ASH, SMOKE, TRUE, DTMP, NTMP, DNMP, FireT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3362f17601e_1_8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looprgb.sh script for SAB</a:t>
            </a:r>
            <a:endParaRPr/>
          </a:p>
        </p:txBody>
      </p:sp>
      <p:pic>
        <p:nvPicPr>
          <p:cNvPr id="561" name="Google Shape;561;g3362f17601e_1_8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75995" y="1676400"/>
            <a:ext cx="9900004" cy="44915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3362f17601e_1_99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68" name="Google Shape;568;g3362f17601e_1_99"/>
          <p:cNvSpPr txBox="1"/>
          <p:nvPr/>
        </p:nvSpPr>
        <p:spPr>
          <a:xfrm>
            <a:off x="3810000" y="274638"/>
            <a:ext cx="4572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Combined Day/Night MicroPhysics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g3362f17601e_1_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850" y="571500"/>
            <a:ext cx="85725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3629be023f_0_161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OSPO External ADDE Servers</a:t>
            </a:r>
            <a:endParaRPr/>
          </a:p>
        </p:txBody>
      </p:sp>
      <p:sp>
        <p:nvSpPr>
          <p:cNvPr id="576" name="Google Shape;576;g33629be023f_0_16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700"/>
              <a:t>Geodist1 - GHE data</a:t>
            </a:r>
            <a:endParaRPr sz="37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700"/>
              <a:t>Geodist4 - Polar (Metop) data</a:t>
            </a:r>
            <a:endParaRPr sz="37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700"/>
              <a:t>Geodist6 - MSG data (at PM and IO)</a:t>
            </a:r>
            <a:endParaRPr sz="37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700"/>
              <a:t>Geodist7 - Himawari data</a:t>
            </a:r>
            <a:endParaRPr sz="37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700"/>
              <a:t>FOS - NOAAPort/XCD Data</a:t>
            </a:r>
            <a:endParaRPr sz="370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700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00" i="1"/>
              <a:t>NOAA does plan to decommission these servers.</a:t>
            </a:r>
            <a:endParaRPr sz="3400" i="1"/>
          </a:p>
          <a:p>
            <a:pPr marL="0" lvl="0" indent="0" algn="ctr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400" i="1"/>
              <a:t>Cannot promise, but should remain available through 2026</a:t>
            </a:r>
            <a:endParaRPr sz="3400" i="1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7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33629be023f_0_147"/>
          <p:cNvSpPr txBox="1">
            <a:spLocks noGrp="1"/>
          </p:cNvSpPr>
          <p:nvPr>
            <p:ph type="title"/>
          </p:nvPr>
        </p:nvSpPr>
        <p:spPr>
          <a:xfrm>
            <a:off x="609600" y="99363"/>
            <a:ext cx="109728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NOAA/STAR GOES Viewer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https://www.star.nesdis.noaa.gov/GOES/index.php</a:t>
            </a:r>
            <a:endParaRPr sz="2000"/>
          </a:p>
        </p:txBody>
      </p:sp>
      <p:pic>
        <p:nvPicPr>
          <p:cNvPr id="583" name="Google Shape;583;g33629be023f_0_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9617" y="1319075"/>
            <a:ext cx="10076972" cy="564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3362f17601e_1_11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NOAA/STAR</a:t>
            </a:r>
            <a:br>
              <a:rPr lang="en-US"/>
            </a:br>
            <a:r>
              <a:rPr lang="en-US"/>
              <a:t>GLM Overlay, log scaled</a:t>
            </a:r>
            <a:endParaRPr/>
          </a:p>
        </p:txBody>
      </p:sp>
      <p:pic>
        <p:nvPicPr>
          <p:cNvPr id="589" name="Google Shape;589;g3362f17601e_1_11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05200" y="1417650"/>
            <a:ext cx="5181600" cy="51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33629be023f_0_15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66037"/>
              <a:buFont typeface="Calibri"/>
              <a:buNone/>
            </a:pPr>
            <a:r>
              <a:rPr lang="en-US"/>
              <a:t>NOAA/STAR</a:t>
            </a:r>
            <a:br>
              <a:rPr lang="en-US"/>
            </a:br>
            <a:r>
              <a:rPr lang="en-US" sz="2650"/>
              <a:t>Individual Weather Forecast Offices</a:t>
            </a:r>
            <a:endParaRPr sz="2650"/>
          </a:p>
        </p:txBody>
      </p:sp>
      <p:pic>
        <p:nvPicPr>
          <p:cNvPr id="595" name="Google Shape;595;g33629be023f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400" y="1350950"/>
            <a:ext cx="9628679" cy="524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1" name="Google Shape;601;p186"/>
          <p:cNvGraphicFramePr/>
          <p:nvPr/>
        </p:nvGraphicFramePr>
        <p:xfrm>
          <a:off x="1956144" y="1066800"/>
          <a:ext cx="8330850" cy="4191110"/>
        </p:xfrm>
        <a:graphic>
          <a:graphicData uri="http://schemas.openxmlformats.org/drawingml/2006/table">
            <a:tbl>
              <a:tblPr>
                <a:noFill/>
                <a:tableStyleId>{4E5F7569-B99F-412C-9292-AAD76C19509A}</a:tableStyleId>
              </a:tblPr>
              <a:tblGrid>
                <a:gridCol w="2082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4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59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Information</a:t>
                      </a:r>
                      <a:endParaRPr sz="1900" b="1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b="1" u="none" strike="noStrike" cap="none"/>
                        <a:t>Web Link/Email Address</a:t>
                      </a:r>
                      <a:endParaRPr sz="1900" b="1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ESPC Messages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3"/>
                        </a:rPr>
                        <a:t>http://www.ospo.noaa.gov/Operations/messages.html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24/7 Help Desk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4"/>
                        </a:rPr>
                        <a:t>ESPCOperations@noaa.gov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User Services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5"/>
                        </a:rPr>
                        <a:t>SPSD.UserServices@noaa.gov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Data Access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6"/>
                        </a:rPr>
                        <a:t>NESDIS.Data.Access@noaa.gov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Webmaster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7"/>
                        </a:rPr>
                        <a:t>SSDWebmaster@noaa.gov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Facebook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8"/>
                        </a:rPr>
                        <a:t>https://www.facebook.com/NOAASatellites/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   Twitter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9"/>
                        </a:rPr>
                        <a:t>www.twitter.com/noaasatellites 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Satellite Ops Status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10"/>
                        </a:rPr>
                        <a:t>http://www.ospo.noaa.gov/Operations/daily-news.html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Press releases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900"/>
                        <a:buFont typeface="Calibri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11"/>
                        </a:rPr>
                        <a:t>https://www.nesdis.noaa.gov/press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5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none" strike="noStrike" cap="none"/>
                        <a:t>Web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900"/>
                        <a:buFont typeface="Arial"/>
                        <a:buNone/>
                      </a:pPr>
                      <a:r>
                        <a:rPr lang="en-US" sz="1900" u="sng" strike="noStrike" cap="none">
                          <a:solidFill>
                            <a:schemeClr val="hlink"/>
                          </a:solidFill>
                          <a:hlinkClick r:id="rId12"/>
                        </a:rPr>
                        <a:t>www.ospo.noaa.gov</a:t>
                      </a:r>
                      <a:endParaRPr sz="1900" u="none" strike="noStrike" cap="none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02" name="Google Shape;602;p186"/>
          <p:cNvSpPr txBox="1">
            <a:spLocks noGrp="1"/>
          </p:cNvSpPr>
          <p:nvPr>
            <p:ph type="title"/>
          </p:nvPr>
        </p:nvSpPr>
        <p:spPr>
          <a:xfrm>
            <a:off x="1422228" y="152402"/>
            <a:ext cx="92964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sz="4000"/>
              <a:t>ESPC Notifications, Status, and Contacts</a:t>
            </a:r>
            <a:endParaRPr sz="4000"/>
          </a:p>
        </p:txBody>
      </p:sp>
      <p:sp>
        <p:nvSpPr>
          <p:cNvPr id="603" name="Google Shape;603;p186"/>
          <p:cNvSpPr txBox="1"/>
          <p:nvPr/>
        </p:nvSpPr>
        <p:spPr>
          <a:xfrm>
            <a:off x="1410036" y="5486402"/>
            <a:ext cx="9296400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4000" b="1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97c0ea5292_1_96"/>
          <p:cNvSpPr txBox="1">
            <a:spLocks noGrp="1"/>
          </p:cNvSpPr>
          <p:nvPr>
            <p:ph type="title"/>
          </p:nvPr>
        </p:nvSpPr>
        <p:spPr>
          <a:xfrm>
            <a:off x="1905000" y="2514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Questions?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85"/>
          <p:cNvSpPr txBox="1">
            <a:spLocks noGrp="1"/>
          </p:cNvSpPr>
          <p:nvPr>
            <p:ph type="title"/>
          </p:nvPr>
        </p:nvSpPr>
        <p:spPr>
          <a:xfrm>
            <a:off x="1905000" y="2514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/>
              <a:t>Outstanding Issues, Comments &amp; Open Floor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5"/>
          <p:cNvSpPr txBox="1">
            <a:spLocks noGrp="1"/>
          </p:cNvSpPr>
          <p:nvPr>
            <p:ph type="ctrTitle"/>
          </p:nvPr>
        </p:nvSpPr>
        <p:spPr>
          <a:xfrm>
            <a:off x="2057400" y="1223963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/>
              <a:t>GOES-R Update</a:t>
            </a:r>
            <a:endParaRPr/>
          </a:p>
        </p:txBody>
      </p:sp>
      <p:sp>
        <p:nvSpPr>
          <p:cNvPr id="263" name="Google Shape;263;p55"/>
          <p:cNvSpPr txBox="1">
            <a:spLocks noGrp="1"/>
          </p:cNvSpPr>
          <p:nvPr>
            <p:ph type="subTitle" idx="1"/>
          </p:nvPr>
        </p:nvSpPr>
        <p:spPr>
          <a:xfrm>
            <a:off x="2057400" y="2971800"/>
            <a:ext cx="7772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/>
          </a:p>
          <a:p>
            <a:pPr marL="0" lvl="0" indent="0" algn="ctr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SzPts val="32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64" name="Google Shape;264;p55"/>
          <p:cNvSpPr txBox="1">
            <a:spLocks noGrp="1"/>
          </p:cNvSpPr>
          <p:nvPr>
            <p:ph type="sldNum" idx="12"/>
          </p:nvPr>
        </p:nvSpPr>
        <p:spPr>
          <a:xfrm>
            <a:off x="8534400" y="6553200"/>
            <a:ext cx="2133600" cy="2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6-</a:t>
            </a: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8ff1a60233_1_832"/>
          <p:cNvSpPr txBox="1"/>
          <p:nvPr/>
        </p:nvSpPr>
        <p:spPr>
          <a:xfrm>
            <a:off x="9059419" y="6474525"/>
            <a:ext cx="16002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g18ff1a60233_1_832"/>
          <p:cNvSpPr txBox="1"/>
          <p:nvPr/>
        </p:nvSpPr>
        <p:spPr>
          <a:xfrm>
            <a:off x="2905327" y="105856"/>
            <a:ext cx="63531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GOES-18 and GOES-</a:t>
            </a:r>
            <a:r>
              <a:rPr lang="en-US" sz="3600" b="1"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Status</a:t>
            </a:r>
            <a:endParaRPr sz="36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18ff1a60233_1_832"/>
          <p:cNvSpPr/>
          <p:nvPr/>
        </p:nvSpPr>
        <p:spPr>
          <a:xfrm>
            <a:off x="904875" y="738150"/>
            <a:ext cx="6353100" cy="56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GOES-18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GOES-18 is Operational GOES-West satellite as of January 4, 2023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57175" marR="0" lvl="0" indent="-24447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Operational GOES-East satellite as of April 7, 2025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4311" marR="0" lvl="0" indent="-100011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57212" marR="0" lvl="1" indent="-11271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g18ff1a60233_1_832"/>
          <p:cNvSpPr txBox="1"/>
          <p:nvPr/>
        </p:nvSpPr>
        <p:spPr>
          <a:xfrm>
            <a:off x="6449421" y="3553053"/>
            <a:ext cx="4025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8ff1a60233_1_832"/>
          <p:cNvSpPr txBox="1"/>
          <p:nvPr/>
        </p:nvSpPr>
        <p:spPr>
          <a:xfrm>
            <a:off x="7509209" y="5790566"/>
            <a:ext cx="4025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GOES-U acoustics testing at Lockheed Martin Space facility in Littleton, 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5" name="Google Shape;275;g18ff1a60233_1_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57649" y="834575"/>
            <a:ext cx="3295951" cy="495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8ff1a60233_1_851"/>
          <p:cNvSpPr txBox="1"/>
          <p:nvPr/>
        </p:nvSpPr>
        <p:spPr>
          <a:xfrm>
            <a:off x="4057875" y="43525"/>
            <a:ext cx="3760200" cy="4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 Constellation 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g18ff1a60233_1_851"/>
          <p:cNvSpPr/>
          <p:nvPr/>
        </p:nvSpPr>
        <p:spPr>
          <a:xfrm>
            <a:off x="10110082" y="6192143"/>
            <a:ext cx="17268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M. Seybold, D. Pogorzala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18ff1a60233_1_851"/>
          <p:cNvSpPr/>
          <p:nvPr/>
        </p:nvSpPr>
        <p:spPr>
          <a:xfrm>
            <a:off x="6841528" y="1726274"/>
            <a:ext cx="1828800" cy="1843800"/>
          </a:xfrm>
          <a:prstGeom prst="ellipse">
            <a:avLst/>
          </a:prstGeom>
          <a:solidFill>
            <a:srgbClr val="000000">
              <a:alpha val="80000"/>
            </a:srgbClr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g18ff1a60233_1_8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45443" y="1622182"/>
            <a:ext cx="182880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g18ff1a60233_1_851"/>
          <p:cNvSpPr/>
          <p:nvPr/>
        </p:nvSpPr>
        <p:spPr>
          <a:xfrm>
            <a:off x="9402112" y="1029977"/>
            <a:ext cx="715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GOES-East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75.2° West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18ff1a60233_1_851"/>
          <p:cNvSpPr/>
          <p:nvPr/>
        </p:nvSpPr>
        <p:spPr>
          <a:xfrm>
            <a:off x="7378826" y="1081775"/>
            <a:ext cx="75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Storage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1200">
                <a:latin typeface="Calibri"/>
                <a:ea typeface="Calibri"/>
                <a:cs typeface="Calibri"/>
                <a:sym typeface="Calibri"/>
              </a:rPr>
              <a:t>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95.8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° West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18ff1a60233_1_851" descr="C:\Users\kyle.herring\Desktop\goes-r-no-background-lr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663">
            <a:off x="9640738" y="2415346"/>
            <a:ext cx="641143" cy="39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18ff1a60233_1_8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4774" y="2436986"/>
            <a:ext cx="442295" cy="329619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18ff1a60233_1_851"/>
          <p:cNvSpPr/>
          <p:nvPr/>
        </p:nvSpPr>
        <p:spPr>
          <a:xfrm>
            <a:off x="5538485" y="1081763"/>
            <a:ext cx="754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Storage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GOES-17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104.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° West 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g18ff1a60233_1_851"/>
          <p:cNvSpPr/>
          <p:nvPr/>
        </p:nvSpPr>
        <p:spPr>
          <a:xfrm>
            <a:off x="3192325" y="1687388"/>
            <a:ext cx="1828800" cy="1828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2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18ff1a60233_1_851" descr="C:\Users\kyle.herring\Desktop\goes-r-no-background-lr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663">
            <a:off x="5698323" y="2350142"/>
            <a:ext cx="641143" cy="391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8ff1a60233_1_8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3528" y="1635872"/>
            <a:ext cx="1828800" cy="1819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8ff1a60233_1_851" descr="C:\Users\kyle.herring\Desktop\goes-r-no-background-lrg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9663">
            <a:off x="2183397" y="2452606"/>
            <a:ext cx="641143" cy="39109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8ff1a60233_1_851"/>
          <p:cNvSpPr/>
          <p:nvPr/>
        </p:nvSpPr>
        <p:spPr>
          <a:xfrm>
            <a:off x="1880872" y="1031352"/>
            <a:ext cx="794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GOES-West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GOES-18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137.0° West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18ff1a60233_1_851"/>
          <p:cNvSpPr/>
          <p:nvPr/>
        </p:nvSpPr>
        <p:spPr>
          <a:xfrm>
            <a:off x="3381835" y="3904647"/>
            <a:ext cx="4748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18ff1a60233_1_851"/>
          <p:cNvSpPr txBox="1"/>
          <p:nvPr/>
        </p:nvSpPr>
        <p:spPr>
          <a:xfrm>
            <a:off x="1021850" y="4727150"/>
            <a:ext cx="9348600" cy="116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GOES-14 will be transferred to U.S. Space Force and will move to Australia this summer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GOES-15 has been transferred to U.S. Space Force and is located over the Indian Ocean (61.6° E)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Char char="●"/>
            </a:pP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GOES-1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&amp; GOES-1</a:t>
            </a:r>
            <a:r>
              <a:rPr lang="en-US" sz="160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en-US" sz="1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now in Storage/Standby, and are ready to provide backup capabilities in the effect of a GOES-East or GOES-West anomaly</a:t>
            </a:r>
            <a:endParaRPr sz="16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18ff1a60233_1_851"/>
          <p:cNvSpPr/>
          <p:nvPr/>
        </p:nvSpPr>
        <p:spPr>
          <a:xfrm>
            <a:off x="5021125" y="1622175"/>
            <a:ext cx="1828800" cy="1828800"/>
          </a:xfrm>
          <a:prstGeom prst="ellipse">
            <a:avLst/>
          </a:pr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373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18ff1a60233_1_851"/>
          <p:cNvSpPr txBox="1"/>
          <p:nvPr/>
        </p:nvSpPr>
        <p:spPr>
          <a:xfrm>
            <a:off x="3591325" y="989375"/>
            <a:ext cx="1030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Storage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GOES-14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108.4° West</a:t>
            </a:r>
            <a:endParaRPr/>
          </a:p>
        </p:txBody>
      </p:sp>
      <p:pic>
        <p:nvPicPr>
          <p:cNvPr id="298" name="Google Shape;298;g18ff1a60233_1_8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20012" y="2371774"/>
            <a:ext cx="442295" cy="329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g18ff1a60233_1_8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85587" y="2371761"/>
            <a:ext cx="442295" cy="3296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8ff1a60233_1_925"/>
          <p:cNvSpPr txBox="1"/>
          <p:nvPr/>
        </p:nvSpPr>
        <p:spPr>
          <a:xfrm>
            <a:off x="2254125" y="33793"/>
            <a:ext cx="7543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 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1800" b="1">
                <a:latin typeface="Calibri"/>
                <a:ea typeface="Calibri"/>
                <a:cs typeface="Calibri"/>
                <a:sym typeface="Calibri"/>
              </a:rPr>
              <a:t>https://www.ospo.noaa.gov/operations/goes/status.html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g18ff1a60233_1_9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09101"/>
            <a:ext cx="11887451" cy="54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3629be023f_0_3"/>
          <p:cNvSpPr txBox="1"/>
          <p:nvPr/>
        </p:nvSpPr>
        <p:spPr>
          <a:xfrm>
            <a:off x="2630125" y="-7"/>
            <a:ext cx="75438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GOES Status</a:t>
            </a:r>
            <a:endParaRPr sz="30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33629be023f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325" y="756200"/>
            <a:ext cx="9421549" cy="5730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2653</Words>
  <Application>Microsoft Office PowerPoint</Application>
  <PresentationFormat>Widescreen</PresentationFormat>
  <Paragraphs>453</Paragraphs>
  <Slides>49</Slides>
  <Notes>47</Notes>
  <HiddenSlides>4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Tahoma</vt:lpstr>
      <vt:lpstr>Arial Narrow</vt:lpstr>
      <vt:lpstr>Calibri</vt:lpstr>
      <vt:lpstr>Arial</vt:lpstr>
      <vt:lpstr>Candara</vt:lpstr>
      <vt:lpstr>Roboto</vt:lpstr>
      <vt:lpstr>Office Theme</vt:lpstr>
      <vt:lpstr>Office Theme</vt:lpstr>
      <vt:lpstr>PowerPoint Presentation</vt:lpstr>
      <vt:lpstr>Introduction (Jason, Joe, Josh)</vt:lpstr>
      <vt:lpstr>Introduction (Steve, Jessica)</vt:lpstr>
      <vt:lpstr>Meeting Agenda</vt:lpstr>
      <vt:lpstr>GOES-R Update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Overall Mission Status | S-NPP</vt:lpstr>
      <vt:lpstr>Overall Mission Status | NOAA-20</vt:lpstr>
      <vt:lpstr>Overall Mission Status | NOAA-21</vt:lpstr>
      <vt:lpstr>PowerPoint Presentation</vt:lpstr>
      <vt:lpstr>PowerPoint Presentation</vt:lpstr>
      <vt:lpstr>PowerPoint Presentation</vt:lpstr>
      <vt:lpstr>PowerPoint Presentation</vt:lpstr>
      <vt:lpstr>Himawari-8/9/10 Constellation Plans</vt:lpstr>
      <vt:lpstr> NOAA’s Himawari-8/9 Data Access Options</vt:lpstr>
      <vt:lpstr>NOAA’s Himawari-8/9 Operational Products: PDA and BDP Distribution  </vt:lpstr>
      <vt:lpstr>Himawari Scanning Sectors including Floating 2.5 min Target Area (Region 3)</vt:lpstr>
      <vt:lpstr>Current Meteosat Constellation</vt:lpstr>
      <vt:lpstr>Meteosat Configuration Plans</vt:lpstr>
      <vt:lpstr>Meteosat Third Generation (MTG) Satellites </vt:lpstr>
      <vt:lpstr>Planned MTG Products</vt:lpstr>
      <vt:lpstr>Planned MTG Products (cont.)</vt:lpstr>
      <vt:lpstr>PowerPoint Presentation</vt:lpstr>
      <vt:lpstr>PowerPoint Presentation</vt:lpstr>
      <vt:lpstr>Arctic Composite </vt:lpstr>
      <vt:lpstr>Precipitation Products Updates</vt:lpstr>
      <vt:lpstr>SAB Usage to Continue</vt:lpstr>
      <vt:lpstr>RGBs in SAB</vt:lpstr>
      <vt:lpstr>looprgb.sh script for SAB</vt:lpstr>
      <vt:lpstr> </vt:lpstr>
      <vt:lpstr>OSPO External ADDE Servers</vt:lpstr>
      <vt:lpstr>NOAA/STAR GOES Viewer https://www.star.nesdis.noaa.gov/GOES/index.php</vt:lpstr>
      <vt:lpstr>NOAA/STAR GLM Overlay, log scaled</vt:lpstr>
      <vt:lpstr>NOAA/STAR Individual Weather Forecast Offices</vt:lpstr>
      <vt:lpstr>ESPC Notifications, Status, and Contacts</vt:lpstr>
      <vt:lpstr>Questions?</vt:lpstr>
      <vt:lpstr>Outstanding Issues, Comments &amp; Open Floor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V. Fiore</dc:creator>
  <cp:lastModifiedBy>Clay Davenport</cp:lastModifiedBy>
  <cp:revision>2</cp:revision>
  <dcterms:modified xsi:type="dcterms:W3CDTF">2025-05-21T12:13:56Z</dcterms:modified>
</cp:coreProperties>
</file>