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083" r:id="rId1"/>
  </p:sldMasterIdLst>
  <p:notesMasterIdLst>
    <p:notesMasterId r:id="rId17"/>
  </p:notesMasterIdLst>
  <p:handoutMasterIdLst>
    <p:handoutMasterId r:id="rId18"/>
  </p:handoutMasterIdLst>
  <p:sldIdLst>
    <p:sldId id="256" r:id="rId2"/>
    <p:sldId id="1325" r:id="rId3"/>
    <p:sldId id="326" r:id="rId4"/>
    <p:sldId id="330" r:id="rId5"/>
    <p:sldId id="345" r:id="rId6"/>
    <p:sldId id="328" r:id="rId7"/>
    <p:sldId id="329" r:id="rId8"/>
    <p:sldId id="332" r:id="rId9"/>
    <p:sldId id="343" r:id="rId10"/>
    <p:sldId id="331" r:id="rId11"/>
    <p:sldId id="1324" r:id="rId12"/>
    <p:sldId id="337" r:id="rId13"/>
    <p:sldId id="1326" r:id="rId14"/>
    <p:sldId id="336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0"/>
    <p:restoredTop sz="94762"/>
  </p:normalViewPr>
  <p:slideViewPr>
    <p:cSldViewPr snapToGrid="0" snapToObjects="1">
      <p:cViewPr varScale="1">
        <p:scale>
          <a:sx n="117" d="100"/>
          <a:sy n="117" d="100"/>
        </p:scale>
        <p:origin x="18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716B2-E91A-BC49-8122-E3A0066D84EC}" type="datetimeFigureOut">
              <a:rPr lang="en-US" smtClean="0"/>
              <a:t>5/20/25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75EB2-6D21-E542-A169-12E7BC9E4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726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9754A-4E39-EC48-8E37-7DE84C5404AB}" type="datetimeFigureOut">
              <a:rPr lang="en-US" smtClean="0"/>
              <a:t>5/20/25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3D712-8D36-EF4F-860C-3332F497A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270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visad/visad/graphs/contributor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 dirty="0"/>
              <a:t>who maintains </a:t>
            </a:r>
            <a:r>
              <a:rPr sz="2200" dirty="0" err="1"/>
              <a:t>VisAD?primarily</a:t>
            </a:r>
            <a:r>
              <a:rPr sz="2200" dirty="0"/>
              <a:t> Rink, Whittaker, Don Murray</a:t>
            </a:r>
          </a:p>
          <a:p>
            <a:pPr lvl="0">
              <a:defRPr sz="1800"/>
            </a:pPr>
            <a:r>
              <a:rPr sz="2200" u="sng" dirty="0">
                <a:solidFill>
                  <a:srgbClr val="EC4D4D"/>
                </a:solidFill>
                <a:uFill>
                  <a:solidFill>
                    <a:srgbClr val="EC4D4D"/>
                  </a:solidFill>
                </a:uFill>
                <a:hlinkClick r:id="rId3"/>
              </a:rPr>
              <a:t>https://github.com/visad/visad/graphs/contributors</a:t>
            </a:r>
            <a:endParaRPr sz="2200" dirty="0"/>
          </a:p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DDF9-616B-494E-AE74-1E4E52FE53F8}" type="datetime1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FFB5-2274-1B4E-8FE9-1BCAF5375725}" type="datetime1">
              <a:rPr lang="en-US" smtClean="0"/>
              <a:t>5/20/25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CFD7F-2E39-4A4D-8BDE-2636794B09A6}" type="datetime1">
              <a:rPr lang="en-US" smtClean="0"/>
              <a:t>5/20/25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A9FC-4F49-E44C-8425-7A6C5B6A619A}" type="datetime1">
              <a:rPr lang="en-US" smtClean="0"/>
              <a:t>5/20/25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00D4-8494-7746-ABA0-CC7C2F417488}" type="datetime1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F9C0-57C7-F44D-8DBC-1B25E5EED08A}" type="datetime1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685800" y="1760538"/>
            <a:ext cx="3611880" cy="5097462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06953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E707-00DD-3549-AAB8-26FAC56DADCB}" type="datetime1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1004-BABC-4245-977D-E9CD43BB4B71}" type="datetime1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A894-1308-6145-83A0-3ABC70B5085C}" type="datetime1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26E7-8CF7-1A4F-ACC0-F2D291AB29B1}" type="datetime1">
              <a:rPr lang="en-US" smtClean="0"/>
              <a:t>5/20/25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98D7-5ED6-0648-9AE0-6B41E4661478}" type="datetime1">
              <a:rPr lang="en-US" smtClean="0"/>
              <a:t>5/20/25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97A6-FCA1-984B-B73A-A7159B6C4EB5}" type="datetime1">
              <a:rPr lang="en-US" smtClean="0"/>
              <a:t>5/20/25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4DBE-747A-D84A-9307-2ECED49E8AAD}" type="datetime1">
              <a:rPr lang="en-US" smtClean="0"/>
              <a:t>5/20/25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E484-3C8D-064E-A1F8-D7809A202761}" type="datetime1">
              <a:rPr lang="en-US" smtClean="0"/>
              <a:t>5/20/25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5981386-22D4-484C-A914-BD18468FC48A}" type="datetime1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84" r:id="rId1"/>
    <p:sldLayoutId id="2147485085" r:id="rId2"/>
    <p:sldLayoutId id="2147485086" r:id="rId3"/>
    <p:sldLayoutId id="2147485087" r:id="rId4"/>
    <p:sldLayoutId id="2147485088" r:id="rId5"/>
    <p:sldLayoutId id="2147485089" r:id="rId6"/>
    <p:sldLayoutId id="2147485090" r:id="rId7"/>
    <p:sldLayoutId id="2147485091" r:id="rId8"/>
    <p:sldLayoutId id="2147485092" r:id="rId9"/>
    <p:sldLayoutId id="2147485093" r:id="rId10"/>
    <p:sldLayoutId id="2147485094" r:id="rId11"/>
    <p:sldLayoutId id="2147485095" r:id="rId12"/>
    <p:sldLayoutId id="2147485096" r:id="rId13"/>
    <p:sldLayoutId id="2147485097" r:id="rId14"/>
    <p:sldLayoutId id="2147485098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7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7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7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7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7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McIDAS Program Status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36896"/>
            <a:ext cx="7772400" cy="2095164"/>
          </a:xfrm>
        </p:spPr>
        <p:txBody>
          <a:bodyPr>
            <a:normAutofit/>
          </a:bodyPr>
          <a:lstStyle/>
          <a:p>
            <a:r>
              <a:rPr lang="en-US" sz="2400" dirty="0"/>
              <a:t>David Santek</a:t>
            </a:r>
          </a:p>
          <a:p>
            <a:endParaRPr lang="en-US" sz="2400" dirty="0"/>
          </a:p>
          <a:p>
            <a:r>
              <a:rPr lang="en-US" sz="2400" dirty="0"/>
              <a:t>2025 McIDAS Users’ Group Meeting</a:t>
            </a:r>
          </a:p>
          <a:p>
            <a:r>
              <a:rPr lang="en-US" sz="2400" dirty="0"/>
              <a:t>21 May 2025</a:t>
            </a:r>
          </a:p>
        </p:txBody>
      </p:sp>
    </p:spTree>
    <p:extLst>
      <p:ext uri="{BB962C8B-B14F-4D97-AF65-F5344CB8AC3E}">
        <p14:creationId xmlns:p14="http://schemas.microsoft.com/office/powerpoint/2010/main" val="4224192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/>
          </a:bodyPr>
          <a:lstStyle/>
          <a:p>
            <a:r>
              <a:rPr lang="en-US" dirty="0"/>
              <a:t>McIDAS-V Funding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618468"/>
            <a:ext cx="7770813" cy="425702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MUG </a:t>
            </a:r>
          </a:p>
          <a:p>
            <a:pPr>
              <a:buFont typeface="Arial"/>
              <a:buChar char="•"/>
            </a:pPr>
            <a:r>
              <a:rPr lang="en-US" dirty="0"/>
              <a:t>CIMSS grant from VIIRS Imagery Team through 2025</a:t>
            </a:r>
          </a:p>
          <a:p>
            <a:pPr>
              <a:buFont typeface="Arial"/>
              <a:buChar char="•"/>
            </a:pPr>
            <a:r>
              <a:rPr lang="en-US" dirty="0"/>
              <a:t>On the watch for other proposal opportunities (e.g., NASA)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Screen shot 2011-02-07 at 10.02.5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688" y="3332994"/>
            <a:ext cx="4254643" cy="320194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28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McIDAS</a:t>
            </a:r>
            <a:r>
              <a:rPr lang="en-US" dirty="0"/>
              <a:t>-V</a:t>
            </a:r>
            <a:br>
              <a:rPr lang="en-US" dirty="0"/>
            </a:br>
            <a:r>
              <a:rPr lang="en-US" sz="4000" dirty="0"/>
              <a:t>MUG Support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/>
              <a:t>User-level Infrastructure: User interface, scripting</a:t>
            </a:r>
          </a:p>
          <a:p>
            <a:pPr>
              <a:buFont typeface="Arial"/>
              <a:buChar char="•"/>
            </a:pPr>
            <a:r>
              <a:rPr lang="en-US" dirty="0"/>
              <a:t>Bug fixes: Prioritize, coordinate internally and with Unidata</a:t>
            </a:r>
          </a:p>
          <a:p>
            <a:pPr>
              <a:buFont typeface="Arial"/>
              <a:buChar char="•"/>
            </a:pPr>
            <a:r>
              <a:rPr lang="en-US" dirty="0"/>
              <a:t>Testing</a:t>
            </a:r>
          </a:p>
          <a:p>
            <a:pPr>
              <a:buFont typeface="Arial"/>
              <a:buChar char="•"/>
            </a:pPr>
            <a:r>
              <a:rPr lang="en-US" dirty="0"/>
              <a:t>Documentation: Includes maintaining tutorials</a:t>
            </a:r>
          </a:p>
          <a:p>
            <a:pPr>
              <a:buFont typeface="Arial"/>
              <a:buChar char="•"/>
            </a:pPr>
            <a:r>
              <a:rPr lang="en-US" dirty="0"/>
              <a:t>Help Desk: Includes maintaining forums</a:t>
            </a:r>
          </a:p>
          <a:p>
            <a:pPr marL="349250" lvl="1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04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McIDAS</a:t>
            </a:r>
            <a:r>
              <a:rPr lang="en-US" dirty="0"/>
              <a:t>-V</a:t>
            </a:r>
            <a:br>
              <a:rPr lang="en-US" dirty="0"/>
            </a:br>
            <a:r>
              <a:rPr lang="en-US" sz="4000" dirty="0"/>
              <a:t>CIMSS Grants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5249" y="1556017"/>
            <a:ext cx="7151913" cy="51739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Rayleigh corrected VIIRS true color images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12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8B286B3-52DA-0E20-7D2D-9F5F95AA0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58" y="2069145"/>
            <a:ext cx="5601154" cy="428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362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05853-45B5-92B2-381B-F1452C817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181A4B5-C2F5-3960-C937-10A26D991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McIDAS</a:t>
            </a:r>
            <a:r>
              <a:rPr lang="en-US" dirty="0"/>
              <a:t>-V</a:t>
            </a:r>
            <a:br>
              <a:rPr lang="en-US" dirty="0"/>
            </a:br>
            <a:r>
              <a:rPr lang="en-US" sz="4000" dirty="0"/>
              <a:t>CIMSS Grants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3D6BA0-C9E5-7AA7-C981-6EA03BC26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399" y="1692820"/>
            <a:ext cx="7097485" cy="792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CrIS visualization and </a:t>
            </a:r>
            <a:r>
              <a:rPr lang="en-US" i="1" dirty="0"/>
              <a:t>channel</a:t>
            </a:r>
            <a:r>
              <a:rPr lang="en-US" dirty="0"/>
              <a:t> combinations to create simulated imager </a:t>
            </a:r>
            <a:r>
              <a:rPr lang="en-US" i="1" dirty="0"/>
              <a:t>bands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04ECC8-5627-97FF-79D3-0781B10CE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F3FF27-0B43-3619-0A7D-8261B1AA3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203" y="2521426"/>
            <a:ext cx="5953206" cy="370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DD444-1D03-B2ED-0890-4C2E01DB1440}"/>
              </a:ext>
            </a:extLst>
          </p:cNvPr>
          <p:cNvSpPr txBox="1">
            <a:spLocks/>
          </p:cNvSpPr>
          <p:nvPr/>
        </p:nvSpPr>
        <p:spPr>
          <a:xfrm>
            <a:off x="224591" y="3020513"/>
            <a:ext cx="2551266" cy="27050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effectLst/>
              </a:rPr>
              <a:t>Left: Himawari AHI band 9 (6.9 µm water vapor band) brightness temperature</a:t>
            </a:r>
          </a:p>
          <a:p>
            <a:pPr marL="0" indent="0">
              <a:buNone/>
            </a:pPr>
            <a:r>
              <a:rPr lang="en-US" sz="2000" dirty="0">
                <a:effectLst/>
              </a:rPr>
              <a:t>Right: Convolved CrIS channels simulating AHI band 9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229524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/>
          </a:bodyPr>
          <a:lstStyle/>
          <a:p>
            <a:r>
              <a:rPr lang="en-US" dirty="0"/>
              <a:t>McIDAS-V Priorities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>
            <a:normAutofit lnSpcReduction="10000"/>
          </a:bodyPr>
          <a:lstStyle/>
          <a:p>
            <a:pPr lvl="1">
              <a:buFont typeface="Arial"/>
              <a:buChar char="•"/>
            </a:pPr>
            <a:r>
              <a:rPr lang="en-US" dirty="0"/>
              <a:t>Fix Critical and Quick bugs (MUG, Unidata)</a:t>
            </a:r>
            <a:br>
              <a:rPr lang="en-US" dirty="0"/>
            </a:b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Incorporate enhancements from CIMSS projects, especially those that are not possible in McIDAS-X (CIMSS, MUG)</a:t>
            </a:r>
            <a:br>
              <a:rPr lang="en-US" dirty="0"/>
            </a:b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Ensure new data sources are usable (MUG, CIMSS)</a:t>
            </a:r>
          </a:p>
          <a:p>
            <a:pPr lvl="2">
              <a:buFont typeface="Courier New"/>
              <a:buChar char="o"/>
            </a:pPr>
            <a:r>
              <a:rPr lang="en-US" dirty="0"/>
              <a:t>Geo and Leo missions</a:t>
            </a:r>
          </a:p>
          <a:p>
            <a:pPr lvl="2">
              <a:buFont typeface="Courier New"/>
              <a:buChar char="o"/>
            </a:pPr>
            <a:r>
              <a:rPr lang="en-US" dirty="0"/>
              <a:t>Test with new data in standard formats (</a:t>
            </a:r>
            <a:r>
              <a:rPr lang="en-US" dirty="0" err="1"/>
              <a:t>netCDF</a:t>
            </a:r>
            <a:r>
              <a:rPr lang="en-US" dirty="0"/>
              <a:t>, HDF, BUFR, GRIB)</a:t>
            </a:r>
            <a:br>
              <a:rPr lang="en-US" dirty="0"/>
            </a:b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Maintain compatibility with Unidata’s IDV (Unidata, MUG)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49250" lvl="1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71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/>
              <a:t>McIDAS-V</a:t>
            </a:r>
            <a:br>
              <a:rPr lang="en-US" dirty="0"/>
            </a:br>
            <a:r>
              <a:rPr lang="en-US" dirty="0"/>
              <a:t>Future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1" y="1869141"/>
            <a:ext cx="5170714" cy="4636472"/>
          </a:xfrm>
        </p:spPr>
        <p:txBody>
          <a:bodyPr>
            <a:normAutofit/>
          </a:bodyPr>
          <a:lstStyle/>
          <a:p>
            <a:pPr indent="-457200">
              <a:spcBef>
                <a:spcPts val="600"/>
              </a:spcBef>
              <a:buFont typeface="Arial"/>
              <a:buChar char="•"/>
            </a:pPr>
            <a:r>
              <a:rPr lang="en-US" dirty="0"/>
              <a:t>Continue to engage new researchers:</a:t>
            </a:r>
          </a:p>
          <a:p>
            <a:pPr lvl="1" indent="-457200">
              <a:buFont typeface="Courier New"/>
              <a:buChar char="o"/>
            </a:pPr>
            <a:r>
              <a:rPr lang="en-US" dirty="0"/>
              <a:t>Workshops and training</a:t>
            </a:r>
          </a:p>
          <a:p>
            <a:pPr lvl="1" indent="-457200">
              <a:buFont typeface="Courier New"/>
              <a:buChar char="o"/>
            </a:pPr>
            <a:r>
              <a:rPr lang="en-US" dirty="0"/>
              <a:t>Classroom</a:t>
            </a:r>
          </a:p>
          <a:p>
            <a:pPr indent="-457200">
              <a:spcBef>
                <a:spcPts val="600"/>
              </a:spcBef>
              <a:buFont typeface="Arial"/>
              <a:buChar char="•"/>
            </a:pPr>
            <a:r>
              <a:rPr lang="en-US" dirty="0"/>
              <a:t>Appeal to researchers:</a:t>
            </a:r>
          </a:p>
          <a:p>
            <a:pPr lvl="1" indent="-457200">
              <a:buFont typeface="Courier New"/>
              <a:buChar char="o"/>
            </a:pPr>
            <a:r>
              <a:rPr lang="en-US" dirty="0"/>
              <a:t>Input/output data formats</a:t>
            </a:r>
          </a:p>
          <a:p>
            <a:pPr lvl="1" indent="-457200">
              <a:buFont typeface="Courier New"/>
              <a:buChar char="o"/>
            </a:pPr>
            <a:r>
              <a:rPr lang="en-US" dirty="0"/>
              <a:t>Scripting</a:t>
            </a:r>
          </a:p>
          <a:p>
            <a:pPr lvl="1" indent="-457200">
              <a:buFont typeface="Courier New"/>
              <a:buChar char="o"/>
            </a:pPr>
            <a:r>
              <a:rPr lang="en-US" dirty="0"/>
              <a:t>More data fusion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Distributed as a signed application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Compliance with ever-changing OS security standards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Demo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27" y="2707663"/>
            <a:ext cx="2886551" cy="329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7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:\MCPROJ\AMS\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270" y="1550894"/>
            <a:ext cx="2919193" cy="2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McIDAS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69141"/>
            <a:ext cx="4634891" cy="4420568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McIDAS-X</a:t>
            </a:r>
          </a:p>
          <a:p>
            <a:pPr>
              <a:buFont typeface="Arial"/>
              <a:buChar char="•"/>
            </a:pPr>
            <a:r>
              <a:rPr lang="en-US" dirty="0"/>
              <a:t>McIDAS-XCD</a:t>
            </a:r>
          </a:p>
          <a:p>
            <a:pPr>
              <a:buFont typeface="Arial"/>
              <a:buChar char="•"/>
            </a:pPr>
            <a:r>
              <a:rPr lang="en-US" dirty="0"/>
              <a:t>McIDAS-XRD</a:t>
            </a:r>
          </a:p>
          <a:p>
            <a:pPr>
              <a:buFont typeface="Arial"/>
              <a:buChar char="•"/>
            </a:pPr>
            <a:r>
              <a:rPr lang="en-US" dirty="0" err="1"/>
              <a:t>McIDAS</a:t>
            </a:r>
            <a:r>
              <a:rPr lang="en-US" dirty="0"/>
              <a:t>-V</a:t>
            </a:r>
          </a:p>
          <a:p>
            <a:pPr>
              <a:buFont typeface="Arial"/>
              <a:buChar char="•"/>
            </a:pPr>
            <a:r>
              <a:rPr lang="en-US" dirty="0"/>
              <a:t>SSEC Data </a:t>
            </a:r>
            <a:r>
              <a:rPr lang="en-US" dirty="0" err="1"/>
              <a:t>Ingestor</a:t>
            </a:r>
            <a:r>
              <a:rPr lang="en-US" dirty="0"/>
              <a:t> (SDI)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601" y="2540287"/>
            <a:ext cx="2477846" cy="2477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473" y="4347219"/>
            <a:ext cx="3438936" cy="213432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4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/>
              <a:t>McIDAS-X</a:t>
            </a:r>
            <a:br>
              <a:rPr lang="en-US" dirty="0"/>
            </a:br>
            <a:r>
              <a:rPr lang="en-US" dirty="0"/>
              <a:t>Current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Periodic updates (1-2 times per year)</a:t>
            </a:r>
          </a:p>
          <a:p>
            <a:pPr>
              <a:buFont typeface="Arial"/>
              <a:buChar char="•"/>
            </a:pPr>
            <a:r>
              <a:rPr lang="en-US" dirty="0"/>
              <a:t>Improvements to display</a:t>
            </a:r>
          </a:p>
          <a:p>
            <a:pPr lvl="1">
              <a:buFont typeface="Arial"/>
              <a:buChar char="•"/>
            </a:pPr>
            <a:r>
              <a:rPr lang="en-US" dirty="0"/>
              <a:t>More channel combination tools (RGB) </a:t>
            </a:r>
          </a:p>
          <a:p>
            <a:pPr lvl="1">
              <a:buFont typeface="Arial"/>
              <a:buChar char="•"/>
            </a:pPr>
            <a:r>
              <a:rPr lang="en-US" dirty="0"/>
              <a:t>Product enhancements</a:t>
            </a:r>
          </a:p>
          <a:p>
            <a:pPr>
              <a:buFont typeface="Arial"/>
              <a:buChar char="•"/>
            </a:pPr>
            <a:r>
              <a:rPr lang="en-US" dirty="0"/>
              <a:t>Capability with newest and future satellites:</a:t>
            </a:r>
          </a:p>
          <a:p>
            <a:pPr lvl="1">
              <a:buFont typeface="Courier New"/>
              <a:buChar char="o"/>
            </a:pPr>
            <a:r>
              <a:rPr lang="en-US" dirty="0"/>
              <a:t>ADDE server for MTG Flexible Combined Imager (FCI) and Lightning Imager (LI)</a:t>
            </a:r>
          </a:p>
          <a:p>
            <a:pPr lvl="1">
              <a:buFont typeface="Courier New"/>
              <a:buChar char="o"/>
            </a:pPr>
            <a:r>
              <a:rPr lang="en-US" dirty="0"/>
              <a:t>ADDE server for </a:t>
            </a:r>
            <a:r>
              <a:rPr lang="en-US" dirty="0" err="1"/>
              <a:t>Metop</a:t>
            </a:r>
            <a:r>
              <a:rPr lang="en-US" dirty="0"/>
              <a:t>-SG METimage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49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/>
          </a:bodyPr>
          <a:lstStyle/>
          <a:p>
            <a:r>
              <a:rPr lang="en-US" dirty="0"/>
              <a:t>ADDE Servers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2800" dirty="0"/>
              <a:t>Implementing Python-based ADDE servers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sz="2800" dirty="0"/>
              <a:t>Easier for others to write servers</a:t>
            </a:r>
          </a:p>
          <a:p>
            <a:pPr lvl="2">
              <a:buClr>
                <a:schemeClr val="tx1"/>
              </a:buClr>
              <a:buFont typeface="Arial"/>
              <a:buChar char="•"/>
            </a:pPr>
            <a:r>
              <a:rPr lang="en-US" sz="2600" dirty="0"/>
              <a:t>Servers based on </a:t>
            </a:r>
            <a:r>
              <a:rPr lang="en-US" sz="2600" dirty="0" err="1"/>
              <a:t>Satpy</a:t>
            </a:r>
            <a:r>
              <a:rPr lang="en-US" sz="2600" dirty="0"/>
              <a:t>, which has readers for many different types of satellite data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sz="2800" dirty="0"/>
              <a:t>Compatible with McIDAS-X and –V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5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/>
              <a:t>McIDAS-X</a:t>
            </a:r>
            <a:br>
              <a:rPr lang="en-US" dirty="0"/>
            </a:br>
            <a:r>
              <a:rPr lang="en-US" dirty="0"/>
              <a:t>Future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799" y="1550894"/>
            <a:ext cx="7770813" cy="4487209"/>
          </a:xfrm>
        </p:spPr>
        <p:txBody>
          <a:bodyPr>
            <a:normAutofit fontScale="92500"/>
          </a:bodyPr>
          <a:lstStyle/>
          <a:p>
            <a:pPr>
              <a:buFont typeface="Arial"/>
              <a:buChar char="•"/>
            </a:pPr>
            <a:r>
              <a:rPr lang="en-US" dirty="0"/>
              <a:t>MUG responsible for general improvements, bug fixes, maintenance (updates for current and new satellites), and OS and external library updates</a:t>
            </a:r>
          </a:p>
          <a:p>
            <a:pPr lvl="1">
              <a:buFont typeface="Arial"/>
              <a:buChar char="•"/>
            </a:pPr>
            <a:r>
              <a:rPr lang="en-US" dirty="0"/>
              <a:t>Considering current Korean satellite GEO-KOMPSAT-2</a:t>
            </a:r>
          </a:p>
          <a:p>
            <a:pPr lvl="1">
              <a:buFont typeface="Arial"/>
              <a:buChar char="•"/>
            </a:pPr>
            <a:r>
              <a:rPr lang="en-US" dirty="0"/>
              <a:t>Planning </a:t>
            </a:r>
            <a:r>
              <a:rPr lang="en-US" dirty="0" err="1"/>
              <a:t>Metop</a:t>
            </a:r>
            <a:r>
              <a:rPr lang="en-US" dirty="0"/>
              <a:t>-SG (Second Generation) METimage server, which is the replacement for the current </a:t>
            </a:r>
            <a:r>
              <a:rPr lang="en-US" dirty="0" err="1"/>
              <a:t>Metop</a:t>
            </a:r>
            <a:r>
              <a:rPr lang="en-US" dirty="0"/>
              <a:t> AVHRR series</a:t>
            </a:r>
          </a:p>
          <a:p>
            <a:pPr>
              <a:buFont typeface="Arial"/>
              <a:buChar char="•"/>
            </a:pPr>
            <a:r>
              <a:rPr lang="en-US" dirty="0"/>
              <a:t>Unique enhancements continue to be funded outside the MUG and code contributed by internal projects and external sites</a:t>
            </a:r>
          </a:p>
          <a:p>
            <a:pPr>
              <a:buFont typeface="Arial"/>
              <a:buChar char="•"/>
            </a:pPr>
            <a:r>
              <a:rPr lang="en-US" dirty="0"/>
              <a:t>McIDAS-X is expected to be </a:t>
            </a:r>
            <a:r>
              <a:rPr lang="en-US" dirty="0">
                <a:solidFill>
                  <a:srgbClr val="FFFF00"/>
                </a:solidFill>
              </a:rPr>
              <a:t>supported into the 2030s </a:t>
            </a:r>
            <a:r>
              <a:rPr lang="en-US" dirty="0"/>
              <a:t>for the GOES-R series satellites. </a:t>
            </a:r>
            <a:r>
              <a:rPr lang="en-US" dirty="0">
                <a:solidFill>
                  <a:srgbClr val="FFFF00"/>
                </a:solidFill>
              </a:rPr>
              <a:t>No sunset date in sight</a:t>
            </a:r>
            <a:r>
              <a:rPr lang="en-US" dirty="0"/>
              <a:t>.</a:t>
            </a:r>
          </a:p>
          <a:p>
            <a:pPr lvl="1">
              <a:buFont typeface="Arial"/>
              <a:buChar char="•"/>
            </a:pPr>
            <a:r>
              <a:rPr lang="en-US" dirty="0"/>
              <a:t>Beginning to look into the next series (2030s to 2050s): Geostationary Extended Observations (</a:t>
            </a:r>
            <a:r>
              <a:rPr lang="en-US" dirty="0" err="1"/>
              <a:t>GeoXO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87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/>
              <a:t>McIDAS-XCD</a:t>
            </a:r>
            <a:br>
              <a:rPr lang="en-US" dirty="0"/>
            </a:br>
            <a:r>
              <a:rPr lang="en-US" sz="4000" dirty="0">
                <a:solidFill>
                  <a:srgbClr val="FFFF00"/>
                </a:solidFill>
              </a:rPr>
              <a:t>C</a:t>
            </a:r>
            <a:r>
              <a:rPr lang="en-US" sz="4000" dirty="0"/>
              <a:t>onventional </a:t>
            </a:r>
            <a:r>
              <a:rPr lang="en-US" sz="4000" dirty="0">
                <a:solidFill>
                  <a:srgbClr val="FFFF00"/>
                </a:solidFill>
              </a:rPr>
              <a:t>D</a:t>
            </a:r>
            <a:r>
              <a:rPr lang="en-US" sz="4000" dirty="0"/>
              <a:t>ata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Ingest conventional weather data from NOAAPORT</a:t>
            </a:r>
          </a:p>
          <a:p>
            <a:pPr>
              <a:buFont typeface="Arial"/>
              <a:buChar char="•"/>
            </a:pPr>
            <a:r>
              <a:rPr lang="en-US" dirty="0"/>
              <a:t>Stay tuned for Kevin’s talk on the status of </a:t>
            </a:r>
            <a:r>
              <a:rPr lang="en-US" i="1" dirty="0"/>
              <a:t>McIDAS-XCD</a:t>
            </a:r>
            <a:br>
              <a:rPr lang="en-US" dirty="0"/>
            </a:b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53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/>
              <a:t>McIDAS-XRD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R</a:t>
            </a:r>
            <a:r>
              <a:rPr lang="en-US" dirty="0"/>
              <a:t>esearch and </a:t>
            </a:r>
            <a:r>
              <a:rPr lang="en-US" dirty="0">
                <a:solidFill>
                  <a:srgbClr val="FFFF00"/>
                </a:solidFill>
              </a:rPr>
              <a:t>D</a:t>
            </a:r>
            <a:r>
              <a:rPr lang="en-US" dirty="0"/>
              <a:t>evelopment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/>
              <a:t>A collection of R&amp;D code that is not formally tested by McIDAS User Services:</a:t>
            </a:r>
          </a:p>
          <a:p>
            <a:pPr lvl="1">
              <a:buFont typeface="Courier New"/>
              <a:buChar char="o"/>
            </a:pPr>
            <a:r>
              <a:rPr lang="en-US" dirty="0"/>
              <a:t>Over 100 McIDAS commands</a:t>
            </a:r>
          </a:p>
          <a:p>
            <a:pPr lvl="1">
              <a:buFont typeface="Courier New"/>
              <a:buChar char="o"/>
            </a:pPr>
            <a:r>
              <a:rPr lang="en-US" dirty="0"/>
              <a:t>Over 15 ADDE servers</a:t>
            </a:r>
          </a:p>
          <a:p>
            <a:pPr lvl="1">
              <a:buFont typeface="Courier New"/>
              <a:buChar char="o"/>
            </a:pPr>
            <a:r>
              <a:rPr lang="en-US" dirty="0"/>
              <a:t>Testing is limited to ensuring code builds on supported platforms</a:t>
            </a:r>
          </a:p>
          <a:p>
            <a:pPr lvl="1">
              <a:buFont typeface="Courier New"/>
              <a:buChar char="o"/>
            </a:pPr>
            <a:r>
              <a:rPr lang="en-US" dirty="0"/>
              <a:t>Occasionally promote to core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Status</a:t>
            </a:r>
            <a:r>
              <a:rPr lang="en-US" dirty="0"/>
              <a:t>: Current support level continues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Future</a:t>
            </a:r>
            <a:r>
              <a:rPr lang="en-US" dirty="0"/>
              <a:t>: Coincides with McIDAS-X future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72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/>
          </a:bodyPr>
          <a:lstStyle/>
          <a:p>
            <a:r>
              <a:rPr lang="en-US" dirty="0"/>
              <a:t>SDI</a:t>
            </a:r>
            <a:br>
              <a:rPr lang="en-US" dirty="0"/>
            </a:br>
            <a:r>
              <a:rPr lang="en-US" sz="3200" dirty="0">
                <a:solidFill>
                  <a:srgbClr val="FFFF00"/>
                </a:solidFill>
              </a:rPr>
              <a:t>SSEC Data </a:t>
            </a:r>
            <a:r>
              <a:rPr lang="en-US" sz="3200" dirty="0" err="1">
                <a:solidFill>
                  <a:srgbClr val="FFFF00"/>
                </a:solidFill>
              </a:rPr>
              <a:t>Ingestor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/>
              <a:t>SDI (SSEC Desktop Ingestor)		1997 - 2005</a:t>
            </a:r>
          </a:p>
          <a:p>
            <a:pPr>
              <a:buFont typeface="Arial"/>
              <a:buChar char="•"/>
            </a:pPr>
            <a:r>
              <a:rPr lang="en-US" dirty="0"/>
              <a:t>SDI-104 (SSEC Data Ingestor)		2005 – ?</a:t>
            </a:r>
          </a:p>
          <a:p>
            <a:pPr>
              <a:buFont typeface="Arial"/>
              <a:buChar char="•"/>
            </a:pPr>
            <a:r>
              <a:rPr lang="en-US" dirty="0"/>
              <a:t>SDI-GRB Appliance 			2016 - ?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Status</a:t>
            </a:r>
            <a:r>
              <a:rPr lang="en-US" dirty="0"/>
              <a:t>: SDI-GRB fully supported; SDI-104 limited support 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Future</a:t>
            </a:r>
            <a:r>
              <a:rPr lang="en-US" dirty="0"/>
              <a:t>: </a:t>
            </a:r>
          </a:p>
          <a:p>
            <a:pPr lvl="1">
              <a:buFont typeface="Courier New"/>
              <a:buChar char="o"/>
            </a:pPr>
            <a:r>
              <a:rPr lang="en-US" dirty="0"/>
              <a:t>SDI-104: Limited support while GOES GVAR satellites are operational or backup</a:t>
            </a:r>
          </a:p>
          <a:p>
            <a:pPr lvl="1">
              <a:buFont typeface="Courier New"/>
              <a:buChar char="o"/>
            </a:pPr>
            <a:r>
              <a:rPr lang="en-US" dirty="0"/>
              <a:t>SDI-GRB Appliance: throughout the GOES-R era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05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4800" dirty="0" err="1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McIDAS</a:t>
            </a:r>
            <a:r>
              <a:rPr lang="en-US" sz="48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-V Status</a:t>
            </a:r>
            <a:endParaRPr sz="4800" dirty="0">
              <a:solidFill>
                <a:srgbClr val="FFFFFF"/>
              </a:solidFill>
              <a:effectLst>
                <a:outerShdw blurRad="50800" dist="50800" dir="540000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xfrm>
            <a:off x="413658" y="1639515"/>
            <a:ext cx="3815442" cy="509746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Major components by </a:t>
            </a:r>
            <a:r>
              <a:rPr sz="2200" dirty="0">
                <a:solidFill>
                  <a:srgbClr val="1EBA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Unidata</a:t>
            </a: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sz="2200" dirty="0">
                <a:solidFill>
                  <a:srgbClr val="FF2E26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SSEC</a:t>
            </a: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sz="2200" dirty="0">
                <a:solidFill>
                  <a:srgbClr val="19FA61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OpenJDK</a:t>
            </a: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sz="2200" dirty="0">
                <a:solidFill>
                  <a:srgbClr val="8E8E8E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open source community</a:t>
            </a:r>
            <a:endParaRPr sz="2200" dirty="0">
              <a:solidFill>
                <a:srgbClr val="FFFFFF"/>
              </a:solidFill>
              <a:effectLst>
                <a:outerShdw blurRad="50800" dist="50800" dir="5400000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Additional</a:t>
            </a: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 components include file format libraries, math libraries, packaging and build utilities</a:t>
            </a:r>
            <a:r>
              <a:rPr lang="en-US"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; a</a:t>
            </a: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ll open source</a:t>
            </a:r>
          </a:p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OS </a:t>
            </a:r>
            <a:r>
              <a:rPr sz="2200" dirty="0">
                <a:solidFill>
                  <a:srgbClr val="C28944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vendors</a:t>
            </a: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 Linux,Windows, Mac</a:t>
            </a:r>
          </a:p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Hardware drivers from manufacturers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</a:rPr>
              <a:t>9</a:t>
            </a:fld>
            <a:endParaRPr sz="1200">
              <a:solidFill>
                <a:srgbClr val="FFFFFF"/>
              </a:solidFill>
              <a:effectLst>
                <a:outerShdw blurRad="50800" dist="38100" dir="540000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0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4145850" y="1454557"/>
            <a:ext cx="4889501" cy="47244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7CA3A0-53CC-03DB-BF1F-0DE8D9F40F36}"/>
              </a:ext>
            </a:extLst>
          </p:cNvPr>
          <p:cNvSpPr txBox="1"/>
          <p:nvPr/>
        </p:nvSpPr>
        <p:spPr>
          <a:xfrm>
            <a:off x="4107581" y="4110346"/>
            <a:ext cx="1514722" cy="502920"/>
          </a:xfrm>
          <a:prstGeom prst="rect">
            <a:avLst/>
          </a:prstGeom>
          <a:solidFill>
            <a:srgbClr val="00B050"/>
          </a:solidFill>
          <a:ln cap="rnd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/>
              <a:t>OpenJDK</a:t>
            </a:r>
          </a:p>
        </p:txBody>
      </p:sp>
    </p:spTree>
    <p:extLst>
      <p:ext uri="{BB962C8B-B14F-4D97-AF65-F5344CB8AC3E}">
        <p14:creationId xmlns:p14="http://schemas.microsoft.com/office/powerpoint/2010/main" val="905817446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21196</TotalTime>
  <Words>663</Words>
  <Application>Microsoft Macintosh PowerPoint</Application>
  <PresentationFormat>On-screen Show (4:3)</PresentationFormat>
  <Paragraphs>106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Calisto MT</vt:lpstr>
      <vt:lpstr>Courier New</vt:lpstr>
      <vt:lpstr>Story</vt:lpstr>
      <vt:lpstr>McIDAS Program Status </vt:lpstr>
      <vt:lpstr>McIDAS Status</vt:lpstr>
      <vt:lpstr>McIDAS-X Current</vt:lpstr>
      <vt:lpstr>ADDE Servers</vt:lpstr>
      <vt:lpstr>McIDAS-X Future</vt:lpstr>
      <vt:lpstr>McIDAS-XCD Conventional Data</vt:lpstr>
      <vt:lpstr>McIDAS-XRD Research and Development</vt:lpstr>
      <vt:lpstr>SDI SSEC Data Ingestor</vt:lpstr>
      <vt:lpstr>McIDAS-V Status</vt:lpstr>
      <vt:lpstr>McIDAS-V Funding</vt:lpstr>
      <vt:lpstr>McIDAS-V MUG Support</vt:lpstr>
      <vt:lpstr>McIDAS-V CIMSS Grants</vt:lpstr>
      <vt:lpstr>McIDAS-V CIMSS Grants</vt:lpstr>
      <vt:lpstr>McIDAS-V Priorities</vt:lpstr>
      <vt:lpstr>McIDAS-V Future</vt:lpstr>
    </vt:vector>
  </TitlesOfParts>
  <Company>Space Science and Engineering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McIDAS Review Part 1: Directors</dc:title>
  <dc:creator>Dave Santek</dc:creator>
  <cp:lastModifiedBy>Dave Santek</cp:lastModifiedBy>
  <cp:revision>264</cp:revision>
  <dcterms:created xsi:type="dcterms:W3CDTF">2013-03-04T14:18:57Z</dcterms:created>
  <dcterms:modified xsi:type="dcterms:W3CDTF">2025-05-21T02:52:11Z</dcterms:modified>
</cp:coreProperties>
</file>