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535" r:id="rId3"/>
    <p:sldId id="536" r:id="rId4"/>
    <p:sldId id="537" r:id="rId5"/>
    <p:sldId id="557" r:id="rId6"/>
    <p:sldId id="517" r:id="rId7"/>
    <p:sldId id="551" r:id="rId8"/>
    <p:sldId id="552" r:id="rId9"/>
    <p:sldId id="553" r:id="rId10"/>
    <p:sldId id="554" r:id="rId11"/>
    <p:sldId id="555" r:id="rId12"/>
    <p:sldId id="558" r:id="rId13"/>
    <p:sldId id="541" r:id="rId14"/>
    <p:sldId id="542" r:id="rId15"/>
    <p:sldId id="543" r:id="rId16"/>
    <p:sldId id="544" r:id="rId17"/>
    <p:sldId id="545" r:id="rId18"/>
    <p:sldId id="546" r:id="rId19"/>
    <p:sldId id="547" r:id="rId20"/>
    <p:sldId id="548" r:id="rId21"/>
    <p:sldId id="549" r:id="rId22"/>
    <p:sldId id="550" r:id="rId23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44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44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44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44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660066"/>
    <a:srgbClr val="CC3399"/>
    <a:srgbClr val="333300"/>
    <a:srgbClr val="336600"/>
    <a:srgbClr val="663300"/>
    <a:srgbClr val="FFCCCC"/>
    <a:srgbClr val="6600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17"/>
    <p:restoredTop sz="89932"/>
  </p:normalViewPr>
  <p:slideViewPr>
    <p:cSldViewPr>
      <p:cViewPr varScale="1">
        <p:scale>
          <a:sx n="115" d="100"/>
          <a:sy n="115" d="100"/>
        </p:scale>
        <p:origin x="237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5952"/>
    </p:cViewPr>
  </p:sorterViewPr>
  <p:notesViewPr>
    <p:cSldViewPr>
      <p:cViewPr>
        <p:scale>
          <a:sx n="75" d="100"/>
          <a:sy n="75" d="100"/>
        </p:scale>
        <p:origin x="-1542" y="-84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l" defTabSz="930275" eaLnBrk="0" hangingPunct="0">
              <a:defRPr sz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01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l" defTabSz="930275" eaLnBrk="0" hangingPunct="0">
              <a:defRPr sz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201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B72B6A2-924B-2741-92B1-FDEE333A8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002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l" defTabSz="930275" eaLnBrk="0" hangingPunct="0">
              <a:defRPr sz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10075"/>
            <a:ext cx="512127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l" defTabSz="930275" eaLnBrk="0" hangingPunct="0">
              <a:defRPr sz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201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751E58B-F6B0-DF4F-B69A-A512AB2242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630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4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930275" eaLnBrk="0" hangingPunct="0">
              <a:defRPr sz="4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930275" eaLnBrk="0" hangingPunct="0">
              <a:defRPr sz="4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930275" eaLnBrk="0" hangingPunct="0">
              <a:defRPr sz="4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930275" eaLnBrk="0" hangingPunct="0">
              <a:defRPr sz="4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fld id="{D4185A32-8702-6640-AF50-21D50164FADC}" type="slidenum">
              <a:rPr lang="en-US" sz="1200">
                <a:solidFill>
                  <a:schemeClr val="bg1"/>
                </a:solidFill>
              </a:rPr>
              <a:pPr/>
              <a:t>1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46500-4827-1EDE-57BD-3A0E6DCAB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3C3679-7F5F-8CAF-744A-FF53D817A4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22461C-14D4-2A73-59C1-3A63E67024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2C7E3-E5CB-12B7-2F2D-44611D6AC2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07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8B7BC-C38A-C80E-5EC4-F548625B8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72317E-82C6-12AE-41F9-014245E556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495E10-FB1F-B8B3-649A-DA088344B2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32299-91EE-1656-3ED0-AF2A4BF5FC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93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45A05-1743-D927-FF50-0EF81FE53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B918B4-D7E9-6714-10A5-D7F6536F92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5238DD-BAE3-25BD-C4E4-AEC0F83707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2E1AE-2AFC-0498-8B7F-301BF901CC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730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21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3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52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17463 (IMGEU), 17483 (SUVI), 17419 (rocket)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96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088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17463 (IMGEU), 17483 (SUVI), 17419 (rocket)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825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17463 (IMGEU), 17483 (SUVI), 17419 (rocket)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3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316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17463 (IMGEU), 17483 (SUVI), 17419 (rocket)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182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17463 (IMGEU), 17483 (SUVI), 17419 (rocket)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421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17463 (IMGEU), 17483 (SUVI), 17419 (rocket)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75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4BB5D-B01A-AE13-F0B4-8AF7A5D20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2AF762-BFED-B778-AB18-08F9622F83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876A7D-558E-0124-ECB2-EFBA72423B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79487-2F2C-6DED-9D61-99FBDC07E8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68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DC077-9FB6-9E4B-AA7D-0BD9DB526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4114FF-C681-8B69-F347-991828CCC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9CE850-091C-F7F0-744A-65B29943D4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AA739-923D-25AB-5023-497F323EA0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87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70601-40F0-528B-4DB6-8C5213499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69B1D7-4839-FCAF-D1C4-64DD432BA5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7D441C-3E70-CACF-93C2-DBE16BDFB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12494-17D5-567C-34EE-9865CB084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51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63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34AB0-0E6D-2929-CF76-AC08A0527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502937-644F-B8A8-86C9-3DB78F5477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792A54-0712-EAA5-4015-ED38386114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3C5D5-FED8-DBD5-ED15-511F81BD79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46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9AB58-C368-1DB7-98FD-B337E19E9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62C836-7053-F1BB-11D3-3BD6316E33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2369DE-3B80-41F3-F4A3-7267284250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A1DE9-3FB5-474B-397A-B8167FA514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41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B61FE-CA0E-D433-1D00-77812C0B5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275818-3ADC-AE44-E1F4-1D58A8EF64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7328B5-9357-D33A-060B-5E57808176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4076F-160F-FB58-0748-7FD3171973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83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B3036-B58B-8647-A2EC-628CD5DE8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30882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7933F-2F6F-5B45-A40F-31EB043193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97416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4C531-29C3-324D-BBFB-D0ADE61AD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43931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ADF83-B78B-884B-A0EB-B658BB4E96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85024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BFBCC-C25D-9F47-8434-508147737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76315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DE4EF9-07F4-0C47-BDF3-92CE2076CD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88188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28F5D-FF08-5B4D-93F3-F2D1304B2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0531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EB147-884C-9240-9707-EA419A632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42711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D22A7-76FD-BE44-8B3A-36019961B9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22734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34EF1-DCA5-9646-9256-112F997BEF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86425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6DA7E-2B45-C34F-B9C7-71BFF5044B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11855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D25F4CD8-339A-6F4A-9927-336C2128F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ea typeface="ＭＳ Ｐゴシック" charset="0"/>
                <a:cs typeface="+mj-cs"/>
              </a:rPr>
              <a:t>McIDAS-X Software Demonstration and Development</a:t>
            </a:r>
            <a:br>
              <a:rPr lang="en-US" sz="4000" dirty="0">
                <a:solidFill>
                  <a:schemeClr val="bg1"/>
                </a:solidFill>
                <a:ea typeface="ＭＳ Ｐゴシック" charset="0"/>
                <a:cs typeface="+mj-cs"/>
              </a:rPr>
            </a:br>
            <a:r>
              <a:rPr lang="en-US" sz="4000" dirty="0">
                <a:solidFill>
                  <a:schemeClr val="bg1"/>
                </a:solidFill>
                <a:ea typeface="ＭＳ Ｐゴシック" charset="0"/>
                <a:cs typeface="+mj-cs"/>
              </a:rPr>
              <a:t>Plans for 2025 and beyond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200400"/>
            <a:ext cx="6400800" cy="12954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charset="0"/>
                <a:ea typeface="MS PGothic" charset="0"/>
              </a:rPr>
              <a:t>Dave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MS PGothic" charset="0"/>
              </a:rPr>
              <a:t>Santek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MS PGothic" charset="0"/>
              </a:rPr>
              <a:t> and Jay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MS PGothic" charset="0"/>
              </a:rPr>
              <a:t>Heinzelman</a:t>
            </a:r>
            <a:endParaRPr lang="en-US" dirty="0">
              <a:solidFill>
                <a:schemeClr val="bg1"/>
              </a:solidFill>
              <a:latin typeface="Times New Roman" charset="0"/>
              <a:ea typeface="MS PGothic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charset="0"/>
                <a:ea typeface="MS PGothic" charset="0"/>
              </a:rPr>
              <a:t>21 May 2025</a:t>
            </a:r>
          </a:p>
          <a:p>
            <a:endParaRPr lang="en-US" dirty="0">
              <a:solidFill>
                <a:schemeClr val="bg1"/>
              </a:solidFill>
              <a:latin typeface="Times New Roman" charset="0"/>
              <a:ea typeface="MS PGothic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051A5-E5F7-B1B9-E9D7-94C5AC4EB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0EFCDCDC-38D3-DF8D-DD5E-9DF231E3D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Early GOES Images </a:t>
            </a:r>
          </a:p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from NOAA/CLASS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AAFB68-E783-CFFB-EE56-F206B6280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6656E65-1EB2-9505-1C21-E440E8158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981200"/>
            <a:ext cx="3505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chemeClr val="bg1"/>
                </a:solidFill>
              </a:rPr>
              <a:t>ADDE servers available for Mode A, AA, and AAA raw format files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chemeClr val="bg1"/>
                </a:solidFill>
              </a:rPr>
              <a:t>Example GOES-1 visible image from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17 Sep 1984</a:t>
            </a:r>
            <a:endParaRPr lang="en-US" sz="3200" dirty="0">
              <a:solidFill>
                <a:schemeClr val="bg1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DA3044-9084-9282-F530-0663B7E7F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334" y="2019300"/>
            <a:ext cx="4357731" cy="3962400"/>
          </a:xfrm>
          <a:prstGeom prst="rect">
            <a:avLst/>
          </a:prstGeom>
          <a:effectLst>
            <a:glow rad="190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6572265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B661D-A378-7595-D082-3ADC31F18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DE86C97E-120C-C954-EDEE-968E946EA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 err="1">
                <a:solidFill>
                  <a:schemeClr val="bg1"/>
                </a:solidFill>
              </a:rPr>
              <a:t>Metop</a:t>
            </a:r>
            <a:r>
              <a:rPr lang="en-US" dirty="0">
                <a:solidFill>
                  <a:schemeClr val="bg1"/>
                </a:solidFill>
              </a:rPr>
              <a:t>-SG METimage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BA33CC-E88D-5DBF-5D6B-C3ECC840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1A52555-1EE2-2899-B79B-A37979257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981200"/>
            <a:ext cx="3505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chemeClr val="bg1"/>
                </a:solidFill>
              </a:rPr>
              <a:t>Metop-SG-A1 launch expected in August 2025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chemeClr val="bg1"/>
                </a:solidFill>
              </a:rPr>
              <a:t>Replacement for </a:t>
            </a:r>
            <a:r>
              <a:rPr lang="en-US" sz="2400" dirty="0" err="1">
                <a:solidFill>
                  <a:schemeClr val="bg1"/>
                </a:solidFill>
              </a:rPr>
              <a:t>Metop</a:t>
            </a:r>
            <a:r>
              <a:rPr lang="en-US" sz="2400" dirty="0">
                <a:solidFill>
                  <a:schemeClr val="bg1"/>
                </a:solidFill>
              </a:rPr>
              <a:t> AVHRR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chemeClr val="bg1"/>
                </a:solidFill>
              </a:rPr>
              <a:t>New instrument METimage, which is similar to MODIS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chemeClr val="bg1"/>
                </a:solidFill>
              </a:rPr>
              <a:t>Planning on an ADDE server</a:t>
            </a:r>
            <a:endParaRPr lang="en-US" sz="2800" dirty="0">
              <a:solidFill>
                <a:schemeClr val="bg1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304335-5552-2E9B-77BB-E7B0BA51A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010" y="1857737"/>
            <a:ext cx="4516379" cy="4419600"/>
          </a:xfrm>
          <a:prstGeom prst="rect">
            <a:avLst/>
          </a:prstGeom>
          <a:effectLst>
            <a:glow rad="190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234502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A853C-B4FC-E73C-1AC1-C0562DF35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AFBA9E01-608C-AD6F-1EE8-A4EEE4328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06" y="7716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SUVI visualization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4659BA-EAC2-1D75-6914-F0FD26F80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E484359-DDCF-0CD9-495F-1436D2A83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865225"/>
            <a:ext cx="531246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bg1"/>
                </a:solidFill>
              </a:rPr>
              <a:t>Solar UV Imager (SUVI)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1F1630A-9B7A-0174-E530-1609FE24C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34" y="1007462"/>
            <a:ext cx="5824332" cy="388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A7B5FF-6027-F2C0-6788-91B1A7F38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711" y="2163304"/>
            <a:ext cx="2721666" cy="157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341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Python ADDE client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Functionally the same as IMGCOPY, the Python code: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Constructs the ADDE request based on user-input specifications (server, ADDE dataset, subsecting, band, etc.)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Sends request to server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Returned data stored in a Python image object for further operations or written to McIDAS Area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lvl="1"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3984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Python ADDE client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Original Python code written by </a:t>
            </a:r>
            <a:r>
              <a:rPr lang="en-US" sz="2800" dirty="0" err="1">
                <a:solidFill>
                  <a:schemeClr val="bg1"/>
                </a:solidFill>
              </a:rPr>
              <a:t>Ioan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Ferencik</a:t>
            </a:r>
            <a:r>
              <a:rPr lang="en-US" sz="2800" dirty="0">
                <a:solidFill>
                  <a:schemeClr val="bg1"/>
                </a:solidFill>
              </a:rPr>
              <a:t> in 2019: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 err="1">
                <a:solidFill>
                  <a:srgbClr val="FFFF00"/>
                </a:solidFill>
              </a:rPr>
              <a:t>pyadde</a:t>
            </a:r>
            <a:r>
              <a:rPr lang="en-US" sz="2800" dirty="0">
                <a:solidFill>
                  <a:schemeClr val="bg1"/>
                </a:solidFill>
              </a:rPr>
              <a:t> library is a Python 3 implementation of McIDAS ADDE client binary protocol</a:t>
            </a:r>
            <a:endParaRPr lang="en-US" sz="2800" dirty="0">
              <a:solidFill>
                <a:srgbClr val="FFFF00"/>
              </a:solidFill>
            </a:endParaRP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 err="1">
                <a:solidFill>
                  <a:srgbClr val="FFFF00"/>
                </a:solidFill>
              </a:rPr>
              <a:t>pyarea</a:t>
            </a:r>
            <a:r>
              <a:rPr lang="en-US" sz="2800" dirty="0">
                <a:solidFill>
                  <a:schemeClr val="bg1"/>
                </a:solidFill>
              </a:rPr>
              <a:t> library is a Python port of McIDAS Area Java reader/writer from the </a:t>
            </a:r>
            <a:r>
              <a:rPr lang="en-US" sz="2800" dirty="0" err="1">
                <a:solidFill>
                  <a:schemeClr val="bg1"/>
                </a:solidFill>
              </a:rPr>
              <a:t>edu.wisc.ssec.mcidas</a:t>
            </a:r>
            <a:r>
              <a:rPr lang="en-US" sz="2800" dirty="0">
                <a:solidFill>
                  <a:schemeClr val="bg1"/>
                </a:solidFill>
              </a:rPr>
              <a:t> Java package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lvl="1"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9007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Python ADDE client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Sophia Reiner (undergrad) has developed/prototyped additional functionality within the Python environment: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User input/Default output display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Navigation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Reprojecting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Output netCDF file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lvl="1"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3231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Python ADDE client</a:t>
            </a:r>
          </a:p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User input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Command line interface to input specifications for retrieving data via ADDE: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US" sz="2800" dirty="0">
              <a:solidFill>
                <a:schemeClr val="bg1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en-US" sz="2400" dirty="0">
                <a:solidFill>
                  <a:srgbClr val="00B0F0"/>
                </a:solidFill>
                <a:latin typeface="Lucida Sans Typewriter" panose="020B0509030504030204" pitchFamily="49" charset="77"/>
              </a:rPr>
              <a:t>./</a:t>
            </a:r>
            <a:r>
              <a:rPr lang="en-US" sz="2400" dirty="0" err="1">
                <a:solidFill>
                  <a:srgbClr val="00B0F0"/>
                </a:solidFill>
                <a:latin typeface="Lucida Sans Typewriter" panose="020B0509030504030204" pitchFamily="49" charset="77"/>
              </a:rPr>
              <a:t>fetchfile.py</a:t>
            </a:r>
            <a:r>
              <a:rPr lang="en-US" sz="2400" dirty="0">
                <a:solidFill>
                  <a:schemeClr val="bg1"/>
                </a:solidFill>
                <a:latin typeface="Lucida Sans Typewriter" panose="020B0509030504030204" pitchFamily="49" charset="77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Lucida Sans Typewriter" panose="020B0509030504030204" pitchFamily="49" charset="77"/>
              </a:rPr>
              <a:t>host</a:t>
            </a:r>
            <a:r>
              <a:rPr lang="en-US" sz="2400" dirty="0">
                <a:solidFill>
                  <a:schemeClr val="bg1"/>
                </a:solidFill>
                <a:latin typeface="Lucida Sans Typewriter" panose="020B0509030504030204" pitchFamily="49" charset="77"/>
              </a:rPr>
              <a:t>=</a:t>
            </a:r>
            <a:r>
              <a:rPr lang="en-US" sz="2400" dirty="0" err="1">
                <a:solidFill>
                  <a:schemeClr val="bg1"/>
                </a:solidFill>
                <a:latin typeface="Lucida Sans Typewriter" panose="020B0509030504030204" pitchFamily="49" charset="77"/>
              </a:rPr>
              <a:t>archive.ssec.wisc.edu</a:t>
            </a:r>
            <a:r>
              <a:rPr lang="en-US" sz="2400" dirty="0">
                <a:solidFill>
                  <a:schemeClr val="bg1"/>
                </a:solidFill>
                <a:latin typeface="Lucida Sans Typewriter" panose="020B0509030504030204" pitchFamily="49" charset="77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Lucida Sans Typewriter" panose="020B0509030504030204" pitchFamily="49" charset="77"/>
              </a:rPr>
              <a:t>group</a:t>
            </a:r>
            <a:r>
              <a:rPr lang="en-US" sz="2400" dirty="0">
                <a:solidFill>
                  <a:schemeClr val="bg1"/>
                </a:solidFill>
                <a:latin typeface="Lucida Sans Typewriter" panose="020B0509030504030204" pitchFamily="49" charset="77"/>
              </a:rPr>
              <a:t>=AGOES02 </a:t>
            </a:r>
            <a:r>
              <a:rPr lang="en-US" sz="2400" dirty="0">
                <a:solidFill>
                  <a:srgbClr val="FFFF00"/>
                </a:solidFill>
                <a:latin typeface="Lucida Sans Typewriter" panose="020B0509030504030204" pitchFamily="49" charset="77"/>
              </a:rPr>
              <a:t>descriptor</a:t>
            </a:r>
            <a:r>
              <a:rPr lang="en-US" sz="2400" dirty="0">
                <a:solidFill>
                  <a:schemeClr val="bg1"/>
                </a:solidFill>
                <a:latin typeface="Lucida Sans Typewriter" panose="020B0509030504030204" pitchFamily="49" charset="77"/>
              </a:rPr>
              <a:t>=A-VIS </a:t>
            </a:r>
            <a:r>
              <a:rPr lang="en-US" sz="2400" dirty="0">
                <a:solidFill>
                  <a:srgbClr val="FFFF00"/>
                </a:solidFill>
                <a:latin typeface="Lucida Sans Typewriter" panose="020B0509030504030204" pitchFamily="49" charset="77"/>
              </a:rPr>
              <a:t>file</a:t>
            </a:r>
            <a:r>
              <a:rPr lang="en-US" sz="2400" dirty="0">
                <a:solidFill>
                  <a:schemeClr val="bg1"/>
                </a:solidFill>
                <a:latin typeface="Lucida Sans Typewriter" panose="020B0509030504030204" pitchFamily="49" charset="77"/>
              </a:rPr>
              <a:t>=AREA9998 </a:t>
            </a:r>
            <a:r>
              <a:rPr lang="en-US" sz="2400" dirty="0">
                <a:solidFill>
                  <a:srgbClr val="FFFF00"/>
                </a:solidFill>
                <a:latin typeface="Lucida Sans Typewriter" panose="020B0509030504030204" pitchFamily="49" charset="77"/>
              </a:rPr>
              <a:t>unit</a:t>
            </a:r>
            <a:r>
              <a:rPr lang="en-US" sz="2400" dirty="0">
                <a:solidFill>
                  <a:schemeClr val="bg1"/>
                </a:solidFill>
                <a:latin typeface="Lucida Sans Typewriter" panose="020B0509030504030204" pitchFamily="49" charset="77"/>
              </a:rPr>
              <a:t>=BRIT </a:t>
            </a:r>
            <a:r>
              <a:rPr lang="en-US" sz="2400" dirty="0" err="1">
                <a:solidFill>
                  <a:srgbClr val="FFFF00"/>
                </a:solidFill>
                <a:latin typeface="Lucida Sans Typewriter" panose="020B0509030504030204" pitchFamily="49" charset="77"/>
              </a:rPr>
              <a:t>nlines</a:t>
            </a:r>
            <a:r>
              <a:rPr lang="en-US" sz="2400" dirty="0">
                <a:solidFill>
                  <a:schemeClr val="bg1"/>
                </a:solidFill>
                <a:latin typeface="Lucida Sans Typewriter" panose="020B0509030504030204" pitchFamily="49" charset="77"/>
              </a:rPr>
              <a:t>=700 </a:t>
            </a:r>
            <a:r>
              <a:rPr lang="en-US" sz="2400" dirty="0" err="1">
                <a:solidFill>
                  <a:srgbClr val="FFFF00"/>
                </a:solidFill>
                <a:latin typeface="Lucida Sans Typewriter" panose="020B0509030504030204" pitchFamily="49" charset="77"/>
              </a:rPr>
              <a:t>nelems</a:t>
            </a:r>
            <a:r>
              <a:rPr lang="en-US" sz="2400" dirty="0">
                <a:solidFill>
                  <a:schemeClr val="bg1"/>
                </a:solidFill>
                <a:latin typeface="Lucida Sans Typewriter" panose="020B0509030504030204" pitchFamily="49" charset="77"/>
              </a:rPr>
              <a:t>=700 </a:t>
            </a:r>
            <a:r>
              <a:rPr lang="en-US" sz="2400" dirty="0" err="1">
                <a:solidFill>
                  <a:srgbClr val="FFFF00"/>
                </a:solidFill>
                <a:latin typeface="Lucida Sans Typewriter" panose="020B0509030504030204" pitchFamily="49" charset="77"/>
              </a:rPr>
              <a:t>lmag</a:t>
            </a:r>
            <a:r>
              <a:rPr lang="en-US" sz="2400" dirty="0">
                <a:solidFill>
                  <a:schemeClr val="bg1"/>
                </a:solidFill>
                <a:latin typeface="Lucida Sans Typewriter" panose="020B0509030504030204" pitchFamily="49" charset="77"/>
              </a:rPr>
              <a:t>=-22 </a:t>
            </a:r>
            <a:r>
              <a:rPr lang="en-US" sz="2400" dirty="0" err="1">
                <a:solidFill>
                  <a:srgbClr val="FFFF00"/>
                </a:solidFill>
                <a:latin typeface="Lucida Sans Typewriter" panose="020B0509030504030204" pitchFamily="49" charset="77"/>
              </a:rPr>
              <a:t>emag</a:t>
            </a:r>
            <a:r>
              <a:rPr lang="en-US" sz="2400" dirty="0">
                <a:solidFill>
                  <a:schemeClr val="bg1"/>
                </a:solidFill>
                <a:latin typeface="Lucida Sans Typewriter" panose="020B0509030504030204" pitchFamily="49" charset="77"/>
              </a:rPr>
              <a:t>=-22 </a:t>
            </a:r>
            <a:r>
              <a:rPr lang="en-US" sz="2400" dirty="0" err="1">
                <a:solidFill>
                  <a:srgbClr val="FFFF00"/>
                </a:solidFill>
                <a:latin typeface="Lucida Sans Typewriter" panose="020B0509030504030204" pitchFamily="49" charset="77"/>
              </a:rPr>
              <a:t>stime</a:t>
            </a:r>
            <a:r>
              <a:rPr lang="en-US" sz="2400" dirty="0">
                <a:solidFill>
                  <a:schemeClr val="bg1"/>
                </a:solidFill>
                <a:latin typeface="Lucida Sans Typewriter" panose="020B0509030504030204" pitchFamily="49" charset="77"/>
              </a:rPr>
              <a:t>=17.5 </a:t>
            </a:r>
            <a:r>
              <a:rPr lang="en-US" sz="2400" dirty="0" err="1">
                <a:solidFill>
                  <a:srgbClr val="FFFF00"/>
                </a:solidFill>
                <a:latin typeface="Lucida Sans Typewriter" panose="020B0509030504030204" pitchFamily="49" charset="77"/>
              </a:rPr>
              <a:t>etime</a:t>
            </a:r>
            <a:r>
              <a:rPr lang="en-US" sz="2400" dirty="0">
                <a:solidFill>
                  <a:schemeClr val="bg1"/>
                </a:solidFill>
                <a:latin typeface="Lucida Sans Typewriter" panose="020B0509030504030204" pitchFamily="49" charset="77"/>
              </a:rPr>
              <a:t>=17.5 </a:t>
            </a:r>
            <a:r>
              <a:rPr lang="en-US" sz="2400" dirty="0">
                <a:solidFill>
                  <a:srgbClr val="FFFF00"/>
                </a:solidFill>
                <a:latin typeface="Lucida Sans Typewriter" panose="020B0509030504030204" pitchFamily="49" charset="77"/>
              </a:rPr>
              <a:t>position</a:t>
            </a:r>
            <a:r>
              <a:rPr lang="en-US" sz="2400" dirty="0">
                <a:solidFill>
                  <a:schemeClr val="bg1"/>
                </a:solidFill>
                <a:latin typeface="Lucida Sans Typewriter" panose="020B0509030504030204" pitchFamily="49" charset="77"/>
              </a:rPr>
              <a:t>=0 </a:t>
            </a:r>
            <a:r>
              <a:rPr lang="en-US" sz="2400" dirty="0">
                <a:solidFill>
                  <a:srgbClr val="FFFF00"/>
                </a:solidFill>
                <a:latin typeface="Lucida Sans Typewriter" panose="020B0509030504030204" pitchFamily="49" charset="77"/>
              </a:rPr>
              <a:t>band</a:t>
            </a:r>
            <a:r>
              <a:rPr lang="en-US" sz="2400" dirty="0">
                <a:solidFill>
                  <a:schemeClr val="bg1"/>
                </a:solidFill>
                <a:latin typeface="Lucida Sans Typewriter" panose="020B0509030504030204" pitchFamily="49" charset="77"/>
              </a:rPr>
              <a:t>=1 </a:t>
            </a:r>
            <a:r>
              <a:rPr lang="en-US" sz="2400" dirty="0">
                <a:solidFill>
                  <a:srgbClr val="FFFF00"/>
                </a:solidFill>
                <a:latin typeface="Lucida Sans Typewriter" panose="020B0509030504030204" pitchFamily="49" charset="77"/>
              </a:rPr>
              <a:t>day</a:t>
            </a:r>
            <a:r>
              <a:rPr lang="en-US" sz="2400" dirty="0">
                <a:solidFill>
                  <a:schemeClr val="bg1"/>
                </a:solidFill>
                <a:latin typeface="Lucida Sans Typewriter" panose="020B0509030504030204" pitchFamily="49" charset="77"/>
              </a:rPr>
              <a:t>=1978055 </a:t>
            </a:r>
            <a:r>
              <a:rPr lang="en-US" sz="2400" dirty="0" err="1">
                <a:solidFill>
                  <a:srgbClr val="FFFF00"/>
                </a:solidFill>
                <a:latin typeface="Lucida Sans Typewriter" panose="020B0509030504030204" pitchFamily="49" charset="77"/>
              </a:rPr>
              <a:t>netcdf</a:t>
            </a:r>
            <a:r>
              <a:rPr lang="en-US" sz="2400" dirty="0">
                <a:solidFill>
                  <a:schemeClr val="bg1"/>
                </a:solidFill>
                <a:latin typeface="Lucida Sans Typewriter" panose="020B0509030504030204" pitchFamily="49" charset="77"/>
              </a:rPr>
              <a:t>=ncdf9998.nc</a:t>
            </a:r>
          </a:p>
          <a:p>
            <a:pPr lvl="1"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666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Python ADDE client</a:t>
            </a:r>
          </a:p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Default output display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49F725-73E9-ACB7-EF97-13F4D92AF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453" y="1905000"/>
            <a:ext cx="4483494" cy="4401479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3821C40C-EACC-ADCC-D71D-A0EC59E70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981200"/>
            <a:ext cx="3505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Any data retrieved can be displayed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Navigation information not needed for default display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Calibration not needed (server converts units)</a:t>
            </a:r>
            <a:endParaRPr lang="en-US" sz="3200" dirty="0">
              <a:solidFill>
                <a:schemeClr val="bg1"/>
              </a:solidFill>
            </a:endParaRPr>
          </a:p>
          <a:p>
            <a:pPr lvl="1"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87522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Python ADDE client</a:t>
            </a:r>
          </a:p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Navigation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To geolocate the data and reproject, navigation is needed: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ADDE server provides McIDAS navigation parameters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Used </a:t>
            </a:r>
            <a:r>
              <a:rPr lang="en-US" sz="2800" dirty="0">
                <a:solidFill>
                  <a:srgbClr val="FFFF00"/>
                </a:solidFill>
              </a:rPr>
              <a:t>f2py</a:t>
            </a:r>
            <a:r>
              <a:rPr lang="en-US" sz="2800" dirty="0">
                <a:solidFill>
                  <a:schemeClr val="bg1"/>
                </a:solidFill>
              </a:rPr>
              <a:t> to convert the McIDAS-X </a:t>
            </a:r>
            <a:r>
              <a:rPr lang="en-US" sz="2800" dirty="0" err="1">
                <a:solidFill>
                  <a:srgbClr val="FFFF00"/>
                </a:solidFill>
              </a:rPr>
              <a:t>nvxgoes.dlm</a:t>
            </a:r>
            <a:r>
              <a:rPr lang="en-US" sz="2800" dirty="0">
                <a:solidFill>
                  <a:schemeClr val="bg1"/>
                </a:solidFill>
              </a:rPr>
              <a:t> Fortran navigation module to a Python-callable library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 err="1">
                <a:solidFill>
                  <a:schemeClr val="bg1"/>
                </a:solidFill>
              </a:rPr>
              <a:t>nvxgoes.dlm</a:t>
            </a:r>
            <a:r>
              <a:rPr lang="en-US" sz="2800" dirty="0">
                <a:solidFill>
                  <a:schemeClr val="bg1"/>
                </a:solidFill>
              </a:rPr>
              <a:t> is for GOES-1 to -7 satellites (1970s to 1990s)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4465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Python ADDE client</a:t>
            </a:r>
          </a:p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Navigation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F97369-ECD3-2853-5824-5C639A944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2059157"/>
            <a:ext cx="3582174" cy="3733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761CEA-02E6-A318-6ADB-E2EC6E325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133600"/>
            <a:ext cx="3714045" cy="3646105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C1D5FA49-BB30-93CD-646B-90B3758C814E}"/>
              </a:ext>
            </a:extLst>
          </p:cNvPr>
          <p:cNvSpPr/>
          <p:nvPr/>
        </p:nvSpPr>
        <p:spPr bwMode="auto">
          <a:xfrm>
            <a:off x="4191000" y="3581400"/>
            <a:ext cx="762000" cy="609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1F15AE-BC21-7592-9E61-61EB34308C13}"/>
              </a:ext>
            </a:extLst>
          </p:cNvPr>
          <p:cNvSpPr txBox="1"/>
          <p:nvPr/>
        </p:nvSpPr>
        <p:spPr>
          <a:xfrm>
            <a:off x="1066800" y="5816941"/>
            <a:ext cx="1726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Original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8DE2F3-2C66-C06D-B4AF-E7B27FF6E105}"/>
              </a:ext>
            </a:extLst>
          </p:cNvPr>
          <p:cNvSpPr txBox="1"/>
          <p:nvPr/>
        </p:nvSpPr>
        <p:spPr>
          <a:xfrm>
            <a:off x="5334000" y="5863108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Reprojected to nominal geostationary view</a:t>
            </a:r>
          </a:p>
        </p:txBody>
      </p:sp>
    </p:spTree>
    <p:extLst>
      <p:ext uri="{BB962C8B-B14F-4D97-AF65-F5344CB8AC3E}">
        <p14:creationId xmlns:p14="http://schemas.microsoft.com/office/powerpoint/2010/main" val="44358922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2800" dirty="0" err="1">
                <a:solidFill>
                  <a:schemeClr val="bg1"/>
                </a:solidFill>
              </a:rPr>
              <a:t>McIDAS</a:t>
            </a:r>
            <a:r>
              <a:rPr lang="en-US" sz="2800" dirty="0">
                <a:solidFill>
                  <a:schemeClr val="bg1"/>
                </a:solidFill>
              </a:rPr>
              <a:t>-X Demo: 2023.1 &amp; 2024.1 &amp; New Testing 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685800" y="17526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chemeClr val="bg1"/>
                </a:solidFill>
              </a:rPr>
              <a:t>MTG python ADDE server (Meteosat-12)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chemeClr val="bg1"/>
                </a:solidFill>
              </a:rPr>
              <a:t>VIIRS server scan line times; IMGPARM support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dirty="0" err="1">
                <a:solidFill>
                  <a:schemeClr val="bg1"/>
                </a:solidFill>
              </a:rPr>
              <a:t>NOAAPort</a:t>
            </a:r>
            <a:r>
              <a:rPr lang="en-US" sz="2400" dirty="0">
                <a:solidFill>
                  <a:schemeClr val="bg1"/>
                </a:solidFill>
              </a:rPr>
              <a:t> American Samoa sectors (support in ABI server)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chemeClr val="bg1"/>
                </a:solidFill>
              </a:rPr>
              <a:t>New grid model examples: ETSS PETS SPC RRFS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chemeClr val="bg1"/>
                </a:solidFill>
              </a:rPr>
              <a:t>CUR STAT option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chemeClr val="bg1"/>
                </a:solidFill>
              </a:rPr>
              <a:t>XRD: Many new RGB formulas, support for MTG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chemeClr val="bg1"/>
                </a:solidFill>
              </a:rPr>
              <a:t>XRD: SUVI enhancement files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chemeClr val="bg1"/>
                </a:solidFill>
              </a:rPr>
              <a:t>In testing: MTG lightning server (MTGLDISP &amp; MTGLLIST)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991642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Python ADDE client</a:t>
            </a:r>
          </a:p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Reprojection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F97369-ECD3-2853-5824-5C639A944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019300"/>
            <a:ext cx="3582174" cy="3733800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C1D5FA49-BB30-93CD-646B-90B3758C814E}"/>
              </a:ext>
            </a:extLst>
          </p:cNvPr>
          <p:cNvSpPr/>
          <p:nvPr/>
        </p:nvSpPr>
        <p:spPr bwMode="auto">
          <a:xfrm>
            <a:off x="4191000" y="3581400"/>
            <a:ext cx="762000" cy="609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1F15AE-BC21-7592-9E61-61EB34308C13}"/>
              </a:ext>
            </a:extLst>
          </p:cNvPr>
          <p:cNvSpPr txBox="1"/>
          <p:nvPr/>
        </p:nvSpPr>
        <p:spPr>
          <a:xfrm>
            <a:off x="5368046" y="5760831"/>
            <a:ext cx="326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Latitude/Longitude projection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8DE2F3-2C66-C06D-B4AF-E7B27FF6E105}"/>
              </a:ext>
            </a:extLst>
          </p:cNvPr>
          <p:cNvSpPr txBox="1"/>
          <p:nvPr/>
        </p:nvSpPr>
        <p:spPr>
          <a:xfrm>
            <a:off x="533400" y="5792305"/>
            <a:ext cx="3353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Nominal geostationary view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0D2904-E86B-EB22-58C7-221F09715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2019300"/>
            <a:ext cx="3590666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3655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Python ADDE client</a:t>
            </a:r>
          </a:p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netCDF file output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685800" y="19812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800" dirty="0">
                <a:solidFill>
                  <a:schemeClr val="bg1"/>
                </a:solidFill>
              </a:rPr>
              <a:t>Write out geostationary projected image to netCDF file Displayable in McIDAS-V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7A3E89-D6C1-938B-446D-52BDDBB22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131922"/>
            <a:ext cx="5552772" cy="311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1263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Questions?</a:t>
            </a:r>
          </a:p>
          <a:p>
            <a:pPr algn="ctr" eaLnBrk="0" hangingPunct="0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2405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0D1C9-6A53-AE36-C1F1-33E69AB9F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7E460C1D-A99A-FC80-ADEA-E5383F41F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2400" dirty="0" err="1">
                <a:solidFill>
                  <a:schemeClr val="bg1"/>
                </a:solidFill>
              </a:rPr>
              <a:t>McIDAS</a:t>
            </a:r>
            <a:r>
              <a:rPr lang="en-US" sz="2400" dirty="0">
                <a:solidFill>
                  <a:schemeClr val="bg1"/>
                </a:solidFill>
              </a:rPr>
              <a:t>-X Demo: F-Key entries created with TE command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25FD8141-3B72-80F1-BE7D-4BCE3ABCF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7526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dirty="0"/>
              <a:t>KEYF1       := DSSERVE LIST JMTG</a:t>
            </a:r>
          </a:p>
          <a:p>
            <a:r>
              <a:rPr lang="en-US" sz="1200" dirty="0"/>
              <a:t>KEYF2       := IMGLIST JMTG/MTG-FD.58 FORM=ALL</a:t>
            </a:r>
          </a:p>
          <a:p>
            <a:r>
              <a:rPr lang="en-US" sz="1200" dirty="0"/>
              <a:t>KEYF3       := IMGLIST JMTG/MTG-HR.58 FORM=ALL</a:t>
            </a:r>
          </a:p>
          <a:p>
            <a:r>
              <a:rPr lang="en-US" sz="1200" dirty="0"/>
              <a:t>KEYF4       := IMGDISP DEMO/MTGFD.1 1 MAG=-8 BAND=3 SF=YES;MAP;PC C;D</a:t>
            </a:r>
          </a:p>
          <a:p>
            <a:r>
              <a:rPr lang="en-US" sz="1200" dirty="0"/>
              <a:t>KEYF5       := IMGDISP DEMO/MTGFD.1 2 MAG=-8 BAND=14 SF=YES;MAP;PC C;D</a:t>
            </a:r>
          </a:p>
          <a:p>
            <a:r>
              <a:rPr lang="en-US" sz="1200" dirty="0"/>
              <a:t>KEYF6       := IMGDISP DEMO/MTGHR.1 3 REP=6 LAT=28 17 BAND=3 REF='MAP GRA=(GRA) IMA=(IMA)'</a:t>
            </a:r>
          </a:p>
          <a:p>
            <a:r>
              <a:rPr lang="en-US" sz="1200" dirty="0"/>
              <a:t>KEYF7       := IMGDISP DEMO/B14.1 9 REP=2 LAT=0 0 REF='MAP X X LALO GRA=(GRA) IMA=(IMA);</a:t>
            </a:r>
          </a:p>
          <a:p>
            <a:r>
              <a:rPr lang="en-US" sz="1200" dirty="0"/>
              <a:t>	EU REST STAR-ABI_B11-14'</a:t>
            </a:r>
          </a:p>
          <a:p>
            <a:r>
              <a:rPr lang="en-US" sz="1200" dirty="0"/>
              <a:t>KEYF8       := IMGDISP TESTSET/SVM.3 11 SF=YES LAT=39 75 BAND=18;MAP</a:t>
            </a:r>
          </a:p>
          <a:p>
            <a:r>
              <a:rPr lang="en-US" sz="1200" dirty="0"/>
              <a:t>KEYF9       := IMGLIST NPGWEST/ASR FORM=ALL;IMGDISP NPGWEST/ASR 12 MAG=-2 BAND=13 SF=YES 	REF='MAP X X LALO GRA=(GRA) IMA=(IMA)'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MS PGothic" charset="0"/>
              </a:rPr>
              <a:t>KEYF10      := GRDLIST RTGRIDS/PETS-USLCDRS TIME=12 DAY=#Y FHOUR=12 PARAM=ETCW FORM=ALL; 	GRDDISP RTGRIDS/PETS-USLCDRS TIME=12 DAY=#Y PARAM=ETCW GRA=13 FHOUR=12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MS PGothic" charset="0"/>
              </a:rPr>
              <a:t>KEYF11      := GRDLIST RTGRIDS/SPC-USLCAWI4 TIME=12 DAY=#Y FHOUR=24 PARAM=PRSV FORM=ALL; 	GRDDISP RTGRIDS/SPC-USLCAWI4 TIME=12 DAY=2025139 PARAM=PRSV GRA=14 FHOUR=24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MS PGothic" charset="0"/>
              </a:rPr>
              <a:t>KEYF12      := RGB LIST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01848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5A816-8967-CAB6-8E8E-8D67346DF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884AF41C-8D9B-055F-CF05-956509D80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2400" dirty="0" err="1">
                <a:solidFill>
                  <a:schemeClr val="bg1"/>
                </a:solidFill>
              </a:rPr>
              <a:t>McIDAS</a:t>
            </a:r>
            <a:r>
              <a:rPr lang="en-US" sz="2400" dirty="0">
                <a:solidFill>
                  <a:schemeClr val="bg1"/>
                </a:solidFill>
              </a:rPr>
              <a:t>-X Demo: F-Key entries created with TE command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46E02DBC-3D38-83EE-0CA3-EF916E1AF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7526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dirty="0"/>
              <a:t>KEYSF1      := RGB MAKE ABI DAYROCKET DEMO/PLUME.1 15 X 'LAT=28:52:36 79:43:48 MAG=4'</a:t>
            </a:r>
          </a:p>
          <a:p>
            <a:r>
              <a:rPr lang="en-US" sz="1200" dirty="0"/>
              <a:t>KEYSF2      := RGB MAKE FCI DIFFWV DEMO/MTGFD.1 16 X 'MAG=-8’</a:t>
            </a:r>
          </a:p>
          <a:p>
            <a:r>
              <a:rPr lang="en-US" sz="1200" dirty="0"/>
              <a:t>KEYSF3      := RGB MAKE FCI CLOUDPHASE DEMO/MTGFD.1 17 X 'MAG=-8'</a:t>
            </a:r>
          </a:p>
          <a:p>
            <a:r>
              <a:rPr lang="en-US" sz="1200" dirty="0"/>
              <a:t>KEYSF4      := RGB MAKE FCI CLOUDPHASEDIST DEMO/MTGFD.1 18 X 'LAT=36 10'</a:t>
            </a:r>
          </a:p>
          <a:p>
            <a:r>
              <a:rPr lang="en-US" sz="1200" dirty="0"/>
              <a:t>KEYSF5      := RGB MAKE ABI NGFS DEMO/NGFS.1 19 X 'LAT=28:25:46 81:54:52 MAG=3'</a:t>
            </a:r>
          </a:p>
          <a:p>
            <a:r>
              <a:rPr lang="en-US" sz="1200" dirty="0"/>
              <a:t>KEYSF6      := IMGDISP G19SUVI/FE171-BASE 20 MAG=-2 EU=SUVI-FE171</a:t>
            </a:r>
          </a:p>
          <a:p>
            <a:r>
              <a:rPr lang="en-US" sz="1200" dirty="0"/>
              <a:t>KEYSF7      := IMGDISP DEMO/MTGHR.2 21 SF=YES BAND=3 MAG=-3 LAT=0 0;MAP</a:t>
            </a:r>
          </a:p>
          <a:p>
            <a:r>
              <a:rPr lang="en-US" sz="1200" dirty="0"/>
              <a:t>KEYSF8      := MTGLDISP TIME=IMA DATASET=TESTSET/MTGL-AFA.ALL</a:t>
            </a:r>
          </a:p>
          <a:p>
            <a:r>
              <a:rPr lang="en-US" sz="1200" dirty="0"/>
              <a:t>KEYSF9      := PTLIST TESTSET/MTG3-LGR.ALL;PTLIST TESTSET/MTG3-AF.ALL;</a:t>
            </a:r>
          </a:p>
          <a:p>
            <a:r>
              <a:rPr lang="en-US" sz="1200" dirty="0"/>
              <a:t>	PTLIST TESTSET/MTG3-AFA.ALL;PTLIST TESTSET/MTG3-AFR.ALL</a:t>
            </a:r>
          </a:p>
          <a:p>
            <a:r>
              <a:rPr lang="en-US" sz="1200" dirty="0"/>
              <a:t>KEYSF10     := MTGLLIST TIME=17 NUM=10</a:t>
            </a:r>
          </a:p>
          <a:p>
            <a:r>
              <a:rPr lang="en-US" sz="1200" dirty="0"/>
              <a:t>KEYSF11     := MTGLDISP TIME=IMA DATASET=TESTSET/MTGL-AFR.ALL SEL='ENGY 50 50000' COL=3</a:t>
            </a:r>
          </a:p>
          <a:p>
            <a:endParaRPr lang="en-US" sz="14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1600" dirty="0">
              <a:solidFill>
                <a:schemeClr val="bg1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59141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AEB71-CEDA-1BB6-1235-C34F0F3BD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F7BEF49F-93C6-E4A7-A5A9-D661E3475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Plans for 2025 and beyond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A267278C-8EDC-1591-70EA-D948C54D7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981200"/>
            <a:ext cx="77724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/>
              <a:t>Model grids in Mercator projection 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/>
              <a:t>Model grids in Gaussian Latitude/Longitude projection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/>
              <a:t>Display VIIRS Near Constant Contrast (NCC) product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lvl="1"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764DA5-FA76-FC0A-C017-8403A6AEE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3" name="Group 9">
            <a:extLst>
              <a:ext uri="{FF2B5EF4-FFF2-40B4-BE49-F238E27FC236}">
                <a16:creationId xmlns:a16="http://schemas.microsoft.com/office/drawing/2014/main" id="{153B58AA-1450-8A91-CD15-D1B82B062805}"/>
              </a:ext>
            </a:extLst>
          </p:cNvPr>
          <p:cNvGrpSpPr>
            <a:grpSpLocks/>
          </p:cNvGrpSpPr>
          <p:nvPr/>
        </p:nvGrpSpPr>
        <p:grpSpPr bwMode="auto">
          <a:xfrm>
            <a:off x="8901113" y="6496050"/>
            <a:ext cx="100012" cy="133350"/>
            <a:chOff x="5607" y="4092"/>
            <a:chExt cx="63" cy="84"/>
          </a:xfrm>
        </p:grpSpPr>
        <p:sp>
          <p:nvSpPr>
            <p:cNvPr id="4" name="Oval 6">
              <a:extLst>
                <a:ext uri="{FF2B5EF4-FFF2-40B4-BE49-F238E27FC236}">
                  <a16:creationId xmlns:a16="http://schemas.microsoft.com/office/drawing/2014/main" id="{E274CBAE-9E01-A6CE-DBC0-6B99254DF0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6" y="4128"/>
              <a:ext cx="48" cy="48"/>
            </a:xfrm>
            <a:prstGeom prst="ellipse">
              <a:avLst/>
            </a:prstGeom>
            <a:solidFill>
              <a:srgbClr val="CC3399"/>
            </a:solidFill>
            <a:ln w="9525">
              <a:solidFill>
                <a:srgbClr val="CC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" name="Picture 7" descr="slide">
              <a:extLst>
                <a:ext uri="{FF2B5EF4-FFF2-40B4-BE49-F238E27FC236}">
                  <a16:creationId xmlns:a16="http://schemas.microsoft.com/office/drawing/2014/main" id="{3E2E219F-33BC-2F4F-D3F9-1399FFBF74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7" y="4092"/>
              <a:ext cx="63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054200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Plans for 2025 and beyond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CLASS will provide raw files from the early GOES satellites (SMS, GOES-1 to -7)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Upcoming </a:t>
            </a:r>
            <a:r>
              <a:rPr lang="en-US" sz="3200" dirty="0" err="1">
                <a:solidFill>
                  <a:schemeClr val="bg1"/>
                </a:solidFill>
              </a:rPr>
              <a:t>Metop</a:t>
            </a:r>
            <a:r>
              <a:rPr lang="en-US" sz="3200" dirty="0">
                <a:solidFill>
                  <a:schemeClr val="bg1"/>
                </a:solidFill>
              </a:rPr>
              <a:t>-SG METimage data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SUVI visualization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lvl="1"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pSp>
        <p:nvGrpSpPr>
          <p:cNvPr id="3" name="Group 9">
            <a:extLst>
              <a:ext uri="{FF2B5EF4-FFF2-40B4-BE49-F238E27FC236}">
                <a16:creationId xmlns:a16="http://schemas.microsoft.com/office/drawing/2014/main" id="{7F73CBB2-9587-5BAC-CE1C-99933F090589}"/>
              </a:ext>
            </a:extLst>
          </p:cNvPr>
          <p:cNvGrpSpPr>
            <a:grpSpLocks/>
          </p:cNvGrpSpPr>
          <p:nvPr/>
        </p:nvGrpSpPr>
        <p:grpSpPr bwMode="auto">
          <a:xfrm>
            <a:off x="8901113" y="6496050"/>
            <a:ext cx="100012" cy="133350"/>
            <a:chOff x="5607" y="4092"/>
            <a:chExt cx="63" cy="84"/>
          </a:xfrm>
        </p:grpSpPr>
        <p:sp>
          <p:nvSpPr>
            <p:cNvPr id="4" name="Oval 6">
              <a:extLst>
                <a:ext uri="{FF2B5EF4-FFF2-40B4-BE49-F238E27FC236}">
                  <a16:creationId xmlns:a16="http://schemas.microsoft.com/office/drawing/2014/main" id="{45FEF7BC-18B0-7F75-DE8D-466E3CCEB9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6" y="4128"/>
              <a:ext cx="48" cy="48"/>
            </a:xfrm>
            <a:prstGeom prst="ellipse">
              <a:avLst/>
            </a:prstGeom>
            <a:solidFill>
              <a:srgbClr val="CC3399"/>
            </a:solidFill>
            <a:ln w="9525">
              <a:solidFill>
                <a:srgbClr val="CC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" name="Picture 7" descr="slide">
              <a:extLst>
                <a:ext uri="{FF2B5EF4-FFF2-40B4-BE49-F238E27FC236}">
                  <a16:creationId xmlns:a16="http://schemas.microsoft.com/office/drawing/2014/main" id="{84D1DBC5-784A-E194-E77A-826B43B7AE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7" y="4092"/>
              <a:ext cx="63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521235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55300-4F98-D15B-CFE8-975A1E88A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76B331AC-1C3E-EBAE-9D1D-F429DC5BC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Model Grids in </a:t>
            </a:r>
          </a:p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Mercator Projection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2EE289-86C5-BD6D-BB80-362552A4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B991C37-1B70-BD0B-8F3B-7091A7F10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981200"/>
            <a:ext cx="3810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chemeClr val="bg1"/>
                </a:solidFill>
              </a:rPr>
              <a:t>Historically, McIDAS-X supported grids only in rectangular </a:t>
            </a:r>
            <a:r>
              <a:rPr lang="en-US" sz="2400" dirty="0" err="1">
                <a:solidFill>
                  <a:schemeClr val="bg1"/>
                </a:solidFill>
              </a:rPr>
              <a:t>lat</a:t>
            </a:r>
            <a:r>
              <a:rPr lang="en-US" sz="2400" dirty="0">
                <a:solidFill>
                  <a:schemeClr val="bg1"/>
                </a:solidFill>
              </a:rPr>
              <a:t>/</a:t>
            </a:r>
            <a:r>
              <a:rPr lang="en-US" sz="2400" dirty="0" err="1">
                <a:solidFill>
                  <a:schemeClr val="bg1"/>
                </a:solidFill>
              </a:rPr>
              <a:t>lon</a:t>
            </a:r>
            <a:r>
              <a:rPr lang="en-US" sz="2400" dirty="0">
                <a:solidFill>
                  <a:schemeClr val="bg1"/>
                </a:solidFill>
              </a:rPr>
              <a:t>, polar stereographic, and Lambert conformal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chemeClr val="bg1"/>
                </a:solidFill>
              </a:rPr>
              <a:t>True Mercator grids will now be supported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7C5292-3DCB-36E2-5298-073846F3A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2057400"/>
            <a:ext cx="4651248" cy="4267200"/>
          </a:xfrm>
          <a:prstGeom prst="rect">
            <a:avLst/>
          </a:prstGeom>
          <a:noFill/>
          <a:ln>
            <a:noFill/>
          </a:ln>
          <a:effectLst>
            <a:glow rad="200915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8812186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992F2-B09C-827C-FEDA-AA3AEF7B9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F4BA3799-4F00-3E4E-3C23-1D1DB0F27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Model Grids in </a:t>
            </a:r>
          </a:p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Gaussian Latitude/Longitude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1BB761-42FF-1C3F-0065-8090D2B05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3A9C865-F7E1-9137-058A-A53601335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981200"/>
            <a:ext cx="3505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chemeClr val="bg1"/>
                </a:solidFill>
              </a:rPr>
              <a:t>NOAAPORT also broadcasts many grids in Gaussian Latitude/Longitude projection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chemeClr val="bg1"/>
                </a:solidFill>
              </a:rPr>
              <a:t>This will require a new navigation module in McIDAS-X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chemeClr val="bg1"/>
                </a:solidFill>
              </a:rPr>
              <a:t>Projection according to ChatGPT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85CE7C-30D8-BD21-5E41-E0B008BDD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59184"/>
            <a:ext cx="4234626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8358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C8AB1-9A21-8C31-FA09-8C46A838C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673224A3-D5EF-96E7-FD90-55BB3840D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VIIRS NCC Product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9BF345-BF3F-1C98-CADD-49DCB9781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1471E2D-F1B4-0B5A-F93C-136F3C38C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809750"/>
            <a:ext cx="3733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chemeClr val="bg1"/>
                </a:solidFill>
              </a:rPr>
              <a:t>VIIRS Near Constant Contrast (NCC) derived from the Day/Night Band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chemeClr val="bg1"/>
                </a:solidFill>
              </a:rPr>
              <a:t>Regardless of the lighting (sunlit, moonlit, no light) the image has the same contrast</a:t>
            </a:r>
            <a:endParaRPr lang="en-US" sz="2800" dirty="0">
              <a:solidFill>
                <a:schemeClr val="bg1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" name="Picture 6" descr="A map of the world&#10;&#10;AI-generated content may be incorrect.">
            <a:extLst>
              <a:ext uri="{FF2B5EF4-FFF2-40B4-BE49-F238E27FC236}">
                <a16:creationId xmlns:a16="http://schemas.microsoft.com/office/drawing/2014/main" id="{0AE99B16-72A4-CE6A-5CC6-92E3A148A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689100"/>
            <a:ext cx="4445000" cy="4445000"/>
          </a:xfrm>
          <a:prstGeom prst="rect">
            <a:avLst/>
          </a:prstGeom>
          <a:effectLst>
            <a:glow rad="190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5712673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29091</TotalTime>
  <Words>1260</Words>
  <Application>Microsoft Macintosh PowerPoint</Application>
  <PresentationFormat>On-screen Show (4:3)</PresentationFormat>
  <Paragraphs>168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ＭＳ Ｐゴシック</vt:lpstr>
      <vt:lpstr>Lucida Sans Typewriter</vt:lpstr>
      <vt:lpstr>Times New Roman</vt:lpstr>
      <vt:lpstr>Blank Presentation</vt:lpstr>
      <vt:lpstr>McIDAS-X Software Demonstration and Development Plans for 2025 and beyond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SSEC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Software Development and McIDAS 7.8 Upgrade</dc:title>
  <dc:creator>Dave Santek</dc:creator>
  <cp:lastModifiedBy>JAY S HEINZELMAN</cp:lastModifiedBy>
  <cp:revision>575</cp:revision>
  <cp:lastPrinted>2019-09-12T21:09:11Z</cp:lastPrinted>
  <dcterms:created xsi:type="dcterms:W3CDTF">2013-09-06T01:47:04Z</dcterms:created>
  <dcterms:modified xsi:type="dcterms:W3CDTF">2025-05-31T03:11:49Z</dcterms:modified>
</cp:coreProperties>
</file>