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9" r:id="rId2"/>
    <p:sldId id="33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n, Chi" initials="CC" lastIdx="1" clrIdx="0">
    <p:extLst/>
  </p:cmAuthor>
  <p:cmAuthor id="2" name="Chen, Chi" initials="CC [2]" lastIdx="1" clrIdx="1">
    <p:extLst/>
  </p:cmAuthor>
  <p:cmAuthor id="3" name="Chen, Chi" initials="CC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9ACC"/>
    <a:srgbClr val="298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03" autoAdjust="0"/>
    <p:restoredTop sz="88196" autoAdjust="0"/>
  </p:normalViewPr>
  <p:slideViewPr>
    <p:cSldViewPr snapToGrid="0" snapToObjects="1">
      <p:cViewPr>
        <p:scale>
          <a:sx n="100" d="100"/>
          <a:sy n="100" d="100"/>
        </p:scale>
        <p:origin x="-80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commentAuthors" Target="commentAuthor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48DC8-8638-B546-BDB6-FA11DE66F658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D814B-4ECC-1B47-986F-EC3D68487D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272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9DCBD7-F8B9-D54E-A03C-82D600CF5A9C}" type="datetimeFigureOut">
              <a:rPr lang="en-US" smtClean="0"/>
              <a:t>10/11/18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183424-4DC0-2447-B596-7F94532FB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5143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65250" y="922338"/>
            <a:ext cx="4214813" cy="31607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59212" y="4389742"/>
            <a:ext cx="4833249" cy="35067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endParaRPr lang="en-US"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38849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A1A8-5159-9343-A934-2FB1609000C1}" type="datetime1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80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14499-2086-BB41-91EB-07385B657DBB}" type="datetime1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39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7AAA-CE54-AE43-867A-AD96C142E031}" type="datetime1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7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C810F-0E09-724F-BED2-32D0245FB472}" type="datetime1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29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52910-5FDA-F445-B9E6-86AA85EBB15F}" type="datetime1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41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D1A9E-3C9A-B543-9F72-D59D8DEA2838}" type="datetime1">
              <a:rPr lang="en-US" smtClean="0"/>
              <a:t>10/11/18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55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6BD98-BFD3-1847-B3F4-F3AD0FCBDADC}" type="datetime1">
              <a:rPr lang="en-US" smtClean="0"/>
              <a:t>10/11/18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20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25E93-30A9-394C-A589-E387155DADB7}" type="datetime1">
              <a:rPr lang="en-US" smtClean="0"/>
              <a:t>10/11/18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52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B83C-B287-EC40-B78E-FFA3E5B44918}" type="datetime1">
              <a:rPr lang="en-US" smtClean="0"/>
              <a:t>10/11/18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6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3FF30-6247-F447-B267-C215AAF7B0C9}" type="datetime1">
              <a:rPr lang="en-US" smtClean="0"/>
              <a:t>10/11/18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14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7AB8-37EF-B24D-B043-12A5A90E5186}" type="datetime1">
              <a:rPr lang="en-US" smtClean="0"/>
              <a:t>10/11/18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474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CC80D-54B2-8A4F-8796-D45FB45A7E93}" type="datetime1">
              <a:rPr lang="en-US" smtClean="0"/>
              <a:t>10/11/18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rgbClr val="000000"/>
                </a:solidFill>
              </a:defRPr>
            </a:lvl1pPr>
          </a:lstStyle>
          <a:p>
            <a:fld id="{C0137D2A-484A-FE43-821F-C39C504DA1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85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927350" y="214698"/>
            <a:ext cx="6251286" cy="88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 anchor="ctr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Consistency of Ice Cloud Models in Forward Retrieval and </a:t>
            </a:r>
            <a:r>
              <a:rPr lang="en-US" sz="1400" dirty="0" err="1" smtClean="0">
                <a:solidFill>
                  <a:srgbClr val="FF0000"/>
                </a:solidFill>
              </a:rPr>
              <a:t>Radiative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Forcing Assessment</a:t>
            </a:r>
            <a:endParaRPr lang="en-US" sz="1400" b="1" dirty="0">
              <a:solidFill>
                <a:srgbClr val="FF0000"/>
              </a:solidFill>
              <a:latin typeface="+mj-lt"/>
            </a:endParaRPr>
          </a:p>
          <a:p>
            <a:r>
              <a:rPr lang="en-US" sz="1200" b="1" dirty="0" smtClean="0">
                <a:solidFill>
                  <a:srgbClr val="0000FF"/>
                </a:solidFill>
                <a:latin typeface="+mj-lt"/>
              </a:rPr>
              <a:t>PI: Ping Yang, Texas A&amp;M University </a:t>
            </a:r>
          </a:p>
          <a:p>
            <a:r>
              <a:rPr lang="en-US" sz="1200" b="1" dirty="0" smtClean="0">
                <a:solidFill>
                  <a:srgbClr val="0000FF"/>
                </a:solidFill>
                <a:latin typeface="+mj-lt"/>
              </a:rPr>
              <a:t>Non-funded collaborator: Norman Loeb, NASA Langley Research Center</a:t>
            </a:r>
            <a:endParaRPr lang="en-GB" sz="12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90298" y="1473199"/>
            <a:ext cx="5266268" cy="5262980"/>
          </a:xfrm>
          <a:prstGeom prst="rect">
            <a:avLst/>
          </a:prstGeom>
          <a:solidFill>
            <a:srgbClr val="CCFFCC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/>
              <a:t>C</a:t>
            </a:r>
            <a:r>
              <a:rPr lang="en-US" sz="1600" b="1" dirty="0" smtClean="0"/>
              <a:t>onsistency </a:t>
            </a:r>
            <a:r>
              <a:rPr lang="en-US" sz="1600" b="1" dirty="0"/>
              <a:t>hypothesis</a:t>
            </a:r>
            <a:r>
              <a:rPr lang="en-US" sz="1600" dirty="0"/>
              <a:t>: </a:t>
            </a:r>
            <a:r>
              <a:rPr lang="en-US" sz="1600" i="1" dirty="0" err="1"/>
              <a:t>radiative</a:t>
            </a:r>
            <a:r>
              <a:rPr lang="en-US" sz="1600" i="1" dirty="0"/>
              <a:t> fluxes derived using a consistent ice particle model assumption throughout provide a more robust reference for climate model evaluation compared to existing ice cloud property retrievals</a:t>
            </a:r>
            <a:r>
              <a:rPr lang="en-US" sz="1600" dirty="0"/>
              <a:t> (Loeb et al. 2017). In other words, </a:t>
            </a:r>
            <a:r>
              <a:rPr lang="en-US" sz="1600" i="1" dirty="0"/>
              <a:t>the same ice model must be consistently used in forward remote sensing implementations and downstream </a:t>
            </a:r>
            <a:r>
              <a:rPr lang="en-US" sz="1600" i="1" dirty="0" err="1"/>
              <a:t>radiative</a:t>
            </a:r>
            <a:r>
              <a:rPr lang="en-US" sz="1600" i="1" dirty="0"/>
              <a:t> transfer computations</a:t>
            </a:r>
            <a:r>
              <a:rPr lang="en-US" sz="1600" dirty="0"/>
              <a:t>. </a:t>
            </a:r>
            <a:endParaRPr lang="en-US" sz="1600" dirty="0" smtClean="0">
              <a:latin typeface="+mn-lt"/>
            </a:endParaRPr>
          </a:p>
          <a:p>
            <a:pPr algn="just"/>
            <a:endParaRPr lang="en-US" sz="1600" dirty="0" smtClean="0">
              <a:latin typeface="+mn-lt"/>
            </a:endParaRPr>
          </a:p>
          <a:p>
            <a:pPr algn="just"/>
            <a:r>
              <a:rPr lang="en-US" sz="1600" b="1" dirty="0" smtClean="0">
                <a:latin typeface="+mn-lt"/>
              </a:rPr>
              <a:t>Objectives</a:t>
            </a:r>
          </a:p>
          <a:p>
            <a:pPr marL="342900" indent="-342900" algn="just">
              <a:buAutoNum type="arabicParenR"/>
            </a:pPr>
            <a:r>
              <a:rPr lang="en-US" sz="1600" dirty="0" smtClean="0"/>
              <a:t>Validate </a:t>
            </a:r>
            <a:r>
              <a:rPr lang="en-US" sz="1600" dirty="0"/>
              <a:t>the consistency hypothesis by using the MODIS, AIRS, and CALIPSO cloud property products, CERES flux products, and state-of-the-science light scattering and </a:t>
            </a:r>
            <a:r>
              <a:rPr lang="en-US" sz="1600" dirty="0" err="1"/>
              <a:t>radiative</a:t>
            </a:r>
            <a:r>
              <a:rPr lang="en-US" sz="1600" dirty="0"/>
              <a:t> transfer modeling capabilities in conjunction with the ice cloud models used by the respective science teams. </a:t>
            </a:r>
            <a:endParaRPr lang="en-US" sz="1600" dirty="0" smtClean="0"/>
          </a:p>
          <a:p>
            <a:pPr marL="342900" indent="-342900" algn="just">
              <a:buAutoNum type="arabicParenR"/>
            </a:pPr>
            <a:r>
              <a:rPr lang="en-US" sz="1600" dirty="0"/>
              <a:t>Quantify the global scale uncertainties/errors caused by using inconsistent ice cloud models </a:t>
            </a:r>
            <a:endParaRPr lang="en-US" sz="1600" dirty="0" smtClean="0"/>
          </a:p>
          <a:p>
            <a:pPr marL="342900" indent="-342900" algn="just">
              <a:buAutoNum type="arabicParenR"/>
            </a:pPr>
            <a:r>
              <a:rPr lang="en-US" sz="1600" dirty="0"/>
              <a:t>Develop parameterization schemes for ice cloud bulk </a:t>
            </a:r>
            <a:r>
              <a:rPr lang="en-US" sz="1600" dirty="0" err="1"/>
              <a:t>radiative</a:t>
            </a:r>
            <a:r>
              <a:rPr lang="en-US" sz="1600" dirty="0"/>
              <a:t> properties that are consistent with the ice models used in NASA’s cloud property retrieval products </a:t>
            </a:r>
            <a:endParaRPr lang="en-US" sz="1600" dirty="0">
              <a:latin typeface="+mn-lt"/>
            </a:endParaRPr>
          </a:p>
          <a:p>
            <a:pPr algn="just"/>
            <a:endParaRPr lang="en-US" sz="1600" dirty="0">
              <a:latin typeface="+mn-lt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95166" y="1116823"/>
            <a:ext cx="8458200" cy="0"/>
          </a:xfrm>
          <a:prstGeom prst="line">
            <a:avLst/>
          </a:prstGeom>
          <a:ln>
            <a:solidFill>
              <a:srgbClr val="519A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Screen Shot 2018-10-09 at 3.43.2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7032"/>
            <a:ext cx="2438400" cy="660400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599" y="1473199"/>
            <a:ext cx="3263901" cy="31775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599" y="4711700"/>
            <a:ext cx="3263901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Schematic diagram showing two ice crystal habits and their mixing ratios of the Two-Habit Model. Habit 1 is a roughened single column with aspect ratio 2a/</a:t>
            </a:r>
            <a:r>
              <a:rPr lang="en-US" sz="1200" dirty="0" err="1"/>
              <a:t>D</a:t>
            </a:r>
            <a:r>
              <a:rPr lang="en-US" sz="1200" baseline="-25000" dirty="0" err="1"/>
              <a:t>max</a:t>
            </a:r>
            <a:r>
              <a:rPr lang="en-US" sz="1200" dirty="0"/>
              <a:t> </a:t>
            </a:r>
            <a:r>
              <a:rPr lang="en-US" sz="1200" dirty="0" smtClean="0"/>
              <a:t>=</a:t>
            </a:r>
            <a:r>
              <a:rPr lang="en-US" sz="1200" dirty="0"/>
              <a:t>1, and Habit 2 is an ensemble of 20 randomly generated aggregates. Individual aggregate shape consists of 20 randomly distorted hexagonal columns. The mixing ratio of Habits 1 and 2 add up to one. Adapted from Loeb et al. (</a:t>
            </a:r>
            <a:r>
              <a:rPr lang="en-US" sz="1200" dirty="0" smtClean="0"/>
              <a:t>2018)</a:t>
            </a:r>
            <a:r>
              <a:rPr lang="en-US" sz="1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1584085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7D2A-484A-FE43-821F-C39C504DA1E2}" type="slidenum">
              <a:rPr lang="en-US" smtClean="0"/>
              <a:t>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95166" y="1116823"/>
            <a:ext cx="8458200" cy="0"/>
          </a:xfrm>
          <a:prstGeom prst="line">
            <a:avLst/>
          </a:prstGeom>
          <a:ln>
            <a:solidFill>
              <a:srgbClr val="519A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180862" y="1225682"/>
            <a:ext cx="4727643" cy="54957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>
                <a:cs typeface="Cambria"/>
              </a:rPr>
              <a:t>Status:</a:t>
            </a:r>
          </a:p>
          <a:p>
            <a:r>
              <a:rPr lang="en-US" sz="1800" dirty="0" smtClean="0">
                <a:cs typeface="Cambria"/>
              </a:rPr>
              <a:t>Review literature </a:t>
            </a:r>
            <a:endParaRPr lang="en-US" sz="1800" dirty="0">
              <a:cs typeface="Cambria"/>
            </a:endParaRPr>
          </a:p>
          <a:p>
            <a:r>
              <a:rPr lang="en-US" sz="1800" dirty="0" smtClean="0">
                <a:cs typeface="Cambria"/>
              </a:rPr>
              <a:t>Collocate Data </a:t>
            </a:r>
          </a:p>
          <a:p>
            <a:r>
              <a:rPr lang="en-US" sz="1800" dirty="0" smtClean="0">
                <a:cs typeface="Cambria"/>
              </a:rPr>
              <a:t>Implement ice cloud models into </a:t>
            </a:r>
            <a:r>
              <a:rPr lang="en-US" sz="1800" dirty="0" err="1" smtClean="0">
                <a:cs typeface="Cambria"/>
              </a:rPr>
              <a:t>radiative</a:t>
            </a:r>
            <a:r>
              <a:rPr lang="en-US" sz="1800" dirty="0" smtClean="0">
                <a:cs typeface="Cambria"/>
              </a:rPr>
              <a:t> transfer models</a:t>
            </a:r>
            <a:endParaRPr lang="en-US" sz="1800" dirty="0">
              <a:cs typeface="Cambria"/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altLang="zh-CN" sz="500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2800" b="1" dirty="0">
                <a:cs typeface="Cambria"/>
              </a:rPr>
              <a:t>Needed Products:</a:t>
            </a:r>
          </a:p>
          <a:p>
            <a:r>
              <a:rPr lang="en-US" sz="1800" dirty="0" smtClean="0"/>
              <a:t>MODIS</a:t>
            </a:r>
            <a:r>
              <a:rPr lang="en-US" sz="1800" dirty="0"/>
              <a:t>, AIRS, and CALIPSO cloud property products</a:t>
            </a:r>
            <a:r>
              <a:rPr lang="en-US" sz="1800" dirty="0" smtClean="0"/>
              <a:t>, and </a:t>
            </a:r>
            <a:r>
              <a:rPr lang="en-US" sz="1800" dirty="0"/>
              <a:t>CERES flux products</a:t>
            </a:r>
            <a:endParaRPr lang="en-US" sz="1800" b="1" dirty="0">
              <a:cs typeface="Cambria"/>
            </a:endParaRPr>
          </a:p>
          <a:p>
            <a:pPr marL="0" indent="0">
              <a:buNone/>
            </a:pPr>
            <a:r>
              <a:rPr lang="en-US" sz="2800" b="1" dirty="0">
                <a:cs typeface="Cambria"/>
              </a:rPr>
              <a:t>Known Issues:</a:t>
            </a:r>
          </a:p>
          <a:p>
            <a:pPr>
              <a:spcBef>
                <a:spcPts val="0"/>
              </a:spcBef>
            </a:pPr>
            <a:r>
              <a:rPr lang="en-US" sz="1800" dirty="0">
                <a:solidFill>
                  <a:prstClr val="black"/>
                </a:solidFill>
                <a:cs typeface="Cambria"/>
              </a:rPr>
              <a:t>N/A.</a:t>
            </a:r>
          </a:p>
          <a:p>
            <a:pPr marL="0" indent="0">
              <a:buNone/>
            </a:pPr>
            <a:r>
              <a:rPr lang="en-US" sz="2800" b="1" dirty="0">
                <a:cs typeface="Cambria"/>
              </a:rPr>
              <a:t>Recent Publications</a:t>
            </a:r>
            <a:r>
              <a:rPr lang="en-US" b="1" dirty="0" smtClean="0">
                <a:cs typeface="Cambria"/>
              </a:rPr>
              <a:t>:</a:t>
            </a:r>
            <a:endParaRPr lang="en-US" b="1" dirty="0">
              <a:cs typeface="Cambria"/>
            </a:endParaRPr>
          </a:p>
          <a:p>
            <a:pPr marL="0" lvl="1" indent="0">
              <a:spcBef>
                <a:spcPts val="0"/>
              </a:spcBef>
              <a:buNone/>
            </a:pPr>
            <a:r>
              <a:rPr lang="en-US" sz="1800" dirty="0"/>
              <a:t>Loeb, N. G., </a:t>
            </a:r>
            <a:r>
              <a:rPr lang="en-US" sz="1800" b="1" dirty="0"/>
              <a:t>P. Yang</a:t>
            </a:r>
            <a:r>
              <a:rPr lang="en-US" sz="1800" dirty="0"/>
              <a:t>, F. G. Rose, G. Hong, S. Sun-Mack, P. </a:t>
            </a:r>
            <a:r>
              <a:rPr lang="en-US" sz="1800" dirty="0" err="1"/>
              <a:t>Minnis</a:t>
            </a:r>
            <a:r>
              <a:rPr lang="en-US" sz="1800" dirty="0"/>
              <a:t>, S. Kato, S.-H Ham, W. L. Smith Jr., S. </a:t>
            </a:r>
            <a:r>
              <a:rPr lang="en-US" sz="1800" dirty="0" err="1"/>
              <a:t>Hioki</a:t>
            </a:r>
            <a:r>
              <a:rPr lang="en-US" sz="1800" dirty="0"/>
              <a:t>, and G. Tang, 2018: Impact of ice microphysics on satellite cloud retrievals and broadband flux </a:t>
            </a:r>
            <a:r>
              <a:rPr lang="en-US" sz="1800" dirty="0" err="1"/>
              <a:t>radiative</a:t>
            </a:r>
            <a:r>
              <a:rPr lang="en-US" sz="1800" dirty="0"/>
              <a:t> transfer model calculations. </a:t>
            </a:r>
            <a:r>
              <a:rPr lang="en-US" sz="1800" i="1" dirty="0"/>
              <a:t>J. Climate</a:t>
            </a:r>
            <a:r>
              <a:rPr lang="en-US" sz="1800" dirty="0"/>
              <a:t>, 31, 1851-1864. </a:t>
            </a:r>
            <a:endParaRPr lang="en-US" altLang="zh-CN" sz="1800" dirty="0">
              <a:solidFill>
                <a:srgbClr val="0000FF"/>
              </a:solidFill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altLang="zh-CN" sz="1800" dirty="0">
              <a:solidFill>
                <a:srgbClr val="0000FF"/>
              </a:solidFill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332534" y="106838"/>
            <a:ext cx="5354266" cy="959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>
                <a:solidFill>
                  <a:srgbClr val="FF0000"/>
                </a:solidFill>
              </a:rPr>
              <a:t>Consistency of Ice Cloud Models in Forward Retrieval and </a:t>
            </a:r>
            <a:r>
              <a:rPr lang="en-US" sz="3200" dirty="0" err="1">
                <a:solidFill>
                  <a:srgbClr val="FF0000"/>
                </a:solidFill>
              </a:rPr>
              <a:t>Radiative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Forcing Assessment</a:t>
            </a:r>
          </a:p>
          <a:p>
            <a:pPr algn="l"/>
            <a:endParaRPr lang="en-US" sz="3200" b="1" dirty="0">
              <a:solidFill>
                <a:srgbClr val="FF0000"/>
              </a:solidFill>
            </a:endParaRPr>
          </a:p>
          <a:p>
            <a:pPr algn="l"/>
            <a:r>
              <a:rPr lang="en-US" sz="2800" b="1" dirty="0">
                <a:solidFill>
                  <a:srgbClr val="0000FF"/>
                </a:solidFill>
              </a:rPr>
              <a:t>PI: Ping Yang, Texas A&amp;M University </a:t>
            </a:r>
          </a:p>
          <a:p>
            <a:pPr algn="l"/>
            <a:r>
              <a:rPr lang="en-US" sz="2800" b="1" dirty="0">
                <a:solidFill>
                  <a:srgbClr val="0000FF"/>
                </a:solidFill>
              </a:rPr>
              <a:t>Non-funded collaborator: Norman Loeb, NASA Langley Research Center</a:t>
            </a:r>
            <a:endParaRPr lang="en-GB" sz="2800" b="1" dirty="0">
              <a:solidFill>
                <a:srgbClr val="0000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70834" y="1244244"/>
            <a:ext cx="3939702" cy="503338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Develop optimal ice cloud optical property models in support of MODIS/VIIRS cloud  retrievals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Develop consistent ice cloud </a:t>
            </a:r>
            <a:r>
              <a:rPr lang="en-US" dirty="0" err="1" smtClean="0"/>
              <a:t>radiative</a:t>
            </a:r>
            <a:r>
              <a:rPr lang="en-US" dirty="0" smtClean="0"/>
              <a:t> property parameterizations for downstream </a:t>
            </a:r>
            <a:r>
              <a:rPr lang="en-US" dirty="0" err="1" smtClean="0"/>
              <a:t>radiative</a:t>
            </a:r>
            <a:r>
              <a:rPr lang="en-US" dirty="0" smtClean="0"/>
              <a:t> forcing assessment involving ice clouds based on MIDOS/VIIRS retrieval products 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pic>
        <p:nvPicPr>
          <p:cNvPr id="8" name="Picture 7" descr="Screen Shot 2018-10-09 at 3.43.2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07032"/>
            <a:ext cx="2438400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753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27628</TotalTime>
  <Words>462</Words>
  <Application>Microsoft Macintosh PowerPoint</Application>
  <PresentationFormat>On-screen Show (4:3)</PresentationFormat>
  <Paragraphs>28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Boston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Taejin Park</dc:creator>
  <cp:lastModifiedBy>Steve Ackerman</cp:lastModifiedBy>
  <cp:revision>301</cp:revision>
  <dcterms:created xsi:type="dcterms:W3CDTF">2015-04-27T20:50:56Z</dcterms:created>
  <dcterms:modified xsi:type="dcterms:W3CDTF">2018-10-12T03:07:18Z</dcterms:modified>
</cp:coreProperties>
</file>