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63" r:id="rId3"/>
    <p:sldId id="319" r:id="rId4"/>
    <p:sldId id="314" r:id="rId5"/>
    <p:sldId id="315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5">
          <p15:clr>
            <a:srgbClr val="A4A3A4"/>
          </p15:clr>
        </p15:guide>
        <p15:guide id="2" orient="horz" pos="285">
          <p15:clr>
            <a:srgbClr val="A4A3A4"/>
          </p15:clr>
        </p15:guide>
        <p15:guide id="3" orient="horz" pos="683">
          <p15:clr>
            <a:srgbClr val="A4A3A4"/>
          </p15:clr>
        </p15:guide>
        <p15:guide id="4" pos="5659">
          <p15:clr>
            <a:srgbClr val="A4A3A4"/>
          </p15:clr>
        </p15:guide>
        <p15:guide id="5" pos="2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14"/>
    <a:srgbClr val="960000"/>
    <a:srgbClr val="B70014"/>
    <a:srgbClr val="7B0000"/>
    <a:srgbClr val="7A0000"/>
    <a:srgbClr val="B70000"/>
    <a:srgbClr val="EBB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8332" autoAdjust="0"/>
  </p:normalViewPr>
  <p:slideViewPr>
    <p:cSldViewPr snapToGrid="0" snapToObjects="1">
      <p:cViewPr varScale="1">
        <p:scale>
          <a:sx n="102" d="100"/>
          <a:sy n="102" d="100"/>
        </p:scale>
        <p:origin x="1842" y="114"/>
      </p:cViewPr>
      <p:guideLst>
        <p:guide orient="horz" pos="1115"/>
        <p:guide orient="horz" pos="285"/>
        <p:guide orient="horz" pos="683"/>
        <p:guide pos="5659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D7A9-0296-424D-8FBD-38A5210C59F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721E7-4DBE-BC44-988D-4128EE48D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3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265E-45E4-914C-9FA3-8ECF266E0A8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B9835-DA8B-D845-BA8B-2F9596FD2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2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Absences need to be entered by employees by the 5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every month. Absences need to be approved by the supervisor by the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every month.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5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If you do not know your department’s UDDS or employee’s </a:t>
            </a:r>
            <a:r>
              <a:rPr lang="en-US" dirty="0" err="1" smtClean="0"/>
              <a:t>Empl</a:t>
            </a:r>
            <a:r>
              <a:rPr lang="en-US" dirty="0" smtClean="0"/>
              <a:t> IDs,</a:t>
            </a:r>
            <a:r>
              <a:rPr lang="en-US" baseline="0" dirty="0" smtClean="0"/>
              <a:t> please contact me and I will send them to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see this symbol, you will need to communicate with the employee to select another leave type.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not use the Push Back button. If there is an issue with an absence request, please reach out to the employee to resolve.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Take </a:t>
            </a:r>
            <a:r>
              <a:rPr lang="en-US" dirty="0" err="1" smtClean="0"/>
              <a:t>aways</a:t>
            </a:r>
            <a:r>
              <a:rPr lang="en-US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Employees</a:t>
            </a:r>
            <a:r>
              <a:rPr lang="en-US" baseline="0" dirty="0" smtClean="0"/>
              <a:t> should</a:t>
            </a:r>
            <a:r>
              <a:rPr lang="en-US" dirty="0" smtClean="0"/>
              <a:t> NOT use date ranges when entering absences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have asked your employees to notify you if they change an absence after you</a:t>
            </a:r>
            <a:r>
              <a:rPr lang="en-US" baseline="0" dirty="0" smtClean="0"/>
              <a:t> </a:t>
            </a:r>
            <a:r>
              <a:rPr lang="en-US" dirty="0" smtClean="0"/>
              <a:t>approve them on the 10</a:t>
            </a:r>
            <a:r>
              <a:rPr lang="en-US" baseline="30000" dirty="0" smtClean="0"/>
              <a:t>th</a:t>
            </a:r>
            <a:r>
              <a:rPr lang="en-US" dirty="0" smtClean="0"/>
              <a:t> of the month; you will need to re-approve the revised</a:t>
            </a:r>
            <a:r>
              <a:rPr lang="en-US" baseline="0" dirty="0" smtClean="0"/>
              <a:t> absences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Absences need to be reported in 4 or 8 hours increments (exceptions: p/t</a:t>
            </a:r>
            <a:r>
              <a:rPr lang="en-US" baseline="0" dirty="0" smtClean="0"/>
              <a:t> and FMLA employees)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Legal holidays will preload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‘No leave taken’ needs to be entered if the employee hasn’t taken any leave OR the only leave for the month were the legal holidays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6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ed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67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564134"/>
            <a:ext cx="9152680" cy="3025775"/>
          </a:xfrm>
          <a:prstGeom prst="rect">
            <a:avLst/>
          </a:prstGeom>
          <a:solidFill>
            <a:srgbClr val="7B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Basc_hall_autumn_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64134"/>
            <a:ext cx="1837944" cy="2756916"/>
          </a:xfrm>
          <a:prstGeom prst="rect">
            <a:avLst/>
          </a:prstGeom>
        </p:spPr>
      </p:pic>
      <p:pic>
        <p:nvPicPr>
          <p:cNvPr id="23" name="Picture 22" descr="SailingChamp_final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85" y="841460"/>
            <a:ext cx="1837944" cy="2756916"/>
          </a:xfrm>
          <a:prstGeom prst="rect">
            <a:avLst/>
          </a:prstGeom>
        </p:spPr>
      </p:pic>
      <p:pic>
        <p:nvPicPr>
          <p:cNvPr id="24" name="Picture 23" descr="snowy_campus_final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78" y="562923"/>
            <a:ext cx="1837944" cy="2756916"/>
          </a:xfrm>
          <a:prstGeom prst="rect">
            <a:avLst/>
          </a:prstGeom>
        </p:spPr>
      </p:pic>
      <p:pic>
        <p:nvPicPr>
          <p:cNvPr id="25" name="Picture 24" descr="BascHill_spring_final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16" y="841460"/>
            <a:ext cx="1837944" cy="2756916"/>
          </a:xfrm>
          <a:prstGeom prst="rect">
            <a:avLst/>
          </a:prstGeom>
        </p:spPr>
      </p:pic>
      <p:pic>
        <p:nvPicPr>
          <p:cNvPr id="26" name="Picture 25" descr="Wbanner_Lincoln_final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35" y="564134"/>
            <a:ext cx="1837944" cy="2756916"/>
          </a:xfrm>
          <a:prstGeom prst="rect">
            <a:avLst/>
          </a:prstGeom>
        </p:spPr>
      </p:pic>
      <p:pic>
        <p:nvPicPr>
          <p:cNvPr id="3" name="Picture 2" descr="uwlogo_web_med_ctr_wht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41" y="4169218"/>
            <a:ext cx="2670048" cy="1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62813"/>
            <a:ext cx="8331200" cy="8457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B871-A08E-FB49-BA6E-C1D05FA84EE1}" type="datetime1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54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6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21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7C2B-629C-C648-B34B-AC8CD8EB2464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AA10-CC5B-A342-8E45-988300E85DB6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AA10-CC5B-A342-8E45-988300E85DB6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B700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wlogo_web_lrg_ct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90" y="960967"/>
            <a:ext cx="5370576" cy="35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2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731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E5A0-A53A-374C-889C-A6A90F2B0F69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d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73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9144001" cy="546100"/>
          </a:xfrm>
          <a:prstGeom prst="rect">
            <a:avLst/>
          </a:prstGeom>
          <a:solidFill>
            <a:srgbClr val="B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533400"/>
            <a:ext cx="9144001" cy="45719"/>
          </a:xfrm>
          <a:prstGeom prst="rect">
            <a:avLst/>
          </a:prstGeom>
          <a:solidFill>
            <a:srgbClr val="7B0000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wlogo_web_sm_fl_w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1" y="48767"/>
            <a:ext cx="135331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1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7961-C553-5641-B6EE-C9367F93241E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4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 spc="3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3B97-4D25-004F-AFBD-A289E9E50AF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62813"/>
            <a:ext cx="8331200" cy="630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0063"/>
            <a:ext cx="4000500" cy="4144963"/>
          </a:xfr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 marL="457200">
              <a:spcAft>
                <a:spcPts val="600"/>
              </a:spcAft>
              <a:defRPr sz="1800"/>
            </a:lvl2pPr>
            <a:lvl3pPr marL="594360">
              <a:spcAft>
                <a:spcPts val="600"/>
              </a:spcAft>
              <a:defRPr sz="1600" baseline="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058" y="1770063"/>
            <a:ext cx="3937000" cy="4144963"/>
          </a:xfr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 marL="457200">
              <a:spcAft>
                <a:spcPts val="600"/>
              </a:spcAft>
              <a:defRPr sz="1800"/>
            </a:lvl2pPr>
            <a:lvl3pPr marL="594360">
              <a:spcAft>
                <a:spcPts val="600"/>
              </a:spcAft>
              <a:defRPr sz="1600" baseline="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F12E-3F6C-534D-BB29-23A2953AAB98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62042"/>
            <a:ext cx="8331200" cy="125014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00" y="1766025"/>
            <a:ext cx="4013200" cy="4461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00" y="2212187"/>
            <a:ext cx="4013200" cy="3557587"/>
          </a:xfrm>
        </p:spPr>
        <p:txBody>
          <a:bodyPr/>
          <a:lstStyle>
            <a:lvl1pPr marL="182880" indent="-182880">
              <a:spcAft>
                <a:spcPts val="600"/>
              </a:spcAft>
              <a:defRPr sz="1800" baseline="0"/>
            </a:lvl1pPr>
            <a:lvl2pPr marL="457200" indent="-182880">
              <a:spcAft>
                <a:spcPts val="600"/>
              </a:spcAft>
              <a:defRPr sz="1600" baseline="0"/>
            </a:lvl2pPr>
            <a:lvl3pPr marL="594360">
              <a:spcAft>
                <a:spcPts val="600"/>
              </a:spcAft>
              <a:defRPr sz="1400" baseline="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826" y="1770063"/>
            <a:ext cx="4030662" cy="4421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cap="none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4238" y="2212187"/>
            <a:ext cx="4030662" cy="3557587"/>
          </a:xfrm>
        </p:spPr>
        <p:txBody>
          <a:bodyPr/>
          <a:lstStyle>
            <a:lvl1pPr marL="182880" indent="-182880">
              <a:spcAft>
                <a:spcPts val="600"/>
              </a:spcAft>
              <a:defRPr sz="1800" baseline="0"/>
            </a:lvl1pPr>
            <a:lvl2pPr marL="457200" indent="-182880">
              <a:spcAft>
                <a:spcPts val="600"/>
              </a:spcAft>
              <a:defRPr sz="1600" baseline="0"/>
            </a:lvl2pPr>
            <a:lvl3pPr marL="594360">
              <a:spcAft>
                <a:spcPts val="600"/>
              </a:spcAft>
              <a:defRPr sz="1400" baseline="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69D7-0D2F-BA4F-8FDF-6C9E88ED04C9}" type="datetime1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5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5700"/>
            <a:ext cx="3008313" cy="723900"/>
          </a:xfrm>
          <a:effectLst/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400" y="1155700"/>
            <a:ext cx="4978400" cy="4970463"/>
          </a:xfrm>
        </p:spPr>
        <p:txBody>
          <a:bodyPr/>
          <a:lstStyle>
            <a:lvl1pPr>
              <a:defRPr sz="2200"/>
            </a:lvl1pPr>
            <a:lvl2pPr marL="457200" indent="-182880">
              <a:defRPr sz="2000"/>
            </a:lvl2pPr>
            <a:lvl3pPr marL="685800" indent="-182880">
              <a:defRPr sz="1800" baseline="0"/>
            </a:lvl3pPr>
            <a:lvl4pPr marL="822960">
              <a:defRPr sz="1600" baseline="0"/>
            </a:lvl4pPr>
            <a:lvl5pPr marL="960120"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79600"/>
            <a:ext cx="3008313" cy="4246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0C613-6691-6843-88BC-A3F66D2743E4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-1" y="6484619"/>
            <a:ext cx="9144000" cy="389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700" y="962813"/>
            <a:ext cx="8331200" cy="8457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00" y="1770064"/>
            <a:ext cx="8331200" cy="4208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46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910-B36E-5645-826C-7E61591599B4}" type="datetime1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2300" y="6483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Wisconsin–Madison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-1" y="0"/>
            <a:ext cx="9144001" cy="546100"/>
          </a:xfrm>
          <a:prstGeom prst="rect">
            <a:avLst/>
          </a:prstGeom>
          <a:solidFill>
            <a:srgbClr val="B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" y="533400"/>
            <a:ext cx="9144001" cy="45719"/>
          </a:xfrm>
          <a:prstGeom prst="rect">
            <a:avLst/>
          </a:prstGeom>
          <a:solidFill>
            <a:srgbClr val="7B0000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wlogo_web_sm_fl_wh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1" y="56464"/>
            <a:ext cx="135331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6" r:id="rId9"/>
    <p:sldLayoutId id="2147483654" r:id="rId10"/>
    <p:sldLayoutId id="2147483657" r:id="rId11"/>
    <p:sldLayoutId id="2147483655" r:id="rId12"/>
    <p:sldLayoutId id="2147483663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B70000"/>
          </a:solidFill>
          <a:effectLst>
            <a:outerShdw blurRad="57150" dist="25400" dir="2700000" algn="tl" rotWithShape="0">
              <a:srgbClr val="000000">
                <a:alpha val="30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0" indent="-18288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22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457200" indent="-18288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20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594360" indent="-13716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822960" indent="-13716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005840" indent="-13716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my.wisc.ed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528" y="2638175"/>
            <a:ext cx="7783550" cy="19226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Academic Staff and Limited Employee Manager </a:t>
            </a:r>
            <a:r>
              <a:rPr lang="en-US" dirty="0"/>
              <a:t>Self </a:t>
            </a:r>
            <a:r>
              <a:rPr lang="en-US" dirty="0" smtClean="0"/>
              <a:t>Service (MSS) Payroll</a:t>
            </a:r>
            <a:br>
              <a:rPr lang="en-US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96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2" y="-13173"/>
            <a:ext cx="8331200" cy="8457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Instructions on Leave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eporting: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91" y="1051133"/>
            <a:ext cx="2890520" cy="496711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Leave for full-time Academic Staff and Limited employees shall be charged in increments of 4 and 8 hours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Absences </a:t>
            </a:r>
            <a:r>
              <a:rPr lang="en-US" sz="2000" dirty="0">
                <a:solidFill>
                  <a:schemeClr val="tx1"/>
                </a:solidFill>
              </a:rPr>
              <a:t>of less than 2 hours should not be reported.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Absences </a:t>
            </a:r>
            <a:r>
              <a:rPr lang="en-US" sz="2000" dirty="0">
                <a:solidFill>
                  <a:schemeClr val="tx1"/>
                </a:solidFill>
              </a:rPr>
              <a:t>of between 2 hours and 6 hours shall be charged as 4 hours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Absences </a:t>
            </a:r>
            <a:r>
              <a:rPr lang="en-US" sz="2000" dirty="0">
                <a:solidFill>
                  <a:schemeClr val="tx1"/>
                </a:solidFill>
              </a:rPr>
              <a:t>of more than 6 hours shall be charged as 8 hours.  </a:t>
            </a:r>
          </a:p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>
                <a:latin typeface="Calibri" panose="020F0502020204030204" pitchFamily="34" charset="0"/>
              </a:rPr>
              <a:t>3/6/2019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>
                <a:latin typeface="Calibri" panose="020F0502020204030204" pitchFamily="34" charset="0"/>
              </a:rPr>
              <a:t>2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648" y="2356503"/>
            <a:ext cx="5673073" cy="1865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563" y="4832942"/>
            <a:ext cx="4852837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2" y="-13173"/>
            <a:ext cx="8331200" cy="8457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to Approve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bsence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equest: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90" y="1450310"/>
            <a:ext cx="3505201" cy="362349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1. Log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onto the My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UW Portal at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https://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my.wisc.edu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2. Under Manger Time and Approval, Select “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Time/Absence Dashboard”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>
                <a:latin typeface="Calibri" panose="020F0502020204030204" pitchFamily="34" charset="0"/>
              </a:rPr>
              <a:t>3/6/2019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>
                <a:latin typeface="Calibri" panose="020F0502020204030204" pitchFamily="34" charset="0"/>
              </a:rPr>
              <a:t>3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48" y="1330010"/>
            <a:ext cx="4038244" cy="40100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03634" y="1948441"/>
            <a:ext cx="1717704" cy="1606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3" y="0"/>
            <a:ext cx="8331200" cy="8457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Selection Criteria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4933" y="2600183"/>
            <a:ext cx="6182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Opens to the “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Selection Criteria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page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Criteria may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Empl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Last Name, First Name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Refresh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9" y="1066529"/>
            <a:ext cx="8106147" cy="12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9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40" y="0"/>
            <a:ext cx="8331200" cy="8457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Approve Absence Request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>
                <a:latin typeface="Calibri" panose="020F0502020204030204" pitchFamily="34" charset="0"/>
              </a:rPr>
              <a:t>3/6/2019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>
                <a:latin typeface="Calibri" panose="020F0502020204030204" pitchFamily="34" charset="0"/>
              </a:rPr>
              <a:t>5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7292" y="4584620"/>
            <a:ext cx="4653264" cy="5963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417"/>
            <a:ext cx="9144000" cy="2806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762" y="3535249"/>
            <a:ext cx="84726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Click the check box next to the employee’s name and select approve.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review the employee’s absence balances, click on the employee’s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6. Once the request has been approved, the entry will be removed         automatically from the list.</a:t>
            </a:r>
          </a:p>
          <a:p>
            <a:endParaRPr lang="en-US" dirty="0"/>
          </a:p>
          <a:p>
            <a:r>
              <a:rPr lang="en-US" dirty="0" smtClean="0"/>
              <a:t>        </a:t>
            </a:r>
            <a:r>
              <a:rPr lang="en-US" b="1" dirty="0" smtClean="0">
                <a:solidFill>
                  <a:srgbClr val="FF0000"/>
                </a:solidFill>
              </a:rPr>
              <a:t>NOTE: </a:t>
            </a:r>
            <a:r>
              <a:rPr lang="en-US" dirty="0" smtClean="0"/>
              <a:t>this indicates that the absence request exceeds the employee’s 	     available balance. This does not prevent the approval from processing.			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66" y="1905713"/>
            <a:ext cx="388833" cy="256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506366"/>
            <a:ext cx="466725" cy="238125"/>
          </a:xfrm>
          <a:prstGeom prst="rect">
            <a:avLst/>
          </a:prstGeom>
        </p:spPr>
      </p:pic>
      <p:sp>
        <p:nvSpPr>
          <p:cNvPr id="11" name="&quot;No&quot; Symbol 10"/>
          <p:cNvSpPr/>
          <p:nvPr/>
        </p:nvSpPr>
        <p:spPr>
          <a:xfrm>
            <a:off x="1666434" y="3080561"/>
            <a:ext cx="376014" cy="365598"/>
          </a:xfrm>
          <a:prstGeom prst="noSmoking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6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-15859"/>
            <a:ext cx="8331200" cy="84573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</a:rPr>
              <a:t>Signing 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  <a:r>
              <a:rPr lang="en-US" sz="4000" smtClean="0">
                <a:solidFill>
                  <a:schemeClr val="bg1"/>
                </a:solidFill>
                <a:latin typeface="Calibri" panose="020F0502020204030204" pitchFamily="34" charset="0"/>
              </a:rPr>
              <a:t>ut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983523"/>
            <a:ext cx="8331200" cy="102879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After using My UW System Portal, </a:t>
            </a:r>
            <a:r>
              <a:rPr lang="en-US" sz="1600" b="1" u="sng" dirty="0" smtClean="0">
                <a:solidFill>
                  <a:srgbClr val="B70014"/>
                </a:solidFill>
                <a:latin typeface="Calibri" panose="020F0502020204030204" pitchFamily="34" charset="0"/>
              </a:rPr>
              <a:t>Sign </a:t>
            </a:r>
            <a:r>
              <a:rPr lang="en-US" sz="1600" b="1" u="sng" dirty="0">
                <a:solidFill>
                  <a:srgbClr val="B70014"/>
                </a:solidFill>
                <a:latin typeface="Calibri" panose="020F0502020204030204" pitchFamily="34" charset="0"/>
              </a:rPr>
              <a:t>Out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using the link in the upper right and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close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the browser if you are using a public computer to ensure that your personal data is kept private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>
                <a:latin typeface="Calibri" panose="020F0502020204030204" pitchFamily="34" charset="0"/>
              </a:rPr>
              <a:t>3/6/2019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>
                <a:latin typeface="Calibri" panose="020F0502020204030204" pitchFamily="34" charset="0"/>
              </a:rPr>
              <a:t>6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36" y="2293620"/>
            <a:ext cx="7553739" cy="1181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888" y="3694316"/>
            <a:ext cx="2171700" cy="152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50981" y="3095625"/>
            <a:ext cx="407194" cy="5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77188" y="2951842"/>
            <a:ext cx="200025" cy="84252"/>
          </a:xfrm>
          <a:prstGeom prst="rect">
            <a:avLst/>
          </a:prstGeom>
          <a:solidFill>
            <a:srgbClr val="960000"/>
          </a:solidFill>
          <a:ln>
            <a:solidFill>
              <a:srgbClr val="9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60845"/>
      </p:ext>
    </p:extLst>
  </p:cSld>
  <p:clrMapOvr>
    <a:masterClrMapping/>
  </p:clrMapOvr>
</p:sld>
</file>

<file path=ppt/theme/theme1.xml><?xml version="1.0" encoding="utf-8"?>
<a:theme xmlns:a="http://schemas.openxmlformats.org/drawingml/2006/main" name="images_design_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mages_design_PC [Read-Only]" id="{FF17BBF6-98AA-47BB-A50C-D0FA36611FD6}" vid="{27555491-A8AE-483F-ADA8-4882889FC0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images_design_PC</Template>
  <TotalTime>3692</TotalTime>
  <Words>460</Words>
  <Application>Microsoft Office PowerPoint</Application>
  <PresentationFormat>On-screen Show (4:3)</PresentationFormat>
  <Paragraphs>59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News Gothic MT</vt:lpstr>
      <vt:lpstr>images_design_PC</vt:lpstr>
      <vt:lpstr>Academic Staff and Limited Employee Manager Self Service (MSS) Payroll </vt:lpstr>
      <vt:lpstr>Instructions on Leave Reporting:</vt:lpstr>
      <vt:lpstr>How to Approve Absence Request:</vt:lpstr>
      <vt:lpstr>Selection Criteria</vt:lpstr>
      <vt:lpstr>Approve Absence Request</vt:lpstr>
      <vt:lpstr>Signing Out</vt:lpstr>
    </vt:vector>
  </TitlesOfParts>
  <Company>University of Wisconsin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Schwab</dc:creator>
  <cp:lastModifiedBy>Denise Weidner</cp:lastModifiedBy>
  <cp:revision>148</cp:revision>
  <dcterms:created xsi:type="dcterms:W3CDTF">2016-11-03T14:00:18Z</dcterms:created>
  <dcterms:modified xsi:type="dcterms:W3CDTF">2019-03-06T16:35:44Z</dcterms:modified>
</cp:coreProperties>
</file>