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69" r:id="rId4"/>
    <p:sldId id="258" r:id="rId5"/>
    <p:sldId id="266" r:id="rId6"/>
    <p:sldId id="259" r:id="rId7"/>
    <p:sldId id="260" r:id="rId8"/>
    <p:sldId id="268" r:id="rId9"/>
    <p:sldId id="262" r:id="rId10"/>
    <p:sldId id="267" r:id="rId11"/>
    <p:sldId id="270" r:id="rId12"/>
    <p:sldId id="264"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uha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05" d="100"/>
          <a:sy n="105" d="100"/>
        </p:scale>
        <p:origin x="126"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91054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6eb7f3f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6eb7f3f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67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46eb7f3f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46eb7f3f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6eb7f3f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6eb7f3f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6eb7f3f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6eb7f3f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6eb7f3f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6eb7f3f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6eb7f3f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6eb7f3f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6eb7f3f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6eb7f3f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6eb7f3f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6eb7f3f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6eb7f3f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6eb7f3f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056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mailto:bill.sjoberg@noaa.gov" TargetMode="External"/><Relationship Id="rId3" Type="http://schemas.openxmlformats.org/officeDocument/2006/relationships/hyperlink" Target="http://realearth.ssec.wisc.edu/?products=River-Flood-ABI-hourly" TargetMode="External"/><Relationship Id="rId7" Type="http://schemas.openxmlformats.org/officeDocument/2006/relationships/hyperlink" Target="mailto:wstraka@ssec.wisc.edu" TargetMode="External"/><Relationship Id="rId12" Type="http://schemas.openxmlformats.org/officeDocument/2006/relationships/hyperlink" Target="mailto:sliadsun@masonlive.gmu.ed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ftp://floodlight.ssec.wisc.edu/realtime/" TargetMode="External"/><Relationship Id="rId11" Type="http://schemas.openxmlformats.org/officeDocument/2006/relationships/hyperlink" Target="mailto:slia@masonlive.gmu.edu" TargetMode="External"/><Relationship Id="rId5" Type="http://schemas.openxmlformats.org/officeDocument/2006/relationships/hyperlink" Target="http://realearth.ssec.wisc.edu/?products=RIVER-FLDall-US" TargetMode="External"/><Relationship Id="rId10" Type="http://schemas.openxmlformats.org/officeDocument/2006/relationships/hyperlink" Target="mailto:jay.hoffman@ssec.wisc.edu" TargetMode="External"/><Relationship Id="rId4" Type="http://schemas.openxmlformats.org/officeDocument/2006/relationships/hyperlink" Target="http://realearth.ssec.wisc.edu/?products=River-Flood-ABI" TargetMode="External"/><Relationship Id="rId9" Type="http://schemas.openxmlformats.org/officeDocument/2006/relationships/hyperlink" Target="mailto:bimitch.glodberg@noaa.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95403"/>
            <a:ext cx="8520600" cy="243992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NOAA VIIRS / ABI Flood Product Quick Guide </a:t>
            </a:r>
            <a:r>
              <a:rPr lang="en" sz="4400" dirty="0"/>
              <a:t/>
            </a:r>
            <a:br>
              <a:rPr lang="en" sz="4400" dirty="0"/>
            </a:br>
            <a:r>
              <a:rPr lang="en" sz="2800" dirty="0"/>
              <a:t>for United States </a:t>
            </a:r>
            <a:r>
              <a:rPr lang="en" sz="2800" dirty="0" smtClean="0"/>
              <a:t>Stakeholders</a:t>
            </a:r>
            <a:endParaRPr sz="2800" dirty="0"/>
          </a:p>
        </p:txBody>
      </p:sp>
      <p:grpSp>
        <p:nvGrpSpPr>
          <p:cNvPr id="4" name="Group 9"/>
          <p:cNvGrpSpPr>
            <a:grpSpLocks/>
          </p:cNvGrpSpPr>
          <p:nvPr/>
        </p:nvGrpSpPr>
        <p:grpSpPr bwMode="auto">
          <a:xfrm>
            <a:off x="230816" y="4271140"/>
            <a:ext cx="707624" cy="728694"/>
            <a:chOff x="3211" y="144"/>
            <a:chExt cx="768" cy="768"/>
          </a:xfrm>
        </p:grpSpPr>
        <p:sp>
          <p:nvSpPr>
            <p:cNvPr id="5" name="Oval 10"/>
            <p:cNvSpPr>
              <a:spLocks noChangeArrowheads="1"/>
            </p:cNvSpPr>
            <p:nvPr/>
          </p:nvSpPr>
          <p:spPr bwMode="auto">
            <a:xfrm>
              <a:off x="3221" y="154"/>
              <a:ext cx="748" cy="74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6" name="Picture 11" descr="noaa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1" y="144"/>
              <a:ext cx="768" cy="76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beans\users$\wstraka\Data\Desktop\EUMETSAT 2016 presentations\CIMSS_logo_print_multicolor_glow_PNG_3x2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0898" y="4320094"/>
            <a:ext cx="883102" cy="630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430" y="4291122"/>
            <a:ext cx="688730" cy="68873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606" y="4149407"/>
            <a:ext cx="972160" cy="9721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5150" y="4346048"/>
            <a:ext cx="906968" cy="578878"/>
          </a:xfrm>
          <a:prstGeom prst="rect">
            <a:avLst/>
          </a:prstGeom>
        </p:spPr>
      </p:pic>
      <p:sp>
        <p:nvSpPr>
          <p:cNvPr id="11" name="Google Shape;54;p13"/>
          <p:cNvSpPr txBox="1">
            <a:spLocks/>
          </p:cNvSpPr>
          <p:nvPr/>
        </p:nvSpPr>
        <p:spPr>
          <a:xfrm>
            <a:off x="2283604" y="4440156"/>
            <a:ext cx="4576792" cy="3515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2400" dirty="0" smtClean="0"/>
              <a:t>Updated </a:t>
            </a:r>
            <a:r>
              <a:rPr lang="en-US" sz="2400" smtClean="0"/>
              <a:t>April </a:t>
            </a:r>
            <a:r>
              <a:rPr lang="en-US" sz="2400" smtClean="0"/>
              <a:t>22, 2019</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214203"/>
            <a:ext cx="8520600" cy="572700"/>
          </a:xfrm>
          <a:prstGeom prst="rect">
            <a:avLst/>
          </a:prstGeom>
        </p:spPr>
        <p:txBody>
          <a:bodyPr spcFirstLastPara="1" wrap="square" lIns="91425" tIns="91425" rIns="91425" bIns="91425" anchor="t" anchorCtr="0">
            <a:noAutofit/>
          </a:bodyPr>
          <a:lstStyle/>
          <a:p>
            <a:pPr lvl="0"/>
            <a:r>
              <a:rPr lang="en" dirty="0"/>
              <a:t>Accessability and Contact information</a:t>
            </a:r>
            <a:endParaRPr dirty="0"/>
          </a:p>
        </p:txBody>
      </p:sp>
      <p:sp>
        <p:nvSpPr>
          <p:cNvPr id="91" name="Google Shape;91;p19"/>
          <p:cNvSpPr txBox="1">
            <a:spLocks noGrp="1"/>
          </p:cNvSpPr>
          <p:nvPr>
            <p:ph type="body" idx="1"/>
          </p:nvPr>
        </p:nvSpPr>
        <p:spPr>
          <a:xfrm>
            <a:off x="311700" y="786903"/>
            <a:ext cx="8520600" cy="4147544"/>
          </a:xfrm>
          <a:prstGeom prst="rect">
            <a:avLst/>
          </a:prstGeom>
        </p:spPr>
        <p:txBody>
          <a:bodyPr spcFirstLastPara="1" wrap="square" lIns="91425" tIns="91425" rIns="91425" bIns="91425" anchor="t" anchorCtr="0">
            <a:normAutofit fontScale="85000" lnSpcReduction="20000"/>
          </a:bodyPr>
          <a:lstStyle/>
          <a:p>
            <a:pPr marL="457200" lvl="0" indent="-342900" algn="l" rtl="0">
              <a:spcBef>
                <a:spcPts val="0"/>
              </a:spcBef>
              <a:spcAft>
                <a:spcPts val="0"/>
              </a:spcAft>
              <a:buSzPts val="1800"/>
              <a:buChar char="●"/>
            </a:pPr>
            <a:r>
              <a:rPr lang="en" dirty="0"/>
              <a:t>SSEC RealEarth </a:t>
            </a:r>
          </a:p>
          <a:p>
            <a:pPr lvl="1" indent="-342900">
              <a:spcBef>
                <a:spcPts val="0"/>
              </a:spcBef>
              <a:buSzPts val="1800"/>
              <a:buChar char="●"/>
            </a:pPr>
            <a:r>
              <a:rPr lang="en-US" dirty="0"/>
              <a:t>ABI Hourly composites: </a:t>
            </a:r>
            <a:r>
              <a:rPr lang="en-US" dirty="0">
                <a:hlinkClick r:id="rId3"/>
              </a:rPr>
              <a:t>http://realearth.ssec.wisc.edu/?products=River-Flood-ABI-hourly</a:t>
            </a:r>
            <a:endParaRPr lang="en-US" dirty="0"/>
          </a:p>
          <a:p>
            <a:pPr lvl="1" indent="-342900">
              <a:spcBef>
                <a:spcPts val="0"/>
              </a:spcBef>
              <a:buSzPts val="1800"/>
              <a:buChar char="●"/>
            </a:pPr>
            <a:r>
              <a:rPr lang="en-US" dirty="0"/>
              <a:t>ABI Daily composites: </a:t>
            </a:r>
            <a:r>
              <a:rPr lang="en-US" dirty="0">
                <a:hlinkClick r:id="rId4"/>
              </a:rPr>
              <a:t>http://realearth.ssec.wisc.edu/?products=River-Flood-ABI</a:t>
            </a:r>
            <a:endParaRPr lang="en-US" dirty="0"/>
          </a:p>
          <a:p>
            <a:pPr lvl="1" indent="-342900">
              <a:spcBef>
                <a:spcPts val="0"/>
              </a:spcBef>
              <a:buSzPts val="1800"/>
              <a:buChar char="●"/>
            </a:pPr>
            <a:r>
              <a:rPr lang="en-US" dirty="0"/>
              <a:t>VIIRS real-time flood maps: </a:t>
            </a:r>
            <a:r>
              <a:rPr lang="en-US" dirty="0">
                <a:hlinkClick r:id="rId5"/>
              </a:rPr>
              <a:t>http://realearth.ssec.wisc.edu/?products=RIVER-FLDall-US</a:t>
            </a:r>
            <a:endParaRPr lang="en-US" dirty="0"/>
          </a:p>
          <a:p>
            <a:pPr lvl="1" indent="-342900">
              <a:spcBef>
                <a:spcPts val="0"/>
              </a:spcBef>
              <a:buSzPts val="1800"/>
              <a:buChar char="●"/>
            </a:pPr>
            <a:r>
              <a:rPr lang="en-US" dirty="0"/>
              <a:t>Specific NWS River Forecast Center Regional VIIRS products are available as well</a:t>
            </a:r>
          </a:p>
          <a:p>
            <a:pPr lvl="1" indent="-342900">
              <a:spcBef>
                <a:spcPts val="0"/>
              </a:spcBef>
              <a:buSzPts val="1800"/>
              <a:buFont typeface="Arial"/>
              <a:buChar char="●"/>
            </a:pPr>
            <a:r>
              <a:rPr lang="en-US" dirty="0"/>
              <a:t>Also available on </a:t>
            </a:r>
            <a:r>
              <a:rPr lang="en" dirty="0"/>
              <a:t>RealEarth App (available for Android and Apple)</a:t>
            </a:r>
            <a:br>
              <a:rPr lang="en" dirty="0"/>
            </a:br>
            <a:endParaRPr dirty="0"/>
          </a:p>
          <a:p>
            <a:pPr lvl="0"/>
            <a:r>
              <a:rPr lang="en" dirty="0"/>
              <a:t>NRT feed for KML, geoTIF and PNGs available at </a:t>
            </a:r>
            <a:r>
              <a:rPr lang="en-US" dirty="0"/>
              <a:t> </a:t>
            </a:r>
            <a:r>
              <a:rPr lang="en-US" dirty="0">
                <a:hlinkClick r:id="rId6"/>
              </a:rPr>
              <a:t>ftp://floodlight.ssec.wisc.edu/realtime/</a:t>
            </a:r>
            <a:r>
              <a:rPr lang="en-US" dirty="0"/>
              <a:t> </a:t>
            </a:r>
            <a:r>
              <a:rPr lang="en" dirty="0"/>
              <a:t/>
            </a:r>
            <a:br>
              <a:rPr lang="en" dirty="0"/>
            </a:br>
            <a:endParaRPr dirty="0"/>
          </a:p>
          <a:p>
            <a:pPr lvl="0"/>
            <a:r>
              <a:rPr lang="en-US" dirty="0"/>
              <a:t>The flood products via Web Mapping Service (via Real Earth) are available</a:t>
            </a:r>
            <a:br>
              <a:rPr lang="en-US" dirty="0"/>
            </a:br>
            <a:endParaRPr lang="en-US" dirty="0"/>
          </a:p>
          <a:p>
            <a:pPr lvl="0"/>
            <a:r>
              <a:rPr lang="en-US" dirty="0"/>
              <a:t>Note that these products are not supported 24/7 but do have a high reliability of uptime.</a:t>
            </a:r>
            <a:br>
              <a:rPr lang="en-US" dirty="0"/>
            </a:br>
            <a:endParaRPr lang="en-US" dirty="0"/>
          </a:p>
          <a:p>
            <a:pPr lvl="0"/>
            <a:r>
              <a:rPr lang="en-US" dirty="0"/>
              <a:t>Any questions can be referred to William Straka (</a:t>
            </a:r>
            <a:r>
              <a:rPr lang="en-US" dirty="0">
                <a:hlinkClick r:id="rId7"/>
              </a:rPr>
              <a:t>wstraka@ssec.wisc.edu</a:t>
            </a:r>
            <a:r>
              <a:rPr lang="en-US" dirty="0"/>
              <a:t>), Bill </a:t>
            </a:r>
            <a:r>
              <a:rPr lang="en-US" dirty="0" err="1"/>
              <a:t>Sjoberg</a:t>
            </a:r>
            <a:r>
              <a:rPr lang="en-US" dirty="0"/>
              <a:t> (</a:t>
            </a:r>
            <a:r>
              <a:rPr lang="en-US" altLang="zh-CN" dirty="0">
                <a:hlinkClick r:id="rId8"/>
              </a:rPr>
              <a:t>bill.sjoberg@noaa.gov</a:t>
            </a:r>
            <a:r>
              <a:rPr lang="en-US" dirty="0"/>
              <a:t>) and Mitch Goldberg (</a:t>
            </a:r>
            <a:r>
              <a:rPr lang="en-US" altLang="zh-CN" dirty="0">
                <a:hlinkClick r:id="rId9"/>
              </a:rPr>
              <a:t>mitch.goldberg@noaa.gov</a:t>
            </a:r>
            <a:r>
              <a:rPr lang="en-US" dirty="0"/>
              <a:t>)</a:t>
            </a:r>
          </a:p>
          <a:p>
            <a:pPr lvl="0"/>
            <a:endParaRPr lang="en-US" dirty="0"/>
          </a:p>
          <a:p>
            <a:pPr lvl="0"/>
            <a:r>
              <a:rPr lang="en-US" dirty="0"/>
              <a:t>Any technical and scientific issues can be referred to Jay Hoffman (</a:t>
            </a:r>
            <a:r>
              <a:rPr lang="en-US" altLang="zh-CN" dirty="0">
                <a:hlinkClick r:id="rId10"/>
              </a:rPr>
              <a:t>jay.hoffman@ssec.wisc.edu</a:t>
            </a:r>
            <a:r>
              <a:rPr lang="en-US" altLang="zh-CN" dirty="0"/>
              <a:t>), </a:t>
            </a:r>
            <a:r>
              <a:rPr lang="en-US" altLang="zh-CN" dirty="0" err="1"/>
              <a:t>Sanmei</a:t>
            </a:r>
            <a:r>
              <a:rPr lang="en-US" altLang="zh-CN" dirty="0"/>
              <a:t> Li (</a:t>
            </a:r>
            <a:r>
              <a:rPr lang="en-US" altLang="zh-CN" dirty="0">
                <a:hlinkClick r:id="rId11"/>
              </a:rPr>
              <a:t>slia@gmu.edu</a:t>
            </a:r>
            <a:r>
              <a:rPr lang="en-US" altLang="zh-CN" dirty="0"/>
              <a:t>) and </a:t>
            </a:r>
            <a:r>
              <a:rPr lang="en-US" altLang="zh-CN" dirty="0" err="1"/>
              <a:t>Donglian</a:t>
            </a:r>
            <a:r>
              <a:rPr lang="en-US" altLang="zh-CN" dirty="0"/>
              <a:t> Sun (</a:t>
            </a:r>
            <a:r>
              <a:rPr lang="en-US" altLang="zh-CN" dirty="0">
                <a:hlinkClick r:id="rId12"/>
              </a:rPr>
              <a:t>dsun@gmu.edu</a:t>
            </a:r>
            <a:r>
              <a:rPr lang="en-US" altLang="zh-CN" dirty="0"/>
              <a:t>)</a:t>
            </a:r>
          </a:p>
        </p:txBody>
      </p:sp>
    </p:spTree>
    <p:extLst>
      <p:ext uri="{BB962C8B-B14F-4D97-AF65-F5344CB8AC3E}">
        <p14:creationId xmlns:p14="http://schemas.microsoft.com/office/powerpoint/2010/main" val="143775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86187"/>
            <a:ext cx="8520600" cy="572700"/>
          </a:xfrm>
          <a:prstGeom prst="rect">
            <a:avLst/>
          </a:prstGeom>
        </p:spPr>
        <p:txBody>
          <a:bodyPr spcFirstLastPara="1" wrap="square" lIns="91425" tIns="91425" rIns="91425" bIns="91425" anchor="t" anchorCtr="0">
            <a:noAutofit/>
          </a:bodyPr>
          <a:lstStyle/>
          <a:p>
            <a:pPr lvl="0"/>
            <a:r>
              <a:rPr lang="en" sz="2400" dirty="0" smtClean="0"/>
              <a:t>Subsample of cases where flood product has been used by stakeholders</a:t>
            </a:r>
            <a:endParaRPr sz="2400" dirty="0"/>
          </a:p>
        </p:txBody>
      </p:sp>
      <p:sp>
        <p:nvSpPr>
          <p:cNvPr id="91" name="Google Shape;91;p19"/>
          <p:cNvSpPr txBox="1">
            <a:spLocks noGrp="1"/>
          </p:cNvSpPr>
          <p:nvPr>
            <p:ph type="body" idx="1"/>
          </p:nvPr>
        </p:nvSpPr>
        <p:spPr>
          <a:xfrm>
            <a:off x="311700" y="927279"/>
            <a:ext cx="8520600" cy="3879152"/>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smtClean="0">
                <a:solidFill>
                  <a:schemeClr val="tx1"/>
                </a:solidFill>
              </a:rPr>
              <a:t>Support for flooding after tropical cyclones</a:t>
            </a:r>
          </a:p>
          <a:p>
            <a:pPr lvl="1" indent="-342900">
              <a:spcBef>
                <a:spcPts val="0"/>
              </a:spcBef>
              <a:buSzPts val="1800"/>
              <a:buChar char="●"/>
            </a:pPr>
            <a:r>
              <a:rPr lang="en" dirty="0" smtClean="0">
                <a:solidFill>
                  <a:schemeClr val="tx1"/>
                </a:solidFill>
              </a:rPr>
              <a:t>Hurricane Harvey, Irma, Maria and Nate (2017)</a:t>
            </a:r>
          </a:p>
          <a:p>
            <a:pPr lvl="1" indent="-342900">
              <a:spcBef>
                <a:spcPts val="0"/>
              </a:spcBef>
              <a:buSzPts val="1800"/>
              <a:buChar char="●"/>
            </a:pPr>
            <a:r>
              <a:rPr lang="en" dirty="0" smtClean="0">
                <a:solidFill>
                  <a:schemeClr val="tx1"/>
                </a:solidFill>
              </a:rPr>
              <a:t>Hurricane Florence and Michael (2018)</a:t>
            </a:r>
            <a:br>
              <a:rPr lang="en" dirty="0" smtClean="0">
                <a:solidFill>
                  <a:schemeClr val="tx1"/>
                </a:solidFill>
              </a:rPr>
            </a:br>
            <a:endParaRPr lang="en" dirty="0" smtClean="0">
              <a:solidFill>
                <a:schemeClr val="tx1"/>
              </a:solidFill>
            </a:endParaRPr>
          </a:p>
          <a:p>
            <a:pPr marL="457200" lvl="0" indent="-342900" algn="l" rtl="0">
              <a:spcBef>
                <a:spcPts val="0"/>
              </a:spcBef>
              <a:spcAft>
                <a:spcPts val="0"/>
              </a:spcAft>
              <a:buSzPts val="1800"/>
              <a:buChar char="●"/>
            </a:pPr>
            <a:r>
              <a:rPr lang="en" dirty="0" smtClean="0">
                <a:solidFill>
                  <a:schemeClr val="tx1"/>
                </a:solidFill>
              </a:rPr>
              <a:t>Flooding in Midwest (2018 and 2019)</a:t>
            </a:r>
            <a:br>
              <a:rPr lang="en" dirty="0" smtClean="0">
                <a:solidFill>
                  <a:schemeClr val="tx1"/>
                </a:solidFill>
              </a:rPr>
            </a:br>
            <a:endParaRPr lang="en" dirty="0" smtClean="0">
              <a:solidFill>
                <a:schemeClr val="tx1"/>
              </a:solidFill>
            </a:endParaRPr>
          </a:p>
          <a:p>
            <a:pPr marL="457200" lvl="0" indent="-342900" algn="l" rtl="0">
              <a:spcBef>
                <a:spcPts val="0"/>
              </a:spcBef>
              <a:spcAft>
                <a:spcPts val="0"/>
              </a:spcAft>
              <a:buSzPts val="1800"/>
              <a:buChar char="●"/>
            </a:pPr>
            <a:r>
              <a:rPr lang="en" dirty="0" smtClean="0">
                <a:solidFill>
                  <a:schemeClr val="tx1"/>
                </a:solidFill>
              </a:rPr>
              <a:t>International Charter (highlights)</a:t>
            </a:r>
          </a:p>
          <a:p>
            <a:pPr lvl="1" indent="-342900">
              <a:spcBef>
                <a:spcPts val="0"/>
              </a:spcBef>
              <a:buSzPts val="1800"/>
              <a:buChar char="●"/>
            </a:pPr>
            <a:r>
              <a:rPr lang="en" dirty="0" smtClean="0">
                <a:solidFill>
                  <a:schemeClr val="tx1"/>
                </a:solidFill>
              </a:rPr>
              <a:t>Venezuela, Vietnam and others (2017)</a:t>
            </a:r>
          </a:p>
          <a:p>
            <a:pPr lvl="1" indent="-342900">
              <a:spcBef>
                <a:spcPts val="0"/>
              </a:spcBef>
              <a:buSzPts val="1800"/>
              <a:buChar char="●"/>
            </a:pPr>
            <a:r>
              <a:rPr lang="en" dirty="0" smtClean="0">
                <a:solidFill>
                  <a:schemeClr val="tx1"/>
                </a:solidFill>
              </a:rPr>
              <a:t>Vietnam, India, Philippines and others (2018)</a:t>
            </a:r>
            <a:br>
              <a:rPr lang="en" dirty="0" smtClean="0">
                <a:solidFill>
                  <a:schemeClr val="tx1"/>
                </a:solidFill>
              </a:rPr>
            </a:br>
            <a:endParaRPr lang="en" dirty="0" smtClean="0">
              <a:solidFill>
                <a:schemeClr val="tx1"/>
              </a:solidFill>
            </a:endParaRPr>
          </a:p>
          <a:p>
            <a:r>
              <a:rPr lang="en" smtClean="0">
                <a:solidFill>
                  <a:schemeClr val="tx1"/>
                </a:solidFill>
              </a:rPr>
              <a:t>NRT distribution and usage by NWS River Forecast Centers</a:t>
            </a:r>
            <a:r>
              <a:rPr lang="en" dirty="0" smtClean="0">
                <a:solidFill>
                  <a:schemeClr val="tx1"/>
                </a:solidFill>
              </a:rPr>
              <a:t/>
            </a:r>
            <a:br>
              <a:rPr lang="en" dirty="0" smtClean="0">
                <a:solidFill>
                  <a:schemeClr val="tx1"/>
                </a:solidFill>
              </a:rPr>
            </a:br>
            <a:endParaRPr lang="en" dirty="0" smtClean="0">
              <a:solidFill>
                <a:schemeClr val="tx1"/>
              </a:solidFill>
            </a:endParaRPr>
          </a:p>
          <a:p>
            <a:pPr marL="457200" lvl="0" indent="-342900" algn="l" rtl="0">
              <a:spcBef>
                <a:spcPts val="0"/>
              </a:spcBef>
              <a:spcAft>
                <a:spcPts val="0"/>
              </a:spcAft>
              <a:buSzPts val="1800"/>
              <a:buChar char="●"/>
            </a:pPr>
            <a:endParaRPr lang="en" dirty="0">
              <a:solidFill>
                <a:schemeClr val="tx1"/>
              </a:solidFill>
            </a:endParaRPr>
          </a:p>
        </p:txBody>
      </p:sp>
    </p:spTree>
    <p:extLst>
      <p:ext uri="{BB962C8B-B14F-4D97-AF65-F5344CB8AC3E}">
        <p14:creationId xmlns:p14="http://schemas.microsoft.com/office/powerpoint/2010/main" val="374644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27569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a:t>
            </a:r>
            <a:endParaRPr dirty="0"/>
          </a:p>
        </p:txBody>
      </p:sp>
      <p:sp>
        <p:nvSpPr>
          <p:cNvPr id="103" name="Google Shape;103;p21"/>
          <p:cNvSpPr txBox="1">
            <a:spLocks noGrp="1"/>
          </p:cNvSpPr>
          <p:nvPr>
            <p:ph type="body" idx="1"/>
          </p:nvPr>
        </p:nvSpPr>
        <p:spPr>
          <a:xfrm>
            <a:off x="311700" y="983140"/>
            <a:ext cx="8520600" cy="4074282"/>
          </a:xfrm>
          <a:prstGeom prst="rect">
            <a:avLst/>
          </a:prstGeom>
        </p:spPr>
        <p:txBody>
          <a:bodyPr spcFirstLastPara="1" wrap="square" lIns="91425" tIns="91425" rIns="91425" bIns="91425" anchor="t" anchorCtr="0">
            <a:noAutofit/>
          </a:bodyPr>
          <a:lstStyle/>
          <a:p>
            <a:pPr marL="0" indent="0">
              <a:buClr>
                <a:srgbClr val="000000"/>
              </a:buClr>
              <a:buSzPts val="1100"/>
              <a:buNone/>
            </a:pPr>
            <a:r>
              <a:rPr lang="pt-BR" altLang="zh-CN" sz="1100" dirty="0"/>
              <a:t>Sanmei Li, DonglianSun, Mitchell Goldberg, Bill Sjoberg, David Santek, Jay P. Hoffman, Mike DeWeese, Pedro Restrepo, Scott Lindsey, Eric Holloway (2017). </a:t>
            </a:r>
            <a:r>
              <a:rPr lang="en-US" altLang="zh-CN" sz="1100" dirty="0"/>
              <a:t>Automatic near real-time flood detection using Suomi-NPP/VIIRS data, </a:t>
            </a:r>
            <a:r>
              <a:rPr lang="en-US" altLang="zh-CN" sz="1100" i="1" dirty="0"/>
              <a:t>Remote Sensing of Environment, </a:t>
            </a:r>
            <a:r>
              <a:rPr lang="en-US" altLang="zh-CN" sz="1100" dirty="0"/>
              <a:t>204 (2018) 672–689</a:t>
            </a:r>
            <a:endParaRPr lang="pt-BR" altLang="zh-CN" sz="1100" dirty="0"/>
          </a:p>
          <a:p>
            <a:pPr marL="0" lvl="0" indent="0" algn="l" rtl="0">
              <a:spcBef>
                <a:spcPts val="0"/>
              </a:spcBef>
              <a:spcAft>
                <a:spcPts val="0"/>
              </a:spcAft>
              <a:buClr>
                <a:srgbClr val="000000"/>
              </a:buClr>
              <a:buSzPts val="1100"/>
              <a:buFont typeface="Arial"/>
              <a:buNone/>
            </a:pPr>
            <a:endParaRPr lang="en" sz="1100" dirty="0"/>
          </a:p>
          <a:p>
            <a:pPr marL="0" lvl="0" indent="0" algn="l" rtl="0">
              <a:spcBef>
                <a:spcPts val="0"/>
              </a:spcBef>
              <a:spcAft>
                <a:spcPts val="0"/>
              </a:spcAft>
              <a:buClr>
                <a:srgbClr val="000000"/>
              </a:buClr>
              <a:buSzPts val="1100"/>
              <a:buFont typeface="Arial"/>
              <a:buNone/>
            </a:pPr>
            <a:r>
              <a:rPr lang="en" sz="1100" dirty="0"/>
              <a:t>Sanmei Li, Donglian Sun, Mitchell Goldberg &amp; Bill Sjoberg (2015). Object-based automatic terrain shadow removal from SNPP/VIIRS flood maps, International Journal of Remote Sensing, Vol. 36, No. 21, 5504–5522</a:t>
            </a:r>
            <a:endParaRPr sz="1100" dirty="0"/>
          </a:p>
          <a:p>
            <a:pPr marL="0" lvl="0" indent="0" algn="l" rtl="0">
              <a:spcBef>
                <a:spcPts val="1600"/>
              </a:spcBef>
              <a:spcAft>
                <a:spcPts val="0"/>
              </a:spcAft>
              <a:buNone/>
            </a:pPr>
            <a:r>
              <a:rPr lang="en" sz="1100" dirty="0"/>
              <a:t>Sanmei Li, Donglian Sun, Mitchell Goldberg &amp; Antony Stefanidis (2013). Derivation of 30-m-resolution Water Maps from TERRA/MODIS and SRTM. Remote Sensing of Environment 134 (2013) 417–430</a:t>
            </a:r>
            <a:endParaRPr sz="1100" dirty="0"/>
          </a:p>
          <a:p>
            <a:pPr marL="0" lvl="0" indent="0" algn="l" rtl="0">
              <a:spcBef>
                <a:spcPts val="1600"/>
              </a:spcBef>
              <a:spcAft>
                <a:spcPts val="0"/>
              </a:spcAft>
              <a:buNone/>
            </a:pPr>
            <a:r>
              <a:rPr lang="en" sz="1100" dirty="0"/>
              <a:t>Sanmei Li, Donglian Sun, Yunyue Yu, Ivan Csiszar, Antony Stefanidis, &amp; Mitch D. Goldberg (2012). A New Shortwave Infrared (SWIR) Method for Quantitative Water Fraction Derivation and Evaluation with EOS/MODIS and Landsat/TM data. IEEE Transactions on Geoscience and Remote Sensing, Vol. 51, Issue 3</a:t>
            </a:r>
            <a:endParaRPr sz="1100" dirty="0"/>
          </a:p>
          <a:p>
            <a:pPr marL="0" lvl="0" indent="0" algn="l" rtl="0">
              <a:spcBef>
                <a:spcPts val="1600"/>
              </a:spcBef>
              <a:spcAft>
                <a:spcPts val="0"/>
              </a:spcAft>
              <a:buClr>
                <a:srgbClr val="000000"/>
              </a:buClr>
              <a:buSzPts val="1100"/>
              <a:buFont typeface="Arial"/>
              <a:buNone/>
            </a:pPr>
            <a:r>
              <a:rPr lang="en" sz="1100" dirty="0"/>
              <a:t>Sanmei Li, Donglian Sun &amp; Yunyue Yu (2013). Automatic cloud-shadow removal fromflood/standing water maps using MSG/SEVIRI imagery, International Journal of Remote Sensing, 34:15, 5487-5502</a:t>
            </a:r>
            <a:endParaRPr sz="1100" dirty="0"/>
          </a:p>
          <a:p>
            <a:pPr marL="0" lvl="0" indent="0" algn="l" rtl="0">
              <a:spcBef>
                <a:spcPts val="1600"/>
              </a:spcBef>
              <a:spcAft>
                <a:spcPts val="0"/>
              </a:spcAft>
              <a:buClr>
                <a:srgbClr val="000000"/>
              </a:buClr>
              <a:buSzPts val="1100"/>
              <a:buFont typeface="Arial"/>
              <a:buNone/>
            </a:pPr>
            <a:r>
              <a:rPr lang="en" sz="1100" dirty="0"/>
              <a:t>Donglian Sun, Yunyue Yu, Rui Zhang, Sanmei Li, and Mitchel D. Goldberg (2012). Towards Operational Automatic Flood Detection Using EOS/MODIS data. Photogrammetric Engineering &amp; Remote Sensing, 78 (6)</a:t>
            </a:r>
            <a:endParaRPr sz="1100" dirty="0"/>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Quick Guide Overview</a:t>
            </a:r>
            <a:endParaRPr dirty="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solidFill>
                  <a:schemeClr val="tx1"/>
                </a:solidFill>
              </a:rPr>
              <a:t>The intention of this quick guide is to give a brief overview of the VIIRS and ABI Flood Mapping products for </a:t>
            </a:r>
            <a:r>
              <a:rPr lang="en-US" dirty="0">
                <a:solidFill>
                  <a:schemeClr val="tx1"/>
                </a:solidFill>
              </a:rPr>
              <a:t>emergency response</a:t>
            </a:r>
            <a:r>
              <a:rPr lang="en" dirty="0">
                <a:solidFill>
                  <a:schemeClr val="tx1"/>
                </a:solidFill>
              </a:rPr>
              <a:t> stakeholders and how to access and use them. </a:t>
            </a:r>
            <a:br>
              <a:rPr lang="en" dirty="0">
                <a:solidFill>
                  <a:schemeClr val="tx1"/>
                </a:solidFill>
              </a:rPr>
            </a:br>
            <a:endParaRPr dirty="0">
              <a:solidFill>
                <a:schemeClr val="tx1"/>
              </a:solidFill>
            </a:endParaRPr>
          </a:p>
          <a:p>
            <a:pPr lvl="0"/>
            <a:r>
              <a:rPr lang="en" dirty="0">
                <a:solidFill>
                  <a:schemeClr val="tx1"/>
                </a:solidFill>
              </a:rPr>
              <a:t>This is </a:t>
            </a:r>
            <a:r>
              <a:rPr lang="en" b="1" dirty="0">
                <a:solidFill>
                  <a:schemeClr val="tx1"/>
                </a:solidFill>
              </a:rPr>
              <a:t>not</a:t>
            </a:r>
            <a:r>
              <a:rPr lang="en" dirty="0">
                <a:solidFill>
                  <a:schemeClr val="tx1"/>
                </a:solidFill>
              </a:rPr>
              <a:t> a technical document. Users who wish to have the specific scientific information, such as which bands are used, can refer to the last slide at the end of this presentation or contact the developers (information listed on slide 10)</a:t>
            </a:r>
            <a:r>
              <a:rPr lang="en-US" dirty="0">
                <a:solidFill>
                  <a:schemeClr val="tx1"/>
                </a:solidFill>
              </a:rPr>
              <a:t>. </a:t>
            </a:r>
            <a:br>
              <a:rPr lang="en-US" dirty="0">
                <a:solidFill>
                  <a:schemeClr val="tx1"/>
                </a:solidFill>
              </a:rPr>
            </a:br>
            <a:endParaRPr lang="en" dirty="0">
              <a:solidFill>
                <a:schemeClr val="tx1"/>
              </a:solidFill>
            </a:endParaRPr>
          </a:p>
          <a:p>
            <a:pPr lvl="0"/>
            <a:r>
              <a:rPr lang="en-US" dirty="0">
                <a:solidFill>
                  <a:schemeClr val="tx1"/>
                </a:solidFill>
              </a:rPr>
              <a:t>A set of useful links to access the products is also provided.</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13399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Flood Products Overview</a:t>
            </a:r>
            <a:endParaRPr dirty="0"/>
          </a:p>
        </p:txBody>
      </p:sp>
      <p:sp>
        <p:nvSpPr>
          <p:cNvPr id="91" name="Google Shape;91;p19"/>
          <p:cNvSpPr txBox="1">
            <a:spLocks noGrp="1"/>
          </p:cNvSpPr>
          <p:nvPr>
            <p:ph type="body" idx="1"/>
          </p:nvPr>
        </p:nvSpPr>
        <p:spPr>
          <a:xfrm>
            <a:off x="311700" y="801512"/>
            <a:ext cx="8520600" cy="3846386"/>
          </a:xfrm>
          <a:prstGeom prst="rect">
            <a:avLst/>
          </a:prstGeom>
        </p:spPr>
        <p:txBody>
          <a:bodyPr spcFirstLastPara="1" wrap="square" lIns="91425" tIns="91425" rIns="91425" bIns="91425" anchor="t" anchorCtr="0">
            <a:normAutofit fontScale="92500" lnSpcReduction="10000"/>
          </a:bodyPr>
          <a:lstStyle/>
          <a:p>
            <a:r>
              <a:rPr lang="en-US" sz="1600" dirty="0">
                <a:solidFill>
                  <a:schemeClr val="tx1"/>
                </a:solidFill>
              </a:rPr>
              <a:t>Both the VIIRS and ABI flood products provide flood areal extent and can be used for situational awareness.</a:t>
            </a:r>
          </a:p>
          <a:p>
            <a:endParaRPr lang="en-US" sz="1600" dirty="0">
              <a:solidFill>
                <a:schemeClr val="tx1"/>
              </a:solidFill>
            </a:endParaRPr>
          </a:p>
          <a:p>
            <a:r>
              <a:rPr lang="en" altLang="zh-CN" sz="1600" dirty="0">
                <a:solidFill>
                  <a:schemeClr val="tx1"/>
                </a:solidFill>
              </a:rPr>
              <a:t>The joint VIIRS/ABI flood product, whenever it is available, is always highly recommended for use because it is with both the most complete flood extent and the finer 375-m spatial resolution.</a:t>
            </a:r>
          </a:p>
          <a:p>
            <a:endParaRPr lang="en-US" sz="1600" dirty="0">
              <a:solidFill>
                <a:schemeClr val="tx1"/>
              </a:solidFill>
            </a:endParaRPr>
          </a:p>
          <a:p>
            <a:r>
              <a:rPr lang="en-US" sz="1600" dirty="0">
                <a:solidFill>
                  <a:schemeClr val="tx1"/>
                </a:solidFill>
              </a:rPr>
              <a:t>Under clear-sky conditions in both VIIRS and ABI images, VIIRS flood product is recommended for use because of its more accurate floodwater details. </a:t>
            </a:r>
          </a:p>
          <a:p>
            <a:endParaRPr lang="en-US" sz="1600" dirty="0">
              <a:solidFill>
                <a:schemeClr val="tx1"/>
              </a:solidFill>
            </a:endParaRPr>
          </a:p>
          <a:p>
            <a:endParaRPr lang="en-US" sz="1600" dirty="0">
              <a:solidFill>
                <a:schemeClr val="tx1"/>
              </a:solidFill>
            </a:endParaRPr>
          </a:p>
          <a:p>
            <a:r>
              <a:rPr lang="en-US" sz="1600" dirty="0">
                <a:solidFill>
                  <a:schemeClr val="tx1"/>
                </a:solidFill>
              </a:rPr>
              <a:t>The ABI flood maps filter out clouds using a multiple composition process. This means that it may be able to provide flood extent in regions which are cloudy during the two daytime VIIRS overpasses. In this case, the ABI flood map could take the role of providing a very coarse flood detection map.</a:t>
            </a:r>
          </a:p>
        </p:txBody>
      </p:sp>
    </p:spTree>
    <p:extLst>
      <p:ext uri="{BB962C8B-B14F-4D97-AF65-F5344CB8AC3E}">
        <p14:creationId xmlns:p14="http://schemas.microsoft.com/office/powerpoint/2010/main" val="269357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24226" y="98576"/>
            <a:ext cx="59325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Lists of VIIRS/ABI Flood Products</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2377259366"/>
              </p:ext>
            </p:extLst>
          </p:nvPr>
        </p:nvGraphicFramePr>
        <p:xfrm>
          <a:off x="258869" y="749640"/>
          <a:ext cx="8794819" cy="3957828"/>
        </p:xfrm>
        <a:graphic>
          <a:graphicData uri="http://schemas.openxmlformats.org/drawingml/2006/table">
            <a:tbl>
              <a:tblPr firstRow="1" bandRow="1">
                <a:tableStyleId>{5C22544A-7EE6-4342-B048-85BDC9FD1C3A}</a:tableStyleId>
              </a:tblPr>
              <a:tblGrid>
                <a:gridCol w="1818287">
                  <a:extLst>
                    <a:ext uri="{9D8B030D-6E8A-4147-A177-3AD203B41FA5}">
                      <a16:colId xmlns:a16="http://schemas.microsoft.com/office/drawing/2014/main" val="20000"/>
                    </a:ext>
                  </a:extLst>
                </a:gridCol>
                <a:gridCol w="1095022">
                  <a:extLst>
                    <a:ext uri="{9D8B030D-6E8A-4147-A177-3AD203B41FA5}">
                      <a16:colId xmlns:a16="http://schemas.microsoft.com/office/drawing/2014/main" val="20001"/>
                    </a:ext>
                  </a:extLst>
                </a:gridCol>
                <a:gridCol w="1343378">
                  <a:extLst>
                    <a:ext uri="{9D8B030D-6E8A-4147-A177-3AD203B41FA5}">
                      <a16:colId xmlns:a16="http://schemas.microsoft.com/office/drawing/2014/main" val="20002"/>
                    </a:ext>
                  </a:extLst>
                </a:gridCol>
                <a:gridCol w="1517382">
                  <a:extLst>
                    <a:ext uri="{9D8B030D-6E8A-4147-A177-3AD203B41FA5}">
                      <a16:colId xmlns:a16="http://schemas.microsoft.com/office/drawing/2014/main" val="20003"/>
                    </a:ext>
                  </a:extLst>
                </a:gridCol>
                <a:gridCol w="1219110">
                  <a:extLst>
                    <a:ext uri="{9D8B030D-6E8A-4147-A177-3AD203B41FA5}">
                      <a16:colId xmlns:a16="http://schemas.microsoft.com/office/drawing/2014/main" val="20004"/>
                    </a:ext>
                  </a:extLst>
                </a:gridCol>
                <a:gridCol w="1801640">
                  <a:extLst>
                    <a:ext uri="{9D8B030D-6E8A-4147-A177-3AD203B41FA5}">
                      <a16:colId xmlns:a16="http://schemas.microsoft.com/office/drawing/2014/main" val="20005"/>
                    </a:ext>
                  </a:extLst>
                </a:gridCol>
              </a:tblGrid>
              <a:tr h="846420">
                <a:tc>
                  <a:txBody>
                    <a:bodyPr/>
                    <a:lstStyle/>
                    <a:p>
                      <a:pPr algn="ctr"/>
                      <a:r>
                        <a:rPr lang="en-US" altLang="zh-CN" dirty="0"/>
                        <a:t>Products</a:t>
                      </a:r>
                      <a:endParaRPr lang="zh-CN" altLang="en-US" dirty="0"/>
                    </a:p>
                  </a:txBody>
                  <a:tcPr anchor="ctr"/>
                </a:tc>
                <a:tc>
                  <a:txBody>
                    <a:bodyPr/>
                    <a:lstStyle/>
                    <a:p>
                      <a:pPr algn="ctr"/>
                      <a:r>
                        <a:rPr lang="en-US" altLang="zh-CN" dirty="0"/>
                        <a:t>Spatial resolution</a:t>
                      </a:r>
                      <a:endParaRPr lang="zh-CN" altLang="en-US" dirty="0"/>
                    </a:p>
                  </a:txBody>
                  <a:tcPr anchor="ctr"/>
                </a:tc>
                <a:tc>
                  <a:txBody>
                    <a:bodyPr/>
                    <a:lstStyle/>
                    <a:p>
                      <a:pPr algn="ctr"/>
                      <a:r>
                        <a:rPr lang="en-US" altLang="zh-CN" dirty="0"/>
                        <a:t>Availability</a:t>
                      </a:r>
                      <a:endParaRPr lang="zh-CN" altLang="en-US" dirty="0"/>
                    </a:p>
                  </a:txBody>
                  <a:tcPr anchor="ctr"/>
                </a:tc>
                <a:tc>
                  <a:txBody>
                    <a:bodyPr/>
                    <a:lstStyle/>
                    <a:p>
                      <a:pPr algn="ctr"/>
                      <a:r>
                        <a:rPr lang="en-US" altLang="zh-CN" dirty="0"/>
                        <a:t>Time Data acquired</a:t>
                      </a:r>
                      <a:endParaRPr lang="zh-CN" altLang="en-US" dirty="0"/>
                    </a:p>
                  </a:txBody>
                  <a:tcPr anchor="ctr"/>
                </a:tc>
                <a:tc>
                  <a:txBody>
                    <a:bodyPr/>
                    <a:lstStyle/>
                    <a:p>
                      <a:pPr algn="ctr"/>
                      <a:r>
                        <a:rPr lang="en-US" altLang="zh-CN" dirty="0"/>
                        <a:t>Production</a:t>
                      </a:r>
                      <a:endParaRPr lang="zh-CN" altLang="en-US" dirty="0"/>
                    </a:p>
                  </a:txBody>
                  <a:tcPr anchor="ctr"/>
                </a:tc>
                <a:tc>
                  <a:txBody>
                    <a:bodyPr/>
                    <a:lstStyle/>
                    <a:p>
                      <a:r>
                        <a:rPr lang="en-US" altLang="zh-CN" dirty="0"/>
                        <a:t>Description</a:t>
                      </a:r>
                      <a:endParaRPr lang="zh-CN" altLang="en-US" dirty="0"/>
                    </a:p>
                  </a:txBody>
                  <a:tcPr/>
                </a:tc>
                <a:extLst>
                  <a:ext uri="{0D108BD9-81ED-4DB2-BD59-A6C34878D82A}">
                    <a16:rowId xmlns:a16="http://schemas.microsoft.com/office/drawing/2014/main" val="10000"/>
                  </a:ext>
                </a:extLst>
              </a:tr>
              <a:tr h="1271206">
                <a:tc>
                  <a:txBody>
                    <a:bodyPr/>
                    <a:lstStyle/>
                    <a:p>
                      <a:pPr algn="ctr"/>
                      <a:r>
                        <a:rPr lang="en-US" altLang="zh-CN" sz="1100" dirty="0">
                          <a:solidFill>
                            <a:srgbClr val="0070C0"/>
                          </a:solidFill>
                        </a:rPr>
                        <a:t>Suomi-NPP/NOAA-20 VIIRS flood product</a:t>
                      </a:r>
                      <a:endParaRPr lang="zh-CN" altLang="en-US" sz="1100" dirty="0">
                        <a:solidFill>
                          <a:srgbClr val="0070C0"/>
                        </a:solidFill>
                      </a:endParaRPr>
                    </a:p>
                  </a:txBody>
                  <a:tcPr anchor="ctr"/>
                </a:tc>
                <a:tc>
                  <a:txBody>
                    <a:bodyPr/>
                    <a:lstStyle/>
                    <a:p>
                      <a:pPr algn="ctr"/>
                      <a:r>
                        <a:rPr lang="en-US" altLang="zh-CN" sz="1100" dirty="0">
                          <a:solidFill>
                            <a:srgbClr val="0070C0"/>
                          </a:solidFill>
                        </a:rPr>
                        <a:t>375m</a:t>
                      </a:r>
                      <a:endParaRPr lang="zh-CN" altLang="en-US" sz="1100" dirty="0">
                        <a:solidFill>
                          <a:srgbClr val="0070C0"/>
                        </a:solidFill>
                      </a:endParaRPr>
                    </a:p>
                  </a:txBody>
                  <a:tcPr anchor="ctr"/>
                </a:tc>
                <a:tc>
                  <a:txBody>
                    <a:bodyPr/>
                    <a:lstStyle/>
                    <a:p>
                      <a:pPr algn="ctr"/>
                      <a:r>
                        <a:rPr lang="en-US" altLang="zh-CN" sz="1100" dirty="0">
                          <a:solidFill>
                            <a:srgbClr val="0070C0"/>
                          </a:solidFill>
                        </a:rPr>
                        <a:t>2-3 daytime passes for each satellite cover entire CONUS</a:t>
                      </a:r>
                      <a:endParaRPr lang="zh-CN" altLang="en-US" sz="1100" dirty="0">
                        <a:solidFill>
                          <a:srgbClr val="0070C0"/>
                        </a:solidFill>
                      </a:endParaRPr>
                    </a:p>
                  </a:txBody>
                  <a:tcPr anchor="ctr"/>
                </a:tc>
                <a:tc>
                  <a:txBody>
                    <a:bodyPr/>
                    <a:lstStyle/>
                    <a:p>
                      <a:pPr algn="ctr"/>
                      <a:r>
                        <a:rPr lang="en-US" altLang="zh-CN" sz="1100" dirty="0">
                          <a:solidFill>
                            <a:srgbClr val="0070C0"/>
                          </a:solidFill>
                        </a:rPr>
                        <a:t>~1700 (East CONUS) - ~2130 UTC (West CONUS)</a:t>
                      </a:r>
                    </a:p>
                  </a:txBody>
                  <a:tcPr anchor="ctr"/>
                </a:tc>
                <a:tc>
                  <a:txBody>
                    <a:bodyPr/>
                    <a:lstStyle/>
                    <a:p>
                      <a:pPr algn="ctr"/>
                      <a:r>
                        <a:rPr lang="en-US" altLang="zh-CN" sz="1100" dirty="0">
                          <a:solidFill>
                            <a:srgbClr val="0070C0"/>
                          </a:solidFill>
                        </a:rPr>
                        <a:t>Routinely produced</a:t>
                      </a:r>
                      <a:endParaRPr lang="zh-CN" altLang="en-US" sz="1100" dirty="0">
                        <a:solidFill>
                          <a:srgbClr val="0070C0"/>
                        </a:solidFill>
                      </a:endParaRPr>
                    </a:p>
                  </a:txBody>
                  <a:tcPr anchor="ctr"/>
                </a:tc>
                <a:tc rowSpan="3">
                  <a:txBody>
                    <a:bodyPr/>
                    <a:lstStyle/>
                    <a:p>
                      <a:pPr algn="l"/>
                      <a:r>
                        <a:rPr lang="en-US" altLang="zh-CN" sz="1400" b="0" i="0" u="none" strike="noStrike" cap="none" baseline="0" dirty="0">
                          <a:solidFill>
                            <a:srgbClr val="0070C0"/>
                          </a:solidFill>
                          <a:latin typeface="+mn-lt"/>
                          <a:ea typeface="+mn-ea"/>
                          <a:cs typeface="+mn-cs"/>
                          <a:sym typeface="Arial"/>
                        </a:rPr>
                        <a:t>Daytime-only flood extent in water fractions (open water percentage in a satellite pixel)</a:t>
                      </a:r>
                    </a:p>
                    <a:p>
                      <a:pPr algn="l"/>
                      <a:endParaRPr lang="zh-CN" altLang="en-US" sz="1400" b="0" i="0" u="none" strike="noStrike" cap="none" baseline="0" dirty="0">
                        <a:solidFill>
                          <a:srgbClr val="0070C0"/>
                        </a:solidFill>
                        <a:latin typeface="+mn-lt"/>
                        <a:ea typeface="+mn-ea"/>
                        <a:cs typeface="+mn-cs"/>
                        <a:sym typeface="Arial"/>
                      </a:endParaRPr>
                    </a:p>
                  </a:txBody>
                  <a:tcPr/>
                </a:tc>
                <a:extLst>
                  <a:ext uri="{0D108BD9-81ED-4DB2-BD59-A6C34878D82A}">
                    <a16:rowId xmlns:a16="http://schemas.microsoft.com/office/drawing/2014/main" val="10001"/>
                  </a:ext>
                </a:extLst>
              </a:tr>
              <a:tr h="1005119">
                <a:tc>
                  <a:txBody>
                    <a:bodyPr/>
                    <a:lstStyle/>
                    <a:p>
                      <a:pPr algn="ctr"/>
                      <a:r>
                        <a:rPr lang="en-US" altLang="zh-CN" sz="1100" dirty="0">
                          <a:solidFill>
                            <a:srgbClr val="0070C0"/>
                          </a:solidFill>
                        </a:rPr>
                        <a:t>GOES-16/ABI flood product</a:t>
                      </a:r>
                      <a:endParaRPr lang="zh-CN" altLang="en-US" sz="1100" dirty="0">
                        <a:solidFill>
                          <a:srgbClr val="0070C0"/>
                        </a:solidFill>
                      </a:endParaRPr>
                    </a:p>
                  </a:txBody>
                  <a:tcPr anchor="ctr"/>
                </a:tc>
                <a:tc>
                  <a:txBody>
                    <a:bodyPr/>
                    <a:lstStyle/>
                    <a:p>
                      <a:pPr algn="ctr"/>
                      <a:r>
                        <a:rPr lang="en-US" altLang="zh-CN" sz="1100" dirty="0">
                          <a:solidFill>
                            <a:srgbClr val="0070C0"/>
                          </a:solidFill>
                        </a:rPr>
                        <a:t>1-km (at nadir)</a:t>
                      </a:r>
                    </a:p>
                  </a:txBody>
                  <a:tcPr anchor="ctr"/>
                </a:tc>
                <a:tc>
                  <a:txBody>
                    <a:bodyPr/>
                    <a:lstStyle/>
                    <a:p>
                      <a:pPr algn="ctr"/>
                      <a:r>
                        <a:rPr lang="en-US" altLang="zh-CN" sz="1100" dirty="0">
                          <a:solidFill>
                            <a:srgbClr val="0070C0"/>
                          </a:solidFill>
                        </a:rPr>
                        <a:t>Every hour</a:t>
                      </a:r>
                      <a:endParaRPr lang="zh-CN" altLang="en-US" sz="1100" dirty="0">
                        <a:solidFill>
                          <a:srgbClr val="0070C0"/>
                        </a:solidFill>
                      </a:endParaRPr>
                    </a:p>
                  </a:txBody>
                  <a:tcPr anchor="ctr"/>
                </a:tc>
                <a:tc>
                  <a:txBody>
                    <a:bodyPr/>
                    <a:lstStyle/>
                    <a:p>
                      <a:pPr algn="ctr"/>
                      <a:r>
                        <a:rPr lang="en-US" altLang="zh-CN" sz="1100" dirty="0">
                          <a:solidFill>
                            <a:srgbClr val="0070C0"/>
                          </a:solidFill>
                        </a:rPr>
                        <a:t>Daytime hours only</a:t>
                      </a:r>
                      <a:endParaRPr lang="zh-CN" altLang="en-US" sz="1100" dirty="0">
                        <a:solidFill>
                          <a:srgbClr val="0070C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100" dirty="0">
                          <a:solidFill>
                            <a:srgbClr val="0070C0"/>
                          </a:solidFill>
                        </a:rPr>
                        <a:t>Routinely produced</a:t>
                      </a:r>
                      <a:endParaRPr lang="zh-CN" altLang="en-US" sz="1100" dirty="0">
                        <a:solidFill>
                          <a:srgbClr val="0070C0"/>
                        </a:solidFill>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zh-CN" altLang="en-US" sz="1400" b="0" i="0" u="none" strike="noStrike" cap="none" baseline="0" dirty="0">
                        <a:solidFill>
                          <a:srgbClr val="0070C0"/>
                        </a:solidFill>
                        <a:latin typeface="+mn-lt"/>
                        <a:ea typeface="+mn-ea"/>
                        <a:cs typeface="+mn-cs"/>
                        <a:sym typeface="Arial"/>
                      </a:endParaRPr>
                    </a:p>
                  </a:txBody>
                  <a:tcPr/>
                </a:tc>
                <a:extLst>
                  <a:ext uri="{0D108BD9-81ED-4DB2-BD59-A6C34878D82A}">
                    <a16:rowId xmlns:a16="http://schemas.microsoft.com/office/drawing/2014/main" val="10003"/>
                  </a:ext>
                </a:extLst>
              </a:tr>
              <a:tr h="835083">
                <a:tc>
                  <a:txBody>
                    <a:bodyPr/>
                    <a:lstStyle/>
                    <a:p>
                      <a:pPr algn="ctr"/>
                      <a:r>
                        <a:rPr lang="en-US" altLang="zh-CN" sz="1100" dirty="0">
                          <a:solidFill>
                            <a:schemeClr val="accent4">
                              <a:lumMod val="75000"/>
                            </a:schemeClr>
                          </a:solidFill>
                        </a:rPr>
                        <a:t>Joint VIIRS/ABI flood product</a:t>
                      </a:r>
                      <a:endParaRPr lang="zh-CN" altLang="en-US" sz="1100" dirty="0">
                        <a:solidFill>
                          <a:schemeClr val="accent4">
                            <a:lumMod val="75000"/>
                          </a:schemeClr>
                        </a:solidFill>
                      </a:endParaRPr>
                    </a:p>
                  </a:txBody>
                  <a:tcPr anchor="ctr"/>
                </a:tc>
                <a:tc>
                  <a:txBody>
                    <a:bodyPr/>
                    <a:lstStyle/>
                    <a:p>
                      <a:pPr algn="ctr"/>
                      <a:r>
                        <a:rPr lang="en-US" altLang="zh-CN" sz="1100" dirty="0">
                          <a:solidFill>
                            <a:schemeClr val="accent4">
                              <a:lumMod val="75000"/>
                            </a:schemeClr>
                          </a:solidFill>
                        </a:rPr>
                        <a:t>375m</a:t>
                      </a:r>
                      <a:endParaRPr lang="zh-CN" altLang="en-US" sz="1100" dirty="0">
                        <a:solidFill>
                          <a:schemeClr val="accent4">
                            <a:lumMod val="75000"/>
                          </a:schemeClr>
                        </a:solidFill>
                      </a:endParaRPr>
                    </a:p>
                  </a:txBody>
                  <a:tcPr anchor="ctr"/>
                </a:tc>
                <a:tc>
                  <a:txBody>
                    <a:bodyPr/>
                    <a:lstStyle/>
                    <a:p>
                      <a:pPr algn="ctr"/>
                      <a:r>
                        <a:rPr lang="en-US" altLang="zh-CN" sz="1100" dirty="0">
                          <a:solidFill>
                            <a:schemeClr val="accent4">
                              <a:lumMod val="75000"/>
                            </a:schemeClr>
                          </a:solidFill>
                        </a:rPr>
                        <a:t>Once per day</a:t>
                      </a:r>
                      <a:endParaRPr lang="zh-CN" altLang="en-US" sz="1100" dirty="0">
                        <a:solidFill>
                          <a:schemeClr val="accent4">
                            <a:lumMod val="75000"/>
                          </a:schemeClr>
                        </a:solidFill>
                      </a:endParaRPr>
                    </a:p>
                  </a:txBody>
                  <a:tcPr anchor="ctr"/>
                </a:tc>
                <a:tc>
                  <a:txBody>
                    <a:bodyPr/>
                    <a:lstStyle/>
                    <a:p>
                      <a:pPr algn="ctr"/>
                      <a:r>
                        <a:rPr lang="en-US" altLang="zh-CN" sz="1100" dirty="0">
                          <a:solidFill>
                            <a:schemeClr val="accent4">
                              <a:lumMod val="75000"/>
                            </a:schemeClr>
                          </a:solidFill>
                          <a:latin typeface="Times New Roman"/>
                          <a:cs typeface="Times New Roman"/>
                        </a:rPr>
                        <a:t>̶</a:t>
                      </a:r>
                      <a:endParaRPr lang="zh-CN" altLang="en-US" sz="1100" dirty="0">
                        <a:solidFill>
                          <a:schemeClr val="accent4">
                            <a:lumMod val="75000"/>
                          </a:schemeClr>
                        </a:solidFill>
                      </a:endParaRPr>
                    </a:p>
                  </a:txBody>
                  <a:tcPr anchor="ctr"/>
                </a:tc>
                <a:tc>
                  <a:txBody>
                    <a:bodyPr/>
                    <a:lstStyle/>
                    <a:p>
                      <a:pPr algn="ctr"/>
                      <a:r>
                        <a:rPr lang="en-US" altLang="zh-CN" sz="1100" dirty="0">
                          <a:solidFill>
                            <a:schemeClr val="accent4">
                              <a:lumMod val="75000"/>
                            </a:schemeClr>
                          </a:solidFill>
                        </a:rPr>
                        <a:t>Upon</a:t>
                      </a:r>
                      <a:r>
                        <a:rPr lang="en-US" altLang="zh-CN" sz="1100" baseline="0" dirty="0">
                          <a:solidFill>
                            <a:schemeClr val="accent4">
                              <a:lumMod val="75000"/>
                            </a:schemeClr>
                          </a:solidFill>
                        </a:rPr>
                        <a:t> request</a:t>
                      </a:r>
                      <a:endParaRPr lang="zh-CN" altLang="en-US" sz="1100" dirty="0">
                        <a:solidFill>
                          <a:schemeClr val="accent4">
                            <a:lumMod val="75000"/>
                          </a:schemeClr>
                        </a:solidFill>
                      </a:endParaRPr>
                    </a:p>
                  </a:txBody>
                  <a:tcPr anchor="ctr"/>
                </a:tc>
                <a:tc vMerge="1">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zh-CN" altLang="en-US" sz="1400" b="0" i="0" u="none" strike="noStrike" cap="none" baseline="0" dirty="0">
                        <a:solidFill>
                          <a:srgbClr val="0070C0"/>
                        </a:solidFill>
                        <a:latin typeface="+mn-lt"/>
                        <a:ea typeface="+mn-ea"/>
                        <a:cs typeface="+mn-cs"/>
                        <a:sym typeface="Arial"/>
                      </a:endParaRPr>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068" y="3095782"/>
            <a:ext cx="1587423" cy="7780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282400" y="589677"/>
            <a:ext cx="2375176" cy="4111108"/>
          </a:xfrm>
          <a:prstGeom prst="rect">
            <a:avLst/>
          </a:prstGeom>
        </p:spPr>
      </p:pic>
      <p:pic>
        <p:nvPicPr>
          <p:cNvPr id="16" name="Picture 15"/>
          <p:cNvPicPr>
            <a:picLocks noChangeAspect="1"/>
          </p:cNvPicPr>
          <p:nvPr/>
        </p:nvPicPr>
        <p:blipFill>
          <a:blip r:embed="rId3"/>
          <a:stretch>
            <a:fillRect/>
          </a:stretch>
        </p:blipFill>
        <p:spPr>
          <a:xfrm>
            <a:off x="424047" y="584669"/>
            <a:ext cx="2481024" cy="4116116"/>
          </a:xfrm>
          <a:prstGeom prst="rect">
            <a:avLst/>
          </a:prstGeom>
        </p:spPr>
      </p:pic>
      <p:sp>
        <p:nvSpPr>
          <p:cNvPr id="17" name="Google Shape;66;p15"/>
          <p:cNvSpPr txBox="1">
            <a:spLocks/>
          </p:cNvSpPr>
          <p:nvPr/>
        </p:nvSpPr>
        <p:spPr>
          <a:xfrm>
            <a:off x="311700" y="4854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2000" dirty="0"/>
              <a:t>Example from 15 March 2019</a:t>
            </a:r>
          </a:p>
        </p:txBody>
      </p:sp>
      <p:sp>
        <p:nvSpPr>
          <p:cNvPr id="6" name="TextBox 5"/>
          <p:cNvSpPr txBox="1"/>
          <p:nvPr/>
        </p:nvSpPr>
        <p:spPr>
          <a:xfrm>
            <a:off x="238527" y="4773937"/>
            <a:ext cx="2852063" cy="307777"/>
          </a:xfrm>
          <a:prstGeom prst="rect">
            <a:avLst/>
          </a:prstGeom>
          <a:noFill/>
        </p:spPr>
        <p:txBody>
          <a:bodyPr wrap="none" rtlCol="0">
            <a:spAutoFit/>
          </a:bodyPr>
          <a:lstStyle/>
          <a:p>
            <a:r>
              <a:rPr lang="en-US" dirty="0">
                <a:solidFill>
                  <a:schemeClr val="tx1"/>
                </a:solidFill>
              </a:rPr>
              <a:t>ABI Flood product from GOES-16</a:t>
            </a:r>
          </a:p>
        </p:txBody>
      </p:sp>
      <p:sp>
        <p:nvSpPr>
          <p:cNvPr id="18" name="TextBox 17"/>
          <p:cNvSpPr txBox="1"/>
          <p:nvPr/>
        </p:nvSpPr>
        <p:spPr>
          <a:xfrm>
            <a:off x="5650791" y="4773937"/>
            <a:ext cx="3562194" cy="307777"/>
          </a:xfrm>
          <a:prstGeom prst="rect">
            <a:avLst/>
          </a:prstGeom>
          <a:noFill/>
        </p:spPr>
        <p:txBody>
          <a:bodyPr wrap="none" rtlCol="0">
            <a:spAutoFit/>
          </a:bodyPr>
          <a:lstStyle/>
          <a:p>
            <a:r>
              <a:rPr lang="en-US" dirty="0">
                <a:solidFill>
                  <a:schemeClr val="tx1"/>
                </a:solidFill>
              </a:rPr>
              <a:t>VIIRS Flood product from SNPP/NOAA-20</a:t>
            </a:r>
          </a:p>
        </p:txBody>
      </p:sp>
      <p:sp>
        <p:nvSpPr>
          <p:cNvPr id="20" name="TextBox 19"/>
          <p:cNvSpPr txBox="1"/>
          <p:nvPr/>
        </p:nvSpPr>
        <p:spPr>
          <a:xfrm>
            <a:off x="3200400" y="530352"/>
            <a:ext cx="2918564" cy="3968496"/>
          </a:xfrm>
          <a:prstGeom prst="rect">
            <a:avLst/>
          </a:prstGeom>
          <a:noFill/>
        </p:spPr>
        <p:txBody>
          <a:bodyPr wrap="square" rtlCol="0">
            <a:normAutofit fontScale="47500" lnSpcReduction="20000"/>
          </a:bodyPr>
          <a:lstStyle/>
          <a:p>
            <a:r>
              <a:rPr lang="en-US" sz="2900" dirty="0">
                <a:solidFill>
                  <a:schemeClr val="tx1"/>
                </a:solidFill>
              </a:rPr>
              <a:t>VIIRS: </a:t>
            </a:r>
          </a:p>
          <a:p>
            <a:pPr>
              <a:lnSpc>
                <a:spcPct val="120000"/>
              </a:lnSpc>
            </a:pPr>
            <a:r>
              <a:rPr lang="en-US" sz="2100" dirty="0">
                <a:solidFill>
                  <a:srgbClr val="FFC000"/>
                </a:solidFill>
              </a:rPr>
              <a:t>Advantages: VIIRS imagery is with constant spatial resolution at ~375m and provides finer and more accurate details of the flood extent than the 1-km ABI flood product. </a:t>
            </a:r>
            <a:r>
              <a:rPr lang="en-US" sz="2100" dirty="0" smtClean="0">
                <a:solidFill>
                  <a:srgbClr val="FFC000"/>
                </a:solidFill>
              </a:rPr>
              <a:t>In addition, the VIIRS has been validated (Li et. </a:t>
            </a:r>
            <a:r>
              <a:rPr lang="en-US" sz="2100" dirty="0">
                <a:solidFill>
                  <a:srgbClr val="FFC000"/>
                </a:solidFill>
              </a:rPr>
              <a:t>a</a:t>
            </a:r>
            <a:r>
              <a:rPr lang="en-US" sz="2100" dirty="0" smtClean="0">
                <a:solidFill>
                  <a:srgbClr val="FFC000"/>
                </a:solidFill>
              </a:rPr>
              <a:t>l 2017) </a:t>
            </a:r>
            <a:endParaRPr lang="en-US" sz="2100" dirty="0">
              <a:solidFill>
                <a:srgbClr val="FFC000"/>
              </a:solidFill>
            </a:endParaRPr>
          </a:p>
          <a:p>
            <a:pPr>
              <a:lnSpc>
                <a:spcPct val="120000"/>
              </a:lnSpc>
            </a:pPr>
            <a:endParaRPr lang="en-US" sz="2100" dirty="0">
              <a:solidFill>
                <a:srgbClr val="FFC000"/>
              </a:solidFill>
            </a:endParaRPr>
          </a:p>
          <a:p>
            <a:pPr>
              <a:lnSpc>
                <a:spcPct val="120000"/>
              </a:lnSpc>
            </a:pPr>
            <a:r>
              <a:rPr lang="en-US" altLang="zh-CN" sz="2100" dirty="0">
                <a:solidFill>
                  <a:srgbClr val="00B0F0"/>
                </a:solidFill>
              </a:rPr>
              <a:t>Disadvantage</a:t>
            </a:r>
            <a:r>
              <a:rPr lang="en-US" sz="2100" dirty="0">
                <a:solidFill>
                  <a:srgbClr val="00B0F0"/>
                </a:solidFill>
              </a:rPr>
              <a:t>: Images are available twice a day, and can be easily affected by clouds and cloud shadows.</a:t>
            </a:r>
          </a:p>
          <a:p>
            <a:pPr>
              <a:lnSpc>
                <a:spcPct val="120000"/>
              </a:lnSpc>
            </a:pPr>
            <a:endParaRPr lang="en-US" sz="2100" dirty="0">
              <a:solidFill>
                <a:schemeClr val="tx1"/>
              </a:solidFill>
            </a:endParaRPr>
          </a:p>
          <a:p>
            <a:pPr>
              <a:lnSpc>
                <a:spcPct val="120000"/>
              </a:lnSpc>
            </a:pPr>
            <a:r>
              <a:rPr lang="en-US" sz="2900" dirty="0">
                <a:solidFill>
                  <a:schemeClr val="tx1"/>
                </a:solidFill>
              </a:rPr>
              <a:t>ABI:</a:t>
            </a:r>
          </a:p>
          <a:p>
            <a:pPr>
              <a:lnSpc>
                <a:spcPct val="120000"/>
              </a:lnSpc>
            </a:pPr>
            <a:r>
              <a:rPr lang="en-US" altLang="zh-CN" sz="2100" dirty="0">
                <a:solidFill>
                  <a:srgbClr val="FFC000"/>
                </a:solidFill>
              </a:rPr>
              <a:t>Advantages: ABI flood product is composited from 5-minute flood maps. Thus, it captures the maximal clear-sky coverage during daytime and can provide flood extent more completely with a better time manner.</a:t>
            </a:r>
          </a:p>
          <a:p>
            <a:pPr>
              <a:lnSpc>
                <a:spcPct val="120000"/>
              </a:lnSpc>
            </a:pPr>
            <a:endParaRPr lang="en-US" altLang="zh-CN" sz="2100" dirty="0">
              <a:solidFill>
                <a:srgbClr val="FFC000"/>
              </a:solidFill>
            </a:endParaRPr>
          </a:p>
          <a:p>
            <a:pPr>
              <a:lnSpc>
                <a:spcPct val="120000"/>
              </a:lnSpc>
            </a:pPr>
            <a:r>
              <a:rPr lang="en-US" altLang="zh-CN" sz="2100" dirty="0">
                <a:solidFill>
                  <a:srgbClr val="00B0F0"/>
                </a:solidFill>
              </a:rPr>
              <a:t>Disadvantage: The spatial resolution is coarse and in mid latitudes, the actual spatial resolution is about ~1.3-~1.5km over CONUS, which provides flood extent with vague boundaries</a:t>
            </a:r>
            <a:r>
              <a:rPr lang="en-US" altLang="zh-CN" sz="2100" dirty="0" smtClean="0">
                <a:solidFill>
                  <a:srgbClr val="00B0F0"/>
                </a:solidFill>
              </a:rPr>
              <a:t>. The ABI product has also not been completely validated</a:t>
            </a:r>
            <a:endParaRPr lang="en-US" sz="2100" dirty="0">
              <a:solidFill>
                <a:srgbClr val="00B0F0"/>
              </a:solidFill>
            </a:endParaRPr>
          </a:p>
        </p:txBody>
      </p:sp>
      <p:pic>
        <p:nvPicPr>
          <p:cNvPr id="11" name="Picture 10"/>
          <p:cNvPicPr>
            <a:picLocks noChangeAspect="1"/>
          </p:cNvPicPr>
          <p:nvPr/>
        </p:nvPicPr>
        <p:blipFill>
          <a:blip r:embed="rId4"/>
          <a:stretch>
            <a:fillRect/>
          </a:stretch>
        </p:blipFill>
        <p:spPr>
          <a:xfrm>
            <a:off x="3814832" y="4421748"/>
            <a:ext cx="1364682" cy="635872"/>
          </a:xfrm>
          <a:prstGeom prst="rect">
            <a:avLst/>
          </a:prstGeom>
        </p:spPr>
      </p:pic>
    </p:spTree>
    <p:extLst>
      <p:ext uri="{BB962C8B-B14F-4D97-AF65-F5344CB8AC3E}">
        <p14:creationId xmlns:p14="http://schemas.microsoft.com/office/powerpoint/2010/main" val="1626419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699" y="140225"/>
            <a:ext cx="390957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VIIRS Flood Product</a:t>
            </a:r>
            <a:endParaRPr dirty="0"/>
          </a:p>
        </p:txBody>
      </p:sp>
      <p:sp>
        <p:nvSpPr>
          <p:cNvPr id="73" name="Google Shape;73;p16"/>
          <p:cNvSpPr txBox="1">
            <a:spLocks noGrp="1"/>
          </p:cNvSpPr>
          <p:nvPr>
            <p:ph type="body" idx="1"/>
          </p:nvPr>
        </p:nvSpPr>
        <p:spPr>
          <a:xfrm>
            <a:off x="330488" y="747466"/>
            <a:ext cx="5281171" cy="4125159"/>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300" dirty="0">
                <a:solidFill>
                  <a:schemeClr val="tx1"/>
                </a:solidFill>
              </a:rPr>
              <a:t>The VIIRS 375-m Flood Product, is a near real-time product derived from daytime VIIRS imagery from S-NPP and NOAA-20. </a:t>
            </a:r>
            <a:br>
              <a:rPr lang="en" sz="1300" dirty="0">
                <a:solidFill>
                  <a:schemeClr val="tx1"/>
                </a:solidFill>
              </a:rPr>
            </a:br>
            <a:endParaRPr lang="en" sz="1300" dirty="0">
              <a:solidFill>
                <a:schemeClr val="tx1"/>
              </a:solidFill>
            </a:endParaRPr>
          </a:p>
          <a:p>
            <a:pPr marL="457200" lvl="0" indent="-330200" algn="l" rtl="0">
              <a:spcBef>
                <a:spcPts val="0"/>
              </a:spcBef>
              <a:spcAft>
                <a:spcPts val="0"/>
              </a:spcAft>
              <a:buSzPts val="1600"/>
              <a:buChar char="●"/>
            </a:pPr>
            <a:r>
              <a:rPr lang="en" sz="1300" dirty="0">
                <a:solidFill>
                  <a:schemeClr val="tx1"/>
                </a:solidFill>
              </a:rPr>
              <a:t>The VIIRS Flood Map reflects the current flood status at the time of the overpass along with additional information on the weather and land conditions.</a:t>
            </a:r>
            <a:br>
              <a:rPr lang="en" sz="1300" dirty="0">
                <a:solidFill>
                  <a:schemeClr val="tx1"/>
                </a:solidFill>
              </a:rPr>
            </a:br>
            <a:endParaRPr sz="1300" dirty="0">
              <a:solidFill>
                <a:schemeClr val="tx1"/>
              </a:solidFill>
            </a:endParaRPr>
          </a:p>
          <a:p>
            <a:pPr lvl="0" indent="-330200">
              <a:buSzPts val="1600"/>
            </a:pPr>
            <a:r>
              <a:rPr lang="en" sz="1300" dirty="0">
                <a:solidFill>
                  <a:schemeClr val="tx1"/>
                </a:solidFill>
              </a:rPr>
              <a:t>S-NPP and NOAA-20 are low earth orbiting satellites, which means only </a:t>
            </a:r>
            <a:r>
              <a:rPr lang="en" sz="1300" b="1" dirty="0">
                <a:solidFill>
                  <a:schemeClr val="tx1"/>
                </a:solidFill>
              </a:rPr>
              <a:t>two</a:t>
            </a:r>
            <a:r>
              <a:rPr lang="en" sz="1300" dirty="0">
                <a:solidFill>
                  <a:schemeClr val="tx1"/>
                </a:solidFill>
              </a:rPr>
              <a:t> daytime observations can be derived </a:t>
            </a:r>
            <a:r>
              <a:rPr lang="en" altLang="zh-CN" sz="1300" dirty="0">
                <a:solidFill>
                  <a:schemeClr val="tx1"/>
                </a:solidFill>
              </a:rPr>
              <a:t>per day </a:t>
            </a:r>
            <a:r>
              <a:rPr lang="en" sz="1300" dirty="0">
                <a:solidFill>
                  <a:schemeClr val="tx1"/>
                </a:solidFill>
              </a:rPr>
              <a:t>over a given Region of Interest (ROI) with </a:t>
            </a:r>
            <a:r>
              <a:rPr lang="en-US" sz="1300" dirty="0">
                <a:solidFill>
                  <a:schemeClr val="tx1"/>
                </a:solidFill>
              </a:rPr>
              <a:t>a</a:t>
            </a:r>
            <a:r>
              <a:rPr lang="en" sz="1300" dirty="0">
                <a:solidFill>
                  <a:schemeClr val="tx1"/>
                </a:solidFill>
              </a:rPr>
              <a:t> ~50 min interval. </a:t>
            </a:r>
            <a:br>
              <a:rPr lang="en" sz="1300" dirty="0">
                <a:solidFill>
                  <a:schemeClr val="tx1"/>
                </a:solidFill>
              </a:rPr>
            </a:br>
            <a:endParaRPr sz="1300" dirty="0">
              <a:solidFill>
                <a:schemeClr val="tx1"/>
              </a:solidFill>
            </a:endParaRPr>
          </a:p>
          <a:p>
            <a:pPr marL="457200" lvl="0" indent="-330200" algn="l" rtl="0">
              <a:spcBef>
                <a:spcPts val="0"/>
              </a:spcBef>
              <a:spcAft>
                <a:spcPts val="0"/>
              </a:spcAft>
              <a:buSzPts val="1600"/>
              <a:buChar char="●"/>
            </a:pPr>
            <a:r>
              <a:rPr lang="en" sz="1300" dirty="0">
                <a:solidFill>
                  <a:schemeClr val="tx1"/>
                </a:solidFill>
              </a:rPr>
              <a:t>Observations are taken ~2-3pm local </a:t>
            </a:r>
            <a:r>
              <a:rPr lang="en-US" sz="1300" dirty="0">
                <a:solidFill>
                  <a:schemeClr val="tx1"/>
                </a:solidFill>
              </a:rPr>
              <a:t>solar </a:t>
            </a:r>
            <a:r>
              <a:rPr lang="en" sz="1300" dirty="0">
                <a:solidFill>
                  <a:schemeClr val="tx1"/>
                </a:solidFill>
              </a:rPr>
              <a:t>time. Utilizing Direct Broadcast (</a:t>
            </a:r>
            <a:r>
              <a:rPr lang="en-US" sz="1300" dirty="0">
                <a:solidFill>
                  <a:schemeClr val="tx1"/>
                </a:solidFill>
              </a:rPr>
              <a:t>where available, such as CONUS, AK and HI) </a:t>
            </a:r>
            <a:r>
              <a:rPr lang="en" sz="1300" dirty="0">
                <a:solidFill>
                  <a:schemeClr val="tx1"/>
                </a:solidFill>
              </a:rPr>
              <a:t>means that the latency of the product is less than 1 hour after the pass is complete. </a:t>
            </a:r>
            <a:endParaRPr sz="1300" dirty="0">
              <a:solidFill>
                <a:schemeClr val="tx1"/>
              </a:solidFill>
            </a:endParaRPr>
          </a:p>
        </p:txBody>
      </p:sp>
      <p:pic>
        <p:nvPicPr>
          <p:cNvPr id="8" name="Picture 7" descr="A close up of a map&#10;&#10;Description automatically generated">
            <a:extLst>
              <a:ext uri="{FF2B5EF4-FFF2-40B4-BE49-F238E27FC236}">
                <a16:creationId xmlns:a16="http://schemas.microsoft.com/office/drawing/2014/main" id="{AF976CF2-6BFA-D142-BC30-CA5A53D49A5A}"/>
              </a:ext>
            </a:extLst>
          </p:cNvPr>
          <p:cNvPicPr>
            <a:picLocks noChangeAspect="1"/>
          </p:cNvPicPr>
          <p:nvPr/>
        </p:nvPicPr>
        <p:blipFill>
          <a:blip r:embed="rId3"/>
          <a:stretch>
            <a:fillRect/>
          </a:stretch>
        </p:blipFill>
        <p:spPr>
          <a:xfrm>
            <a:off x="5663450" y="229778"/>
            <a:ext cx="3388056" cy="4788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40225"/>
            <a:ext cx="3458634" cy="572700"/>
          </a:xfrm>
          <a:prstGeom prst="rect">
            <a:avLst/>
          </a:prstGeom>
        </p:spPr>
        <p:txBody>
          <a:bodyPr spcFirstLastPara="1" wrap="square" lIns="91425" tIns="91425" rIns="91425" bIns="91425" anchor="t" anchorCtr="0">
            <a:noAutofit/>
          </a:bodyPr>
          <a:lstStyle/>
          <a:p>
            <a:pPr lvl="0"/>
            <a:r>
              <a:rPr lang="en" dirty="0"/>
              <a:t>ABI Flood Product</a:t>
            </a:r>
            <a:endParaRPr dirty="0"/>
          </a:p>
        </p:txBody>
      </p:sp>
      <p:sp>
        <p:nvSpPr>
          <p:cNvPr id="79" name="Google Shape;79;p17"/>
          <p:cNvSpPr txBox="1">
            <a:spLocks noGrp="1"/>
          </p:cNvSpPr>
          <p:nvPr>
            <p:ph type="body" idx="1"/>
          </p:nvPr>
        </p:nvSpPr>
        <p:spPr>
          <a:xfrm>
            <a:off x="311700" y="847674"/>
            <a:ext cx="5317575" cy="4162475"/>
          </a:xfrm>
          <a:prstGeom prst="rect">
            <a:avLst/>
          </a:prstGeom>
        </p:spPr>
        <p:txBody>
          <a:bodyPr spcFirstLastPara="1" wrap="square" lIns="91425" tIns="91425" rIns="91425" bIns="91425" anchor="t" anchorCtr="0">
            <a:normAutofit fontScale="92500" lnSpcReduction="10000"/>
          </a:bodyPr>
          <a:lstStyle/>
          <a:p>
            <a:pPr lvl="0" indent="-330200">
              <a:buSzPts val="1600"/>
            </a:pPr>
            <a:r>
              <a:rPr lang="en" sz="1500" dirty="0">
                <a:solidFill>
                  <a:schemeClr val="tx1"/>
                </a:solidFill>
              </a:rPr>
              <a:t>The ABI Flood Product is a rolling composited result based on </a:t>
            </a:r>
            <a:r>
              <a:rPr lang="en" altLang="zh-CN" sz="1500" dirty="0">
                <a:solidFill>
                  <a:schemeClr val="tx1"/>
                </a:solidFill>
              </a:rPr>
              <a:t>the 5-minute ABI flood maps</a:t>
            </a:r>
            <a:r>
              <a:rPr lang="en" sz="1500" dirty="0">
                <a:solidFill>
                  <a:schemeClr val="tx1"/>
                </a:solidFill>
              </a:rPr>
              <a:t> with hourly updates. Each hourly-updated flood map shows the average flood water fractions from the first 5-minute flood map to the latest one. </a:t>
            </a:r>
            <a:br>
              <a:rPr lang="en" sz="1500" dirty="0">
                <a:solidFill>
                  <a:schemeClr val="tx1"/>
                </a:solidFill>
              </a:rPr>
            </a:br>
            <a:endParaRPr lang="en" sz="1500" dirty="0">
              <a:solidFill>
                <a:schemeClr val="tx1"/>
              </a:solidFill>
            </a:endParaRPr>
          </a:p>
          <a:p>
            <a:pPr marL="457200" lvl="0" indent="-330200" algn="l" rtl="0">
              <a:spcBef>
                <a:spcPts val="0"/>
              </a:spcBef>
              <a:spcAft>
                <a:spcPts val="0"/>
              </a:spcAft>
              <a:buSzPts val="1600"/>
              <a:buChar char="●"/>
            </a:pPr>
            <a:r>
              <a:rPr lang="en" sz="1500" dirty="0">
                <a:solidFill>
                  <a:schemeClr val="tx1"/>
                </a:solidFill>
              </a:rPr>
              <a:t>At the end of a day, the ABI Flood Map is a daily flood composite, and shows the flood extent under the daily maximal clear-sky coverage (example shown right).</a:t>
            </a:r>
          </a:p>
          <a:p>
            <a:pPr marL="457200" lvl="0" indent="-330200" algn="l" rtl="0">
              <a:spcBef>
                <a:spcPts val="0"/>
              </a:spcBef>
              <a:spcAft>
                <a:spcPts val="0"/>
              </a:spcAft>
              <a:buSzPts val="1600"/>
              <a:buChar char="●"/>
            </a:pPr>
            <a:endParaRPr sz="1500" dirty="0">
              <a:solidFill>
                <a:schemeClr val="tx1"/>
              </a:solidFill>
            </a:endParaRPr>
          </a:p>
          <a:p>
            <a:pPr marL="457200" lvl="0" indent="-330200" algn="l" rtl="0">
              <a:spcBef>
                <a:spcPts val="0"/>
              </a:spcBef>
              <a:spcAft>
                <a:spcPts val="0"/>
              </a:spcAft>
              <a:buSzPts val="1600"/>
              <a:buChar char="●"/>
            </a:pPr>
            <a:r>
              <a:rPr lang="en" sz="1500" dirty="0">
                <a:solidFill>
                  <a:schemeClr val="tx1"/>
                </a:solidFill>
              </a:rPr>
              <a:t>Data from ABI is acquired using the GOES Rebroadcast (GRB) downlink, which provides short latency in aquiring the ABI data. </a:t>
            </a:r>
            <a:r>
              <a:rPr lang="en" sz="1600" dirty="0">
                <a:solidFill>
                  <a:schemeClr val="tx1"/>
                </a:solidFill>
              </a:rPr>
              <a:t/>
            </a:r>
            <a:br>
              <a:rPr lang="en" sz="1600" dirty="0">
                <a:solidFill>
                  <a:schemeClr val="tx1"/>
                </a:solidFill>
              </a:rPr>
            </a:br>
            <a:endParaRPr sz="1600" dirty="0">
              <a:solidFill>
                <a:schemeClr val="tx1"/>
              </a:solidFill>
            </a:endParaRPr>
          </a:p>
          <a:p>
            <a:pPr marL="457200" lvl="0" indent="-330200" algn="l" rtl="0">
              <a:spcBef>
                <a:spcPts val="0"/>
              </a:spcBef>
              <a:spcAft>
                <a:spcPts val="0"/>
              </a:spcAft>
              <a:buSzPts val="1600"/>
              <a:buChar char="●"/>
            </a:pPr>
            <a:r>
              <a:rPr lang="en" sz="1600" b="1" dirty="0">
                <a:solidFill>
                  <a:schemeClr val="tx1"/>
                </a:solidFill>
              </a:rPr>
              <a:t>IMPORTANT NOTE - The ABI Flood product is still experimental and has not been completely validated.</a:t>
            </a:r>
            <a:endParaRPr sz="16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863" y="147762"/>
            <a:ext cx="3385749" cy="478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40225"/>
            <a:ext cx="5105807" cy="572700"/>
          </a:xfrm>
          <a:prstGeom prst="rect">
            <a:avLst/>
          </a:prstGeom>
        </p:spPr>
        <p:txBody>
          <a:bodyPr spcFirstLastPara="1" wrap="square" lIns="91425" tIns="91425" rIns="91425" bIns="91425" anchor="t" anchorCtr="0">
            <a:noAutofit/>
          </a:bodyPr>
          <a:lstStyle/>
          <a:p>
            <a:pPr lvl="0"/>
            <a:r>
              <a:rPr lang="en" dirty="0"/>
              <a:t>Joint VIIRS/ABI Flood Product</a:t>
            </a:r>
            <a:endParaRPr dirty="0"/>
          </a:p>
        </p:txBody>
      </p:sp>
      <p:sp>
        <p:nvSpPr>
          <p:cNvPr id="79" name="Google Shape;79;p17"/>
          <p:cNvSpPr txBox="1">
            <a:spLocks noGrp="1"/>
          </p:cNvSpPr>
          <p:nvPr>
            <p:ph type="body" idx="1"/>
          </p:nvPr>
        </p:nvSpPr>
        <p:spPr>
          <a:xfrm>
            <a:off x="311700" y="847674"/>
            <a:ext cx="5317575" cy="4162475"/>
          </a:xfrm>
          <a:prstGeom prst="rect">
            <a:avLst/>
          </a:prstGeom>
        </p:spPr>
        <p:txBody>
          <a:bodyPr spcFirstLastPara="1" wrap="square" lIns="91425" tIns="91425" rIns="91425" bIns="91425" anchor="t" anchorCtr="0">
            <a:normAutofit fontScale="92500" lnSpcReduction="10000"/>
          </a:bodyPr>
          <a:lstStyle/>
          <a:p>
            <a:pPr lvl="0" indent="-330200">
              <a:buSzPts val="1600"/>
            </a:pPr>
            <a:r>
              <a:rPr lang="en" sz="1400" dirty="0">
                <a:solidFill>
                  <a:schemeClr val="tx1"/>
                </a:solidFill>
              </a:rPr>
              <a:t>The joint VIIRS/ABI Flood Product</a:t>
            </a:r>
            <a:r>
              <a:rPr lang="en-US" altLang="zh-CN" sz="1400" dirty="0">
                <a:solidFill>
                  <a:schemeClr val="tx1"/>
                </a:solidFill>
              </a:rPr>
              <a:t> blends the daily flood detection results from VIIRS and ABI. It is based on the VIIRS 375-m flood maps, and uses the 1-km ABI clear-sky detection results to fill the gaps of clouds and cloud shadows in the VIIRS maps. </a:t>
            </a:r>
            <a:br>
              <a:rPr lang="en-US" altLang="zh-CN" sz="1400" dirty="0">
                <a:solidFill>
                  <a:schemeClr val="tx1"/>
                </a:solidFill>
              </a:rPr>
            </a:br>
            <a:endParaRPr lang="en-US" altLang="zh-CN" sz="1400" dirty="0">
              <a:solidFill>
                <a:schemeClr val="tx1"/>
              </a:solidFill>
            </a:endParaRPr>
          </a:p>
          <a:p>
            <a:pPr lvl="0" indent="-330200">
              <a:buSzPts val="1600"/>
            </a:pPr>
            <a:r>
              <a:rPr lang="en-US" altLang="zh-CN" sz="1400" dirty="0">
                <a:solidFill>
                  <a:schemeClr val="tx1"/>
                </a:solidFill>
              </a:rPr>
              <a:t>Thus, it shows the flood extent under the maximal clear-sky coverage derived by the satellites during daytime, and keeps the finer VIIRS 375-m spatial resolution.</a:t>
            </a:r>
            <a:endParaRPr lang="en" altLang="zh-CN" sz="1400" dirty="0">
              <a:solidFill>
                <a:schemeClr val="tx1"/>
              </a:solidFill>
            </a:endParaRPr>
          </a:p>
          <a:p>
            <a:pPr lvl="0" indent="-330200">
              <a:buSzPts val="1600"/>
            </a:pPr>
            <a:endParaRPr lang="en-US" sz="1600" dirty="0">
              <a:solidFill>
                <a:schemeClr val="tx1"/>
              </a:solidFill>
            </a:endParaRPr>
          </a:p>
          <a:p>
            <a:pPr lvl="0" indent="-330200">
              <a:buSzPts val="1600"/>
            </a:pPr>
            <a:r>
              <a:rPr lang="en-US" sz="1400" dirty="0">
                <a:solidFill>
                  <a:schemeClr val="tx1"/>
                </a:solidFill>
              </a:rPr>
              <a:t>The product is not yet routinely produced, and is available only after all the VIIRS and ABI flood products become available.</a:t>
            </a:r>
          </a:p>
          <a:p>
            <a:pPr lvl="0" indent="-330200">
              <a:buSzPts val="1600"/>
            </a:pPr>
            <a:endParaRPr sz="1400" dirty="0">
              <a:solidFill>
                <a:schemeClr val="tx1"/>
              </a:solidFill>
            </a:endParaRPr>
          </a:p>
          <a:p>
            <a:pPr marL="457200" lvl="0" indent="-330200" algn="l" rtl="0">
              <a:spcBef>
                <a:spcPts val="0"/>
              </a:spcBef>
              <a:spcAft>
                <a:spcPts val="0"/>
              </a:spcAft>
              <a:buSzPts val="1600"/>
              <a:buChar char="●"/>
            </a:pPr>
            <a:r>
              <a:rPr lang="en" sz="1600" b="1" dirty="0">
                <a:solidFill>
                  <a:schemeClr val="tx1"/>
                </a:solidFill>
              </a:rPr>
              <a:t>IMPORTANT NOTE - The current Joint VIIRS/ABI Flood product is an experimental </a:t>
            </a:r>
            <a:r>
              <a:rPr lang="en" sz="1600" b="1" dirty="0" smtClean="0">
                <a:solidFill>
                  <a:schemeClr val="tx1"/>
                </a:solidFill>
              </a:rPr>
              <a:t>product </a:t>
            </a:r>
            <a:r>
              <a:rPr lang="en" sz="1600" b="1" dirty="0">
                <a:solidFill>
                  <a:schemeClr val="tx1"/>
                </a:solidFill>
              </a:rPr>
              <a:t>using overlapping process. The ABI flood water fractions have not been fully fused with the VIIRS results.</a:t>
            </a:r>
            <a:endParaRPr sz="1600" b="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772" y="274320"/>
            <a:ext cx="3270704" cy="4625308"/>
          </a:xfrm>
          <a:prstGeom prst="rect">
            <a:avLst/>
          </a:prstGeom>
        </p:spPr>
      </p:pic>
    </p:spTree>
    <p:extLst>
      <p:ext uri="{BB962C8B-B14F-4D97-AF65-F5344CB8AC3E}">
        <p14:creationId xmlns:p14="http://schemas.microsoft.com/office/powerpoint/2010/main" val="201323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991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of how the products can be used </a:t>
            </a:r>
            <a:r>
              <a:rPr lang="en-US" dirty="0"/>
              <a:t>during the day</a:t>
            </a:r>
            <a:endParaRPr dirty="0"/>
          </a:p>
        </p:txBody>
      </p:sp>
      <p:sp>
        <p:nvSpPr>
          <p:cNvPr id="91" name="Google Shape;91;p19"/>
          <p:cNvSpPr txBox="1">
            <a:spLocks noGrp="1"/>
          </p:cNvSpPr>
          <p:nvPr>
            <p:ph type="body" idx="1"/>
          </p:nvPr>
        </p:nvSpPr>
        <p:spPr>
          <a:xfrm>
            <a:off x="311700" y="1152475"/>
            <a:ext cx="8520600" cy="3808408"/>
          </a:xfrm>
          <a:prstGeom prst="rect">
            <a:avLst/>
          </a:prstGeom>
        </p:spPr>
        <p:txBody>
          <a:bodyPr spcFirstLastPara="1" wrap="square" lIns="91425" tIns="91425" rIns="91425" bIns="91425" anchor="t" anchorCtr="0">
            <a:normAutofit fontScale="92500" lnSpcReduction="10000"/>
          </a:bodyPr>
          <a:lstStyle/>
          <a:p>
            <a:r>
              <a:rPr lang="en" sz="1600" dirty="0">
                <a:solidFill>
                  <a:schemeClr val="tx1"/>
                </a:solidFill>
              </a:rPr>
              <a:t>The ABI flood maps are available from the early morning to the late afternoon, and thus are recommended for use during the periods when VIIRS flood products are unavailable. </a:t>
            </a:r>
            <a:br>
              <a:rPr lang="en" sz="1600" dirty="0">
                <a:solidFill>
                  <a:schemeClr val="tx1"/>
                </a:solidFill>
              </a:rPr>
            </a:br>
            <a:endParaRPr sz="1600" dirty="0">
              <a:solidFill>
                <a:schemeClr val="tx1"/>
              </a:solidFill>
            </a:endParaRPr>
          </a:p>
          <a:p>
            <a:r>
              <a:rPr lang="en" sz="1600" dirty="0">
                <a:solidFill>
                  <a:schemeClr val="tx1"/>
                </a:solidFill>
              </a:rPr>
              <a:t>Once the high resolution (</a:t>
            </a:r>
            <a:r>
              <a:rPr lang="en" sz="1600" b="1" dirty="0">
                <a:solidFill>
                  <a:schemeClr val="tx1"/>
                </a:solidFill>
              </a:rPr>
              <a:t>375 m</a:t>
            </a:r>
            <a:r>
              <a:rPr lang="en" sz="1600" dirty="0">
                <a:solidFill>
                  <a:schemeClr val="tx1"/>
                </a:solidFill>
              </a:rPr>
              <a:t>) flood product from VIIRS </a:t>
            </a:r>
            <a:r>
              <a:rPr lang="en" sz="1600" dirty="0" smtClean="0">
                <a:solidFill>
                  <a:schemeClr val="tx1"/>
                </a:solidFill>
              </a:rPr>
              <a:t>become </a:t>
            </a:r>
            <a:r>
              <a:rPr lang="en" sz="1600" dirty="0">
                <a:solidFill>
                  <a:schemeClr val="tx1"/>
                </a:solidFill>
              </a:rPr>
              <a:t>available (3-4pm local </a:t>
            </a:r>
            <a:r>
              <a:rPr lang="en-US" sz="1600" dirty="0">
                <a:solidFill>
                  <a:schemeClr val="tx1"/>
                </a:solidFill>
              </a:rPr>
              <a:t>solar</a:t>
            </a:r>
            <a:r>
              <a:rPr lang="en" sz="1600" dirty="0">
                <a:solidFill>
                  <a:schemeClr val="tx1"/>
                </a:solidFill>
              </a:rPr>
              <a:t> time over a given region, </a:t>
            </a:r>
            <a:r>
              <a:rPr lang="en-US" sz="1600" dirty="0">
                <a:solidFill>
                  <a:schemeClr val="tx1"/>
                </a:solidFill>
              </a:rPr>
              <a:t>assuming DB availability</a:t>
            </a:r>
            <a:r>
              <a:rPr lang="en" sz="1600" dirty="0">
                <a:solidFill>
                  <a:schemeClr val="tx1"/>
                </a:solidFill>
              </a:rPr>
              <a:t>). </a:t>
            </a:r>
            <a:r>
              <a:rPr lang="en-US" sz="1600" dirty="0">
                <a:solidFill>
                  <a:schemeClr val="tx1"/>
                </a:solidFill>
              </a:rPr>
              <a:t>A</a:t>
            </a:r>
            <a:r>
              <a:rPr lang="en" sz="1600" dirty="0">
                <a:solidFill>
                  <a:schemeClr val="tx1"/>
                </a:solidFill>
              </a:rPr>
              <a:t>ssessments can be revised using </a:t>
            </a:r>
            <a:r>
              <a:rPr lang="en-US" sz="1600" dirty="0">
                <a:solidFill>
                  <a:schemeClr val="tx1"/>
                </a:solidFill>
              </a:rPr>
              <a:t>finer and more accurate details of the flood extent, depending on cloud cover over ROI at time of S-NPP and NOAA-20 passes.</a:t>
            </a:r>
            <a:br>
              <a:rPr lang="en-US" sz="1600" dirty="0">
                <a:solidFill>
                  <a:schemeClr val="tx1"/>
                </a:solidFill>
              </a:rPr>
            </a:br>
            <a:endParaRPr lang="en-US" sz="1600" dirty="0">
              <a:solidFill>
                <a:schemeClr val="tx1"/>
              </a:solidFill>
            </a:endParaRPr>
          </a:p>
          <a:p>
            <a:r>
              <a:rPr lang="en-US" sz="1600" dirty="0">
                <a:solidFill>
                  <a:schemeClr val="tx1"/>
                </a:solidFill>
              </a:rPr>
              <a:t>If available, the Joint ABI/VIIRS Flood product is </a:t>
            </a:r>
            <a:r>
              <a:rPr lang="en" altLang="zh-CN" sz="1600" dirty="0">
                <a:solidFill>
                  <a:schemeClr val="tx1"/>
                </a:solidFill>
              </a:rPr>
              <a:t>highly recommended</a:t>
            </a:r>
            <a:r>
              <a:rPr lang="en-US" sz="1600" dirty="0">
                <a:solidFill>
                  <a:schemeClr val="tx1"/>
                </a:solidFill>
              </a:rPr>
              <a:t> for an initial evening assessment, since </a:t>
            </a:r>
            <a:r>
              <a:rPr lang="en-US" altLang="zh-CN" sz="1600" dirty="0">
                <a:solidFill>
                  <a:schemeClr val="tx1"/>
                </a:solidFill>
              </a:rPr>
              <a:t>it provides the most</a:t>
            </a:r>
            <a:r>
              <a:rPr lang="en" altLang="zh-CN" sz="1600" dirty="0">
                <a:solidFill>
                  <a:schemeClr val="tx1"/>
                </a:solidFill>
              </a:rPr>
              <a:t> complete </a:t>
            </a:r>
            <a:r>
              <a:rPr lang="en-US" altLang="zh-CN" sz="1600" dirty="0">
                <a:solidFill>
                  <a:schemeClr val="tx1"/>
                </a:solidFill>
              </a:rPr>
              <a:t>and highest spatial resolution </a:t>
            </a:r>
            <a:r>
              <a:rPr lang="en" altLang="zh-CN" sz="1600" dirty="0">
                <a:solidFill>
                  <a:schemeClr val="tx1"/>
                </a:solidFill>
              </a:rPr>
              <a:t>flood </a:t>
            </a:r>
            <a:r>
              <a:rPr lang="en-US" altLang="zh-CN" sz="1600" dirty="0">
                <a:solidFill>
                  <a:schemeClr val="tx1"/>
                </a:solidFill>
              </a:rPr>
              <a:t>map</a:t>
            </a:r>
            <a:r>
              <a:rPr lang="en-US" sz="1600" dirty="0">
                <a:solidFill>
                  <a:schemeClr val="tx1"/>
                </a:solidFill>
              </a:rPr>
              <a:t>. If the joint product is not available, then the VIIRS or ABI composite flood products can be used for an initial evening assessment, depending on cloud conditions.</a:t>
            </a:r>
            <a:br>
              <a:rPr lang="en-US" sz="1600" dirty="0">
                <a:solidFill>
                  <a:schemeClr val="tx1"/>
                </a:solidFill>
              </a:rPr>
            </a:br>
            <a:endParaRPr lang="en-US" sz="1600" dirty="0">
              <a:solidFill>
                <a:schemeClr val="tx1"/>
              </a:solidFill>
            </a:endParaRPr>
          </a:p>
          <a:p>
            <a:r>
              <a:rPr lang="en-US" sz="1600" dirty="0">
                <a:solidFill>
                  <a:schemeClr val="tx1"/>
                </a:solidFill>
              </a:rPr>
              <a:t>Remember that the all of the flood products </a:t>
            </a:r>
            <a:r>
              <a:rPr lang="en-US" sz="1600" dirty="0" smtClean="0">
                <a:solidFill>
                  <a:schemeClr val="tx1"/>
                </a:solidFill>
              </a:rPr>
              <a:t>are produced during </a:t>
            </a:r>
            <a:r>
              <a:rPr lang="en-US" sz="1600" b="1" dirty="0">
                <a:solidFill>
                  <a:schemeClr val="tx1"/>
                </a:solidFill>
              </a:rPr>
              <a:t>daytime only</a:t>
            </a:r>
            <a:r>
              <a:rPr lang="en-US" sz="1600" dirty="0">
                <a:solidFill>
                  <a:schemeClr val="tx1"/>
                </a:solidFill>
              </a:rPr>
              <a:t>, thus the products will not be updated overnight</a:t>
            </a: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939</Words>
  <Application>Microsoft Office PowerPoint</Application>
  <PresentationFormat>On-screen Show (16:9)</PresentationFormat>
  <Paragraphs>103</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Simple Dark</vt:lpstr>
      <vt:lpstr>NOAA VIIRS / ABI Flood Product Quick Guide  for United States Stakeholders</vt:lpstr>
      <vt:lpstr>Quick Guide Overview</vt:lpstr>
      <vt:lpstr>Flood Products Overview</vt:lpstr>
      <vt:lpstr>Lists of VIIRS/ABI Flood Products</vt:lpstr>
      <vt:lpstr>PowerPoint Presentation</vt:lpstr>
      <vt:lpstr>VIIRS Flood Product</vt:lpstr>
      <vt:lpstr>ABI Flood Product</vt:lpstr>
      <vt:lpstr>Joint VIIRS/ABI Flood Product</vt:lpstr>
      <vt:lpstr>Example of how the products can be used during the day</vt:lpstr>
      <vt:lpstr>Accessability and Contact information</vt:lpstr>
      <vt:lpstr>Subsample of cases where flood product has been used by stakeholders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VIIRS / ABI Flood Product Quick Guide for United States Stakeholders</dc:title>
  <dc:creator>shuhan</dc:creator>
  <cp:lastModifiedBy>William Straka</cp:lastModifiedBy>
  <cp:revision>59</cp:revision>
  <dcterms:modified xsi:type="dcterms:W3CDTF">2019-04-22T13:10:13Z</dcterms:modified>
</cp:coreProperties>
</file>