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329" r:id="rId2"/>
    <p:sldId id="330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n, Chi" initials="CC" lastIdx="1" clrIdx="0">
    <p:extLst/>
  </p:cmAuthor>
  <p:cmAuthor id="2" name="Chen, Chi" initials="CC [2]" lastIdx="1" clrIdx="1">
    <p:extLst/>
  </p:cmAuthor>
  <p:cmAuthor id="3" name="Chen, Chi" initials="CC [3]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519ACC"/>
    <a:srgbClr val="298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33" autoAdjust="0"/>
    <p:restoredTop sz="88230" autoAdjust="0"/>
  </p:normalViewPr>
  <p:slideViewPr>
    <p:cSldViewPr snapToGrid="0" snapToObjects="1">
      <p:cViewPr varScale="1">
        <p:scale>
          <a:sx n="70" d="100"/>
          <a:sy n="70" d="100"/>
        </p:scale>
        <p:origin x="-72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2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handoutMaster" Target="handoutMasters/handoutMaster1.xml"/><Relationship Id="rId6" Type="http://schemas.openxmlformats.org/officeDocument/2006/relationships/printerSettings" Target="printerSettings/printerSettings1.bin"/><Relationship Id="rId7" Type="http://schemas.openxmlformats.org/officeDocument/2006/relationships/commentAuthors" Target="commentAuthors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48DC8-8638-B546-BDB6-FA11DE66F658}" type="datetimeFigureOut">
              <a:rPr lang="en-US" smtClean="0"/>
              <a:t>10/11/18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6D814B-4ECC-1B47-986F-EC3D68487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4272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9DCBD7-F8B9-D54E-A03C-82D600CF5A9C}" type="datetimeFigureOut">
              <a:rPr lang="en-US" smtClean="0"/>
              <a:t>10/11/18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183424-4DC0-2447-B596-7F94532FB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5143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65250" y="922338"/>
            <a:ext cx="4214813" cy="31607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59212" y="4389742"/>
            <a:ext cx="4833249" cy="350672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3884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A1A8-5159-9343-A934-2FB1609000C1}" type="datetime1">
              <a:rPr lang="en-US" smtClean="0"/>
              <a:t>10/11/18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7D2A-484A-FE43-821F-C39C504DA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180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14499-2086-BB41-91EB-07385B657DBB}" type="datetime1">
              <a:rPr lang="en-US" smtClean="0"/>
              <a:t>10/11/18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7D2A-484A-FE43-821F-C39C504DA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392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57AAA-CE54-AE43-867A-AD96C142E031}" type="datetime1">
              <a:rPr lang="en-US" smtClean="0"/>
              <a:t>10/11/18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7D2A-484A-FE43-821F-C39C504DA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675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C810F-0E09-724F-BED2-32D0245FB472}" type="datetime1">
              <a:rPr lang="en-US" smtClean="0"/>
              <a:t>10/11/18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7D2A-484A-FE43-821F-C39C504DA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297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2910-5FDA-F445-B9E6-86AA85EBB15F}" type="datetime1">
              <a:rPr lang="en-US" smtClean="0"/>
              <a:t>10/11/18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7D2A-484A-FE43-821F-C39C504DA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441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D1A9E-3C9A-B543-9F72-D59D8DEA2838}" type="datetime1">
              <a:rPr lang="en-US" smtClean="0"/>
              <a:t>10/11/18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7D2A-484A-FE43-821F-C39C504DA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54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6BD98-BFD3-1847-B3F4-F3AD0FCBDADC}" type="datetime1">
              <a:rPr lang="en-US" smtClean="0"/>
              <a:t>10/11/18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7D2A-484A-FE43-821F-C39C504DA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120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25E93-30A9-394C-A589-E387155DADB7}" type="datetime1">
              <a:rPr lang="en-US" smtClean="0"/>
              <a:t>10/11/18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7D2A-484A-FE43-821F-C39C504DA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528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B83C-B287-EC40-B78E-FFA3E5B44918}" type="datetime1">
              <a:rPr lang="en-US" smtClean="0"/>
              <a:t>10/11/18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7D2A-484A-FE43-821F-C39C504DA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963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3FF30-6247-F447-B267-C215AAF7B0C9}" type="datetime1">
              <a:rPr lang="en-US" smtClean="0"/>
              <a:t>10/11/18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7D2A-484A-FE43-821F-C39C504DA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14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7AB8-37EF-B24D-B043-12A5A90E5186}" type="datetime1">
              <a:rPr lang="en-US" smtClean="0"/>
              <a:t>10/11/18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7D2A-484A-FE43-821F-C39C504DA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474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CC80D-54B2-8A4F-8796-D45FB45A7E93}" type="datetime1">
              <a:rPr lang="en-US" smtClean="0"/>
              <a:t>10/11/18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000000"/>
                </a:solidFill>
              </a:defRPr>
            </a:lvl1pPr>
          </a:lstStyle>
          <a:p>
            <a:fld id="{C0137D2A-484A-FE43-821F-C39C504DA1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485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tiff"/><Relationship Id="rId5" Type="http://schemas.openxmlformats.org/officeDocument/2006/relationships/image" Target="../media/image3.tif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29/2018JD028558" TargetMode="External"/><Relationship Id="rId4" Type="http://schemas.openxmlformats.org/officeDocument/2006/relationships/hyperlink" Target="http://dx.doi.org/10.1175/JAS-D-15-0239.1" TargetMode="External"/><Relationship Id="rId5" Type="http://schemas.openxmlformats.org/officeDocument/2006/relationships/image" Target="../media/image5.tiff"/><Relationship Id="rId6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1722964" y="54230"/>
            <a:ext cx="7471041" cy="1130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 anchor="ctr">
            <a:spAutoFit/>
          </a:bodyPr>
          <a:lstStyle/>
          <a:p>
            <a:pPr algn="ctr"/>
            <a:r>
              <a:rPr lang="en-US" sz="2200" dirty="0"/>
              <a:t>Understanding the seasonal and interannual variations of tropical convective cloud systems with multi-satellite data fusion</a:t>
            </a:r>
            <a:r>
              <a:rPr lang="en-GB" sz="2400" b="1" dirty="0">
                <a:solidFill>
                  <a:srgbClr val="000000"/>
                </a:solidFill>
                <a:latin typeface="+mj-lt"/>
              </a:rPr>
              <a:t/>
            </a:r>
            <a:br>
              <a:rPr lang="en-GB" sz="2400" b="1" dirty="0">
                <a:solidFill>
                  <a:srgbClr val="000000"/>
                </a:solidFill>
                <a:latin typeface="+mj-lt"/>
              </a:rPr>
            </a:br>
            <a:r>
              <a:rPr lang="en-GB" sz="2400" b="1" dirty="0" err="1">
                <a:solidFill>
                  <a:srgbClr val="000000"/>
                </a:solidFill>
                <a:latin typeface="+mj-lt"/>
              </a:rPr>
              <a:t>Zhien</a:t>
            </a:r>
            <a:r>
              <a:rPr lang="en-GB" sz="2400" b="1" dirty="0">
                <a:solidFill>
                  <a:srgbClr val="000000"/>
                </a:solidFill>
                <a:latin typeface="+mj-lt"/>
              </a:rPr>
              <a:t> Wang and Min Deng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204" y="4043131"/>
            <a:ext cx="9104796" cy="2862322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+mn-lt"/>
              </a:rPr>
              <a:t>Objectives: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Characterize tropical convective cloud system properties and environmental conditions.</a:t>
            </a:r>
          </a:p>
          <a:p>
            <a:pPr marL="463550" lvl="1" indent="-228600">
              <a:buFont typeface="Wingdings" pitchFamily="2" charset="2"/>
              <a:buChar char="q"/>
            </a:pPr>
            <a:r>
              <a:rPr lang="en-US" sz="1400" dirty="0"/>
              <a:t>Multi-satellite data fusion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Document </a:t>
            </a:r>
            <a:r>
              <a:rPr lang="en-US" b="1" dirty="0"/>
              <a:t>potential</a:t>
            </a:r>
            <a:r>
              <a:rPr lang="en-US" dirty="0"/>
              <a:t> sampling biases in the A-train satellite cloud measurements.</a:t>
            </a:r>
          </a:p>
          <a:p>
            <a:pPr marL="463550" lvl="1" indent="-228600">
              <a:buFont typeface="Wingdings" pitchFamily="2" charset="2"/>
              <a:buChar char="q"/>
            </a:pPr>
            <a:r>
              <a:rPr lang="en-US" sz="1400" dirty="0"/>
              <a:t>CloudSat and CALIPSO spatial biases and the A-train temporal biases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Understand the seasonal and interannual variations of tropical convective cloud systems.</a:t>
            </a:r>
          </a:p>
          <a:p>
            <a:pPr marL="463550" lvl="1" indent="-228600">
              <a:buFont typeface="Wingdings" pitchFamily="2" charset="2"/>
              <a:buChar char="q"/>
              <a:tabLst>
                <a:tab pos="455613" algn="l"/>
              </a:tabLst>
            </a:pPr>
            <a:r>
              <a:rPr lang="en-US" sz="1400" dirty="0"/>
              <a:t>How oceanic and atmospheric states and different scales of wave activities control the interannual tropical convective cloud spatial distribution shifting? </a:t>
            </a:r>
          </a:p>
          <a:p>
            <a:pPr marL="463550" lvl="1" indent="-228600">
              <a:buFont typeface="Wingdings" pitchFamily="2" charset="2"/>
              <a:buChar char="q"/>
              <a:tabLst>
                <a:tab pos="455613" algn="l"/>
              </a:tabLst>
            </a:pPr>
            <a:r>
              <a:rPr lang="en-US" sz="1400" dirty="0"/>
              <a:t>How convective detrainment varies regionally and seasonally? </a:t>
            </a:r>
          </a:p>
          <a:p>
            <a:pPr marL="463550" lvl="1" indent="-228600">
              <a:buFont typeface="Wingdings" pitchFamily="2" charset="2"/>
              <a:buChar char="q"/>
              <a:tabLst>
                <a:tab pos="455613" algn="l"/>
              </a:tabLst>
            </a:pPr>
            <a:r>
              <a:rPr lang="en-US" sz="1400" dirty="0"/>
              <a:t>How do convective aggregations evolve in tropics and control regional deep convective cloud distribution and properties?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599" y="1600199"/>
            <a:ext cx="29887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FIGURE/CHARTS</a:t>
            </a:r>
            <a:endParaRPr lang="en-US" sz="1600" b="1" dirty="0">
              <a:latin typeface="+mn-lt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95166" y="1129886"/>
            <a:ext cx="8458200" cy="0"/>
          </a:xfrm>
          <a:prstGeom prst="line">
            <a:avLst/>
          </a:prstGeom>
          <a:ln>
            <a:solidFill>
              <a:srgbClr val="519A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C0EF3B7-B8F5-BD40-808C-2402AF5DBA61}"/>
              </a:ext>
            </a:extLst>
          </p:cNvPr>
          <p:cNvGrpSpPr/>
          <p:nvPr/>
        </p:nvGrpSpPr>
        <p:grpSpPr>
          <a:xfrm>
            <a:off x="13970" y="653552"/>
            <a:ext cx="1708995" cy="361234"/>
            <a:chOff x="1384404" y="1357058"/>
            <a:chExt cx="26517600" cy="429768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EDD5A86C-AF88-3449-889C-06061D551948}"/>
                </a:ext>
              </a:extLst>
            </p:cNvPr>
            <p:cNvSpPr/>
            <p:nvPr/>
          </p:nvSpPr>
          <p:spPr>
            <a:xfrm>
              <a:off x="1384404" y="1357058"/>
              <a:ext cx="26517600" cy="4297680"/>
            </a:xfrm>
            <a:prstGeom prst="rect">
              <a:avLst/>
            </a:prstGeom>
            <a:solidFill>
              <a:srgbClr val="0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 descr="ATOC-left-rev_long.eps">
              <a:extLst>
                <a:ext uri="{FF2B5EF4-FFF2-40B4-BE49-F238E27FC236}">
                  <a16:creationId xmlns:a16="http://schemas.microsoft.com/office/drawing/2014/main" xmlns="" id="{721AE16F-CD13-3742-883F-5EF831EC4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5941" y="1814258"/>
              <a:ext cx="25734526" cy="3383280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7055B6E-0052-3540-8E24-7C0AD76EEC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85647"/>
            <a:ext cx="1760717" cy="51336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767B14E-D0FC-F043-A9A5-C518BED00A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731" y="1184425"/>
            <a:ext cx="6072188" cy="28584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5411F6B-7D1B-D74A-946C-7DCEDC9E6C95}"/>
              </a:ext>
            </a:extLst>
          </p:cNvPr>
          <p:cNvSpPr txBox="1"/>
          <p:nvPr/>
        </p:nvSpPr>
        <p:spPr>
          <a:xfrm>
            <a:off x="6229350" y="1459474"/>
            <a:ext cx="28432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An example of tropical convective cloud system observed MODIS, CloudSat, and CALIPSO</a:t>
            </a:r>
          </a:p>
          <a:p>
            <a:pPr algn="ctr"/>
            <a:r>
              <a:rPr lang="en-US" b="1" dirty="0"/>
              <a:t>-- </a:t>
            </a:r>
            <a:r>
              <a:rPr lang="en-US" i="1" dirty="0"/>
              <a:t>Using </a:t>
            </a:r>
            <a:r>
              <a:rPr lang="en-US" b="1" i="1" dirty="0">
                <a:solidFill>
                  <a:srgbClr val="FF0000"/>
                </a:solidFill>
              </a:rPr>
              <a:t>active sensors</a:t>
            </a:r>
            <a:r>
              <a:rPr lang="en-US" b="1" i="1" dirty="0"/>
              <a:t> </a:t>
            </a:r>
            <a:r>
              <a:rPr lang="en-US" i="1" dirty="0"/>
              <a:t>to improve convective cloud characterizations</a:t>
            </a:r>
            <a:r>
              <a:rPr lang="en-US" b="1" i="1" dirty="0"/>
              <a:t> </a:t>
            </a:r>
            <a:r>
              <a:rPr lang="en-US" i="1" dirty="0"/>
              <a:t>with </a:t>
            </a:r>
            <a:r>
              <a:rPr lang="en-US" b="1" i="1" dirty="0">
                <a:solidFill>
                  <a:srgbClr val="0432FF"/>
                </a:solidFill>
              </a:rPr>
              <a:t>passive sensors</a:t>
            </a:r>
            <a:r>
              <a:rPr lang="en-US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5840854"/>
      </p:ext>
    </p:extLst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7D2A-484A-FE43-821F-C39C504DA1E2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76" y="8748"/>
            <a:ext cx="1115824" cy="110807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295166" y="1116823"/>
            <a:ext cx="8458200" cy="0"/>
          </a:xfrm>
          <a:prstGeom prst="line">
            <a:avLst/>
          </a:prstGeom>
          <a:ln>
            <a:solidFill>
              <a:srgbClr val="519A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 txBox="1">
            <a:spLocks/>
          </p:cNvSpPr>
          <p:nvPr/>
        </p:nvSpPr>
        <p:spPr>
          <a:xfrm>
            <a:off x="180862" y="1308231"/>
            <a:ext cx="4727643" cy="554976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cs typeface="Cambria"/>
              </a:rPr>
              <a:t>Status:</a:t>
            </a:r>
          </a:p>
          <a:p>
            <a:r>
              <a:rPr lang="en-US" sz="2000" dirty="0">
                <a:cs typeface="Cambria"/>
              </a:rPr>
              <a:t>Close to finish stratiform mixed-phase cloud retrievals ( the past project funded by the CloudSat and CALIPSO science team).</a:t>
            </a:r>
          </a:p>
          <a:p>
            <a:r>
              <a:rPr lang="en-US" sz="2000" dirty="0">
                <a:cs typeface="Cambria"/>
              </a:rPr>
              <a:t>Just starting tropical convective cloud variation study (the current project funded by the </a:t>
            </a:r>
            <a:r>
              <a:rPr lang="en-US" sz="2100" dirty="0"/>
              <a:t>TASNPP</a:t>
            </a:r>
            <a:r>
              <a:rPr lang="en-US" sz="2000" dirty="0">
                <a:cs typeface="Cambria"/>
              </a:rPr>
              <a:t>).</a:t>
            </a:r>
          </a:p>
          <a:p>
            <a:pPr marL="0" lvl="1" indent="0">
              <a:spcBef>
                <a:spcPts val="0"/>
              </a:spcBef>
              <a:buNone/>
            </a:pPr>
            <a:endParaRPr lang="en-US" altLang="zh-CN" sz="50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2800" b="1" dirty="0">
                <a:cs typeface="Cambria"/>
              </a:rPr>
              <a:t>Needed Products:</a:t>
            </a:r>
          </a:p>
          <a:p>
            <a:r>
              <a:rPr lang="en-US" sz="2000" dirty="0">
                <a:cs typeface="Cambria"/>
              </a:rPr>
              <a:t>MODIS L1-radiances</a:t>
            </a:r>
          </a:p>
          <a:p>
            <a:r>
              <a:rPr lang="en-US" sz="2000" dirty="0">
                <a:cs typeface="Cambria"/>
              </a:rPr>
              <a:t>MODIS L2-cloud retrievals </a:t>
            </a:r>
          </a:p>
          <a:p>
            <a:r>
              <a:rPr lang="en-US" sz="2000" dirty="0">
                <a:cs typeface="Cambria"/>
              </a:rPr>
              <a:t>Other  satellite or sensors</a:t>
            </a:r>
          </a:p>
          <a:p>
            <a:pPr marL="0" indent="0">
              <a:buNone/>
            </a:pPr>
            <a:r>
              <a:rPr lang="en-US" sz="2800" b="1" dirty="0">
                <a:cs typeface="Cambria"/>
              </a:rPr>
              <a:t>Known Issues:</a:t>
            </a: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prstClr val="black"/>
                </a:solidFill>
                <a:cs typeface="Cambria"/>
              </a:rPr>
              <a:t>N/A.</a:t>
            </a:r>
          </a:p>
          <a:p>
            <a:pPr marL="0" indent="0">
              <a:buNone/>
            </a:pPr>
            <a:r>
              <a:rPr lang="en-US" sz="2800" b="1" dirty="0">
                <a:cs typeface="Cambria"/>
              </a:rPr>
              <a:t>Recent Publications</a:t>
            </a:r>
            <a:r>
              <a:rPr lang="en-US" b="1" dirty="0">
                <a:cs typeface="Cambria"/>
              </a:rPr>
              <a:t>:</a:t>
            </a:r>
          </a:p>
          <a:p>
            <a:r>
              <a:rPr lang="en-US" sz="2100" dirty="0" err="1"/>
              <a:t>Khanal</a:t>
            </a:r>
            <a:r>
              <a:rPr lang="en-US" sz="2100" dirty="0"/>
              <a:t>, S., &amp; Wang, Z. (2018). Uncertainties in MODIS-based </a:t>
            </a:r>
            <a:r>
              <a:rPr lang="en-US" sz="2100" dirty="0" err="1"/>
              <a:t>cloudliquid</a:t>
            </a:r>
            <a:r>
              <a:rPr lang="en-US" sz="2100" dirty="0"/>
              <a:t> water path retrievals at high latitudes due to mixed-phase clouds and cloud top height inhomogeneity. Journal of Geophysical Research: Atmospheres, 123. </a:t>
            </a:r>
            <a:r>
              <a:rPr lang="en-US" sz="2100" dirty="0">
                <a:hlinkClick r:id="rId3"/>
              </a:rPr>
              <a:t>https://doi.org/10.1029/2018JD028558</a:t>
            </a:r>
            <a:r>
              <a:rPr lang="en-US" sz="2100" dirty="0"/>
              <a:t>.</a:t>
            </a:r>
          </a:p>
          <a:p>
            <a:r>
              <a:rPr lang="en-US" sz="2100" dirty="0"/>
              <a:t>Deng, M., G. Mace, and Z. Wang, 2016: Anvil Productivities of Tropical Deep Convective Clusters  and Their Regional Differences, </a:t>
            </a:r>
            <a:r>
              <a:rPr lang="en-US" sz="2100" i="1" dirty="0"/>
              <a:t>J. Atmos. Sci.</a:t>
            </a:r>
            <a:r>
              <a:rPr lang="en-US" sz="2100" dirty="0"/>
              <a:t>,</a:t>
            </a:r>
            <a:r>
              <a:rPr lang="en-US" sz="2100" i="1" dirty="0"/>
              <a:t>  </a:t>
            </a:r>
            <a:r>
              <a:rPr lang="en-US" sz="2100" b="1" dirty="0"/>
              <a:t>73, </a:t>
            </a:r>
            <a:r>
              <a:rPr lang="en-US" sz="2100" dirty="0"/>
              <a:t>3467-3487,DOI: </a:t>
            </a:r>
            <a:r>
              <a:rPr lang="en-US" sz="2100" dirty="0">
                <a:hlinkClick r:id="rId4"/>
              </a:rPr>
              <a:t>http://dx.doi.org/10.1175/JAS-D-15-0239.1</a:t>
            </a:r>
            <a:endParaRPr lang="en-US" sz="2100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371600" y="78818"/>
            <a:ext cx="7538936" cy="9592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Understanding the seasonal and interannual variations of tropical convective cloud systems with multi-satellite data fusion</a:t>
            </a:r>
            <a:endParaRPr lang="en-US" sz="2400" b="1" dirty="0">
              <a:latin typeface="+mn-lt"/>
              <a:ea typeface="+mn-ea"/>
              <a:cs typeface="Cambri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C4D89F1-AEF4-0748-B042-AB21EABB81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8505" y="1297118"/>
            <a:ext cx="4235495" cy="24702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F9D0DF8-0698-5B4D-9D82-1610F33FD4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9669" y="4026406"/>
            <a:ext cx="4173166" cy="23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753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27701</TotalTime>
  <Words>313</Words>
  <Application>Microsoft Macintosh PowerPoint</Application>
  <PresentationFormat>On-screen Show (4:3)</PresentationFormat>
  <Paragraphs>28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Boston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Taejin Park</dc:creator>
  <cp:lastModifiedBy>Steve Ackerman</cp:lastModifiedBy>
  <cp:revision>306</cp:revision>
  <dcterms:created xsi:type="dcterms:W3CDTF">2015-04-27T20:50:56Z</dcterms:created>
  <dcterms:modified xsi:type="dcterms:W3CDTF">2018-10-12T03:05:36Z</dcterms:modified>
</cp:coreProperties>
</file>