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29" r:id="rId2"/>
    <p:sldId id="33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Chi" initials="CC" lastIdx="1" clrIdx="0">
    <p:extLst/>
  </p:cmAuthor>
  <p:cmAuthor id="2" name="Chen, Chi" initials="CC [2]" lastIdx="1" clrIdx="1">
    <p:extLst/>
  </p:cmAuthor>
  <p:cmAuthor id="3" name="Chen, Chi" initials="CC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ACC"/>
    <a:srgbClr val="298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75" autoAdjust="0"/>
    <p:restoredTop sz="88235" autoAdjust="0"/>
  </p:normalViewPr>
  <p:slideViewPr>
    <p:cSldViewPr snapToGrid="0" snapToObjects="1">
      <p:cViewPr varScale="1">
        <p:scale>
          <a:sx n="57" d="100"/>
          <a:sy n="57" d="100"/>
        </p:scale>
        <p:origin x="-18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48DC8-8638-B546-BDB6-FA11DE66F658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D814B-4ECC-1B47-986F-EC3D6848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DCBD7-F8B9-D54E-A03C-82D600CF5A9C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83424-4DC0-2447-B596-7F94532F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14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65250" y="922338"/>
            <a:ext cx="4214813" cy="3160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9212" y="4389742"/>
            <a:ext cx="4833249" cy="3506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88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83424-4DC0-2447-B596-7F94532FB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2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A1A8-5159-9343-A934-2FB1609000C1}" type="datetime1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4499-2086-BB41-91EB-07385B657DBB}" type="datetime1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7AAA-CE54-AE43-867A-AD96C142E031}" type="datetime1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810F-0E09-724F-BED2-32D0245FB472}" type="datetime1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9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2910-5FDA-F445-B9E6-86AA85EBB15F}" type="datetime1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1A9E-3C9A-B543-9F72-D59D8DEA2838}" type="datetime1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BD98-BFD3-1847-B3F4-F3AD0FCBDADC}" type="datetime1">
              <a:rPr lang="en-US" smtClean="0"/>
              <a:t>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5E93-30A9-394C-A589-E387155DADB7}" type="datetime1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2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B83C-B287-EC40-B78E-FFA3E5B44918}" type="datetime1">
              <a:rPr lang="en-US" smtClean="0"/>
              <a:t>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6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FF30-6247-F447-B267-C215AAF7B0C9}" type="datetime1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1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7AB8-37EF-B24D-B043-12A5A90E5186}" type="datetime1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7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C80D-54B2-8A4F-8796-D45FB45A7E93}" type="datetime1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0000"/>
                </a:solidFill>
              </a:defRPr>
            </a:lvl1pPr>
          </a:lstStyle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311966" y="122366"/>
            <a:ext cx="7604044" cy="106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 anchor="ctr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en-GB" sz="2200" b="1" dirty="0">
                <a:solidFill>
                  <a:srgbClr val="000000"/>
                </a:solidFill>
                <a:latin typeface="+mj-lt"/>
              </a:rPr>
              <a:t>Understanding Variability and Net Radiative Effect of Mineral Dust in Recent Decades by Using Terra, Aqua, and Suomi NPP</a:t>
            </a:r>
            <a:endParaRPr lang="en-GB" sz="2000" dirty="0">
              <a:solidFill>
                <a:srgbClr val="000000"/>
              </a:solidFill>
              <a:latin typeface="+mj-lt"/>
            </a:endParaRPr>
          </a:p>
          <a:p>
            <a:pPr algn="ctr"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Hongbin Yu,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Zhibo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Zhang,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Tianle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Yuan, Robert Levy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3239" y="1232292"/>
            <a:ext cx="4359384" cy="5309146"/>
          </a:xfrm>
          <a:prstGeom prst="rect">
            <a:avLst/>
          </a:prstGeom>
          <a:solidFill>
            <a:srgbClr val="CCFFCC"/>
          </a:solidFill>
          <a:ln w="28575">
            <a:solidFill>
              <a:srgbClr val="519A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+mn-lt"/>
              </a:rPr>
              <a:t>Objectives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 observational understanding of dust variability and net radiative effect on climate in recent decades with dust observations from satellites.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has dust been changing in recent decades with seasonal distinction and on a regional basis?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major factors that have been driving the recent regional dust changes?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dust exert a net cooling or warming effect on the energy balance of the Earth-atmosphere system?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95166" y="1116823"/>
            <a:ext cx="8458200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0">
            <a:extLst>
              <a:ext uri="{FF2B5EF4-FFF2-40B4-BE49-F238E27FC236}">
                <a16:creationId xmlns:a16="http://schemas.microsoft.com/office/drawing/2014/main" xmlns="" id="{7C84165E-D392-B344-90B5-DB0A68165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0"/>
            <a:ext cx="1298713" cy="111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8BE7C28-0532-4B4F-99F8-DBE65990FB72}"/>
              </a:ext>
            </a:extLst>
          </p:cNvPr>
          <p:cNvGrpSpPr/>
          <p:nvPr/>
        </p:nvGrpSpPr>
        <p:grpSpPr>
          <a:xfrm>
            <a:off x="149144" y="3557241"/>
            <a:ext cx="2107096" cy="3065278"/>
            <a:chOff x="181775" y="3767617"/>
            <a:chExt cx="2107096" cy="2862117"/>
          </a:xfrm>
        </p:grpSpPr>
        <p:pic>
          <p:nvPicPr>
            <p:cNvPr id="1028" name="Picture 4" descr="http://www.ipcc.ch/report/graphics/images/Assessment%20Reports/AR5%20-%20WG1/Chapter%2008/Fig8-17.jpg">
              <a:extLst>
                <a:ext uri="{FF2B5EF4-FFF2-40B4-BE49-F238E27FC236}">
                  <a16:creationId xmlns:a16="http://schemas.microsoft.com/office/drawing/2014/main" xmlns="" id="{F9E97114-A3C2-AF4F-8CC2-42882D648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75" y="3921507"/>
              <a:ext cx="2107096" cy="2708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83E09FB6-E2B5-F349-A59D-383FB0912331}"/>
                </a:ext>
              </a:extLst>
            </p:cNvPr>
            <p:cNvSpPr txBox="1"/>
            <p:nvPr/>
          </p:nvSpPr>
          <p:spPr>
            <a:xfrm>
              <a:off x="213843" y="3767617"/>
              <a:ext cx="9799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IPCC AR5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81FD262-2AC3-7342-BC45-5D840FAE9FA6}"/>
                </a:ext>
              </a:extLst>
            </p:cNvPr>
            <p:cNvSpPr/>
            <p:nvPr/>
          </p:nvSpPr>
          <p:spPr>
            <a:xfrm>
              <a:off x="313344" y="5695950"/>
              <a:ext cx="1914553" cy="222250"/>
            </a:xfrm>
            <a:prstGeom prst="ellips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3AE001-718D-104F-8DBF-ED93708A4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87915"/>
            <a:ext cx="4114800" cy="22982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360406-A9BB-B44C-B602-2384964B3CCA}"/>
              </a:ext>
            </a:extLst>
          </p:cNvPr>
          <p:cNvSpPr txBox="1"/>
          <p:nvPr/>
        </p:nvSpPr>
        <p:spPr>
          <a:xfrm>
            <a:off x="2256240" y="3722053"/>
            <a:ext cx="2196025" cy="297004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02870" indent="-10287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Dust varies greatly, due to the sporadic nature of dust events, large variability of transport/removal processes, and tight coupling with other components of the climate system.</a:t>
            </a:r>
          </a:p>
          <a:p>
            <a:pPr marL="102870" indent="-102870">
              <a:buFont typeface="Wingdings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Dust radiative effect is highly uncertain, even for the sign (cooling or warming?).</a:t>
            </a:r>
          </a:p>
        </p:txBody>
      </p:sp>
    </p:spTree>
    <p:extLst>
      <p:ext uri="{BB962C8B-B14F-4D97-AF65-F5344CB8AC3E}">
        <p14:creationId xmlns:p14="http://schemas.microsoft.com/office/powerpoint/2010/main" val="4015840854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76" y="8748"/>
            <a:ext cx="1115824" cy="110807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95166" y="1116823"/>
            <a:ext cx="8458200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255776" y="1165527"/>
            <a:ext cx="4093974" cy="5444824"/>
          </a:xfrm>
          <a:prstGeom prst="rect">
            <a:avLst/>
          </a:prstGeom>
          <a:ln w="28575">
            <a:solidFill>
              <a:srgbClr val="519ACC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cs typeface="Cambria"/>
              </a:rPr>
              <a:t>Status:</a:t>
            </a:r>
          </a:p>
          <a:p>
            <a:pPr marL="251460" indent="-251460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dust optical depth (DOD) from MODIS, MISR, CALIOP, IASI over 2000-2017 </a:t>
            </a:r>
          </a:p>
          <a:p>
            <a:pPr marL="251460" indent="-251460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Analyzed African dust interannual variability with seasonal distinction and major factors</a:t>
            </a:r>
          </a:p>
          <a:p>
            <a:pPr marL="251460" indent="-251460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Acquired observation-based estimate of dust net radiative effect over North Atlantic Ocean (i.e., MODIS, CALIOP, CERES, in situ)</a:t>
            </a:r>
            <a:endParaRPr lang="en-US" altLang="zh-CN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cs typeface="Cambria"/>
              </a:rPr>
              <a:t>Needed Products:</a:t>
            </a:r>
          </a:p>
          <a:p>
            <a:pPr marL="251460" indent="-251460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VIIRS DT, DB aerosol products</a:t>
            </a:r>
            <a:r>
              <a:rPr lang="en-US" sz="1600" dirty="0">
                <a:cs typeface="Cambria"/>
              </a:rPr>
              <a:t> </a:t>
            </a:r>
          </a:p>
          <a:p>
            <a:pPr marL="0" indent="0">
              <a:buNone/>
            </a:pPr>
            <a:r>
              <a:rPr lang="en-US" sz="2800" b="1" dirty="0">
                <a:cs typeface="Cambria"/>
              </a:rPr>
              <a:t>Known Issues:</a:t>
            </a:r>
          </a:p>
          <a:p>
            <a:pPr marL="251460" indent="-251460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MODIS-Terra and MODIS-Aqua offset</a:t>
            </a:r>
          </a:p>
          <a:p>
            <a:pPr marL="251460" indent="-251460"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bias in MODIS land surface temperature/emissivity retrievals over desert region caused by dust?</a:t>
            </a:r>
          </a:p>
          <a:p>
            <a:pPr marL="0" indent="0">
              <a:buNone/>
            </a:pPr>
            <a:r>
              <a:rPr lang="en-US" sz="2800" b="1" dirty="0">
                <a:cs typeface="Cambria"/>
              </a:rPr>
              <a:t>Recent Publications</a:t>
            </a:r>
            <a:r>
              <a:rPr lang="en-US" b="1" dirty="0">
                <a:cs typeface="Cambria"/>
              </a:rPr>
              <a:t>:</a:t>
            </a:r>
            <a:endParaRPr lang="en-US" altLang="zh-CN" sz="1800" dirty="0">
              <a:solidFill>
                <a:srgbClr val="0000FF"/>
              </a:solidFill>
            </a:endParaRPr>
          </a:p>
          <a:p>
            <a:pPr marL="251460" indent="-251460">
              <a:spcBef>
                <a:spcPts val="0"/>
              </a:spcBef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Song, Q., et al.,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radiative effects of dust in the tropical North Atlantic based on integrated satellite observations and in situ measurements,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Atmos. Chem. Phys., 18,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11303-11322, 2018.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FD2D6269-B75A-9F4F-B54E-3345222B3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31" y="34266"/>
            <a:ext cx="7866670" cy="106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 anchor="ctr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en-GB" sz="2200" b="1" dirty="0">
                <a:solidFill>
                  <a:srgbClr val="000000"/>
                </a:solidFill>
                <a:latin typeface="+mj-lt"/>
              </a:rPr>
              <a:t>Understanding Variability and Net Radiative Effect of Mineral Dust in Recent Decades by Using Terra, Aqua, and Suomi NPP</a:t>
            </a:r>
            <a:endParaRPr lang="en-GB" sz="2000" dirty="0">
              <a:solidFill>
                <a:srgbClr val="000000"/>
              </a:solidFill>
              <a:latin typeface="+mj-lt"/>
            </a:endParaRPr>
          </a:p>
          <a:p>
            <a:pPr algn="ctr">
              <a:buClr>
                <a:srgbClr val="000000"/>
              </a:buClr>
              <a:buSzPct val="45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Hongbin Yu,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Zhibo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Zhang, </a:t>
            </a:r>
            <a:r>
              <a:rPr lang="en-GB" sz="2000" dirty="0" err="1">
                <a:solidFill>
                  <a:srgbClr val="000000"/>
                </a:solidFill>
                <a:latin typeface="+mj-lt"/>
              </a:rPr>
              <a:t>Tianle</a:t>
            </a:r>
            <a:r>
              <a:rPr lang="en-GB" sz="2000" dirty="0">
                <a:solidFill>
                  <a:srgbClr val="000000"/>
                </a:solidFill>
                <a:latin typeface="+mj-lt"/>
              </a:rPr>
              <a:t> Yuan, Robert Levy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DE29BD-96E3-4541-A24E-2B6624161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251" y="1165526"/>
            <a:ext cx="4444999" cy="1680081"/>
          </a:xfrm>
          <a:prstGeom prst="rect">
            <a:avLst/>
          </a:prstGeom>
          <a:solidFill>
            <a:srgbClr val="519ACC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A6927A0-ECEE-E440-B240-DEBD2279115B}"/>
              </a:ext>
            </a:extLst>
          </p:cNvPr>
          <p:cNvSpPr/>
          <p:nvPr/>
        </p:nvSpPr>
        <p:spPr>
          <a:xfrm>
            <a:off x="4413251" y="2857210"/>
            <a:ext cx="444499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94310" indent="-194310">
              <a:buFont typeface="Wingdings" pitchFamily="2" charset="2"/>
              <a:buChar char="ü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observations show a consistent interannual variability of African dust, with largest variability in spring. </a:t>
            </a:r>
          </a:p>
          <a:p>
            <a:pPr marL="194310" indent="-194310">
              <a:buFont typeface="Wingdings" pitchFamily="2" charset="2"/>
              <a:buChar char="ü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Dust variability is controlled  by surface wind, although it correlates negatively with prior-year Sahel rainfall anomaly (SPI).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Yu et al. poster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CCC3D1-A6B9-F844-8DEF-6117E0825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252" y="3884475"/>
            <a:ext cx="2289763" cy="26041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3E0B88-AAB7-D546-9F6B-3D1FEC2D0386}"/>
              </a:ext>
            </a:extLst>
          </p:cNvPr>
          <p:cNvSpPr/>
          <p:nvPr/>
        </p:nvSpPr>
        <p:spPr>
          <a:xfrm>
            <a:off x="6766517" y="3981639"/>
            <a:ext cx="2078640" cy="22775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94310" indent="-19431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Instantaneous SW and LW dust direct radiative effects (DRE) are derived from A-Train</a:t>
            </a:r>
          </a:p>
          <a:p>
            <a:pPr marL="194310" indent="-19431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Satellite-based SW and LW DREs are used to constrain dust properties.</a:t>
            </a:r>
          </a:p>
          <a:p>
            <a:pPr marL="194310" indent="-194310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ocean, diurnally averaged SW and LW DRE at TOA is -10W/m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+3W/m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B6B03C-E762-8340-A0BB-B5282C1D71B0}"/>
              </a:ext>
            </a:extLst>
          </p:cNvPr>
          <p:cNvSpPr txBox="1"/>
          <p:nvPr/>
        </p:nvSpPr>
        <p:spPr>
          <a:xfrm>
            <a:off x="4768611" y="6068951"/>
            <a:ext cx="1790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Song et al. 2018 (ACP)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DDB9D-AD35-3748-8127-3E48CE971B73}"/>
              </a:ext>
            </a:extLst>
          </p:cNvPr>
          <p:cNvSpPr txBox="1"/>
          <p:nvPr/>
        </p:nvSpPr>
        <p:spPr>
          <a:xfrm>
            <a:off x="6703015" y="6184610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                                 Z. Zhang talk </a:t>
            </a:r>
          </a:p>
        </p:txBody>
      </p:sp>
    </p:spTree>
    <p:extLst>
      <p:ext uri="{BB962C8B-B14F-4D97-AF65-F5344CB8AC3E}">
        <p14:creationId xmlns:p14="http://schemas.microsoft.com/office/powerpoint/2010/main" val="164375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28622</TotalTime>
  <Words>448</Words>
  <Application>Microsoft Macintosh PowerPoint</Application>
  <PresentationFormat>On-screen Show (4:3)</PresentationFormat>
  <Paragraphs>33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Taejin Park</dc:creator>
  <cp:lastModifiedBy>Steve Ackerman</cp:lastModifiedBy>
  <cp:revision>328</cp:revision>
  <dcterms:created xsi:type="dcterms:W3CDTF">2015-04-27T20:50:56Z</dcterms:created>
  <dcterms:modified xsi:type="dcterms:W3CDTF">2019-01-30T03:58:08Z</dcterms:modified>
</cp:coreProperties>
</file>