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3" r:id="rId3"/>
    <p:sldId id="319" r:id="rId4"/>
    <p:sldId id="314" r:id="rId5"/>
    <p:sldId id="315" r:id="rId6"/>
    <p:sldId id="267" r:id="rId7"/>
    <p:sldId id="321" r:id="rId8"/>
    <p:sldId id="322" r:id="rId9"/>
    <p:sldId id="280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5">
          <p15:clr>
            <a:srgbClr val="A4A3A4"/>
          </p15:clr>
        </p15:guide>
        <p15:guide id="2" orient="horz" pos="285">
          <p15:clr>
            <a:srgbClr val="A4A3A4"/>
          </p15:clr>
        </p15:guide>
        <p15:guide id="3" orient="horz" pos="683">
          <p15:clr>
            <a:srgbClr val="A4A3A4"/>
          </p15:clr>
        </p15:guide>
        <p15:guide id="4" pos="5659">
          <p15:clr>
            <a:srgbClr val="A4A3A4"/>
          </p15:clr>
        </p15:guide>
        <p15:guide id="5" pos="286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llaby" initials="AA" lastIdx="4" clrIdx="0">
    <p:extLst>
      <p:ext uri="{19B8F6BF-5375-455C-9EA6-DF929625EA0E}">
        <p15:presenceInfo xmlns:p15="http://schemas.microsoft.com/office/powerpoint/2012/main" userId="S-1-5-21-944445629-1489980678-184074267-8092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DB0014"/>
    <a:srgbClr val="960000"/>
    <a:srgbClr val="B70014"/>
    <a:srgbClr val="7B0000"/>
    <a:srgbClr val="7A0000"/>
    <a:srgbClr val="B70000"/>
    <a:srgbClr val="EBB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8332" autoAdjust="0"/>
  </p:normalViewPr>
  <p:slideViewPr>
    <p:cSldViewPr snapToGrid="0" snapToObjects="1">
      <p:cViewPr varScale="1">
        <p:scale>
          <a:sx n="102" d="100"/>
          <a:sy n="102" d="100"/>
        </p:scale>
        <p:origin x="1842" y="114"/>
      </p:cViewPr>
      <p:guideLst>
        <p:guide orient="horz" pos="1115"/>
        <p:guide orient="horz" pos="285"/>
        <p:guide orient="horz" pos="683"/>
        <p:guide pos="5659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D7A9-0296-424D-8FBD-38A5210C59F4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21E7-4DBE-BC44-988D-4128EE48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265E-45E4-914C-9FA3-8ECF266E0A83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9835-DA8B-D845-BA8B-2F9596FD2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2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Absences need to be entered by employees by the 5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every month. Supervisors will approve absences by the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every month.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5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960000"/>
                </a:solidFill>
                <a:latin typeface="Calibri" panose="020F0502020204030204" pitchFamily="34" charset="0"/>
              </a:rPr>
              <a:t>LIMITATION:</a:t>
            </a:r>
            <a:r>
              <a:rPr lang="en-US" sz="1200" dirty="0" smtClean="0">
                <a:solidFill>
                  <a:srgbClr val="96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Only one type of absence can be entered on a single request. If you have several types of absences to submit for the same absence (</a:t>
            </a:r>
            <a:r>
              <a:rPr lang="en-US" sz="1200" i="1" dirty="0" smtClean="0">
                <a:latin typeface="Calibri" panose="020F0502020204030204" pitchFamily="34" charset="0"/>
              </a:rPr>
              <a:t>e.g.,</a:t>
            </a:r>
            <a:r>
              <a:rPr lang="en-US" sz="1200" dirty="0" smtClean="0">
                <a:latin typeface="Calibri" panose="020F0502020204030204" pitchFamily="34" charset="0"/>
              </a:rPr>
              <a:t> personal holiday, sick leave, vacation), you will need to submit a request for each type of absence.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leave balances are also available in the UW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No</a:t>
            </a:r>
            <a:r>
              <a:rPr lang="en-US" baseline="0" dirty="0" smtClean="0"/>
              <a:t> Leave Taken in the Absence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0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if you edit or cancel a request after the 9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the month notify your supervisor to review and review your updated absences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7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Take </a:t>
            </a:r>
            <a:r>
              <a:rPr lang="en-US" dirty="0" err="1" smtClean="0"/>
              <a:t>aways</a:t>
            </a:r>
            <a:r>
              <a:rPr lang="en-US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Employee will always have one missing leave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NOT use date ranges when entering absences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Notify your supervisor if you change your absences after they approve them on the 10</a:t>
            </a:r>
            <a:r>
              <a:rPr lang="en-US" baseline="30000" dirty="0" smtClean="0"/>
              <a:t>th</a:t>
            </a:r>
            <a:r>
              <a:rPr lang="en-US" dirty="0" smtClean="0"/>
              <a:t> of the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Absences need to be reported in 4 or 8 hours increments (exceptions: p/t</a:t>
            </a:r>
            <a:r>
              <a:rPr lang="en-US" baseline="0" dirty="0" smtClean="0"/>
              <a:t> and FMLA employees)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Legal holidays will preload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‘No leave taken’ needs to be entered if the employee hasn’t taken any leave OR the only leave for the month were the legal holidays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9835-DA8B-D845-BA8B-2F9596FD26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67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564134"/>
            <a:ext cx="9152680" cy="3025775"/>
          </a:xfrm>
          <a:prstGeom prst="rect">
            <a:avLst/>
          </a:prstGeom>
          <a:solidFill>
            <a:srgbClr val="7B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Basc_hall_autumn_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64134"/>
            <a:ext cx="1837944" cy="2756916"/>
          </a:xfrm>
          <a:prstGeom prst="rect">
            <a:avLst/>
          </a:prstGeom>
        </p:spPr>
      </p:pic>
      <p:pic>
        <p:nvPicPr>
          <p:cNvPr id="23" name="Picture 22" descr="SailingChamp_final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5" y="841460"/>
            <a:ext cx="1837944" cy="2756916"/>
          </a:xfrm>
          <a:prstGeom prst="rect">
            <a:avLst/>
          </a:prstGeom>
        </p:spPr>
      </p:pic>
      <p:pic>
        <p:nvPicPr>
          <p:cNvPr id="24" name="Picture 23" descr="snowy_campus_fin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78" y="562923"/>
            <a:ext cx="1837944" cy="2756916"/>
          </a:xfrm>
          <a:prstGeom prst="rect">
            <a:avLst/>
          </a:prstGeom>
        </p:spPr>
      </p:pic>
      <p:pic>
        <p:nvPicPr>
          <p:cNvPr id="25" name="Picture 24" descr="BascHill_spring_fin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16" y="841460"/>
            <a:ext cx="1837944" cy="2756916"/>
          </a:xfrm>
          <a:prstGeom prst="rect">
            <a:avLst/>
          </a:prstGeom>
        </p:spPr>
      </p:pic>
      <p:pic>
        <p:nvPicPr>
          <p:cNvPr id="26" name="Picture 25" descr="Wbanner_Lincoln_fina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35" y="564134"/>
            <a:ext cx="1837944" cy="2756916"/>
          </a:xfrm>
          <a:prstGeom prst="rect">
            <a:avLst/>
          </a:prstGeom>
        </p:spPr>
      </p:pic>
      <p:pic>
        <p:nvPicPr>
          <p:cNvPr id="3" name="Picture 2" descr="uwlogo_web_med_ctr_wh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41" y="4169218"/>
            <a:ext cx="2670048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845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B871-A08E-FB49-BA6E-C1D05FA84EE1}" type="datetime1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4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6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21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7C2B-629C-C648-B34B-AC8CD8EB2464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AA10-CC5B-A342-8E45-988300E85DB6}" type="datetime1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AA10-CC5B-A342-8E45-988300E85DB6}" type="datetime1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B700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wlogo_web_lrg_ctr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90" y="960967"/>
            <a:ext cx="5370576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731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E5A0-A53A-374C-889C-A6A90F2B0F69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73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9144001" cy="546100"/>
          </a:xfrm>
          <a:prstGeom prst="rect">
            <a:avLst/>
          </a:prstGeom>
          <a:solidFill>
            <a:srgbClr val="B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533400"/>
            <a:ext cx="9144001" cy="45719"/>
          </a:xfrm>
          <a:prstGeom prst="rect">
            <a:avLst/>
          </a:prstGeom>
          <a:solidFill>
            <a:srgbClr val="7B0000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wlogo_web_sm_fl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1" y="48767"/>
            <a:ext cx="135331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7961-C553-5641-B6EE-C9367F93241E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4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 spc="3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3B97-4D25-004F-AFBD-A289E9E50AF5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630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0063"/>
            <a:ext cx="4000500" cy="4144963"/>
          </a:xfr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 marL="457200">
              <a:spcAft>
                <a:spcPts val="600"/>
              </a:spcAft>
              <a:defRPr sz="1800"/>
            </a:lvl2pPr>
            <a:lvl3pPr marL="594360">
              <a:spcAft>
                <a:spcPts val="600"/>
              </a:spcAft>
              <a:defRPr sz="16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058" y="1770063"/>
            <a:ext cx="3937000" cy="4144963"/>
          </a:xfrm>
        </p:spPr>
        <p:txBody>
          <a:bodyPr/>
          <a:lstStyle>
            <a:lvl1pPr>
              <a:spcAft>
                <a:spcPts val="600"/>
              </a:spcAft>
              <a:defRPr sz="2000"/>
            </a:lvl1pPr>
            <a:lvl2pPr marL="457200">
              <a:spcAft>
                <a:spcPts val="600"/>
              </a:spcAft>
              <a:defRPr sz="1800"/>
            </a:lvl2pPr>
            <a:lvl3pPr marL="594360">
              <a:spcAft>
                <a:spcPts val="600"/>
              </a:spcAft>
              <a:defRPr sz="16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F12E-3F6C-534D-BB29-23A2953AAB98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62042"/>
            <a:ext cx="8331200" cy="12501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766025"/>
            <a:ext cx="4013200" cy="4461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00" y="2212187"/>
            <a:ext cx="4013200" cy="3557587"/>
          </a:xfrm>
        </p:spPr>
        <p:txBody>
          <a:bodyPr/>
          <a:lstStyle>
            <a:lvl1pPr marL="182880" indent="-182880">
              <a:spcAft>
                <a:spcPts val="600"/>
              </a:spcAft>
              <a:defRPr sz="1800" baseline="0"/>
            </a:lvl1pPr>
            <a:lvl2pPr marL="457200" indent="-182880">
              <a:spcAft>
                <a:spcPts val="600"/>
              </a:spcAft>
              <a:defRPr sz="1600" baseline="0"/>
            </a:lvl2pPr>
            <a:lvl3pPr marL="594360">
              <a:spcAft>
                <a:spcPts val="600"/>
              </a:spcAft>
              <a:defRPr sz="14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826" y="1770063"/>
            <a:ext cx="4030662" cy="442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cap="none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4238" y="2212187"/>
            <a:ext cx="4030662" cy="3557587"/>
          </a:xfrm>
        </p:spPr>
        <p:txBody>
          <a:bodyPr/>
          <a:lstStyle>
            <a:lvl1pPr marL="182880" indent="-182880">
              <a:spcAft>
                <a:spcPts val="600"/>
              </a:spcAft>
              <a:defRPr sz="1800" baseline="0"/>
            </a:lvl1pPr>
            <a:lvl2pPr marL="457200" indent="-182880">
              <a:spcAft>
                <a:spcPts val="600"/>
              </a:spcAft>
              <a:defRPr sz="1600" baseline="0"/>
            </a:lvl2pPr>
            <a:lvl3pPr marL="594360">
              <a:spcAft>
                <a:spcPts val="600"/>
              </a:spcAft>
              <a:defRPr sz="1400" baseline="0"/>
            </a:lvl3pPr>
            <a:lvl4pPr marL="914400">
              <a:spcAft>
                <a:spcPts val="600"/>
              </a:spcAft>
              <a:defRPr sz="1600"/>
            </a:lvl4pPr>
            <a:lvl5pPr marL="1143000"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69D7-0D2F-BA4F-8FDF-6C9E88ED04C9}" type="datetime1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700"/>
            <a:ext cx="3008313" cy="723900"/>
          </a:xfrm>
          <a:effectLst/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1155700"/>
            <a:ext cx="4978400" cy="4970463"/>
          </a:xfrm>
        </p:spPr>
        <p:txBody>
          <a:bodyPr/>
          <a:lstStyle>
            <a:lvl1pPr>
              <a:defRPr sz="2200"/>
            </a:lvl1pPr>
            <a:lvl2pPr marL="457200" indent="-182880">
              <a:defRPr sz="2000"/>
            </a:lvl2pPr>
            <a:lvl3pPr marL="685800" indent="-182880">
              <a:defRPr sz="1800" baseline="0"/>
            </a:lvl3pPr>
            <a:lvl4pPr marL="822960">
              <a:defRPr sz="1600" baseline="0"/>
            </a:lvl4pPr>
            <a:lvl5pPr marL="960120"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9600"/>
            <a:ext cx="3008313" cy="4246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C613-6691-6843-88BC-A3F66D2743E4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-1" y="6484619"/>
            <a:ext cx="9144000" cy="389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700" y="962813"/>
            <a:ext cx="8331200" cy="8457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770064"/>
            <a:ext cx="8331200" cy="4208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6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910-B36E-5645-826C-7E61591599B4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23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Wisconsin–Madison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1" y="0"/>
            <a:ext cx="9144001" cy="546100"/>
          </a:xfrm>
          <a:prstGeom prst="rect">
            <a:avLst/>
          </a:prstGeom>
          <a:solidFill>
            <a:srgbClr val="B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" y="533400"/>
            <a:ext cx="9144001" cy="45719"/>
          </a:xfrm>
          <a:prstGeom prst="rect">
            <a:avLst/>
          </a:prstGeom>
          <a:solidFill>
            <a:srgbClr val="7B0000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wlogo_web_sm_fl_wh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1" y="56464"/>
            <a:ext cx="135331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6" r:id="rId9"/>
    <p:sldLayoutId id="2147483654" r:id="rId10"/>
    <p:sldLayoutId id="2147483657" r:id="rId11"/>
    <p:sldLayoutId id="2147483655" r:id="rId12"/>
    <p:sldLayoutId id="2147483663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0" indent="-18288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22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457200" indent="-18288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59436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82296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005840" indent="-137160" algn="l" defTabSz="457200" rtl="0" eaLnBrk="1" latinLnBrk="0" hangingPunct="1">
        <a:spcBef>
          <a:spcPts val="0"/>
        </a:spcBef>
        <a:spcAft>
          <a:spcPts val="600"/>
        </a:spcAft>
        <a:buClr>
          <a:srgbClr val="B70014"/>
        </a:buClr>
        <a:buSzPct val="90000"/>
        <a:buFont typeface="Arial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y.wisc.ed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528" y="2638175"/>
            <a:ext cx="7783550" cy="192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Academic Staff and Limited </a:t>
            </a:r>
            <a:r>
              <a:rPr lang="en-US" dirty="0"/>
              <a:t>Employee Self </a:t>
            </a:r>
            <a:r>
              <a:rPr lang="en-US" dirty="0" smtClean="0"/>
              <a:t>Service (ESS) Payroll</a:t>
            </a:r>
            <a:br>
              <a:rPr lang="en-US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96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-15859"/>
            <a:ext cx="8331200" cy="8457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Signing 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983523"/>
            <a:ext cx="8331200" cy="102879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After using My UW System Portal, </a:t>
            </a:r>
            <a:r>
              <a:rPr lang="en-US" sz="1600" b="1" u="sng" dirty="0" smtClean="0">
                <a:solidFill>
                  <a:srgbClr val="B70014"/>
                </a:solidFill>
                <a:latin typeface="Calibri" panose="020F0502020204030204" pitchFamily="34" charset="0"/>
              </a:rPr>
              <a:t>Sign </a:t>
            </a:r>
            <a:r>
              <a:rPr lang="en-US" sz="1600" b="1" u="sng" dirty="0">
                <a:solidFill>
                  <a:srgbClr val="B70014"/>
                </a:solidFill>
                <a:latin typeface="Calibri" panose="020F0502020204030204" pitchFamily="34" charset="0"/>
              </a:rPr>
              <a:t>Out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using the link in the upper right and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close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the browser if you are using a public computer to ensure that your personal data is kept private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2/26/2019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10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36" y="2293620"/>
            <a:ext cx="7553739" cy="1181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888" y="3694316"/>
            <a:ext cx="2171700" cy="15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50981" y="3095625"/>
            <a:ext cx="407194" cy="5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77188" y="2951842"/>
            <a:ext cx="200025" cy="84252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6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2" y="-13173"/>
            <a:ext cx="8331200" cy="845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Instructions on Leave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eporting: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2/26/2019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2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63" y="2245408"/>
            <a:ext cx="5673073" cy="1865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372" y="948690"/>
            <a:ext cx="25606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Leave for full-time Academic Staff and Limited employees shall be charged in increments of 4 and 8 hours.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Absences of less than 2 hours should not be reported.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Absences of between 2 hours and 6 hours shall be charged as 4 hours.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Absences of more than 6 hours shall be charged as 8 hours.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498" y="5061708"/>
            <a:ext cx="4801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Exception:</a:t>
            </a:r>
            <a:r>
              <a:rPr lang="en-US" dirty="0" smtClean="0"/>
              <a:t> Leave for part-time staff and employee’s with approved FMLA should enter absences as actual hours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9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2" y="-13173"/>
            <a:ext cx="8331200" cy="845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to Record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eave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sed: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91" y="1450310"/>
            <a:ext cx="2890520" cy="362349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Log onto the My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UW Portal at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my.wisc.edu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Select “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Time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Absence”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2/26/2019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7" name="Content Placeholder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79" y="832563"/>
            <a:ext cx="5903641" cy="54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2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845737"/>
            <a:ext cx="8966718" cy="2293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3" y="0"/>
            <a:ext cx="8331200" cy="8457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Request Absence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0431" y="3594448"/>
            <a:ext cx="6695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entry is required for legal holiday. It will automatically load. 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99" y="1075819"/>
            <a:ext cx="2267339" cy="538377"/>
          </a:xfrm>
          <a:prstGeom prst="rect">
            <a:avLst/>
          </a:prstGeom>
          <a:noFill/>
          <a:ln w="38100">
            <a:solidFill>
              <a:srgbClr val="DB00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60635" y="930865"/>
            <a:ext cx="2052733" cy="1470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91265" y="1240971"/>
            <a:ext cx="8117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49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40" y="0"/>
            <a:ext cx="8331200" cy="845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View Leave Balances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2/26/2019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7292" y="4584620"/>
            <a:ext cx="4653264" cy="5963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5" y="1279266"/>
            <a:ext cx="8285722" cy="47471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92822" y="4648912"/>
            <a:ext cx="1401511" cy="393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27" y="4944272"/>
            <a:ext cx="1240779" cy="4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6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3" y="786937"/>
            <a:ext cx="8460325" cy="52687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F08098B-A64D-4060-8B17-9A229A8201DD}"/>
              </a:ext>
            </a:extLst>
          </p:cNvPr>
          <p:cNvSpPr/>
          <p:nvPr/>
        </p:nvSpPr>
        <p:spPr>
          <a:xfrm>
            <a:off x="660946" y="6240767"/>
            <a:ext cx="517693" cy="117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2/26/2019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E3B5E76-5F40-44EE-87EF-4EA4B78F125D}"/>
              </a:ext>
            </a:extLst>
          </p:cNvPr>
          <p:cNvSpPr txBox="1">
            <a:spLocks/>
          </p:cNvSpPr>
          <p:nvPr/>
        </p:nvSpPr>
        <p:spPr>
          <a:xfrm>
            <a:off x="264933" y="0"/>
            <a:ext cx="8331200" cy="8457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B7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Entering an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Absence Request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9959" y="1020784"/>
            <a:ext cx="615299" cy="40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49958" y="1352936"/>
            <a:ext cx="2047397" cy="330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49958" y="2052238"/>
            <a:ext cx="1590197" cy="307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49958" y="2421076"/>
            <a:ext cx="1590197" cy="307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49958" y="2768615"/>
            <a:ext cx="1590197" cy="307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5695" y="2449992"/>
            <a:ext cx="404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Note: </a:t>
            </a:r>
            <a:r>
              <a:rPr lang="en-US" b="1" u="sng" dirty="0" smtClean="0"/>
              <a:t>The start date and end date should be the same. Do not use a date range.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29215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845737"/>
            <a:ext cx="8966718" cy="2293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3" y="0"/>
            <a:ext cx="8331200" cy="8457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to Record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eave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aken: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299" y="1085175"/>
            <a:ext cx="2276668" cy="501029"/>
          </a:xfrm>
          <a:prstGeom prst="rect">
            <a:avLst/>
          </a:prstGeom>
          <a:noFill/>
          <a:ln w="38100">
            <a:solidFill>
              <a:srgbClr val="DB00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35282" y="1558211"/>
            <a:ext cx="1371600" cy="167951"/>
          </a:xfrm>
          <a:prstGeom prst="rect">
            <a:avLst/>
          </a:prstGeom>
          <a:solidFill>
            <a:srgbClr val="FFFF00">
              <a:alpha val="1607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80922" y="1642186"/>
            <a:ext cx="9237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81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2" y="1018791"/>
            <a:ext cx="990738" cy="5048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F08098B-A64D-4060-8B17-9A229A8201DD}"/>
              </a:ext>
            </a:extLst>
          </p:cNvPr>
          <p:cNvSpPr/>
          <p:nvPr/>
        </p:nvSpPr>
        <p:spPr>
          <a:xfrm>
            <a:off x="660946" y="6240767"/>
            <a:ext cx="517693" cy="117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89" y="4656691"/>
            <a:ext cx="8217843" cy="11502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NOTE: </a:t>
            </a:r>
            <a:r>
              <a:rPr lang="en-US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No Leave Taken entry should be made for a single day within the month. It is recommended to use the first day of the month, unless that day is a legal holiday.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2/26/2019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8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E3B5E76-5F40-44EE-87EF-4EA4B78F125D}"/>
              </a:ext>
            </a:extLst>
          </p:cNvPr>
          <p:cNvSpPr txBox="1">
            <a:spLocks/>
          </p:cNvSpPr>
          <p:nvPr/>
        </p:nvSpPr>
        <p:spPr>
          <a:xfrm>
            <a:off x="264933" y="0"/>
            <a:ext cx="8331200" cy="8457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B70000"/>
                </a:solidFill>
                <a:effectLst>
                  <a:outerShdw blurRad="5715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Entering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No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eave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aken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7702" y="1021067"/>
            <a:ext cx="960107" cy="502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0" y="845736"/>
            <a:ext cx="5568020" cy="3471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30046" y="1343607"/>
            <a:ext cx="1729578" cy="270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30046" y="1896830"/>
            <a:ext cx="1291040" cy="270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30046" y="2189343"/>
            <a:ext cx="1291040" cy="270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65446" y="2063101"/>
            <a:ext cx="329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Note: </a:t>
            </a:r>
            <a:r>
              <a:rPr lang="en-US" sz="1200" b="1" dirty="0" smtClean="0"/>
              <a:t>The start date and end date should be the same. Do not use a date range.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3996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" y="-44190"/>
            <a:ext cx="8331200" cy="68393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Edit/Cancel A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bsence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equest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A10D-2379-C948-AF19-DECC6BA72D30}" type="datetime1">
              <a:rPr lang="en-US" smtClean="0">
                <a:latin typeface="Calibri" panose="020F0502020204030204" pitchFamily="34" charset="0"/>
              </a:rPr>
              <a:t>2/26/2019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University of Wisconsin–Madison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>
                <a:latin typeface="Calibri" panose="020F0502020204030204" pitchFamily="34" charset="0"/>
              </a:rPr>
              <a:t>9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4811" y="3697536"/>
            <a:ext cx="810646" cy="248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02004"/>
            <a:ext cx="7755308" cy="28768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3264493"/>
            <a:ext cx="1277596" cy="358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3737360"/>
            <a:ext cx="1277596" cy="358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42103"/>
      </p:ext>
    </p:extLst>
  </p:cSld>
  <p:clrMapOvr>
    <a:masterClrMapping/>
  </p:clrMapOvr>
</p:sld>
</file>

<file path=ppt/theme/theme1.xml><?xml version="1.0" encoding="utf-8"?>
<a:theme xmlns:a="http://schemas.openxmlformats.org/drawingml/2006/main" name="images_design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ages_design_PC [Read-Only]" id="{FF17BBF6-98AA-47BB-A50C-D0FA36611FD6}" vid="{27555491-A8AE-483F-ADA8-4882889FC0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images_design_PC</Template>
  <TotalTime>3761</TotalTime>
  <Words>534</Words>
  <Application>Microsoft Office PowerPoint</Application>
  <PresentationFormat>On-screen Show (4:3)</PresentationFormat>
  <Paragraphs>72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News Gothic MT</vt:lpstr>
      <vt:lpstr>Times New Roman</vt:lpstr>
      <vt:lpstr>images_design_PC</vt:lpstr>
      <vt:lpstr>Academic Staff and Limited Employee Self Service (ESS) Payroll </vt:lpstr>
      <vt:lpstr>Instructions on Leave Reporting:</vt:lpstr>
      <vt:lpstr>How to Record Leave Used:</vt:lpstr>
      <vt:lpstr>Request Absence</vt:lpstr>
      <vt:lpstr>View Leave Balances</vt:lpstr>
      <vt:lpstr>PowerPoint Presentation</vt:lpstr>
      <vt:lpstr>How to Record No Leave Taken:</vt:lpstr>
      <vt:lpstr>PowerPoint Presentation</vt:lpstr>
      <vt:lpstr>Edit/Cancel Absence Request</vt:lpstr>
      <vt:lpstr>Signing out</vt:lpstr>
    </vt:vector>
  </TitlesOfParts>
  <Company>University of Wisconsin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Schwab</dc:creator>
  <cp:lastModifiedBy>Denise Weidner</cp:lastModifiedBy>
  <cp:revision>143</cp:revision>
  <dcterms:created xsi:type="dcterms:W3CDTF">2016-11-03T14:00:18Z</dcterms:created>
  <dcterms:modified xsi:type="dcterms:W3CDTF">2019-02-26T16:15:45Z</dcterms:modified>
</cp:coreProperties>
</file>