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5"/>
    <p:sldMasterId id="2147483688" r:id="rId6"/>
    <p:sldMasterId id="2147483689" r:id="rId7"/>
    <p:sldMasterId id="214748369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Lst>
  <p:sldSz cy="5143500" cx="9144000"/>
  <p:notesSz cx="6858000" cy="9144000"/>
  <p:embeddedFontLst>
    <p:embeddedFont>
      <p:font typeface="IBM Plex Sans"/>
      <p:regular r:id="rId54"/>
      <p:bold r:id="rId55"/>
      <p:italic r:id="rId56"/>
      <p:boldItalic r:id="rId57"/>
    </p:embeddedFont>
    <p:embeddedFont>
      <p:font typeface="Roboto"/>
      <p:regular r:id="rId58"/>
      <p:bold r:id="rId59"/>
      <p:italic r:id="rId60"/>
      <p:boldItalic r:id="rId61"/>
    </p:embeddedFont>
    <p:embeddedFont>
      <p:font typeface="Arimo"/>
      <p:regular r:id="rId62"/>
      <p:bold r:id="rId63"/>
      <p:italic r:id="rId64"/>
      <p:boldItalic r:id="rId65"/>
    </p:embeddedFont>
    <p:embeddedFont>
      <p:font typeface="Candara"/>
      <p:regular r:id="rId66"/>
      <p:bold r:id="rId67"/>
      <p:italic r:id="rId68"/>
      <p:boldItalic r:id="rId69"/>
    </p:embeddedFont>
    <p:embeddedFont>
      <p:font typeface="Saira Condensed Light"/>
      <p:regular r:id="rId70"/>
      <p:bold r:id="rId71"/>
    </p:embeddedFont>
    <p:embeddedFont>
      <p:font typeface="IBM Plex Sans SemiBold"/>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1EFB16-390B-4D51-96D7-1C1CAF145581}">
  <a:tblStyle styleId="{CA1EFB16-390B-4D51-96D7-1C1CAF14558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E2A1EC9-8235-4A9E-B410-FB7941FA4A82}"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IBMPlexSansSemiBold-bold.fntdata"/><Relationship Id="rId72" Type="http://schemas.openxmlformats.org/officeDocument/2006/relationships/font" Target="fonts/IBMPlexSansSemiBold-regular.fntdata"/><Relationship Id="rId31" Type="http://schemas.openxmlformats.org/officeDocument/2006/relationships/slide" Target="slides/slide22.xml"/><Relationship Id="rId75" Type="http://schemas.openxmlformats.org/officeDocument/2006/relationships/font" Target="fonts/IBMPlexSansSemiBold-boldItalic.fntdata"/><Relationship Id="rId30" Type="http://schemas.openxmlformats.org/officeDocument/2006/relationships/slide" Target="slides/slide21.xml"/><Relationship Id="rId74" Type="http://schemas.openxmlformats.org/officeDocument/2006/relationships/font" Target="fonts/IBMPlexSansSemiBold-italic.fntdata"/><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71" Type="http://schemas.openxmlformats.org/officeDocument/2006/relationships/font" Target="fonts/SairaCondensedLight-bold.fntdata"/><Relationship Id="rId70" Type="http://schemas.openxmlformats.org/officeDocument/2006/relationships/font" Target="fonts/SairaCondensedLight-regular.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Arimo-regular.fntdata"/><Relationship Id="rId61" Type="http://schemas.openxmlformats.org/officeDocument/2006/relationships/font" Target="fonts/Roboto-boldItalic.fntdata"/><Relationship Id="rId20" Type="http://schemas.openxmlformats.org/officeDocument/2006/relationships/slide" Target="slides/slide11.xml"/><Relationship Id="rId64" Type="http://schemas.openxmlformats.org/officeDocument/2006/relationships/font" Target="fonts/Arimo-italic.fntdata"/><Relationship Id="rId63" Type="http://schemas.openxmlformats.org/officeDocument/2006/relationships/font" Target="fonts/Arimo-bold.fntdata"/><Relationship Id="rId22" Type="http://schemas.openxmlformats.org/officeDocument/2006/relationships/slide" Target="slides/slide13.xml"/><Relationship Id="rId66" Type="http://schemas.openxmlformats.org/officeDocument/2006/relationships/font" Target="fonts/Candara-regular.fntdata"/><Relationship Id="rId21" Type="http://schemas.openxmlformats.org/officeDocument/2006/relationships/slide" Target="slides/slide12.xml"/><Relationship Id="rId65" Type="http://schemas.openxmlformats.org/officeDocument/2006/relationships/font" Target="fonts/Arimo-boldItalic.fntdata"/><Relationship Id="rId24" Type="http://schemas.openxmlformats.org/officeDocument/2006/relationships/slide" Target="slides/slide15.xml"/><Relationship Id="rId68" Type="http://schemas.openxmlformats.org/officeDocument/2006/relationships/font" Target="fonts/Candara-italic.fntdata"/><Relationship Id="rId23" Type="http://schemas.openxmlformats.org/officeDocument/2006/relationships/slide" Target="slides/slide14.xml"/><Relationship Id="rId67" Type="http://schemas.openxmlformats.org/officeDocument/2006/relationships/font" Target="fonts/Candara-bold.fntdata"/><Relationship Id="rId60" Type="http://schemas.openxmlformats.org/officeDocument/2006/relationships/font" Target="fonts/Roboto-italic.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Candara-boldItalic.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font" Target="fonts/IBMPlexSans-bold.fntdata"/><Relationship Id="rId10" Type="http://schemas.openxmlformats.org/officeDocument/2006/relationships/slide" Target="slides/slide1.xml"/><Relationship Id="rId54" Type="http://schemas.openxmlformats.org/officeDocument/2006/relationships/font" Target="fonts/IBMPlexSans-regular.fntdata"/><Relationship Id="rId13" Type="http://schemas.openxmlformats.org/officeDocument/2006/relationships/slide" Target="slides/slide4.xml"/><Relationship Id="rId57" Type="http://schemas.openxmlformats.org/officeDocument/2006/relationships/font" Target="fonts/IBMPlexSans-boldItalic.fntdata"/><Relationship Id="rId12" Type="http://schemas.openxmlformats.org/officeDocument/2006/relationships/slide" Target="slides/slide3.xml"/><Relationship Id="rId56" Type="http://schemas.openxmlformats.org/officeDocument/2006/relationships/font" Target="fonts/IBMPlexSans-italic.fntdata"/><Relationship Id="rId15" Type="http://schemas.openxmlformats.org/officeDocument/2006/relationships/slide" Target="slides/slide6.xml"/><Relationship Id="rId59" Type="http://schemas.openxmlformats.org/officeDocument/2006/relationships/font" Target="fonts/Roboto-bold.fntdata"/><Relationship Id="rId14" Type="http://schemas.openxmlformats.org/officeDocument/2006/relationships/slide" Target="slides/slide5.xml"/><Relationship Id="rId58" Type="http://schemas.openxmlformats.org/officeDocument/2006/relationships/font" Target="fonts/Roboto-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9d1c71f966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9d1c71f966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4a09982d8_0_7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64a09982d8_0_7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64a09982d8_0_7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4a09982d8_0_3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264a09982d8_0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4a09982d8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64a09982d8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64c13a3783_0_3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264c13a3783_0_3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366" name="Google Shape;366;g264c13a3783_0_32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64c13a3783_0_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64c13a3783_0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379" name="Google Shape;379;g264c13a3783_0_338: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c06dd30307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2c06dd30307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c06dd30307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g2c06dd30307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c06dd30307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2c06dd30307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c6f5345a6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c6f5345a6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c17703ed29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c17703ed29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4c13a378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264c13a378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
              <a:t>What you do know about satellite-derived flood products"; "How many flood products do you know, could you mention them", or "Do you have experience with it?"; "What is the actual output of VIR products?" etc... (we can do this with Slido or even as simple as asking the participants to type the answer in the chat column). After gaining their answer, slide 1 to 3 can be explained.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582d10a6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582d10a6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582d10a6c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582d10a6c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64f85eccf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64f85eccf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f1df31645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f1df31645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ba869483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ba869483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ba869483e9_0_5: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ba869483e9_0_5:notes"/>
          <p:cNvSpPr txBox="1"/>
          <p:nvPr>
            <p:ph idx="1" type="body"/>
          </p:nvPr>
        </p:nvSpPr>
        <p:spPr>
          <a:xfrm>
            <a:off x="685800" y="4343402"/>
            <a:ext cx="5486400" cy="4114800"/>
          </a:xfrm>
          <a:prstGeom prst="rect">
            <a:avLst/>
          </a:prstGeom>
          <a:noFill/>
          <a:ln>
            <a:noFill/>
          </a:ln>
        </p:spPr>
        <p:txBody>
          <a:bodyPr anchorCtr="0" anchor="t" bIns="45650" lIns="91300" spcFirstLastPara="1" rIns="91300" wrap="square" tIns="45650">
            <a:noAutofit/>
          </a:bodyPr>
          <a:lstStyle/>
          <a:p>
            <a:pPr indent="-88900" lvl="0" marL="16510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72" name="Google Shape;472;g2ba869483e9_0_5: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ba869483e9_0_15: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ba869483e9_0_15: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482" name="Google Shape;482;g2ba869483e9_0_15: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ba869483e9_0_11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ba869483e9_0_11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lnSpc>
                <a:spcPct val="100000"/>
              </a:lnSpc>
              <a:spcBef>
                <a:spcPts val="0"/>
              </a:spcBef>
              <a:spcAft>
                <a:spcPts val="0"/>
              </a:spcAft>
              <a:buSzPts val="1400"/>
              <a:buNone/>
            </a:pPr>
            <a:r>
              <a:t/>
            </a:r>
            <a:endParaRPr/>
          </a:p>
        </p:txBody>
      </p:sp>
      <p:sp>
        <p:nvSpPr>
          <p:cNvPr id="490" name="Google Shape;490;g2ba869483e9_0_11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sz="1400"/>
              <a:t>‹#›</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ba869483e9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ba869483e9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ba869483e9_0_406:notes"/>
          <p:cNvSpPr/>
          <p:nvPr>
            <p:ph idx="2" type="sldImg"/>
          </p:nvPr>
        </p:nvSpPr>
        <p:spPr>
          <a:xfrm>
            <a:off x="406400" y="698500"/>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2ba869483e9_0_4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dk1"/>
              </a:buClr>
              <a:buSzPts val="1400"/>
              <a:buFont typeface="Calibri"/>
              <a:buNone/>
            </a:pPr>
            <a:r>
              <a:rPr lang="en"/>
              <a:t>Visible Infrared Imaging Radiometer Suite (VIIRS) </a:t>
            </a:r>
            <a:endParaRPr/>
          </a:p>
          <a:p>
            <a:pPr indent="-228600" lvl="0" marL="457200" marR="0" rtl="0" algn="l">
              <a:lnSpc>
                <a:spcPct val="100000"/>
              </a:lnSpc>
              <a:spcBef>
                <a:spcPts val="0"/>
              </a:spcBef>
              <a:spcAft>
                <a:spcPts val="0"/>
              </a:spcAft>
              <a:buClr>
                <a:schemeClr val="dk1"/>
              </a:buClr>
              <a:buSzPts val="1400"/>
              <a:buFont typeface="Calibri"/>
              <a:buNone/>
            </a:pPr>
            <a:r>
              <a:rPr lang="en"/>
              <a:t>Geostationary Operational Environmental Satellite-R Series (GOES-R) </a:t>
            </a:r>
            <a:endParaRPr/>
          </a:p>
          <a:p>
            <a:pPr indent="-228600" lvl="0" marL="457200" marR="0" rtl="0" algn="l">
              <a:lnSpc>
                <a:spcPct val="100000"/>
              </a:lnSpc>
              <a:spcBef>
                <a:spcPts val="0"/>
              </a:spcBef>
              <a:spcAft>
                <a:spcPts val="0"/>
              </a:spcAft>
              <a:buClr>
                <a:schemeClr val="dk1"/>
              </a:buClr>
              <a:buSzPts val="1400"/>
              <a:buFont typeface="Calibri"/>
              <a:buNone/>
            </a:pPr>
            <a:r>
              <a:rPr lang="en"/>
              <a:t>The Advanced Microwave Scanning Radiometer 2 (AMSR2) onboard the GCOM-W1 </a:t>
            </a:r>
            <a:endParaRPr/>
          </a:p>
          <a:p>
            <a:pPr indent="-228600" lvl="0" marL="457200" marR="0" rtl="0" algn="l">
              <a:lnSpc>
                <a:spcPct val="100000"/>
              </a:lnSpc>
              <a:spcBef>
                <a:spcPts val="0"/>
              </a:spcBef>
              <a:spcAft>
                <a:spcPts val="0"/>
              </a:spcAft>
              <a:buClr>
                <a:schemeClr val="dk1"/>
              </a:buClr>
              <a:buSzPts val="1400"/>
              <a:buFont typeface="Calibri"/>
              <a:buNone/>
            </a:pPr>
            <a:r>
              <a:t/>
            </a:r>
            <a:endParaRPr/>
          </a:p>
        </p:txBody>
      </p:sp>
      <p:sp>
        <p:nvSpPr>
          <p:cNvPr id="514" name="Google Shape;514;g2ba869483e9_0_4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
                <a:solidFill>
                  <a:srgbClr val="000000"/>
                </a:solidFill>
              </a:rPr>
              <a:t>‹#›</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ba869483e9_0_1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ba869483e9_0_1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ba869483e9_0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a869483e9_0_9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ba869483e9_0_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ba869483e9_0_9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ba869483e9_0_1286:notes"/>
          <p:cNvSpPr txBox="1"/>
          <p:nvPr>
            <p:ph idx="1" type="body"/>
          </p:nvPr>
        </p:nvSpPr>
        <p:spPr>
          <a:xfrm>
            <a:off x="685801" y="4343407"/>
            <a:ext cx="5486400" cy="4114800"/>
          </a:xfrm>
          <a:prstGeom prst="rect">
            <a:avLst/>
          </a:prstGeom>
          <a:noFill/>
          <a:ln>
            <a:noFill/>
          </a:ln>
        </p:spPr>
        <p:txBody>
          <a:bodyPr anchorCtr="0" anchor="t" bIns="48875" lIns="97775" spcFirstLastPara="1" rIns="97775" wrap="square" tIns="48875">
            <a:noAutofit/>
          </a:bodyPr>
          <a:lstStyle/>
          <a:p>
            <a:pPr indent="0" lvl="0" marL="0" rtl="0" algn="l">
              <a:lnSpc>
                <a:spcPct val="100000"/>
              </a:lnSpc>
              <a:spcBef>
                <a:spcPts val="0"/>
              </a:spcBef>
              <a:spcAft>
                <a:spcPts val="0"/>
              </a:spcAft>
              <a:buSzPts val="1200"/>
              <a:buNone/>
            </a:pPr>
            <a:r>
              <a:t/>
            </a:r>
            <a:endParaRPr/>
          </a:p>
        </p:txBody>
      </p:sp>
      <p:sp>
        <p:nvSpPr>
          <p:cNvPr id="545" name="Google Shape;545;g2ba869483e9_0_1286:notes"/>
          <p:cNvSpPr/>
          <p:nvPr>
            <p:ph idx="2" type="sldImg"/>
          </p:nvPr>
        </p:nvSpPr>
        <p:spPr>
          <a:xfrm>
            <a:off x="-427137" y="686741"/>
            <a:ext cx="7712100" cy="3427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ba869483e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ba869483e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64c13a3783_0_6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64c13a3783_0_6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5 minutes activity:</a:t>
            </a:r>
            <a:endParaRPr sz="10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title and picture appear, text hide</a:t>
            </a:r>
            <a:endParaRPr sz="10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we ask participants:</a:t>
            </a:r>
            <a:endParaRPr sz="10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How do you think the strength and weakness of using satellite as the tool to assess flood risk?  (Mr. Faalih or Mr Rion)</a:t>
            </a:r>
            <a:endParaRPr sz="10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rgbClr val="444746"/>
              </a:buClr>
              <a:buSzPts val="1050"/>
              <a:buFont typeface="Roboto"/>
              <a:buNone/>
            </a:pPr>
            <a:r>
              <a:rPr lang="en" sz="1050">
                <a:solidFill>
                  <a:srgbClr val="444746"/>
                </a:solidFill>
                <a:highlight>
                  <a:srgbClr val="FFFFFF"/>
                </a:highlight>
                <a:latin typeface="Roboto"/>
                <a:ea typeface="Roboto"/>
                <a:cs typeface="Roboto"/>
                <a:sym typeface="Roboto"/>
              </a:rPr>
              <a:t>raise your hand and let us know your thought.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64f85eccf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64f85eccf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64c13a3783_0_16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264c13a3783_0_16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64c13a3783_0_16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03" name="Google Shape;603;g264c13a3783_0_16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6a75826470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g26a75826470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6a75826470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g26a75826470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97bb04bf4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97bb04bf4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c06dd303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c06dd303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64f85eccf7_0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64f85eccf7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4 - 5 minutes activity</a:t>
            </a:r>
            <a:endParaRPr sz="10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rgbClr val="444746"/>
                </a:solidFill>
                <a:highlight>
                  <a:srgbClr val="FFFFFF"/>
                </a:highlight>
                <a:latin typeface="Roboto"/>
                <a:ea typeface="Roboto"/>
                <a:cs typeface="Roboto"/>
                <a:sym typeface="Roboto"/>
              </a:rPr>
              <a:t>Question for participants:</a:t>
            </a:r>
            <a:endParaRPr sz="10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rgbClr val="444746"/>
              </a:buClr>
              <a:buSzPts val="1050"/>
              <a:buFont typeface="Roboto"/>
              <a:buNone/>
            </a:pPr>
            <a:r>
              <a:rPr lang="en" sz="1050">
                <a:solidFill>
                  <a:srgbClr val="444746"/>
                </a:solidFill>
                <a:highlight>
                  <a:srgbClr val="FFFFFF"/>
                </a:highlight>
                <a:latin typeface="Roboto"/>
                <a:ea typeface="Roboto"/>
                <a:cs typeface="Roboto"/>
                <a:sym typeface="Roboto"/>
              </a:rPr>
              <a:t>can anyone tell what happen?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6a3c43a8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6a3c43a8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c17703ed29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1c17703ed29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64f85eccf7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g264f85eccf7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c6f5345a6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c6f5345a6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97bb04bf4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97bb04bf4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64a09982d8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64a09982d8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64a09982d8_0_6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4a09982d8_0_6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64a09982d8_0_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64a09982d8_0_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g264a09982d8_0_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hyperlink" Target="http://www.noaa.gov/oceans-coasts" TargetMode="External"/><Relationship Id="rId13" Type="http://schemas.openxmlformats.org/officeDocument/2006/relationships/image" Target="../media/image20.png"/><Relationship Id="rId12" Type="http://schemas.openxmlformats.org/officeDocument/2006/relationships/hyperlink" Target="http://www.noaa.gov/weather" TargetMode="External"/><Relationship Id="rId1" Type="http://schemas.openxmlformats.org/officeDocument/2006/relationships/slideMaster" Target="../slideMasters/slideMaster2.xml"/><Relationship Id="rId2" Type="http://schemas.openxmlformats.org/officeDocument/2006/relationships/hyperlink" Target="http://www.noaa.gov/marine-aviation" TargetMode="External"/><Relationship Id="rId3" Type="http://schemas.openxmlformats.org/officeDocument/2006/relationships/image" Target="../media/image1.png"/><Relationship Id="rId4" Type="http://schemas.openxmlformats.org/officeDocument/2006/relationships/hyperlink" Target="http://www.noaa.gov/research" TargetMode="External"/><Relationship Id="rId9" Type="http://schemas.openxmlformats.org/officeDocument/2006/relationships/image" Target="../media/image4.png"/><Relationship Id="rId14" Type="http://schemas.openxmlformats.org/officeDocument/2006/relationships/image" Target="../media/image11.jpg"/><Relationship Id="rId5" Type="http://schemas.openxmlformats.org/officeDocument/2006/relationships/image" Target="../media/image5.png"/><Relationship Id="rId6" Type="http://schemas.openxmlformats.org/officeDocument/2006/relationships/hyperlink" Target="http://www.noaa.gov/satellites" TargetMode="External"/><Relationship Id="rId7" Type="http://schemas.openxmlformats.org/officeDocument/2006/relationships/image" Target="../media/image3.png"/><Relationship Id="rId8" Type="http://schemas.openxmlformats.org/officeDocument/2006/relationships/hyperlink" Target="http://www.noaa.gov/fisheries"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4" name="Shape 74"/>
        <p:cNvGrpSpPr/>
        <p:nvPr/>
      </p:nvGrpSpPr>
      <p:grpSpPr>
        <a:xfrm>
          <a:off x="0" y="0"/>
          <a:ext cx="0" cy="0"/>
          <a:chOff x="0" y="0"/>
          <a:chExt cx="0" cy="0"/>
        </a:xfrm>
      </p:grpSpPr>
      <p:sp>
        <p:nvSpPr>
          <p:cNvPr id="75" name="Google Shape;75;p14"/>
          <p:cNvSpPr txBox="1"/>
          <p:nvPr>
            <p:ph type="title"/>
          </p:nvPr>
        </p:nvSpPr>
        <p:spPr>
          <a:xfrm>
            <a:off x="513085" y="176148"/>
            <a:ext cx="7521000" cy="235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4"/>
          <p:cNvSpPr txBox="1"/>
          <p:nvPr>
            <p:ph idx="1" type="body"/>
          </p:nvPr>
        </p:nvSpPr>
        <p:spPr>
          <a:xfrm>
            <a:off x="1482155" y="1443223"/>
            <a:ext cx="4350900" cy="9420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400"/>
              <a:buNone/>
              <a:defRPr/>
            </a:lvl1pPr>
            <a:lvl2pPr indent="-371475" lvl="1" marL="914400" rtl="0" algn="l">
              <a:lnSpc>
                <a:spcPct val="100000"/>
              </a:lnSpc>
              <a:spcBef>
                <a:spcPts val="0"/>
              </a:spcBef>
              <a:spcAft>
                <a:spcPts val="0"/>
              </a:spcAft>
              <a:buSzPts val="2250"/>
              <a:buChar char="•"/>
              <a:defRPr/>
            </a:lvl2pPr>
            <a:lvl3pPr indent="-365760" lvl="2" marL="1371600" rtl="0" algn="l">
              <a:lnSpc>
                <a:spcPct val="100000"/>
              </a:lnSpc>
              <a:spcBef>
                <a:spcPts val="0"/>
              </a:spcBef>
              <a:spcAft>
                <a:spcPts val="0"/>
              </a:spcAft>
              <a:buSzPts val="2160"/>
              <a:buChar char="–"/>
              <a:defRPr/>
            </a:lvl3pPr>
            <a:lvl4pPr indent="-342900" lvl="3" marL="1828800" rtl="0" algn="l">
              <a:lnSpc>
                <a:spcPct val="100000"/>
              </a:lnSpc>
              <a:spcBef>
                <a:spcPts val="0"/>
              </a:spcBef>
              <a:spcAft>
                <a:spcPts val="0"/>
              </a:spcAft>
              <a:buSzPts val="1800"/>
              <a:buChar char="•"/>
              <a:defRPr/>
            </a:lvl4pPr>
            <a:lvl5pPr indent="-330326" lvl="4" marL="2286000" rtl="0" algn="l">
              <a:lnSpc>
                <a:spcPct val="100000"/>
              </a:lnSpc>
              <a:spcBef>
                <a:spcPts val="0"/>
              </a:spcBef>
              <a:spcAft>
                <a:spcPts val="0"/>
              </a:spcAft>
              <a:buSzPts val="1602"/>
              <a:buChar char="-"/>
              <a:defRPr/>
            </a:lvl5pPr>
            <a:lvl6pPr indent="-330326" lvl="5" marL="2743200" rtl="0" algn="l">
              <a:lnSpc>
                <a:spcPct val="100000"/>
              </a:lnSpc>
              <a:spcBef>
                <a:spcPts val="0"/>
              </a:spcBef>
              <a:spcAft>
                <a:spcPts val="0"/>
              </a:spcAft>
              <a:buSzPts val="1602"/>
              <a:buChar char="-"/>
              <a:defRPr/>
            </a:lvl6pPr>
            <a:lvl7pPr indent="-330326" lvl="6" marL="3200400" rtl="0" algn="l">
              <a:lnSpc>
                <a:spcPct val="100000"/>
              </a:lnSpc>
              <a:spcBef>
                <a:spcPts val="0"/>
              </a:spcBef>
              <a:spcAft>
                <a:spcPts val="0"/>
              </a:spcAft>
              <a:buSzPts val="1602"/>
              <a:buChar char="-"/>
              <a:defRPr/>
            </a:lvl7pPr>
            <a:lvl8pPr indent="-330327" lvl="7" marL="3657600" rtl="0" algn="l">
              <a:lnSpc>
                <a:spcPct val="100000"/>
              </a:lnSpc>
              <a:spcBef>
                <a:spcPts val="0"/>
              </a:spcBef>
              <a:spcAft>
                <a:spcPts val="0"/>
              </a:spcAft>
              <a:buSzPts val="1602"/>
              <a:buChar char="-"/>
              <a:defRPr/>
            </a:lvl8pPr>
            <a:lvl9pPr indent="-330327" lvl="8" marL="4114800" rtl="0" algn="l">
              <a:lnSpc>
                <a:spcPct val="100000"/>
              </a:lnSpc>
              <a:spcBef>
                <a:spcPts val="0"/>
              </a:spcBef>
              <a:spcAft>
                <a:spcPts val="0"/>
              </a:spcAft>
              <a:buSzPts val="1602"/>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77" name="Shape 77"/>
        <p:cNvGrpSpPr/>
        <p:nvPr/>
      </p:nvGrpSpPr>
      <p:grpSpPr>
        <a:xfrm>
          <a:off x="0" y="0"/>
          <a:ext cx="0" cy="0"/>
          <a:chOff x="0" y="0"/>
          <a:chExt cx="0" cy="0"/>
        </a:xfrm>
      </p:grpSpPr>
      <p:sp>
        <p:nvSpPr>
          <p:cNvPr id="78" name="Google Shape;78;p15"/>
          <p:cNvSpPr/>
          <p:nvPr/>
        </p:nvSpPr>
        <p:spPr>
          <a:xfrm>
            <a:off x="410810" y="0"/>
            <a:ext cx="87309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32"/>
              <a:buFont typeface="Arial"/>
              <a:buNone/>
            </a:pPr>
            <a:r>
              <a:t/>
            </a:r>
            <a:endParaRPr b="0" i="0" sz="1632" u="none" cap="none" strike="noStrike">
              <a:solidFill>
                <a:schemeClr val="lt1"/>
              </a:solidFill>
              <a:latin typeface="Arial"/>
              <a:ea typeface="Arial"/>
              <a:cs typeface="Arial"/>
              <a:sym typeface="Arial"/>
            </a:endParaRPr>
          </a:p>
        </p:txBody>
      </p:sp>
      <p:cxnSp>
        <p:nvCxnSpPr>
          <p:cNvPr id="79" name="Google Shape;79;p15"/>
          <p:cNvCxnSpPr/>
          <p:nvPr/>
        </p:nvCxnSpPr>
        <p:spPr>
          <a:xfrm>
            <a:off x="2285999" y="457200"/>
            <a:ext cx="0" cy="2605200"/>
          </a:xfrm>
          <a:prstGeom prst="straightConnector1">
            <a:avLst/>
          </a:prstGeom>
          <a:noFill/>
          <a:ln cap="flat" cmpd="sng" w="12700">
            <a:solidFill>
              <a:srgbClr val="3687F3"/>
            </a:solidFill>
            <a:prstDash val="solid"/>
            <a:round/>
            <a:headEnd len="sm" w="sm" type="none"/>
            <a:tailEnd len="sm" w="sm" type="none"/>
          </a:ln>
        </p:spPr>
      </p:cxnSp>
      <p:grpSp>
        <p:nvGrpSpPr>
          <p:cNvPr id="80" name="Google Shape;80;p15"/>
          <p:cNvGrpSpPr/>
          <p:nvPr/>
        </p:nvGrpSpPr>
        <p:grpSpPr>
          <a:xfrm>
            <a:off x="-30388" y="0"/>
            <a:ext cx="472440" cy="5143500"/>
            <a:chOff x="-15240" y="0"/>
            <a:chExt cx="472440" cy="6858000"/>
          </a:xfrm>
        </p:grpSpPr>
        <p:sp>
          <p:nvSpPr>
            <p:cNvPr id="81" name="Google Shape;81;p15"/>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32"/>
                <a:buFont typeface="Arial"/>
                <a:buNone/>
              </a:pPr>
              <a:r>
                <a:t/>
              </a:r>
              <a:endParaRPr b="0" i="0" sz="1632" u="none" cap="none" strike="noStrike">
                <a:solidFill>
                  <a:schemeClr val="lt1"/>
                </a:solidFill>
                <a:latin typeface="Arial"/>
                <a:ea typeface="Arial"/>
                <a:cs typeface="Arial"/>
                <a:sym typeface="Arial"/>
              </a:endParaRPr>
            </a:p>
          </p:txBody>
        </p:sp>
        <p:sp>
          <p:nvSpPr>
            <p:cNvPr id="82" name="Google Shape;82;p15"/>
            <p:cNvSpPr/>
            <p:nvPr/>
          </p:nvSpPr>
          <p:spPr>
            <a:xfrm>
              <a:off x="16002" y="3197352"/>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32"/>
                <a:buFont typeface="Arial"/>
                <a:buNone/>
              </a:pPr>
              <a:r>
                <a:t/>
              </a:r>
              <a:endParaRPr b="0" i="0" sz="1632" u="none" cap="none" strike="noStrike">
                <a:solidFill>
                  <a:schemeClr val="lt1"/>
                </a:solidFill>
                <a:latin typeface="Arial"/>
                <a:ea typeface="Arial"/>
                <a:cs typeface="Arial"/>
                <a:sym typeface="Arial"/>
              </a:endParaRPr>
            </a:p>
          </p:txBody>
        </p:sp>
        <p:pic>
          <p:nvPicPr>
            <p:cNvPr descr="C:\Users\jacqui.fenner\Desktop\PTT templates\images\noaa icons\noaa_icons-04.png" id="83" name="Google Shape;83;p15">
              <a:hlinkClick r:id="rId2"/>
            </p:cNvPr>
            <p:cNvPicPr preferRelativeResize="0"/>
            <p:nvPr/>
          </p:nvPicPr>
          <p:blipFill rotWithShape="1">
            <a:blip r:embed="rId3">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84" name="Google Shape;84;p15">
              <a:hlinkClick r:id="rId4"/>
            </p:cNvPr>
            <p:cNvPicPr preferRelativeResize="0"/>
            <p:nvPr/>
          </p:nvPicPr>
          <p:blipFill rotWithShape="1">
            <a:blip r:embed="rId5">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85" name="Google Shape;85;p15">
              <a:hlinkClick r:id="rId6"/>
            </p:cNvPr>
            <p:cNvPicPr preferRelativeResize="0"/>
            <p:nvPr/>
          </p:nvPicPr>
          <p:blipFill rotWithShape="1">
            <a:blip r:embed="rId7">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86" name="Google Shape;86;p15">
              <a:hlinkClick r:id="rId8"/>
            </p:cNvPr>
            <p:cNvPicPr preferRelativeResize="0"/>
            <p:nvPr/>
          </p:nvPicPr>
          <p:blipFill rotWithShape="1">
            <a:blip r:embed="rId9">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87" name="Google Shape;87;p15">
              <a:hlinkClick r:id="rId10"/>
            </p:cNvPr>
            <p:cNvPicPr preferRelativeResize="0"/>
            <p:nvPr/>
          </p:nvPicPr>
          <p:blipFill rotWithShape="1">
            <a:blip r:embed="rId11">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88" name="Google Shape;88;p15">
              <a:hlinkClick r:id="rId12"/>
            </p:cNvPr>
            <p:cNvPicPr preferRelativeResize="0"/>
            <p:nvPr/>
          </p:nvPicPr>
          <p:blipFill rotWithShape="1">
            <a:blip r:embed="rId13">
              <a:alphaModFix/>
            </a:blip>
            <a:srcRect b="0" l="0" r="0" t="0"/>
            <a:stretch/>
          </p:blipFill>
          <p:spPr>
            <a:xfrm>
              <a:off x="-15240" y="381000"/>
              <a:ext cx="472440" cy="324009"/>
            </a:xfrm>
            <a:prstGeom prst="rect">
              <a:avLst/>
            </a:prstGeom>
            <a:noFill/>
            <a:ln>
              <a:noFill/>
            </a:ln>
          </p:spPr>
        </p:pic>
        <p:grpSp>
          <p:nvGrpSpPr>
            <p:cNvPr id="89" name="Google Shape;89;p15"/>
            <p:cNvGrpSpPr/>
            <p:nvPr/>
          </p:nvGrpSpPr>
          <p:grpSpPr>
            <a:xfrm>
              <a:off x="15148" y="0"/>
              <a:ext cx="420600" cy="6858000"/>
              <a:chOff x="15148" y="0"/>
              <a:chExt cx="420600" cy="6858000"/>
            </a:xfrm>
          </p:grpSpPr>
          <p:grpSp>
            <p:nvGrpSpPr>
              <p:cNvPr id="90" name="Google Shape;90;p15"/>
              <p:cNvGrpSpPr/>
              <p:nvPr/>
            </p:nvGrpSpPr>
            <p:grpSpPr>
              <a:xfrm>
                <a:off x="15148" y="1066800"/>
                <a:ext cx="420600" cy="5334000"/>
                <a:chOff x="15148" y="1066800"/>
                <a:chExt cx="420600" cy="5334000"/>
              </a:xfrm>
            </p:grpSpPr>
            <p:cxnSp>
              <p:nvCxnSpPr>
                <p:cNvPr id="91" name="Google Shape;91;p15"/>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92" name="Google Shape;92;p15"/>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93" name="Google Shape;93;p15"/>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94" name="Google Shape;94;p15"/>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95" name="Google Shape;95;p15"/>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96" name="Google Shape;96;p15"/>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97" name="Google Shape;97;p15"/>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98" name="Google Shape;98;p15"/>
          <p:cNvSpPr txBox="1"/>
          <p:nvPr>
            <p:ph type="ctrTitle"/>
          </p:nvPr>
        </p:nvSpPr>
        <p:spPr>
          <a:xfrm>
            <a:off x="2514600" y="400050"/>
            <a:ext cx="6275100" cy="923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4000">
                <a:solidFill>
                  <a:schemeClr val="lt1"/>
                </a:solidFill>
                <a:latin typeface="Candara"/>
                <a:ea typeface="Candara"/>
                <a:cs typeface="Candara"/>
                <a:sym typeface="Candar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5"/>
          <p:cNvSpPr txBox="1"/>
          <p:nvPr>
            <p:ph idx="1" type="subTitle"/>
          </p:nvPr>
        </p:nvSpPr>
        <p:spPr>
          <a:xfrm>
            <a:off x="2534520" y="1653582"/>
            <a:ext cx="6358500" cy="230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b="1" sz="2000" cap="none">
                <a:solidFill>
                  <a:schemeClr val="lt2"/>
                </a:solidFill>
                <a:latin typeface="Candara"/>
                <a:ea typeface="Candara"/>
                <a:cs typeface="Candara"/>
                <a:sym typeface="Candara"/>
              </a:defRPr>
            </a:lvl1pPr>
            <a:lvl2pPr lvl="1" rtl="0" algn="l">
              <a:lnSpc>
                <a:spcPct val="100000"/>
              </a:lnSpc>
              <a:spcBef>
                <a:spcPts val="0"/>
              </a:spcBef>
              <a:spcAft>
                <a:spcPts val="0"/>
              </a:spcAft>
              <a:buSzPts val="2250"/>
              <a:buChar char="•"/>
              <a:defRPr/>
            </a:lvl2pPr>
            <a:lvl3pPr lvl="2" rtl="0" algn="l">
              <a:lnSpc>
                <a:spcPct val="100000"/>
              </a:lnSpc>
              <a:spcBef>
                <a:spcPts val="0"/>
              </a:spcBef>
              <a:spcAft>
                <a:spcPts val="0"/>
              </a:spcAft>
              <a:buSzPts val="2160"/>
              <a:buChar char="–"/>
              <a:defRPr/>
            </a:lvl3pPr>
            <a:lvl4pPr lvl="3" rtl="0" algn="l">
              <a:lnSpc>
                <a:spcPct val="100000"/>
              </a:lnSpc>
              <a:spcBef>
                <a:spcPts val="0"/>
              </a:spcBef>
              <a:spcAft>
                <a:spcPts val="0"/>
              </a:spcAft>
              <a:buSzPts val="1800"/>
              <a:buChar char="•"/>
              <a:defRPr/>
            </a:lvl4pPr>
            <a:lvl5pPr lvl="4" rtl="0" algn="l">
              <a:lnSpc>
                <a:spcPct val="100000"/>
              </a:lnSpc>
              <a:spcBef>
                <a:spcPts val="0"/>
              </a:spcBef>
              <a:spcAft>
                <a:spcPts val="0"/>
              </a:spcAft>
              <a:buSzPts val="1602"/>
              <a:buChar char="-"/>
              <a:defRPr/>
            </a:lvl5pPr>
            <a:lvl6pPr lvl="5" rtl="0" algn="l">
              <a:lnSpc>
                <a:spcPct val="100000"/>
              </a:lnSpc>
              <a:spcBef>
                <a:spcPts val="0"/>
              </a:spcBef>
              <a:spcAft>
                <a:spcPts val="0"/>
              </a:spcAft>
              <a:buSzPts val="1602"/>
              <a:buChar char="-"/>
              <a:defRPr/>
            </a:lvl6pPr>
            <a:lvl7pPr lvl="6" rtl="0" algn="l">
              <a:lnSpc>
                <a:spcPct val="100000"/>
              </a:lnSpc>
              <a:spcBef>
                <a:spcPts val="0"/>
              </a:spcBef>
              <a:spcAft>
                <a:spcPts val="0"/>
              </a:spcAft>
              <a:buSzPts val="1602"/>
              <a:buChar char="-"/>
              <a:defRPr/>
            </a:lvl7pPr>
            <a:lvl8pPr lvl="7" rtl="0" algn="l">
              <a:lnSpc>
                <a:spcPct val="100000"/>
              </a:lnSpc>
              <a:spcBef>
                <a:spcPts val="0"/>
              </a:spcBef>
              <a:spcAft>
                <a:spcPts val="0"/>
              </a:spcAft>
              <a:buSzPts val="1602"/>
              <a:buChar char="-"/>
              <a:defRPr/>
            </a:lvl8pPr>
            <a:lvl9pPr lvl="8" rtl="0" algn="l">
              <a:lnSpc>
                <a:spcPct val="100000"/>
              </a:lnSpc>
              <a:spcBef>
                <a:spcPts val="0"/>
              </a:spcBef>
              <a:spcAft>
                <a:spcPts val="0"/>
              </a:spcAft>
              <a:buSzPts val="1602"/>
              <a:buChar char="-"/>
              <a:defRPr/>
            </a:lvl9pPr>
          </a:lstStyle>
          <a:p/>
        </p:txBody>
      </p:sp>
      <p:pic>
        <p:nvPicPr>
          <p:cNvPr id="100" name="Google Shape;100;p15"/>
          <p:cNvPicPr preferRelativeResize="0"/>
          <p:nvPr/>
        </p:nvPicPr>
        <p:blipFill rotWithShape="1">
          <a:blip r:embed="rId14">
            <a:alphaModFix/>
          </a:blip>
          <a:srcRect b="18873" l="0" r="0" t="18879"/>
          <a:stretch/>
        </p:blipFill>
        <p:spPr>
          <a:xfrm>
            <a:off x="412576" y="3200400"/>
            <a:ext cx="8729078" cy="19431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1" name="Shape 101"/>
        <p:cNvGrpSpPr/>
        <p:nvPr/>
      </p:nvGrpSpPr>
      <p:grpSpPr>
        <a:xfrm>
          <a:off x="0" y="0"/>
          <a:ext cx="0" cy="0"/>
          <a:chOff x="0" y="0"/>
          <a:chExt cx="0" cy="0"/>
        </a:xfrm>
      </p:grpSpPr>
      <p:sp>
        <p:nvSpPr>
          <p:cNvPr id="102" name="Google Shape;102;p16"/>
          <p:cNvSpPr txBox="1"/>
          <p:nvPr>
            <p:ph type="title"/>
          </p:nvPr>
        </p:nvSpPr>
        <p:spPr>
          <a:xfrm>
            <a:off x="513085" y="176148"/>
            <a:ext cx="7538700" cy="235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atin typeface="Candara"/>
                <a:ea typeface="Candara"/>
                <a:cs typeface="Candara"/>
                <a:sym typeface="Candara"/>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p17"/>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106" name="Shape 106"/>
        <p:cNvGrpSpPr/>
        <p:nvPr/>
      </p:nvGrpSpPr>
      <p:grpSpPr>
        <a:xfrm>
          <a:off x="0" y="0"/>
          <a:ext cx="0" cy="0"/>
          <a:chOff x="0" y="0"/>
          <a:chExt cx="0" cy="0"/>
        </a:xfrm>
      </p:grpSpPr>
      <p:sp>
        <p:nvSpPr>
          <p:cNvPr id="107" name="Google Shape;107;p18"/>
          <p:cNvSpPr txBox="1"/>
          <p:nvPr>
            <p:ph idx="1" type="body"/>
          </p:nvPr>
        </p:nvSpPr>
        <p:spPr>
          <a:xfrm>
            <a:off x="457200" y="1143000"/>
            <a:ext cx="8229600" cy="3394500"/>
          </a:xfrm>
          <a:prstGeom prst="rect">
            <a:avLst/>
          </a:prstGeom>
          <a:noFill/>
          <a:ln>
            <a:noFill/>
          </a:ln>
        </p:spPr>
        <p:txBody>
          <a:bodyPr anchorCtr="0" anchor="t" bIns="0" lIns="0" spcFirstLastPara="1" rIns="0" wrap="square" tIns="0">
            <a:no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8" name="Google Shape;108;p18"/>
          <p:cNvSpPr/>
          <p:nvPr/>
        </p:nvSpPr>
        <p:spPr>
          <a:xfrm>
            <a:off x="0" y="0"/>
            <a:ext cx="6836100" cy="514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18"/>
          <p:cNvSpPr txBox="1"/>
          <p:nvPr>
            <p:ph type="title"/>
          </p:nvPr>
        </p:nvSpPr>
        <p:spPr>
          <a:xfrm>
            <a:off x="685800" y="33350"/>
            <a:ext cx="6836100" cy="393600"/>
          </a:xfrm>
          <a:prstGeom prst="rect">
            <a:avLst/>
          </a:prstGeom>
          <a:solidFill>
            <a:schemeClr val="lt1"/>
          </a:solidFill>
          <a:ln>
            <a:noFill/>
          </a:ln>
        </p:spPr>
        <p:txBody>
          <a:bodyPr anchorCtr="0" anchor="ctr" bIns="0" lIns="0" spcFirstLastPara="1" rIns="0" wrap="square" tIns="0">
            <a:noAutofit/>
          </a:bodyPr>
          <a:lstStyle>
            <a:lvl1pPr lvl="0" marR="0" rtl="0" algn="ctr">
              <a:spcBef>
                <a:spcPts val="0"/>
              </a:spcBef>
              <a:spcAft>
                <a:spcPts val="0"/>
              </a:spcAft>
              <a:buClr>
                <a:srgbClr val="002060"/>
              </a:buClr>
              <a:buSzPts val="3200"/>
              <a:buFont typeface="Calibri"/>
              <a:buNone/>
              <a:defRPr b="1" i="0" sz="3200" u="none" cap="none" strike="noStrike">
                <a:solidFill>
                  <a:srgbClr val="00206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0" name="Google Shape;110;p18"/>
          <p:cNvSpPr/>
          <p:nvPr/>
        </p:nvSpPr>
        <p:spPr>
          <a:xfrm>
            <a:off x="0" y="514350"/>
            <a:ext cx="8686800" cy="13800"/>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mo"/>
              <a:ea typeface="Arimo"/>
              <a:cs typeface="Arimo"/>
              <a:sym typeface="Arimo"/>
            </a:endParaRPr>
          </a:p>
        </p:txBody>
      </p:sp>
      <p:sp>
        <p:nvSpPr>
          <p:cNvPr id="111" name="Google Shape;111;p1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a:solidFill>
                  <a:schemeClr val="dk1"/>
                </a:solidFill>
                <a:latin typeface="Calibri"/>
                <a:ea typeface="Calibri"/>
                <a:cs typeface="Calibri"/>
                <a:sym typeface="Calibri"/>
              </a:defRPr>
            </a:lvl1pPr>
            <a:lvl2pPr lvl="1" rtl="0">
              <a:buNone/>
              <a:defRPr>
                <a:solidFill>
                  <a:schemeClr val="dk1"/>
                </a:solidFill>
                <a:latin typeface="Calibri"/>
                <a:ea typeface="Calibri"/>
                <a:cs typeface="Calibri"/>
                <a:sym typeface="Calibri"/>
              </a:defRPr>
            </a:lvl2pPr>
            <a:lvl3pPr lvl="2" rtl="0">
              <a:buNone/>
              <a:defRPr>
                <a:solidFill>
                  <a:schemeClr val="dk1"/>
                </a:solidFill>
                <a:latin typeface="Calibri"/>
                <a:ea typeface="Calibri"/>
                <a:cs typeface="Calibri"/>
                <a:sym typeface="Calibri"/>
              </a:defRPr>
            </a:lvl3pPr>
            <a:lvl4pPr lvl="3" rtl="0">
              <a:buNone/>
              <a:defRPr>
                <a:solidFill>
                  <a:schemeClr val="dk1"/>
                </a:solidFill>
                <a:latin typeface="Calibri"/>
                <a:ea typeface="Calibri"/>
                <a:cs typeface="Calibri"/>
                <a:sym typeface="Calibri"/>
              </a:defRPr>
            </a:lvl4pPr>
            <a:lvl5pPr lvl="4" rtl="0">
              <a:buNone/>
              <a:defRPr>
                <a:solidFill>
                  <a:schemeClr val="dk1"/>
                </a:solidFill>
                <a:latin typeface="Calibri"/>
                <a:ea typeface="Calibri"/>
                <a:cs typeface="Calibri"/>
                <a:sym typeface="Calibri"/>
              </a:defRPr>
            </a:lvl5pPr>
            <a:lvl6pPr lvl="5" rtl="0">
              <a:buNone/>
              <a:defRPr>
                <a:solidFill>
                  <a:schemeClr val="dk1"/>
                </a:solidFill>
                <a:latin typeface="Calibri"/>
                <a:ea typeface="Calibri"/>
                <a:cs typeface="Calibri"/>
                <a:sym typeface="Calibri"/>
              </a:defRPr>
            </a:lvl6pPr>
            <a:lvl7pPr lvl="6" rtl="0">
              <a:buNone/>
              <a:defRPr>
                <a:solidFill>
                  <a:schemeClr val="dk1"/>
                </a:solidFill>
                <a:latin typeface="Calibri"/>
                <a:ea typeface="Calibri"/>
                <a:cs typeface="Calibri"/>
                <a:sym typeface="Calibri"/>
              </a:defRPr>
            </a:lvl7pPr>
            <a:lvl8pPr lvl="7" rtl="0">
              <a:buNone/>
              <a:defRPr>
                <a:solidFill>
                  <a:schemeClr val="dk1"/>
                </a:solidFill>
                <a:latin typeface="Calibri"/>
                <a:ea typeface="Calibri"/>
                <a:cs typeface="Calibri"/>
                <a:sym typeface="Calibri"/>
              </a:defRPr>
            </a:lvl8pPr>
            <a:lvl9pPr lvl="8" rtl="0">
              <a:buNone/>
              <a:defRPr>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19"/>
          <p:cNvSpPr txBox="1"/>
          <p:nvPr>
            <p:ph idx="10" type="dt"/>
          </p:nvPr>
        </p:nvSpPr>
        <p:spPr>
          <a:xfrm>
            <a:off x="457200" y="4767263"/>
            <a:ext cx="2133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4" name="Google Shape;114;p19"/>
          <p:cNvSpPr txBox="1"/>
          <p:nvPr>
            <p:ph idx="11" type="ftr"/>
          </p:nvPr>
        </p:nvSpPr>
        <p:spPr>
          <a:xfrm>
            <a:off x="3124200" y="4767263"/>
            <a:ext cx="2895600" cy="2739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5" name="Google Shape;115;p19"/>
          <p:cNvSpPr txBox="1"/>
          <p:nvPr>
            <p:ph idx="12" type="sldNum"/>
          </p:nvPr>
        </p:nvSpPr>
        <p:spPr>
          <a:xfrm>
            <a:off x="6553200" y="4767263"/>
            <a:ext cx="21336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888888"/>
                </a:solidFill>
                <a:latin typeface="Arial"/>
                <a:ea typeface="Arial"/>
                <a:cs typeface="Arial"/>
                <a:sym typeface="Arial"/>
              </a:defRPr>
            </a:lvl1pPr>
            <a:lvl2pPr indent="0" lvl="1" marL="0" marR="0" rtl="0" algn="l">
              <a:spcBef>
                <a:spcPts val="0"/>
              </a:spcBef>
              <a:buNone/>
              <a:defRPr sz="1800">
                <a:solidFill>
                  <a:srgbClr val="888888"/>
                </a:solidFill>
                <a:latin typeface="Arial"/>
                <a:ea typeface="Arial"/>
                <a:cs typeface="Arial"/>
                <a:sym typeface="Arial"/>
              </a:defRPr>
            </a:lvl2pPr>
            <a:lvl3pPr indent="0" lvl="2" marL="0" marR="0" rtl="0" algn="l">
              <a:spcBef>
                <a:spcPts val="0"/>
              </a:spcBef>
              <a:buNone/>
              <a:defRPr sz="1800">
                <a:solidFill>
                  <a:srgbClr val="888888"/>
                </a:solidFill>
                <a:latin typeface="Arial"/>
                <a:ea typeface="Arial"/>
                <a:cs typeface="Arial"/>
                <a:sym typeface="Arial"/>
              </a:defRPr>
            </a:lvl3pPr>
            <a:lvl4pPr indent="0" lvl="3" marL="0" marR="0" rtl="0" algn="l">
              <a:spcBef>
                <a:spcPts val="0"/>
              </a:spcBef>
              <a:buNone/>
              <a:defRPr sz="1800">
                <a:solidFill>
                  <a:srgbClr val="888888"/>
                </a:solidFill>
                <a:latin typeface="Arial"/>
                <a:ea typeface="Arial"/>
                <a:cs typeface="Arial"/>
                <a:sym typeface="Arial"/>
              </a:defRPr>
            </a:lvl4pPr>
            <a:lvl5pPr indent="0" lvl="4" marL="0" marR="0" rtl="0" algn="l">
              <a:spcBef>
                <a:spcPts val="0"/>
              </a:spcBef>
              <a:buNone/>
              <a:defRPr sz="1800">
                <a:solidFill>
                  <a:srgbClr val="888888"/>
                </a:solidFill>
                <a:latin typeface="Arial"/>
                <a:ea typeface="Arial"/>
                <a:cs typeface="Arial"/>
                <a:sym typeface="Arial"/>
              </a:defRPr>
            </a:lvl5pPr>
            <a:lvl6pPr indent="0" lvl="5" marL="0" marR="0" rtl="0" algn="l">
              <a:spcBef>
                <a:spcPts val="0"/>
              </a:spcBef>
              <a:buNone/>
              <a:defRPr sz="1800">
                <a:solidFill>
                  <a:srgbClr val="888888"/>
                </a:solidFill>
                <a:latin typeface="Arial"/>
                <a:ea typeface="Arial"/>
                <a:cs typeface="Arial"/>
                <a:sym typeface="Arial"/>
              </a:defRPr>
            </a:lvl6pPr>
            <a:lvl7pPr indent="0" lvl="6" marL="0" marR="0" rtl="0" algn="l">
              <a:spcBef>
                <a:spcPts val="0"/>
              </a:spcBef>
              <a:buNone/>
              <a:defRPr sz="1800">
                <a:solidFill>
                  <a:srgbClr val="888888"/>
                </a:solidFill>
                <a:latin typeface="Arial"/>
                <a:ea typeface="Arial"/>
                <a:cs typeface="Arial"/>
                <a:sym typeface="Arial"/>
              </a:defRPr>
            </a:lvl7pPr>
            <a:lvl8pPr indent="0" lvl="7" marL="0" marR="0" rtl="0" algn="l">
              <a:spcBef>
                <a:spcPts val="0"/>
              </a:spcBef>
              <a:buNone/>
              <a:defRPr sz="1800">
                <a:solidFill>
                  <a:srgbClr val="888888"/>
                </a:solidFill>
                <a:latin typeface="Arial"/>
                <a:ea typeface="Arial"/>
                <a:cs typeface="Arial"/>
                <a:sym typeface="Arial"/>
              </a:defRPr>
            </a:lvl8pPr>
            <a:lvl9pPr indent="0" lvl="8" marL="0" marR="0" rtl="0" algn="l">
              <a:spcBef>
                <a:spcPts val="0"/>
              </a:spcBef>
              <a:buNone/>
              <a:defRPr sz="1800">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6" name="Shape 116"/>
        <p:cNvGrpSpPr/>
        <p:nvPr/>
      </p:nvGrpSpPr>
      <p:grpSpPr>
        <a:xfrm>
          <a:off x="0" y="0"/>
          <a:ext cx="0" cy="0"/>
          <a:chOff x="0" y="0"/>
          <a:chExt cx="0" cy="0"/>
        </a:xfrm>
      </p:grpSpPr>
      <p:sp>
        <p:nvSpPr>
          <p:cNvPr id="117" name="Google Shape;117;p20"/>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8" name="Google Shape;118;p20"/>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1400"/>
              <a:buNone/>
              <a:defRPr/>
            </a:lvl1pPr>
            <a:lvl2pPr indent="-355600" lvl="1" marL="914400" rtl="0">
              <a:spcBef>
                <a:spcPts val="0"/>
              </a:spcBef>
              <a:spcAft>
                <a:spcPts val="0"/>
              </a:spcAft>
              <a:buSzPts val="2000"/>
              <a:buChar char="•"/>
              <a:defRPr/>
            </a:lvl2pPr>
            <a:lvl3pPr indent="-350519" lvl="2" marL="1371600" rtl="0">
              <a:spcBef>
                <a:spcPts val="0"/>
              </a:spcBef>
              <a:spcAft>
                <a:spcPts val="0"/>
              </a:spcAft>
              <a:buSzPts val="1920"/>
              <a:buChar char="–"/>
              <a:defRPr/>
            </a:lvl3pPr>
            <a:lvl4pPr indent="-330200" lvl="3" marL="1828800" rtl="0">
              <a:spcBef>
                <a:spcPts val="0"/>
              </a:spcBef>
              <a:spcAft>
                <a:spcPts val="0"/>
              </a:spcAft>
              <a:buSzPts val="1600"/>
              <a:buChar char="•"/>
              <a:defRPr/>
            </a:lvl4pPr>
            <a:lvl5pPr indent="-319023" lvl="4" marL="2286000" rtl="0">
              <a:spcBef>
                <a:spcPts val="0"/>
              </a:spcBef>
              <a:spcAft>
                <a:spcPts val="0"/>
              </a:spcAft>
              <a:buSzPts val="1424"/>
              <a:buChar char="-"/>
              <a:defRPr/>
            </a:lvl5pPr>
            <a:lvl6pPr indent="-319023" lvl="5" marL="2743200" rtl="0">
              <a:spcBef>
                <a:spcPts val="0"/>
              </a:spcBef>
              <a:spcAft>
                <a:spcPts val="0"/>
              </a:spcAft>
              <a:buSzPts val="1424"/>
              <a:buChar char="-"/>
              <a:defRPr/>
            </a:lvl6pPr>
            <a:lvl7pPr indent="-319023" lvl="6" marL="3200400" rtl="0">
              <a:spcBef>
                <a:spcPts val="0"/>
              </a:spcBef>
              <a:spcAft>
                <a:spcPts val="0"/>
              </a:spcAft>
              <a:buSzPts val="1424"/>
              <a:buChar char="-"/>
              <a:defRPr/>
            </a:lvl7pPr>
            <a:lvl8pPr indent="-319023" lvl="7" marL="3657600" rtl="0">
              <a:spcBef>
                <a:spcPts val="0"/>
              </a:spcBef>
              <a:spcAft>
                <a:spcPts val="0"/>
              </a:spcAft>
              <a:buSzPts val="1424"/>
              <a:buChar char="-"/>
              <a:defRPr/>
            </a:lvl8pPr>
            <a:lvl9pPr indent="-319023" lvl="8" marL="4114800" rtl="0">
              <a:spcBef>
                <a:spcPts val="0"/>
              </a:spcBef>
              <a:spcAft>
                <a:spcPts val="0"/>
              </a:spcAft>
              <a:buSzPts val="1424"/>
              <a:buChar char="-"/>
              <a:defRPr/>
            </a:lvl9pPr>
          </a:lstStyle>
          <a:p/>
        </p:txBody>
      </p:sp>
      <p:sp>
        <p:nvSpPr>
          <p:cNvPr id="119" name="Google Shape;11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20" name="Shape 120"/>
        <p:cNvGrpSpPr/>
        <p:nvPr/>
      </p:nvGrpSpPr>
      <p:grpSpPr>
        <a:xfrm>
          <a:off x="0" y="0"/>
          <a:ext cx="0" cy="0"/>
          <a:chOff x="0" y="0"/>
          <a:chExt cx="0" cy="0"/>
        </a:xfrm>
      </p:grpSpPr>
      <p:sp>
        <p:nvSpPr>
          <p:cNvPr id="121" name="Google Shape;121;p21"/>
          <p:cNvSpPr txBox="1"/>
          <p:nvPr>
            <p:ph idx="11" type="ftr"/>
          </p:nvPr>
        </p:nvSpPr>
        <p:spPr>
          <a:xfrm>
            <a:off x="253897" y="4767263"/>
            <a:ext cx="30861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2" name="Google Shape;122;p21"/>
          <p:cNvSpPr txBox="1"/>
          <p:nvPr>
            <p:ph idx="12" type="sldNum"/>
          </p:nvPr>
        </p:nvSpPr>
        <p:spPr>
          <a:xfrm>
            <a:off x="8360228" y="4767263"/>
            <a:ext cx="555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pic>
        <p:nvPicPr>
          <p:cNvPr descr="A white background with blue text&#10;&#10;Description automatically generated" id="123" name="Google Shape;123;p21"/>
          <p:cNvPicPr preferRelativeResize="0"/>
          <p:nvPr/>
        </p:nvPicPr>
        <p:blipFill rotWithShape="1">
          <a:blip r:embed="rId2">
            <a:alphaModFix/>
          </a:blip>
          <a:srcRect b="7313" l="0" r="0" t="0"/>
          <a:stretch/>
        </p:blipFill>
        <p:spPr>
          <a:xfrm>
            <a:off x="0" y="0"/>
            <a:ext cx="9143998" cy="4767263"/>
          </a:xfrm>
          <a:prstGeom prst="rect">
            <a:avLst/>
          </a:prstGeom>
          <a:noFill/>
          <a:ln>
            <a:noFill/>
          </a:ln>
        </p:spPr>
      </p:pic>
      <p:grpSp>
        <p:nvGrpSpPr>
          <p:cNvPr id="124" name="Google Shape;124;p21"/>
          <p:cNvGrpSpPr/>
          <p:nvPr/>
        </p:nvGrpSpPr>
        <p:grpSpPr>
          <a:xfrm>
            <a:off x="4945637" y="59532"/>
            <a:ext cx="4234048" cy="2655711"/>
            <a:chOff x="6594183" y="60326"/>
            <a:chExt cx="5645398" cy="3540948"/>
          </a:xfrm>
        </p:grpSpPr>
        <p:grpSp>
          <p:nvGrpSpPr>
            <p:cNvPr id="125" name="Google Shape;125;p21"/>
            <p:cNvGrpSpPr/>
            <p:nvPr/>
          </p:nvGrpSpPr>
          <p:grpSpPr>
            <a:xfrm flipH="1">
              <a:off x="7475516" y="60326"/>
              <a:ext cx="4764065" cy="3540948"/>
              <a:chOff x="-124265" y="-1"/>
              <a:chExt cx="4764065" cy="3367200"/>
            </a:xfrm>
          </p:grpSpPr>
          <p:sp>
            <p:nvSpPr>
              <p:cNvPr id="126" name="Google Shape;126;p21"/>
              <p:cNvSpPr/>
              <p:nvPr/>
            </p:nvSpPr>
            <p:spPr>
              <a:xfrm>
                <a:off x="0" y="-1"/>
                <a:ext cx="4639800" cy="3367200"/>
              </a:xfrm>
              <a:prstGeom prst="diagStripe">
                <a:avLst>
                  <a:gd fmla="val 51202" name="adj"/>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cxnSp>
            <p:nvCxnSpPr>
              <p:cNvPr id="127" name="Google Shape;127;p21"/>
              <p:cNvCxnSpPr/>
              <p:nvPr/>
            </p:nvCxnSpPr>
            <p:spPr>
              <a:xfrm flipH="1" rot="10800000">
                <a:off x="1433638" y="93"/>
                <a:ext cx="1241100" cy="916500"/>
              </a:xfrm>
              <a:prstGeom prst="straightConnector1">
                <a:avLst/>
              </a:prstGeom>
              <a:noFill/>
              <a:ln cap="flat" cmpd="sng" w="9525">
                <a:solidFill>
                  <a:srgbClr val="BFBFBF"/>
                </a:solidFill>
                <a:prstDash val="solid"/>
                <a:miter lim="800000"/>
                <a:headEnd len="sm" w="sm" type="none"/>
                <a:tailEnd len="sm" w="sm" type="none"/>
              </a:ln>
            </p:spPr>
          </p:cxnSp>
          <p:sp>
            <p:nvSpPr>
              <p:cNvPr id="128" name="Google Shape;128;p21"/>
              <p:cNvSpPr/>
              <p:nvPr/>
            </p:nvSpPr>
            <p:spPr>
              <a:xfrm rot="-2178996">
                <a:off x="-192216" y="1140830"/>
                <a:ext cx="1354503" cy="214810"/>
              </a:xfrm>
              <a:prstGeom prst="parallelogram">
                <a:avLst>
                  <a:gd fmla="val 72003" name="adj"/>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129" name="Google Shape;129;p21"/>
            <p:cNvSpPr/>
            <p:nvPr/>
          </p:nvSpPr>
          <p:spPr>
            <a:xfrm flipH="1">
              <a:off x="6594183" y="60326"/>
              <a:ext cx="1447800" cy="639000"/>
            </a:xfrm>
            <a:prstGeom prst="parallelogram">
              <a:avLst>
                <a:gd fmla="val 135617" name="adj"/>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130" name="Shape 130"/>
        <p:cNvGrpSpPr/>
        <p:nvPr/>
      </p:nvGrpSpPr>
      <p:grpSpPr>
        <a:xfrm>
          <a:off x="0" y="0"/>
          <a:ext cx="0" cy="0"/>
          <a:chOff x="0" y="0"/>
          <a:chExt cx="0" cy="0"/>
        </a:xfrm>
      </p:grpSpPr>
      <p:sp>
        <p:nvSpPr>
          <p:cNvPr id="131" name="Google Shape;131;p22"/>
          <p:cNvSpPr txBox="1"/>
          <p:nvPr>
            <p:ph type="ctrTitle"/>
          </p:nvPr>
        </p:nvSpPr>
        <p:spPr>
          <a:xfrm>
            <a:off x="685800" y="988219"/>
            <a:ext cx="7772400" cy="11025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2" name="Google Shape;132;p22"/>
          <p:cNvSpPr txBox="1"/>
          <p:nvPr>
            <p:ph idx="1" type="subTitle"/>
          </p:nvPr>
        </p:nvSpPr>
        <p:spPr>
          <a:xfrm>
            <a:off x="1371600" y="2305050"/>
            <a:ext cx="6400800" cy="1314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33" name="Google Shape;133;p2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4" name="Google Shape;134;p2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5" name="Google Shape;135;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TWO_OBJECTS_1">
    <p:spTree>
      <p:nvGrpSpPr>
        <p:cNvPr id="136" name="Shape 136"/>
        <p:cNvGrpSpPr/>
        <p:nvPr/>
      </p:nvGrpSpPr>
      <p:grpSpPr>
        <a:xfrm>
          <a:off x="0" y="0"/>
          <a:ext cx="0" cy="0"/>
          <a:chOff x="0" y="0"/>
          <a:chExt cx="0" cy="0"/>
        </a:xfrm>
      </p:grpSpPr>
      <p:sp>
        <p:nvSpPr>
          <p:cNvPr id="137" name="Google Shape;137;p23"/>
          <p:cNvSpPr txBox="1"/>
          <p:nvPr>
            <p:ph type="title"/>
          </p:nvPr>
        </p:nvSpPr>
        <p:spPr>
          <a:xfrm>
            <a:off x="457200" y="53578"/>
            <a:ext cx="8229600" cy="8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8" name="Google Shape;138;p23"/>
          <p:cNvSpPr txBox="1"/>
          <p:nvPr>
            <p:ph idx="1" type="body"/>
          </p:nvPr>
        </p:nvSpPr>
        <p:spPr>
          <a:xfrm>
            <a:off x="457200" y="856200"/>
            <a:ext cx="8229600" cy="39108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9" name="Google Shape;139;p2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0" name="Google Shape;140;p2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1" name="Google Shape;141;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_1">
    <p:spTree>
      <p:nvGrpSpPr>
        <p:cNvPr id="142" name="Shape 142"/>
        <p:cNvGrpSpPr/>
        <p:nvPr/>
      </p:nvGrpSpPr>
      <p:grpSpPr>
        <a:xfrm>
          <a:off x="0" y="0"/>
          <a:ext cx="0" cy="0"/>
          <a:chOff x="0" y="0"/>
          <a:chExt cx="0" cy="0"/>
        </a:xfrm>
      </p:grpSpPr>
      <p:pic>
        <p:nvPicPr>
          <p:cNvPr descr="Background pattern&#10;&#10;Description automatically generated" id="143" name="Google Shape;143;p2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44" name="Google Shape;144;p24"/>
          <p:cNvSpPr txBox="1"/>
          <p:nvPr>
            <p:ph type="ctrTitle"/>
          </p:nvPr>
        </p:nvSpPr>
        <p:spPr>
          <a:xfrm>
            <a:off x="3187411" y="1878691"/>
            <a:ext cx="5460600" cy="1546200"/>
          </a:xfrm>
          <a:prstGeom prst="rect">
            <a:avLst/>
          </a:prstGeom>
          <a:noFill/>
          <a:ln>
            <a:noFill/>
          </a:ln>
        </p:spPr>
        <p:txBody>
          <a:bodyPr anchorCtr="0" anchor="b" bIns="34275" lIns="68575" spcFirstLastPara="1" rIns="68575" wrap="square" tIns="34275">
            <a:normAutofit/>
          </a:bodyPr>
          <a:lstStyle>
            <a:lvl1pPr lvl="0" rtl="0" algn="r">
              <a:lnSpc>
                <a:spcPct val="90000"/>
              </a:lnSpc>
              <a:spcBef>
                <a:spcPts val="0"/>
              </a:spcBef>
              <a:spcAft>
                <a:spcPts val="0"/>
              </a:spcAft>
              <a:buClr>
                <a:schemeClr val="lt1"/>
              </a:buClr>
              <a:buSzPts val="4100"/>
              <a:buFont typeface="Saira Condensed Light"/>
              <a:buNone/>
              <a:defRPr b="0" i="0" sz="4100">
                <a:solidFill>
                  <a:schemeClr val="lt1"/>
                </a:solidFill>
                <a:latin typeface="Saira Condensed Light"/>
                <a:ea typeface="Saira Condensed Light"/>
                <a:cs typeface="Saira Condensed Light"/>
                <a:sym typeface="Saira Condensed Light"/>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5" name="Google Shape;145;p24"/>
          <p:cNvSpPr txBox="1"/>
          <p:nvPr>
            <p:ph idx="1" type="subTitle"/>
          </p:nvPr>
        </p:nvSpPr>
        <p:spPr>
          <a:xfrm>
            <a:off x="3366655" y="3443527"/>
            <a:ext cx="5281200" cy="700800"/>
          </a:xfrm>
          <a:prstGeom prst="rect">
            <a:avLst/>
          </a:prstGeom>
          <a:noFill/>
          <a:ln>
            <a:noFill/>
          </a:ln>
        </p:spPr>
        <p:txBody>
          <a:bodyPr anchorCtr="0" anchor="t" bIns="34275" lIns="68575" spcFirstLastPara="1" rIns="68575" wrap="square" tIns="34275">
            <a:normAutofit/>
          </a:bodyPr>
          <a:lstStyle>
            <a:lvl1pPr lvl="0" rtl="0" algn="r">
              <a:lnSpc>
                <a:spcPct val="90000"/>
              </a:lnSpc>
              <a:spcBef>
                <a:spcPts val="800"/>
              </a:spcBef>
              <a:spcAft>
                <a:spcPts val="0"/>
              </a:spcAft>
              <a:buSzPts val="1500"/>
              <a:buNone/>
              <a:defRPr b="0" i="0" sz="1500">
                <a:solidFill>
                  <a:schemeClr val="lt1"/>
                </a:solidFill>
                <a:latin typeface="IBM Plex Sans"/>
                <a:ea typeface="IBM Plex Sans"/>
                <a:cs typeface="IBM Plex Sans"/>
                <a:sym typeface="IBM Plex Sans"/>
              </a:defRPr>
            </a:lvl1pPr>
            <a:lvl2pPr lvl="1" rtl="0" algn="ctr">
              <a:lnSpc>
                <a:spcPct val="90000"/>
              </a:lnSpc>
              <a:spcBef>
                <a:spcPts val="400"/>
              </a:spcBef>
              <a:spcAft>
                <a:spcPts val="0"/>
              </a:spcAft>
              <a:buSzPts val="1500"/>
              <a:buNone/>
              <a:defRPr sz="1500"/>
            </a:lvl2pPr>
            <a:lvl3pPr lvl="2" rtl="0" algn="ctr">
              <a:lnSpc>
                <a:spcPct val="90000"/>
              </a:lnSpc>
              <a:spcBef>
                <a:spcPts val="400"/>
              </a:spcBef>
              <a:spcAft>
                <a:spcPts val="0"/>
              </a:spcAft>
              <a:buSzPts val="1400"/>
              <a:buNone/>
              <a:defRPr sz="1400"/>
            </a:lvl3pPr>
            <a:lvl4pPr lvl="3" rtl="0" algn="ctr">
              <a:lnSpc>
                <a:spcPct val="90000"/>
              </a:lnSpc>
              <a:spcBef>
                <a:spcPts val="400"/>
              </a:spcBef>
              <a:spcAft>
                <a:spcPts val="0"/>
              </a:spcAft>
              <a:buSzPts val="1200"/>
              <a:buNone/>
              <a:defRPr sz="1200"/>
            </a:lvl4pPr>
            <a:lvl5pPr lvl="4" rtl="0" algn="ctr">
              <a:lnSpc>
                <a:spcPct val="9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6" name="Google Shape;146;p24"/>
          <p:cNvSpPr txBox="1"/>
          <p:nvPr>
            <p:ph idx="2" type="body"/>
          </p:nvPr>
        </p:nvSpPr>
        <p:spPr>
          <a:xfrm>
            <a:off x="3506932" y="4267564"/>
            <a:ext cx="5141100" cy="316800"/>
          </a:xfrm>
          <a:prstGeom prst="rect">
            <a:avLst/>
          </a:prstGeom>
          <a:noFill/>
          <a:ln>
            <a:noFill/>
          </a:ln>
        </p:spPr>
        <p:txBody>
          <a:bodyPr anchorCtr="0" anchor="t" bIns="34275" lIns="68575" spcFirstLastPara="1" rIns="68575" wrap="square" tIns="34275">
            <a:normAutofit/>
          </a:bodyPr>
          <a:lstStyle>
            <a:lvl1pPr indent="-228600" lvl="0" marL="457200" rtl="0" algn="r">
              <a:lnSpc>
                <a:spcPct val="90000"/>
              </a:lnSpc>
              <a:spcBef>
                <a:spcPts val="800"/>
              </a:spcBef>
              <a:spcAft>
                <a:spcPts val="0"/>
              </a:spcAft>
              <a:buSzPts val="1400"/>
              <a:buNone/>
              <a:defRPr b="1" i="0" sz="1400">
                <a:solidFill>
                  <a:schemeClr val="lt1"/>
                </a:solidFill>
                <a:latin typeface="IBM Plex Sans SemiBold"/>
                <a:ea typeface="IBM Plex Sans SemiBold"/>
                <a:cs typeface="IBM Plex Sans SemiBold"/>
                <a:sym typeface="IBM Plex Sans SemiBold"/>
              </a:defRPr>
            </a:lvl1pPr>
            <a:lvl2pPr indent="-228600" lvl="1" marL="914400" rtl="0" algn="r">
              <a:lnSpc>
                <a:spcPct val="90000"/>
              </a:lnSpc>
              <a:spcBef>
                <a:spcPts val="400"/>
              </a:spcBef>
              <a:spcAft>
                <a:spcPts val="0"/>
              </a:spcAft>
              <a:buSzPts val="1400"/>
              <a:buNone/>
              <a:defRPr/>
            </a:lvl2pPr>
            <a:lvl3pPr indent="-228600" lvl="2" marL="1371600" rtl="0" algn="r">
              <a:lnSpc>
                <a:spcPct val="90000"/>
              </a:lnSpc>
              <a:spcBef>
                <a:spcPts val="400"/>
              </a:spcBef>
              <a:spcAft>
                <a:spcPts val="0"/>
              </a:spcAft>
              <a:buSzPts val="1200"/>
              <a:buNone/>
              <a:defRPr/>
            </a:lvl3pPr>
            <a:lvl4pPr indent="-228600" lvl="3" marL="1828800" rtl="0" algn="r">
              <a:lnSpc>
                <a:spcPct val="90000"/>
              </a:lnSpc>
              <a:spcBef>
                <a:spcPts val="400"/>
              </a:spcBef>
              <a:spcAft>
                <a:spcPts val="0"/>
              </a:spcAft>
              <a:buSzPts val="1200"/>
              <a:buNone/>
              <a:defRPr/>
            </a:lvl4pPr>
            <a:lvl5pPr indent="-228600" lvl="4" marL="2286000" rtl="0" algn="r">
              <a:lnSpc>
                <a:spcPct val="90000"/>
              </a:lnSpc>
              <a:spcBef>
                <a:spcPts val="400"/>
              </a:spcBef>
              <a:spcAft>
                <a:spcPts val="0"/>
              </a:spcAft>
              <a:buSzPts val="1100"/>
              <a:buNone/>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7" name="Google Shape;147;p24"/>
          <p:cNvSpPr txBox="1"/>
          <p:nvPr>
            <p:ph idx="10" type="dt"/>
          </p:nvPr>
        </p:nvSpPr>
        <p:spPr>
          <a:xfrm>
            <a:off x="7812157" y="4756525"/>
            <a:ext cx="835800" cy="155700"/>
          </a:xfrm>
          <a:prstGeom prst="rect">
            <a:avLst/>
          </a:prstGeom>
          <a:solidFill>
            <a:schemeClr val="accent1"/>
          </a:solidFill>
          <a:ln>
            <a:noFill/>
          </a:ln>
        </p:spPr>
        <p:txBody>
          <a:bodyPr anchorCtr="0" anchor="t" bIns="34275" lIns="68575" spcFirstLastPara="1" rIns="68575" wrap="square" tIns="34275">
            <a:spAutoFit/>
          </a:bodyPr>
          <a:lstStyle>
            <a:lvl1pPr lvl="0" marR="0" rtl="0" algn="r">
              <a:lnSpc>
                <a:spcPct val="100000"/>
              </a:lnSpc>
              <a:spcBef>
                <a:spcPts val="0"/>
              </a:spcBef>
              <a:spcAft>
                <a:spcPts val="0"/>
              </a:spcAft>
              <a:buClr>
                <a:srgbClr val="000000"/>
              </a:buClr>
              <a:buSzPts val="1100"/>
              <a:buFont typeface="Arial"/>
              <a:buNone/>
              <a:defRPr b="1" i="0" sz="800" u="none" cap="none" strike="noStrike">
                <a:solidFill>
                  <a:schemeClr val="lt1"/>
                </a:solidFill>
                <a:latin typeface="IBM Plex Sans"/>
                <a:ea typeface="IBM Plex Sans"/>
                <a:cs typeface="IBM Plex Sans"/>
                <a:sym typeface="IBM Plex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8" name="Shape 148"/>
        <p:cNvGrpSpPr/>
        <p:nvPr/>
      </p:nvGrpSpPr>
      <p:grpSpPr>
        <a:xfrm>
          <a:off x="0" y="0"/>
          <a:ext cx="0" cy="0"/>
          <a:chOff x="0" y="0"/>
          <a:chExt cx="0" cy="0"/>
        </a:xfrm>
      </p:grpSpPr>
      <p:sp>
        <p:nvSpPr>
          <p:cNvPr id="149" name="Google Shape;149;p25"/>
          <p:cNvSpPr txBox="1"/>
          <p:nvPr>
            <p:ph type="title"/>
          </p:nvPr>
        </p:nvSpPr>
        <p:spPr>
          <a:xfrm>
            <a:off x="483578" y="273844"/>
            <a:ext cx="8031900" cy="994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0" name="Google Shape;150;p25"/>
          <p:cNvSpPr txBox="1"/>
          <p:nvPr>
            <p:ph idx="1" type="body"/>
          </p:nvPr>
        </p:nvSpPr>
        <p:spPr>
          <a:xfrm rot="5400000">
            <a:off x="2911202" y="-1058531"/>
            <a:ext cx="3176400" cy="8031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3" name="Shape 153"/>
        <p:cNvGrpSpPr/>
        <p:nvPr/>
      </p:nvGrpSpPr>
      <p:grpSpPr>
        <a:xfrm>
          <a:off x="0" y="0"/>
          <a:ext cx="0" cy="0"/>
          <a:chOff x="0" y="0"/>
          <a:chExt cx="0" cy="0"/>
        </a:xfrm>
      </p:grpSpPr>
      <p:sp>
        <p:nvSpPr>
          <p:cNvPr id="154" name="Google Shape;154;p27"/>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5" name="Google Shape;155;p27"/>
          <p:cNvSpPr/>
          <p:nvPr/>
        </p:nvSpPr>
        <p:spPr>
          <a:xfrm>
            <a:off x="0" y="2"/>
            <a:ext cx="8686800" cy="514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6" name="Google Shape;156;p27"/>
          <p:cNvSpPr/>
          <p:nvPr/>
        </p:nvSpPr>
        <p:spPr>
          <a:xfrm>
            <a:off x="0" y="514350"/>
            <a:ext cx="8686800" cy="13800"/>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7" name="Google Shape;157;p27"/>
          <p:cNvSpPr txBox="1"/>
          <p:nvPr>
            <p:ph type="title"/>
          </p:nvPr>
        </p:nvSpPr>
        <p:spPr>
          <a:xfrm>
            <a:off x="1295400" y="171452"/>
            <a:ext cx="7391400" cy="3699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58" name="Shape 158"/>
        <p:cNvGrpSpPr/>
        <p:nvPr/>
      </p:nvGrpSpPr>
      <p:grpSpPr>
        <a:xfrm>
          <a:off x="0" y="0"/>
          <a:ext cx="0" cy="0"/>
          <a:chOff x="0" y="0"/>
          <a:chExt cx="0" cy="0"/>
        </a:xfrm>
      </p:grpSpPr>
      <p:sp>
        <p:nvSpPr>
          <p:cNvPr id="159" name="Google Shape;159;p28"/>
          <p:cNvSpPr txBox="1"/>
          <p:nvPr>
            <p:ph type="title"/>
          </p:nvPr>
        </p:nvSpPr>
        <p:spPr>
          <a:xfrm>
            <a:off x="0" y="0"/>
            <a:ext cx="3000000" cy="225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0" name="Google Shape;160;p28"/>
          <p:cNvSpPr txBox="1"/>
          <p:nvPr>
            <p:ph idx="1" type="body"/>
          </p:nvPr>
        </p:nvSpPr>
        <p:spPr>
          <a:xfrm>
            <a:off x="457200" y="1200151"/>
            <a:ext cx="8458200" cy="3394500"/>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rgbClr val="366092"/>
              </a:buClr>
              <a:buSzPts val="2400"/>
              <a:buFont typeface="Arial"/>
              <a:buChar char="–"/>
              <a:defRPr b="0" i="0" sz="2400" u="none" cap="none" strike="noStrike">
                <a:solidFill>
                  <a:srgbClr val="366092"/>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1" name="Google Shape;161;p28"/>
          <p:cNvSpPr txBox="1"/>
          <p:nvPr>
            <p:ph idx="11" type="ftr"/>
          </p:nvPr>
        </p:nvSpPr>
        <p:spPr>
          <a:xfrm>
            <a:off x="457200" y="4767264"/>
            <a:ext cx="55626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7F7F7F"/>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2" name="Google Shape;162;p28"/>
          <p:cNvSpPr txBox="1"/>
          <p:nvPr>
            <p:ph idx="12" type="sldNum"/>
          </p:nvPr>
        </p:nvSpPr>
        <p:spPr>
          <a:xfrm>
            <a:off x="7010400" y="4767264"/>
            <a:ext cx="1905000" cy="2739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100" u="none" cap="none" strike="noStrike">
                <a:solidFill>
                  <a:srgbClr val="3F3F3F"/>
                </a:solidFill>
                <a:latin typeface="Arial"/>
                <a:ea typeface="Arial"/>
                <a:cs typeface="Arial"/>
                <a:sym typeface="Arial"/>
              </a:defRPr>
            </a:lvl1pPr>
            <a:lvl2pPr indent="0" lvl="1" marL="0" marR="0" rtl="0" algn="r">
              <a:lnSpc>
                <a:spcPct val="100000"/>
              </a:lnSpc>
              <a:spcBef>
                <a:spcPts val="0"/>
              </a:spcBef>
              <a:spcAft>
                <a:spcPts val="0"/>
              </a:spcAft>
              <a:buNone/>
              <a:defRPr b="0" i="0" sz="1100" u="none" cap="none" strike="noStrike">
                <a:solidFill>
                  <a:srgbClr val="3F3F3F"/>
                </a:solidFill>
                <a:latin typeface="Arial"/>
                <a:ea typeface="Arial"/>
                <a:cs typeface="Arial"/>
                <a:sym typeface="Arial"/>
              </a:defRPr>
            </a:lvl2pPr>
            <a:lvl3pPr indent="0" lvl="2" marL="0" marR="0" rtl="0" algn="r">
              <a:lnSpc>
                <a:spcPct val="100000"/>
              </a:lnSpc>
              <a:spcBef>
                <a:spcPts val="0"/>
              </a:spcBef>
              <a:spcAft>
                <a:spcPts val="0"/>
              </a:spcAft>
              <a:buNone/>
              <a:defRPr b="0" i="0" sz="1100" u="none" cap="none" strike="noStrike">
                <a:solidFill>
                  <a:srgbClr val="3F3F3F"/>
                </a:solidFill>
                <a:latin typeface="Arial"/>
                <a:ea typeface="Arial"/>
                <a:cs typeface="Arial"/>
                <a:sym typeface="Arial"/>
              </a:defRPr>
            </a:lvl3pPr>
            <a:lvl4pPr indent="0" lvl="3" marL="0" marR="0" rtl="0" algn="r">
              <a:lnSpc>
                <a:spcPct val="100000"/>
              </a:lnSpc>
              <a:spcBef>
                <a:spcPts val="0"/>
              </a:spcBef>
              <a:spcAft>
                <a:spcPts val="0"/>
              </a:spcAft>
              <a:buNone/>
              <a:defRPr b="0" i="0" sz="1100" u="none" cap="none" strike="noStrike">
                <a:solidFill>
                  <a:srgbClr val="3F3F3F"/>
                </a:solidFill>
                <a:latin typeface="Arial"/>
                <a:ea typeface="Arial"/>
                <a:cs typeface="Arial"/>
                <a:sym typeface="Arial"/>
              </a:defRPr>
            </a:lvl4pPr>
            <a:lvl5pPr indent="0" lvl="4" marL="0" marR="0" rtl="0" algn="r">
              <a:lnSpc>
                <a:spcPct val="100000"/>
              </a:lnSpc>
              <a:spcBef>
                <a:spcPts val="0"/>
              </a:spcBef>
              <a:spcAft>
                <a:spcPts val="0"/>
              </a:spcAft>
              <a:buNone/>
              <a:defRPr b="0" i="0" sz="1100" u="none" cap="none" strike="noStrike">
                <a:solidFill>
                  <a:srgbClr val="3F3F3F"/>
                </a:solidFill>
                <a:latin typeface="Arial"/>
                <a:ea typeface="Arial"/>
                <a:cs typeface="Arial"/>
                <a:sym typeface="Arial"/>
              </a:defRPr>
            </a:lvl5pPr>
            <a:lvl6pPr indent="0" lvl="5" marL="0" marR="0" rtl="0" algn="r">
              <a:lnSpc>
                <a:spcPct val="100000"/>
              </a:lnSpc>
              <a:spcBef>
                <a:spcPts val="0"/>
              </a:spcBef>
              <a:spcAft>
                <a:spcPts val="0"/>
              </a:spcAft>
              <a:buNone/>
              <a:defRPr b="0" i="0" sz="1100" u="none" cap="none" strike="noStrike">
                <a:solidFill>
                  <a:srgbClr val="3F3F3F"/>
                </a:solidFill>
                <a:latin typeface="Arial"/>
                <a:ea typeface="Arial"/>
                <a:cs typeface="Arial"/>
                <a:sym typeface="Arial"/>
              </a:defRPr>
            </a:lvl6pPr>
            <a:lvl7pPr indent="0" lvl="6" marL="0" marR="0" rtl="0" algn="r">
              <a:lnSpc>
                <a:spcPct val="100000"/>
              </a:lnSpc>
              <a:spcBef>
                <a:spcPts val="0"/>
              </a:spcBef>
              <a:spcAft>
                <a:spcPts val="0"/>
              </a:spcAft>
              <a:buNone/>
              <a:defRPr b="0" i="0" sz="1100" u="none" cap="none" strike="noStrike">
                <a:solidFill>
                  <a:srgbClr val="3F3F3F"/>
                </a:solidFill>
                <a:latin typeface="Arial"/>
                <a:ea typeface="Arial"/>
                <a:cs typeface="Arial"/>
                <a:sym typeface="Arial"/>
              </a:defRPr>
            </a:lvl7pPr>
            <a:lvl8pPr indent="0" lvl="7" marL="0" marR="0" rtl="0" algn="r">
              <a:lnSpc>
                <a:spcPct val="100000"/>
              </a:lnSpc>
              <a:spcBef>
                <a:spcPts val="0"/>
              </a:spcBef>
              <a:spcAft>
                <a:spcPts val="0"/>
              </a:spcAft>
              <a:buNone/>
              <a:defRPr b="0" i="0" sz="1100" u="none" cap="none" strike="noStrike">
                <a:solidFill>
                  <a:srgbClr val="3F3F3F"/>
                </a:solidFill>
                <a:latin typeface="Arial"/>
                <a:ea typeface="Arial"/>
                <a:cs typeface="Arial"/>
                <a:sym typeface="Arial"/>
              </a:defRPr>
            </a:lvl8pPr>
            <a:lvl9pPr indent="0" lvl="8" marL="0" marR="0" rtl="0" algn="r">
              <a:lnSpc>
                <a:spcPct val="100000"/>
              </a:lnSpc>
              <a:spcBef>
                <a:spcPts val="0"/>
              </a:spcBef>
              <a:spcAft>
                <a:spcPts val="0"/>
              </a:spcAft>
              <a:buNone/>
              <a:defRPr b="0" i="0" sz="1100" u="none" cap="none" strike="noStrike">
                <a:solidFill>
                  <a:srgbClr val="3F3F3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3" name="Shape 163"/>
        <p:cNvGrpSpPr/>
        <p:nvPr/>
      </p:nvGrpSpPr>
      <p:grpSpPr>
        <a:xfrm>
          <a:off x="0" y="0"/>
          <a:ext cx="0" cy="0"/>
          <a:chOff x="0" y="0"/>
          <a:chExt cx="0" cy="0"/>
        </a:xfrm>
      </p:grpSpPr>
      <p:sp>
        <p:nvSpPr>
          <p:cNvPr id="164" name="Google Shape;164;p29"/>
          <p:cNvSpPr/>
          <p:nvPr/>
        </p:nvSpPr>
        <p:spPr>
          <a:xfrm>
            <a:off x="4082" y="1424138"/>
            <a:ext cx="8686800" cy="34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5" name="Google Shape;165;p29"/>
          <p:cNvSpPr/>
          <p:nvPr/>
        </p:nvSpPr>
        <p:spPr>
          <a:xfrm>
            <a:off x="4082" y="1465288"/>
            <a:ext cx="8686800" cy="34200"/>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6" name="Google Shape;166;p29"/>
          <p:cNvSpPr txBox="1"/>
          <p:nvPr>
            <p:ph type="title"/>
          </p:nvPr>
        </p:nvSpPr>
        <p:spPr>
          <a:xfrm>
            <a:off x="2747282" y="1467190"/>
            <a:ext cx="5943600" cy="8187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Clr>
                <a:srgbClr val="0594C9"/>
              </a:buClr>
              <a:buSzPts val="3200"/>
              <a:buFont typeface="Arial"/>
              <a:buNone/>
              <a:defRPr b="0" i="0" sz="3200" u="none" cap="none" strike="noStrike">
                <a:solidFill>
                  <a:srgbClr val="0594C9"/>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7" name="Google Shape;167;p29"/>
          <p:cNvSpPr txBox="1"/>
          <p:nvPr>
            <p:ph idx="1" type="body"/>
          </p:nvPr>
        </p:nvSpPr>
        <p:spPr>
          <a:xfrm>
            <a:off x="2747282" y="1190966"/>
            <a:ext cx="5943600" cy="276300"/>
          </a:xfrm>
          <a:prstGeom prst="rect">
            <a:avLst/>
          </a:prstGeom>
          <a:noFill/>
          <a:ln>
            <a:noFill/>
          </a:ln>
        </p:spPr>
        <p:txBody>
          <a:bodyPr anchorCtr="0" anchor="b" bIns="45700" lIns="91425" spcFirstLastPara="1" rIns="91425" wrap="square" tIns="45700">
            <a:noAutofit/>
          </a:bodyPr>
          <a:lstStyle>
            <a:lvl1pPr indent="-228600" lvl="0" marL="457200" marR="0" rtl="0" algn="r">
              <a:spcBef>
                <a:spcPts val="4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9pPr>
          </a:lstStyle>
          <a:p/>
        </p:txBody>
      </p:sp>
      <p:sp>
        <p:nvSpPr>
          <p:cNvPr id="168" name="Google Shape;168;p29"/>
          <p:cNvSpPr txBox="1"/>
          <p:nvPr>
            <p:ph idx="10" type="dt"/>
          </p:nvPr>
        </p:nvSpPr>
        <p:spPr>
          <a:xfrm>
            <a:off x="7624082" y="1017842"/>
            <a:ext cx="1066800" cy="1731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169" name="Google Shape;169;p29"/>
          <p:cNvPicPr preferRelativeResize="0"/>
          <p:nvPr/>
        </p:nvPicPr>
        <p:blipFill rotWithShape="1">
          <a:blip r:embed="rId2">
            <a:alphaModFix/>
          </a:blip>
          <a:srcRect b="0" l="0" r="0" t="0"/>
          <a:stretch/>
        </p:blipFill>
        <p:spPr>
          <a:xfrm>
            <a:off x="381000" y="1028700"/>
            <a:ext cx="1314450" cy="13144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70" name="Shape 170"/>
        <p:cNvGrpSpPr/>
        <p:nvPr/>
      </p:nvGrpSpPr>
      <p:grpSpPr>
        <a:xfrm>
          <a:off x="0" y="0"/>
          <a:ext cx="0" cy="0"/>
          <a:chOff x="0" y="0"/>
          <a:chExt cx="0" cy="0"/>
        </a:xfrm>
      </p:grpSpPr>
      <p:sp>
        <p:nvSpPr>
          <p:cNvPr id="171" name="Google Shape;171;p30"/>
          <p:cNvSpPr/>
          <p:nvPr/>
        </p:nvSpPr>
        <p:spPr>
          <a:xfrm>
            <a:off x="0" y="2"/>
            <a:ext cx="8686800" cy="514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2" name="Google Shape;172;p30"/>
          <p:cNvSpPr txBox="1"/>
          <p:nvPr>
            <p:ph idx="1" type="body"/>
          </p:nvPr>
        </p:nvSpPr>
        <p:spPr>
          <a:xfrm>
            <a:off x="457200" y="1200151"/>
            <a:ext cx="4038600" cy="3394500"/>
          </a:xfrm>
          <a:prstGeom prst="rect">
            <a:avLst/>
          </a:prstGeom>
          <a:noFill/>
          <a:ln>
            <a:noFill/>
          </a:ln>
        </p:spPr>
        <p:txBody>
          <a:bodyPr anchorCtr="0" anchor="t" bIns="45700" lIns="91425" spcFirstLastPara="1" rIns="91425" wrap="square" tIns="45700">
            <a:no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3" name="Google Shape;173;p30"/>
          <p:cNvSpPr txBox="1"/>
          <p:nvPr>
            <p:ph idx="2" type="body"/>
          </p:nvPr>
        </p:nvSpPr>
        <p:spPr>
          <a:xfrm>
            <a:off x="4648200" y="1200151"/>
            <a:ext cx="4038600" cy="3394500"/>
          </a:xfrm>
          <a:prstGeom prst="rect">
            <a:avLst/>
          </a:prstGeom>
          <a:noFill/>
          <a:ln>
            <a:noFill/>
          </a:ln>
        </p:spPr>
        <p:txBody>
          <a:bodyPr anchorCtr="0" anchor="t" bIns="45700" lIns="91425" spcFirstLastPara="1" rIns="91425" wrap="square" tIns="45700">
            <a:no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4" name="Google Shape;174;p30"/>
          <p:cNvSpPr/>
          <p:nvPr/>
        </p:nvSpPr>
        <p:spPr>
          <a:xfrm>
            <a:off x="0" y="514350"/>
            <a:ext cx="8686800" cy="13800"/>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5" name="Google Shape;175;p30"/>
          <p:cNvSpPr txBox="1"/>
          <p:nvPr>
            <p:ph type="title"/>
          </p:nvPr>
        </p:nvSpPr>
        <p:spPr>
          <a:xfrm>
            <a:off x="1295400" y="171452"/>
            <a:ext cx="7391400" cy="3699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76" name="Shape 176"/>
        <p:cNvGrpSpPr/>
        <p:nvPr/>
      </p:nvGrpSpPr>
      <p:grpSpPr>
        <a:xfrm>
          <a:off x="0" y="0"/>
          <a:ext cx="0" cy="0"/>
          <a:chOff x="0" y="0"/>
          <a:chExt cx="0" cy="0"/>
        </a:xfrm>
      </p:grpSpPr>
      <p:sp>
        <p:nvSpPr>
          <p:cNvPr id="177" name="Google Shape;177;p31"/>
          <p:cNvSpPr/>
          <p:nvPr/>
        </p:nvSpPr>
        <p:spPr>
          <a:xfrm>
            <a:off x="0" y="2"/>
            <a:ext cx="8686800" cy="514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8" name="Google Shape;178;p31"/>
          <p:cNvSpPr/>
          <p:nvPr/>
        </p:nvSpPr>
        <p:spPr>
          <a:xfrm>
            <a:off x="0" y="514350"/>
            <a:ext cx="8686800" cy="13800"/>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9" name="Google Shape;179;p31"/>
          <p:cNvSpPr txBox="1"/>
          <p:nvPr>
            <p:ph type="title"/>
          </p:nvPr>
        </p:nvSpPr>
        <p:spPr>
          <a:xfrm>
            <a:off x="1295400" y="171452"/>
            <a:ext cx="7391400" cy="3699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80" name="Shape 180"/>
        <p:cNvGrpSpPr/>
        <p:nvPr/>
      </p:nvGrpSpPr>
      <p:grpSpPr>
        <a:xfrm>
          <a:off x="0" y="0"/>
          <a:ext cx="0" cy="0"/>
          <a:chOff x="0" y="0"/>
          <a:chExt cx="0" cy="0"/>
        </a:xfrm>
      </p:grpSpPr>
      <p:sp>
        <p:nvSpPr>
          <p:cNvPr id="181" name="Google Shape;181;p32"/>
          <p:cNvSpPr txBox="1"/>
          <p:nvPr>
            <p:ph type="title"/>
          </p:nvPr>
        </p:nvSpPr>
        <p:spPr>
          <a:xfrm>
            <a:off x="1295400" y="171452"/>
            <a:ext cx="7391400" cy="3699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82" name="Shape 182"/>
        <p:cNvGrpSpPr/>
        <p:nvPr/>
      </p:nvGrpSpPr>
      <p:grpSpPr>
        <a:xfrm>
          <a:off x="0" y="0"/>
          <a:ext cx="0" cy="0"/>
          <a:chOff x="0" y="0"/>
          <a:chExt cx="0" cy="0"/>
        </a:xfrm>
      </p:grpSpPr>
      <p:sp>
        <p:nvSpPr>
          <p:cNvPr id="183" name="Google Shape;183;p33"/>
          <p:cNvSpPr/>
          <p:nvPr/>
        </p:nvSpPr>
        <p:spPr>
          <a:xfrm>
            <a:off x="0" y="285752"/>
            <a:ext cx="8686800" cy="18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4" name="Google Shape;184;p33"/>
          <p:cNvSpPr txBox="1"/>
          <p:nvPr>
            <p:ph idx="1" type="body"/>
          </p:nvPr>
        </p:nvSpPr>
        <p:spPr>
          <a:xfrm>
            <a:off x="457200" y="1200151"/>
            <a:ext cx="8229600" cy="3394500"/>
          </a:xfrm>
          <a:prstGeom prst="rect">
            <a:avLst/>
          </a:prstGeom>
          <a:noFill/>
          <a:ln>
            <a:noFill/>
          </a:ln>
        </p:spPr>
        <p:txBody>
          <a:bodyPr anchorCtr="0" anchor="t" bIns="0" lIns="0" spcFirstLastPara="1" rIns="0" wrap="square" tIns="0">
            <a:no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5" name="Google Shape;185;p33"/>
          <p:cNvSpPr/>
          <p:nvPr/>
        </p:nvSpPr>
        <p:spPr>
          <a:xfrm>
            <a:off x="0" y="514350"/>
            <a:ext cx="8686800" cy="13800"/>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6" name="Google Shape;186;p33"/>
          <p:cNvSpPr txBox="1"/>
          <p:nvPr>
            <p:ph type="title"/>
          </p:nvPr>
        </p:nvSpPr>
        <p:spPr>
          <a:xfrm>
            <a:off x="1295400" y="171452"/>
            <a:ext cx="7391400" cy="3699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187" name="Google Shape;187;p33"/>
          <p:cNvPicPr preferRelativeResize="0"/>
          <p:nvPr/>
        </p:nvPicPr>
        <p:blipFill rotWithShape="1">
          <a:blip r:embed="rId2">
            <a:alphaModFix/>
          </a:blip>
          <a:srcRect b="0" l="0" r="0" t="0"/>
          <a:stretch/>
        </p:blipFill>
        <p:spPr>
          <a:xfrm>
            <a:off x="457200" y="205741"/>
            <a:ext cx="585788" cy="58578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88" name="Shape 188"/>
        <p:cNvGrpSpPr/>
        <p:nvPr/>
      </p:nvGrpSpPr>
      <p:grpSpPr>
        <a:xfrm>
          <a:off x="0" y="0"/>
          <a:ext cx="0" cy="0"/>
          <a:chOff x="0" y="0"/>
          <a:chExt cx="0" cy="0"/>
        </a:xfrm>
      </p:grpSpPr>
      <p:pic>
        <p:nvPicPr>
          <p:cNvPr id="189" name="Google Shape;189;p34"/>
          <p:cNvPicPr preferRelativeResize="0"/>
          <p:nvPr/>
        </p:nvPicPr>
        <p:blipFill rotWithShape="1">
          <a:blip r:embed="rId2">
            <a:alphaModFix/>
          </a:blip>
          <a:srcRect b="0" l="0" r="0" t="0"/>
          <a:stretch/>
        </p:blipFill>
        <p:spPr>
          <a:xfrm>
            <a:off x="73479" y="57151"/>
            <a:ext cx="585788" cy="58578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90" name="Shape 190"/>
        <p:cNvGrpSpPr/>
        <p:nvPr/>
      </p:nvGrpSpPr>
      <p:grpSpPr>
        <a:xfrm>
          <a:off x="0" y="0"/>
          <a:ext cx="0" cy="0"/>
          <a:chOff x="0" y="0"/>
          <a:chExt cx="0" cy="0"/>
        </a:xfrm>
      </p:grpSpPr>
      <p:sp>
        <p:nvSpPr>
          <p:cNvPr id="191" name="Google Shape;191;p35"/>
          <p:cNvSpPr/>
          <p:nvPr>
            <p:ph idx="2" type="pic"/>
          </p:nvPr>
        </p:nvSpPr>
        <p:spPr>
          <a:xfrm>
            <a:off x="1792288" y="914400"/>
            <a:ext cx="5486400" cy="3086100"/>
          </a:xfrm>
          <a:prstGeom prst="rect">
            <a:avLst/>
          </a:prstGeom>
          <a:noFill/>
          <a:ln>
            <a:noFill/>
          </a:ln>
        </p:spPr>
      </p:sp>
      <p:sp>
        <p:nvSpPr>
          <p:cNvPr id="192" name="Google Shape;192;p35"/>
          <p:cNvSpPr txBox="1"/>
          <p:nvPr>
            <p:ph idx="1" type="body"/>
          </p:nvPr>
        </p:nvSpPr>
        <p:spPr>
          <a:xfrm>
            <a:off x="1792288" y="4114802"/>
            <a:ext cx="5486400" cy="6036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93" name="Google Shape;193;p35"/>
          <p:cNvSpPr/>
          <p:nvPr/>
        </p:nvSpPr>
        <p:spPr>
          <a:xfrm>
            <a:off x="0" y="285752"/>
            <a:ext cx="8686800" cy="18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4" name="Google Shape;194;p35"/>
          <p:cNvSpPr/>
          <p:nvPr/>
        </p:nvSpPr>
        <p:spPr>
          <a:xfrm>
            <a:off x="0" y="480062"/>
            <a:ext cx="8686800" cy="34200"/>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95" name="Google Shape;195;p35"/>
          <p:cNvPicPr preferRelativeResize="0"/>
          <p:nvPr/>
        </p:nvPicPr>
        <p:blipFill rotWithShape="1">
          <a:blip r:embed="rId2">
            <a:alphaModFix/>
          </a:blip>
          <a:srcRect b="0" l="0" r="0" t="0"/>
          <a:stretch/>
        </p:blipFill>
        <p:spPr>
          <a:xfrm>
            <a:off x="457200" y="205741"/>
            <a:ext cx="585788" cy="585788"/>
          </a:xfrm>
          <a:prstGeom prst="rect">
            <a:avLst/>
          </a:prstGeom>
          <a:noFill/>
          <a:ln>
            <a:noFill/>
          </a:ln>
        </p:spPr>
      </p:pic>
      <p:sp>
        <p:nvSpPr>
          <p:cNvPr id="196" name="Google Shape;196;p35"/>
          <p:cNvSpPr txBox="1"/>
          <p:nvPr>
            <p:ph type="title"/>
          </p:nvPr>
        </p:nvSpPr>
        <p:spPr>
          <a:xfrm>
            <a:off x="1295400" y="240030"/>
            <a:ext cx="7391400" cy="3012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97" name="Shape 197"/>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98" name="Shape 198"/>
        <p:cNvGrpSpPr/>
        <p:nvPr/>
      </p:nvGrpSpPr>
      <p:grpSpPr>
        <a:xfrm>
          <a:off x="0" y="0"/>
          <a:ext cx="0" cy="0"/>
          <a:chOff x="0" y="0"/>
          <a:chExt cx="0" cy="0"/>
        </a:xfrm>
      </p:grpSpPr>
      <p:sp>
        <p:nvSpPr>
          <p:cNvPr id="199" name="Google Shape;199;p37"/>
          <p:cNvSpPr/>
          <p:nvPr/>
        </p:nvSpPr>
        <p:spPr>
          <a:xfrm>
            <a:off x="0" y="285752"/>
            <a:ext cx="8686800" cy="18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0" name="Google Shape;200;p37"/>
          <p:cNvSpPr/>
          <p:nvPr/>
        </p:nvSpPr>
        <p:spPr>
          <a:xfrm>
            <a:off x="0" y="480062"/>
            <a:ext cx="8686800" cy="34200"/>
          </a:xfrm>
          <a:prstGeom prst="rect">
            <a:avLst/>
          </a:prstGeom>
          <a:solidFill>
            <a:srgbClr val="FFD2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01" name="Google Shape;201;p37"/>
          <p:cNvPicPr preferRelativeResize="0"/>
          <p:nvPr/>
        </p:nvPicPr>
        <p:blipFill rotWithShape="1">
          <a:blip r:embed="rId2">
            <a:alphaModFix/>
          </a:blip>
          <a:srcRect b="0" l="0" r="0" t="0"/>
          <a:stretch/>
        </p:blipFill>
        <p:spPr>
          <a:xfrm>
            <a:off x="457200" y="205741"/>
            <a:ext cx="585788" cy="58578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p:cSld name="1_Vertical Title and Text">
    <p:spTree>
      <p:nvGrpSpPr>
        <p:cNvPr id="202" name="Shape 202"/>
        <p:cNvGrpSpPr/>
        <p:nvPr/>
      </p:nvGrpSpPr>
      <p:grpSpPr>
        <a:xfrm>
          <a:off x="0" y="0"/>
          <a:ext cx="0" cy="0"/>
          <a:chOff x="0" y="0"/>
          <a:chExt cx="0" cy="0"/>
        </a:xfrm>
      </p:grpSpPr>
      <p:sp>
        <p:nvSpPr>
          <p:cNvPr id="203" name="Google Shape;203;p38"/>
          <p:cNvSpPr/>
          <p:nvPr/>
        </p:nvSpPr>
        <p:spPr>
          <a:xfrm>
            <a:off x="0" y="285752"/>
            <a:ext cx="8686800" cy="18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04" name="Google Shape;204;p38"/>
          <p:cNvPicPr preferRelativeResize="0"/>
          <p:nvPr/>
        </p:nvPicPr>
        <p:blipFill rotWithShape="1">
          <a:blip r:embed="rId2">
            <a:alphaModFix/>
          </a:blip>
          <a:srcRect b="0" l="0" r="0" t="0"/>
          <a:stretch/>
        </p:blipFill>
        <p:spPr>
          <a:xfrm>
            <a:off x="3695700" y="1828800"/>
            <a:ext cx="1314450" cy="1314450"/>
          </a:xfrm>
          <a:prstGeom prst="rect">
            <a:avLst/>
          </a:prstGeom>
          <a:noFill/>
          <a:ln>
            <a:noFill/>
          </a:ln>
        </p:spPr>
      </p:pic>
      <p:sp>
        <p:nvSpPr>
          <p:cNvPr id="205" name="Google Shape;205;p38"/>
          <p:cNvSpPr txBox="1"/>
          <p:nvPr>
            <p:ph idx="1" type="body"/>
          </p:nvPr>
        </p:nvSpPr>
        <p:spPr>
          <a:xfrm>
            <a:off x="1828800" y="3454004"/>
            <a:ext cx="5486400" cy="13467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206" name="Google Shape;206;p38"/>
          <p:cNvSpPr txBox="1"/>
          <p:nvPr>
            <p:ph idx="2" type="body"/>
          </p:nvPr>
        </p:nvSpPr>
        <p:spPr>
          <a:xfrm>
            <a:off x="1828800" y="914401"/>
            <a:ext cx="5486400" cy="603600"/>
          </a:xfrm>
          <a:prstGeom prst="rect">
            <a:avLst/>
          </a:prstGeom>
          <a:noFill/>
          <a:ln>
            <a:noFill/>
          </a:ln>
        </p:spPr>
        <p:txBody>
          <a:bodyPr anchorCtr="0" anchor="b" bIns="45700" lIns="91425" spcFirstLastPara="1" rIns="91425" wrap="square" tIns="45700">
            <a:noAutofit/>
          </a:bodyPr>
          <a:lstStyle>
            <a:lvl1pPr indent="-228600" lvl="0" marL="457200" marR="0" rtl="0" algn="ctr">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type="titleOnly">
  <p:cSld name="TITLE_ONLY">
    <p:spTree>
      <p:nvGrpSpPr>
        <p:cNvPr id="207" name="Shape 207"/>
        <p:cNvGrpSpPr/>
        <p:nvPr/>
      </p:nvGrpSpPr>
      <p:grpSpPr>
        <a:xfrm>
          <a:off x="0" y="0"/>
          <a:ext cx="0" cy="0"/>
          <a:chOff x="0" y="0"/>
          <a:chExt cx="0" cy="0"/>
        </a:xfrm>
      </p:grpSpPr>
      <p:sp>
        <p:nvSpPr>
          <p:cNvPr id="208" name="Google Shape;208;p39"/>
          <p:cNvSpPr txBox="1"/>
          <p:nvPr>
            <p:ph type="title"/>
          </p:nvPr>
        </p:nvSpPr>
        <p:spPr>
          <a:xfrm>
            <a:off x="952500" y="93932"/>
            <a:ext cx="7239000" cy="649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9" name="Google Shape;209;p39"/>
          <p:cNvSpPr txBox="1"/>
          <p:nvPr>
            <p:ph idx="10" type="dt"/>
          </p:nvPr>
        </p:nvSpPr>
        <p:spPr>
          <a:xfrm>
            <a:off x="457200" y="4767264"/>
            <a:ext cx="21336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0" name="Google Shape;210;p39"/>
          <p:cNvSpPr txBox="1"/>
          <p:nvPr>
            <p:ph idx="11" type="ftr"/>
          </p:nvPr>
        </p:nvSpPr>
        <p:spPr>
          <a:xfrm>
            <a:off x="3124200" y="4767264"/>
            <a:ext cx="28956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1" name="Google Shape;211;p39"/>
          <p:cNvSpPr txBox="1"/>
          <p:nvPr>
            <p:ph idx="12" type="sldNum"/>
          </p:nvPr>
        </p:nvSpPr>
        <p:spPr>
          <a:xfrm>
            <a:off x="6553200" y="4767264"/>
            <a:ext cx="2133600" cy="2739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212" name="Shape 212"/>
        <p:cNvGrpSpPr/>
        <p:nvPr/>
      </p:nvGrpSpPr>
      <p:grpSpPr>
        <a:xfrm>
          <a:off x="0" y="0"/>
          <a:ext cx="0" cy="0"/>
          <a:chOff x="0" y="0"/>
          <a:chExt cx="0" cy="0"/>
        </a:xfrm>
      </p:grpSpPr>
      <p:sp>
        <p:nvSpPr>
          <p:cNvPr id="213" name="Google Shape;213;p40"/>
          <p:cNvSpPr txBox="1"/>
          <p:nvPr>
            <p:ph type="title"/>
          </p:nvPr>
        </p:nvSpPr>
        <p:spPr>
          <a:xfrm>
            <a:off x="628650" y="60008"/>
            <a:ext cx="8278200" cy="522900"/>
          </a:xfrm>
          <a:prstGeom prst="rect">
            <a:avLst/>
          </a:prstGeom>
          <a:noFill/>
          <a:ln>
            <a:noFill/>
          </a:ln>
        </p:spPr>
        <p:txBody>
          <a:bodyPr anchorCtr="0" anchor="ctr" bIns="34275" lIns="68575" spcFirstLastPara="1" rIns="68575" wrap="square" tIns="34275">
            <a:normAutofit/>
          </a:bodyPr>
          <a:lstStyle>
            <a:lvl1pPr lvl="0" rtl="0" algn="r">
              <a:lnSpc>
                <a:spcPct val="90000"/>
              </a:lnSpc>
              <a:spcBef>
                <a:spcPts val="0"/>
              </a:spcBef>
              <a:spcAft>
                <a:spcPts val="0"/>
              </a:spcAft>
              <a:buClr>
                <a:schemeClr val="dk1"/>
              </a:buClr>
              <a:buSzPts val="1800"/>
              <a:buFont typeface="Calibri"/>
              <a:buNone/>
              <a:defRPr sz="1800">
                <a:latin typeface="Calibri"/>
                <a:ea typeface="Calibri"/>
                <a:cs typeface="Calibri"/>
                <a:sym typeface="Calibri"/>
              </a:defRPr>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214" name="Google Shape;214;p40"/>
          <p:cNvSpPr txBox="1"/>
          <p:nvPr>
            <p:ph idx="1" type="body"/>
          </p:nvPr>
        </p:nvSpPr>
        <p:spPr>
          <a:xfrm>
            <a:off x="628650" y="960120"/>
            <a:ext cx="7886700" cy="36726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chemeClr val="dk1"/>
              </a:buClr>
              <a:buSzPts val="1800"/>
              <a:buChar char="•"/>
              <a:defRPr sz="1800"/>
            </a:lvl1pPr>
            <a:lvl2pPr indent="-323850" lvl="1" marL="914400" rtl="0" algn="l">
              <a:lnSpc>
                <a:spcPct val="90000"/>
              </a:lnSpc>
              <a:spcBef>
                <a:spcPts val="400"/>
              </a:spcBef>
              <a:spcAft>
                <a:spcPts val="0"/>
              </a:spcAft>
              <a:buClr>
                <a:schemeClr val="dk1"/>
              </a:buClr>
              <a:buSzPts val="1500"/>
              <a:buFont typeface="NTR"/>
              <a:buChar char="-"/>
              <a:defRPr sz="1500"/>
            </a:lvl2pPr>
            <a:lvl3pPr indent="-317500" lvl="2" marL="1371600" rtl="0" algn="l">
              <a:lnSpc>
                <a:spcPct val="90000"/>
              </a:lnSpc>
              <a:spcBef>
                <a:spcPts val="400"/>
              </a:spcBef>
              <a:spcAft>
                <a:spcPts val="0"/>
              </a:spcAft>
              <a:buClr>
                <a:schemeClr val="dk1"/>
              </a:buClr>
              <a:buSzPts val="1400"/>
              <a:buFont typeface="NTR"/>
              <a:buChar char="-"/>
              <a:defRPr sz="1400"/>
            </a:lvl3pPr>
            <a:lvl4pPr indent="-317500" lvl="3" marL="1828800" rtl="0" algn="l">
              <a:lnSpc>
                <a:spcPct val="90000"/>
              </a:lnSpc>
              <a:spcBef>
                <a:spcPts val="400"/>
              </a:spcBef>
              <a:spcAft>
                <a:spcPts val="0"/>
              </a:spcAft>
              <a:buClr>
                <a:schemeClr val="dk1"/>
              </a:buClr>
              <a:buSzPts val="1400"/>
              <a:buFont typeface="NTR"/>
              <a:buChar char="-"/>
              <a:defRPr sz="1400"/>
            </a:lvl4pPr>
            <a:lvl5pPr indent="-317500" lvl="4" marL="2286000" rtl="0" algn="l">
              <a:lnSpc>
                <a:spcPct val="90000"/>
              </a:lnSpc>
              <a:spcBef>
                <a:spcPts val="400"/>
              </a:spcBef>
              <a:spcAft>
                <a:spcPts val="0"/>
              </a:spcAft>
              <a:buClr>
                <a:schemeClr val="dk1"/>
              </a:buClr>
              <a:buSzPts val="1400"/>
              <a:buFont typeface="NTR"/>
              <a:buChar char="-"/>
              <a:defRPr sz="14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215" name="Google Shape;215;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216" name="Google Shape;216;p40"/>
          <p:cNvSpPr txBox="1"/>
          <p:nvPr>
            <p:ph idx="11" type="ftr"/>
          </p:nvPr>
        </p:nvSpPr>
        <p:spPr>
          <a:xfrm>
            <a:off x="3028950" y="445978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217" name="Google Shape;217;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18" name="Google Shape;218;p40"/>
          <p:cNvSpPr/>
          <p:nvPr/>
        </p:nvSpPr>
        <p:spPr>
          <a:xfrm flipH="1" rot="10800000">
            <a:off x="0" y="546927"/>
            <a:ext cx="9144000" cy="27300"/>
          </a:xfrm>
          <a:prstGeom prst="rect">
            <a:avLst/>
          </a:prstGeom>
          <a:solidFill>
            <a:srgbClr val="FFD24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19" name="Google Shape;219;p40"/>
          <p:cNvPicPr preferRelativeResize="0"/>
          <p:nvPr/>
        </p:nvPicPr>
        <p:blipFill rotWithShape="1">
          <a:blip r:embed="rId2">
            <a:alphaModFix/>
          </a:blip>
          <a:srcRect b="0" l="0" r="0" t="0"/>
          <a:stretch/>
        </p:blipFill>
        <p:spPr>
          <a:xfrm>
            <a:off x="114298" y="28574"/>
            <a:ext cx="658368" cy="65722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220" name="Shape 220"/>
        <p:cNvGrpSpPr/>
        <p:nvPr/>
      </p:nvGrpSpPr>
      <p:grpSpPr>
        <a:xfrm>
          <a:off x="0" y="0"/>
          <a:ext cx="0" cy="0"/>
          <a:chOff x="0" y="0"/>
          <a:chExt cx="0" cy="0"/>
        </a:xfrm>
      </p:grpSpPr>
      <p:sp>
        <p:nvSpPr>
          <p:cNvPr id="221" name="Google Shape;221;p41"/>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rtl="1" algn="ctr">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2" name="Google Shape;222;p41"/>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rtl="1" algn="ctr">
              <a:spcBef>
                <a:spcPts val="640"/>
              </a:spcBef>
              <a:spcAft>
                <a:spcPts val="0"/>
              </a:spcAft>
              <a:buClr>
                <a:srgbClr val="888888"/>
              </a:buClr>
              <a:buSzPts val="3200"/>
              <a:buNone/>
              <a:defRPr>
                <a:solidFill>
                  <a:srgbClr val="888888"/>
                </a:solidFill>
              </a:defRPr>
            </a:lvl1pPr>
            <a:lvl2pPr lvl="1" rtl="1" algn="ctr">
              <a:spcBef>
                <a:spcPts val="560"/>
              </a:spcBef>
              <a:spcAft>
                <a:spcPts val="0"/>
              </a:spcAft>
              <a:buClr>
                <a:srgbClr val="888888"/>
              </a:buClr>
              <a:buSzPts val="2800"/>
              <a:buNone/>
              <a:defRPr>
                <a:solidFill>
                  <a:srgbClr val="888888"/>
                </a:solidFill>
              </a:defRPr>
            </a:lvl2pPr>
            <a:lvl3pPr lvl="2" rtl="1" algn="ctr">
              <a:spcBef>
                <a:spcPts val="480"/>
              </a:spcBef>
              <a:spcAft>
                <a:spcPts val="0"/>
              </a:spcAft>
              <a:buClr>
                <a:srgbClr val="888888"/>
              </a:buClr>
              <a:buSzPts val="2400"/>
              <a:buNone/>
              <a:defRPr>
                <a:solidFill>
                  <a:srgbClr val="888888"/>
                </a:solidFill>
              </a:defRPr>
            </a:lvl3pPr>
            <a:lvl4pPr lvl="3" rtl="1" algn="ctr">
              <a:spcBef>
                <a:spcPts val="400"/>
              </a:spcBef>
              <a:spcAft>
                <a:spcPts val="0"/>
              </a:spcAft>
              <a:buClr>
                <a:srgbClr val="888888"/>
              </a:buClr>
              <a:buSzPts val="2000"/>
              <a:buNone/>
              <a:defRPr>
                <a:solidFill>
                  <a:srgbClr val="888888"/>
                </a:solidFill>
              </a:defRPr>
            </a:lvl4pPr>
            <a:lvl5pPr lvl="4" rtl="1" algn="ctr">
              <a:spcBef>
                <a:spcPts val="400"/>
              </a:spcBef>
              <a:spcAft>
                <a:spcPts val="0"/>
              </a:spcAft>
              <a:buClr>
                <a:srgbClr val="888888"/>
              </a:buClr>
              <a:buSzPts val="2000"/>
              <a:buNone/>
              <a:defRPr>
                <a:solidFill>
                  <a:srgbClr val="888888"/>
                </a:solidFill>
              </a:defRPr>
            </a:lvl5pPr>
            <a:lvl6pPr lvl="5" rtl="1" algn="ctr">
              <a:spcBef>
                <a:spcPts val="400"/>
              </a:spcBef>
              <a:spcAft>
                <a:spcPts val="0"/>
              </a:spcAft>
              <a:buClr>
                <a:srgbClr val="888888"/>
              </a:buClr>
              <a:buSzPts val="2000"/>
              <a:buNone/>
              <a:defRPr>
                <a:solidFill>
                  <a:srgbClr val="888888"/>
                </a:solidFill>
              </a:defRPr>
            </a:lvl6pPr>
            <a:lvl7pPr lvl="6" rtl="1" algn="ctr">
              <a:spcBef>
                <a:spcPts val="400"/>
              </a:spcBef>
              <a:spcAft>
                <a:spcPts val="0"/>
              </a:spcAft>
              <a:buClr>
                <a:srgbClr val="888888"/>
              </a:buClr>
              <a:buSzPts val="2000"/>
              <a:buNone/>
              <a:defRPr>
                <a:solidFill>
                  <a:srgbClr val="888888"/>
                </a:solidFill>
              </a:defRPr>
            </a:lvl7pPr>
            <a:lvl8pPr lvl="7" rtl="1" algn="ctr">
              <a:spcBef>
                <a:spcPts val="400"/>
              </a:spcBef>
              <a:spcAft>
                <a:spcPts val="0"/>
              </a:spcAft>
              <a:buClr>
                <a:srgbClr val="888888"/>
              </a:buClr>
              <a:buSzPts val="2000"/>
              <a:buNone/>
              <a:defRPr>
                <a:solidFill>
                  <a:srgbClr val="888888"/>
                </a:solidFill>
              </a:defRPr>
            </a:lvl8pPr>
            <a:lvl9pPr lvl="8" rtl="1" algn="ctr">
              <a:spcBef>
                <a:spcPts val="400"/>
              </a:spcBef>
              <a:spcAft>
                <a:spcPts val="0"/>
              </a:spcAft>
              <a:buClr>
                <a:srgbClr val="888888"/>
              </a:buClr>
              <a:buSzPts val="2000"/>
              <a:buNone/>
              <a:defRPr>
                <a:solidFill>
                  <a:srgbClr val="888888"/>
                </a:solidFill>
              </a:defRPr>
            </a:lvl9pPr>
          </a:lstStyle>
          <a:p/>
        </p:txBody>
      </p:sp>
      <p:sp>
        <p:nvSpPr>
          <p:cNvPr id="223" name="Google Shape;223;p41"/>
          <p:cNvSpPr txBox="1"/>
          <p:nvPr>
            <p:ph idx="10" type="dt"/>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lvl="0" rtl="1" algn="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224" name="Google Shape;224;p4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1" algn="ctr">
              <a:spcBef>
                <a:spcPts val="0"/>
              </a:spcBef>
              <a:spcAft>
                <a:spcPts val="0"/>
              </a:spcAft>
              <a:buSzPts val="1400"/>
              <a:buNone/>
              <a:defRPr/>
            </a:lvl1pPr>
            <a:lvl2pPr lvl="1" rtl="1" algn="r">
              <a:spcBef>
                <a:spcPts val="0"/>
              </a:spcBef>
              <a:spcAft>
                <a:spcPts val="0"/>
              </a:spcAft>
              <a:buSzPts val="1400"/>
              <a:buNone/>
              <a:defRPr/>
            </a:lvl2pPr>
            <a:lvl3pPr lvl="2" rtl="1" algn="r">
              <a:spcBef>
                <a:spcPts val="0"/>
              </a:spcBef>
              <a:spcAft>
                <a:spcPts val="0"/>
              </a:spcAft>
              <a:buSzPts val="1400"/>
              <a:buNone/>
              <a:defRPr/>
            </a:lvl3pPr>
            <a:lvl4pPr lvl="3" rtl="1" algn="r">
              <a:spcBef>
                <a:spcPts val="0"/>
              </a:spcBef>
              <a:spcAft>
                <a:spcPts val="0"/>
              </a:spcAft>
              <a:buSzPts val="1400"/>
              <a:buNone/>
              <a:defRPr/>
            </a:lvl4pPr>
            <a:lvl5pPr lvl="4" rtl="1" algn="r">
              <a:spcBef>
                <a:spcPts val="0"/>
              </a:spcBef>
              <a:spcAft>
                <a:spcPts val="0"/>
              </a:spcAft>
              <a:buSzPts val="1400"/>
              <a:buNone/>
              <a:defRPr/>
            </a:lvl5pPr>
            <a:lvl6pPr lvl="5" rtl="1" algn="r">
              <a:spcBef>
                <a:spcPts val="0"/>
              </a:spcBef>
              <a:spcAft>
                <a:spcPts val="0"/>
              </a:spcAft>
              <a:buSzPts val="1400"/>
              <a:buNone/>
              <a:defRPr/>
            </a:lvl6pPr>
            <a:lvl7pPr lvl="6" rtl="1" algn="r">
              <a:spcBef>
                <a:spcPts val="0"/>
              </a:spcBef>
              <a:spcAft>
                <a:spcPts val="0"/>
              </a:spcAft>
              <a:buSzPts val="1400"/>
              <a:buNone/>
              <a:defRPr/>
            </a:lvl7pPr>
            <a:lvl8pPr lvl="7" rtl="1" algn="r">
              <a:spcBef>
                <a:spcPts val="0"/>
              </a:spcBef>
              <a:spcAft>
                <a:spcPts val="0"/>
              </a:spcAft>
              <a:buSzPts val="1400"/>
              <a:buNone/>
              <a:defRPr/>
            </a:lvl8pPr>
            <a:lvl9pPr lvl="8" rtl="1" algn="r">
              <a:spcBef>
                <a:spcPts val="0"/>
              </a:spcBef>
              <a:spcAft>
                <a:spcPts val="0"/>
              </a:spcAft>
              <a:buSzPts val="1400"/>
              <a:buNone/>
              <a:defRPr/>
            </a:lvl9pPr>
          </a:lstStyle>
          <a:p/>
        </p:txBody>
      </p:sp>
      <p:sp>
        <p:nvSpPr>
          <p:cNvPr id="225" name="Google Shape;225;p41"/>
          <p:cNvSpPr txBox="1"/>
          <p:nvPr>
            <p:ph idx="12" type="sldNum"/>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indent="0" lvl="0" marL="0" rtl="1" algn="l">
              <a:spcBef>
                <a:spcPts val="0"/>
              </a:spcBef>
              <a:buNone/>
              <a:defRPr/>
            </a:lvl1pPr>
            <a:lvl2pPr indent="0" lvl="1" marL="0" rtl="1" algn="l">
              <a:spcBef>
                <a:spcPts val="0"/>
              </a:spcBef>
              <a:buNone/>
              <a:defRPr/>
            </a:lvl2pPr>
            <a:lvl3pPr indent="0" lvl="2" marL="0" rtl="1" algn="l">
              <a:spcBef>
                <a:spcPts val="0"/>
              </a:spcBef>
              <a:buNone/>
              <a:defRPr/>
            </a:lvl3pPr>
            <a:lvl4pPr indent="0" lvl="3" marL="0" rtl="1" algn="l">
              <a:spcBef>
                <a:spcPts val="0"/>
              </a:spcBef>
              <a:buNone/>
              <a:defRPr/>
            </a:lvl4pPr>
            <a:lvl5pPr indent="0" lvl="4" marL="0" rtl="1" algn="l">
              <a:spcBef>
                <a:spcPts val="0"/>
              </a:spcBef>
              <a:buNone/>
              <a:defRPr/>
            </a:lvl5pPr>
            <a:lvl6pPr indent="0" lvl="5" marL="0" rtl="1" algn="l">
              <a:spcBef>
                <a:spcPts val="0"/>
              </a:spcBef>
              <a:buNone/>
              <a:defRPr/>
            </a:lvl6pPr>
            <a:lvl7pPr indent="0" lvl="6" marL="0" rtl="1" algn="l">
              <a:spcBef>
                <a:spcPts val="0"/>
              </a:spcBef>
              <a:buNone/>
              <a:defRPr/>
            </a:lvl7pPr>
            <a:lvl8pPr indent="0" lvl="7" marL="0" rtl="1" algn="l">
              <a:spcBef>
                <a:spcPts val="0"/>
              </a:spcBef>
              <a:buNone/>
              <a:defRPr/>
            </a:lvl8pPr>
            <a:lvl9pPr indent="0" lvl="8" marL="0" rtl="1" algn="l">
              <a:spcBef>
                <a:spcPts val="0"/>
              </a:spcBef>
              <a:buNone/>
              <a:defRPr/>
            </a:lvl9pPr>
          </a:lstStyle>
          <a:p>
            <a:pPr indent="0" lvl="0" marL="0" rtl="1"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7" name="Shape 22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16.xml"/><Relationship Id="rId22" Type="http://schemas.openxmlformats.org/officeDocument/2006/relationships/slideLayout" Target="../slideLayouts/slideLayout18.xml"/><Relationship Id="rId21" Type="http://schemas.openxmlformats.org/officeDocument/2006/relationships/slideLayout" Target="../slideLayouts/slideLayout17.xml"/><Relationship Id="rId24" Type="http://schemas.openxmlformats.org/officeDocument/2006/relationships/slideLayout" Target="../slideLayouts/slideLayout20.xml"/><Relationship Id="rId23" Type="http://schemas.openxmlformats.org/officeDocument/2006/relationships/slideLayout" Target="../slideLayouts/slideLayout19.xml"/><Relationship Id="rId1" Type="http://schemas.openxmlformats.org/officeDocument/2006/relationships/hyperlink" Target="http://www.noaa.gov/marine-aviation" TargetMode="External"/><Relationship Id="rId2" Type="http://schemas.openxmlformats.org/officeDocument/2006/relationships/image" Target="../media/image1.png"/><Relationship Id="rId3" Type="http://schemas.openxmlformats.org/officeDocument/2006/relationships/hyperlink" Target="http://www.noaa.gov/research" TargetMode="External"/><Relationship Id="rId4" Type="http://schemas.openxmlformats.org/officeDocument/2006/relationships/image" Target="../media/image5.png"/><Relationship Id="rId9" Type="http://schemas.openxmlformats.org/officeDocument/2006/relationships/hyperlink" Target="http://www.noaa.gov/oceans-coasts" TargetMode="External"/><Relationship Id="rId26" Type="http://schemas.openxmlformats.org/officeDocument/2006/relationships/slideLayout" Target="../slideLayouts/slideLayout22.xml"/><Relationship Id="rId25" Type="http://schemas.openxmlformats.org/officeDocument/2006/relationships/slideLayout" Target="../slideLayouts/slideLayout21.xml"/><Relationship Id="rId28" Type="http://schemas.openxmlformats.org/officeDocument/2006/relationships/theme" Target="../theme/theme3.xml"/><Relationship Id="rId27" Type="http://schemas.openxmlformats.org/officeDocument/2006/relationships/slideLayout" Target="../slideLayouts/slideLayout23.xml"/><Relationship Id="rId5" Type="http://schemas.openxmlformats.org/officeDocument/2006/relationships/hyperlink" Target="http://www.noaa.gov/satellites" TargetMode="External"/><Relationship Id="rId6" Type="http://schemas.openxmlformats.org/officeDocument/2006/relationships/image" Target="../media/image3.png"/><Relationship Id="rId7" Type="http://schemas.openxmlformats.org/officeDocument/2006/relationships/hyperlink" Target="http://www.noaa.gov/fisheries" TargetMode="External"/><Relationship Id="rId8" Type="http://schemas.openxmlformats.org/officeDocument/2006/relationships/image" Target="../media/image4.png"/><Relationship Id="rId11" Type="http://schemas.openxmlformats.org/officeDocument/2006/relationships/hyperlink" Target="http://www.noaa.gov/weather" TargetMode="External"/><Relationship Id="rId10" Type="http://schemas.openxmlformats.org/officeDocument/2006/relationships/image" Target="../media/image2.png"/><Relationship Id="rId13" Type="http://schemas.openxmlformats.org/officeDocument/2006/relationships/image" Target="../media/image15.png"/><Relationship Id="rId12" Type="http://schemas.openxmlformats.org/officeDocument/2006/relationships/image" Target="../media/image20.png"/><Relationship Id="rId15" Type="http://schemas.openxmlformats.org/officeDocument/2006/relationships/image" Target="../media/image29.png"/><Relationship Id="rId14" Type="http://schemas.openxmlformats.org/officeDocument/2006/relationships/image" Target="../media/image22.png"/><Relationship Id="rId17" Type="http://schemas.openxmlformats.org/officeDocument/2006/relationships/slideLayout" Target="../slideLayouts/slideLayout13.xml"/><Relationship Id="rId16" Type="http://schemas.openxmlformats.org/officeDocument/2006/relationships/slideLayout" Target="../slideLayouts/slideLayout12.xml"/><Relationship Id="rId19" Type="http://schemas.openxmlformats.org/officeDocument/2006/relationships/slideLayout" Target="../slideLayouts/slideLayout15.xml"/><Relationship Id="rId1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6"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grpSp>
        <p:nvGrpSpPr>
          <p:cNvPr id="51" name="Google Shape;51;p13"/>
          <p:cNvGrpSpPr/>
          <p:nvPr/>
        </p:nvGrpSpPr>
        <p:grpSpPr>
          <a:xfrm>
            <a:off x="-30388" y="0"/>
            <a:ext cx="472440" cy="5143500"/>
            <a:chOff x="-15240" y="0"/>
            <a:chExt cx="472440" cy="6858000"/>
          </a:xfrm>
        </p:grpSpPr>
        <p:sp>
          <p:nvSpPr>
            <p:cNvPr id="52" name="Google Shape;52;p13"/>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32"/>
                <a:buFont typeface="Arial"/>
                <a:buNone/>
              </a:pPr>
              <a:r>
                <a:t/>
              </a:r>
              <a:endParaRPr b="0" i="0" sz="1632" u="none" cap="none" strike="noStrike">
                <a:solidFill>
                  <a:schemeClr val="lt1"/>
                </a:solidFill>
                <a:latin typeface="Arial"/>
                <a:ea typeface="Arial"/>
                <a:cs typeface="Arial"/>
                <a:sym typeface="Arial"/>
              </a:endParaRPr>
            </a:p>
          </p:txBody>
        </p:sp>
        <p:sp>
          <p:nvSpPr>
            <p:cNvPr id="53" name="Google Shape;53;p13"/>
            <p:cNvSpPr/>
            <p:nvPr/>
          </p:nvSpPr>
          <p:spPr>
            <a:xfrm>
              <a:off x="16002" y="3197352"/>
              <a:ext cx="410100" cy="1069800"/>
            </a:xfrm>
            <a:prstGeom prst="rect">
              <a:avLst/>
            </a:prstGeom>
            <a:solidFill>
              <a:srgbClr val="0B45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32"/>
                <a:buFont typeface="Arial"/>
                <a:buNone/>
              </a:pPr>
              <a:r>
                <a:t/>
              </a:r>
              <a:endParaRPr b="0" i="0" sz="1632" u="none" cap="none" strike="noStrike">
                <a:solidFill>
                  <a:schemeClr val="lt1"/>
                </a:solidFill>
                <a:latin typeface="Arial"/>
                <a:ea typeface="Arial"/>
                <a:cs typeface="Arial"/>
                <a:sym typeface="Arial"/>
              </a:endParaRPr>
            </a:p>
          </p:txBody>
        </p:sp>
        <p:pic>
          <p:nvPicPr>
            <p:cNvPr descr="C:\Users\jacqui.fenner\Desktop\PTT templates\images\noaa icons\noaa_icons-04.png" id="54" name="Google Shape;54;p13">
              <a:hlinkClick r:id="rId1"/>
            </p:cNvPr>
            <p:cNvPicPr preferRelativeResize="0"/>
            <p:nvPr/>
          </p:nvPicPr>
          <p:blipFill rotWithShape="1">
            <a:blip r:embed="rId2">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55" name="Google Shape;55;p13">
              <a:hlinkClick r:id="rId3"/>
            </p:cNvPr>
            <p:cNvPicPr preferRelativeResize="0"/>
            <p:nvPr/>
          </p:nvPicPr>
          <p:blipFill rotWithShape="1">
            <a:blip r:embed="rId4">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56" name="Google Shape;56;p13">
              <a:hlinkClick r:id="rId5"/>
            </p:cNvPr>
            <p:cNvPicPr preferRelativeResize="0"/>
            <p:nvPr/>
          </p:nvPicPr>
          <p:blipFill rotWithShape="1">
            <a:blip r:embed="rId6">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57" name="Google Shape;57;p13">
              <a:hlinkClick r:id="rId7"/>
            </p:cNvPr>
            <p:cNvPicPr preferRelativeResize="0"/>
            <p:nvPr/>
          </p:nvPicPr>
          <p:blipFill rotWithShape="1">
            <a:blip r:embed="rId8">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58" name="Google Shape;58;p13">
              <a:hlinkClick r:id="rId9"/>
            </p:cNvPr>
            <p:cNvPicPr preferRelativeResize="0"/>
            <p:nvPr/>
          </p:nvPicPr>
          <p:blipFill rotWithShape="1">
            <a:blip r:embed="rId10">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59" name="Google Shape;59;p13">
              <a:hlinkClick r:id="rId11"/>
            </p:cNvPr>
            <p:cNvPicPr preferRelativeResize="0"/>
            <p:nvPr/>
          </p:nvPicPr>
          <p:blipFill rotWithShape="1">
            <a:blip r:embed="rId12">
              <a:alphaModFix/>
            </a:blip>
            <a:srcRect b="0" l="0" r="0" t="0"/>
            <a:stretch/>
          </p:blipFill>
          <p:spPr>
            <a:xfrm>
              <a:off x="-15240" y="381000"/>
              <a:ext cx="472440" cy="324009"/>
            </a:xfrm>
            <a:prstGeom prst="rect">
              <a:avLst/>
            </a:prstGeom>
            <a:noFill/>
            <a:ln>
              <a:noFill/>
            </a:ln>
          </p:spPr>
        </p:pic>
        <p:grpSp>
          <p:nvGrpSpPr>
            <p:cNvPr id="60" name="Google Shape;60;p13"/>
            <p:cNvGrpSpPr/>
            <p:nvPr/>
          </p:nvGrpSpPr>
          <p:grpSpPr>
            <a:xfrm>
              <a:off x="15148" y="0"/>
              <a:ext cx="420600" cy="6858000"/>
              <a:chOff x="15148" y="0"/>
              <a:chExt cx="420600" cy="6858000"/>
            </a:xfrm>
          </p:grpSpPr>
          <p:grpSp>
            <p:nvGrpSpPr>
              <p:cNvPr id="61" name="Google Shape;61;p13"/>
              <p:cNvGrpSpPr/>
              <p:nvPr/>
            </p:nvGrpSpPr>
            <p:grpSpPr>
              <a:xfrm>
                <a:off x="15148" y="1066800"/>
                <a:ext cx="420600" cy="5334000"/>
                <a:chOff x="15148" y="1066800"/>
                <a:chExt cx="420600" cy="5334000"/>
              </a:xfrm>
            </p:grpSpPr>
            <p:cxnSp>
              <p:nvCxnSpPr>
                <p:cNvPr id="62" name="Google Shape;62;p13"/>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3" name="Google Shape;63;p13"/>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4" name="Google Shape;64;p13"/>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5" name="Google Shape;65;p13"/>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6" name="Google Shape;66;p13"/>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67" name="Google Shape;67;p13"/>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68" name="Google Shape;68;p13"/>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69" name="Google Shape;69;p13"/>
          <p:cNvSpPr txBox="1"/>
          <p:nvPr>
            <p:ph type="title"/>
          </p:nvPr>
        </p:nvSpPr>
        <p:spPr>
          <a:xfrm>
            <a:off x="513085" y="176148"/>
            <a:ext cx="7521000" cy="23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accent1"/>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1" i="0" sz="19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19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19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19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19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19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19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1900" u="none" cap="none" strike="noStrike">
                <a:solidFill>
                  <a:schemeClr val="dk2"/>
                </a:solidFill>
                <a:latin typeface="Arial"/>
                <a:ea typeface="Arial"/>
                <a:cs typeface="Arial"/>
                <a:sym typeface="Arial"/>
              </a:defRPr>
            </a:lvl9pPr>
          </a:lstStyle>
          <a:p/>
        </p:txBody>
      </p:sp>
      <p:sp>
        <p:nvSpPr>
          <p:cNvPr id="70" name="Google Shape;70;p13"/>
          <p:cNvSpPr txBox="1"/>
          <p:nvPr>
            <p:ph idx="1" type="body"/>
          </p:nvPr>
        </p:nvSpPr>
        <p:spPr>
          <a:xfrm>
            <a:off x="1482155" y="1443223"/>
            <a:ext cx="4350900" cy="9420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ndara"/>
                <a:ea typeface="Candara"/>
                <a:cs typeface="Candara"/>
                <a:sym typeface="Candara"/>
              </a:defRPr>
            </a:lvl1pPr>
            <a:lvl2pPr indent="-355600" lvl="1" marL="914400" marR="0" rtl="0" algn="l">
              <a:lnSpc>
                <a:spcPct val="100000"/>
              </a:lnSpc>
              <a:spcBef>
                <a:spcPts val="0"/>
              </a:spcBef>
              <a:spcAft>
                <a:spcPts val="0"/>
              </a:spcAft>
              <a:buClr>
                <a:schemeClr val="dk2"/>
              </a:buClr>
              <a:buSzPts val="2000"/>
              <a:buFont typeface="Arial"/>
              <a:buChar char="•"/>
              <a:defRPr b="0" i="0" sz="1600" u="none" cap="none" strike="noStrike">
                <a:solidFill>
                  <a:schemeClr val="dk1"/>
                </a:solidFill>
                <a:latin typeface="Candara"/>
                <a:ea typeface="Candara"/>
                <a:cs typeface="Candara"/>
                <a:sym typeface="Candara"/>
              </a:defRPr>
            </a:lvl2pPr>
            <a:lvl3pPr indent="-350519" lvl="2" marL="1371600" marR="0" rtl="0" algn="l">
              <a:lnSpc>
                <a:spcPct val="100000"/>
              </a:lnSpc>
              <a:spcBef>
                <a:spcPts val="0"/>
              </a:spcBef>
              <a:spcAft>
                <a:spcPts val="0"/>
              </a:spcAft>
              <a:buClr>
                <a:schemeClr val="dk2"/>
              </a:buClr>
              <a:buSzPts val="1920"/>
              <a:buFont typeface="Arial"/>
              <a:buChar char="–"/>
              <a:defRPr b="0" i="0" sz="1600" u="none" cap="none" strike="noStrike">
                <a:solidFill>
                  <a:schemeClr val="dk1"/>
                </a:solidFill>
                <a:latin typeface="Candara"/>
                <a:ea typeface="Candara"/>
                <a:cs typeface="Candara"/>
                <a:sym typeface="Candara"/>
              </a:defRPr>
            </a:lvl3pPr>
            <a:lvl4pPr indent="-330200" lvl="3" marL="1828800" marR="0" rtl="0" algn="l">
              <a:lnSpc>
                <a:spcPct val="100000"/>
              </a:lnSpc>
              <a:spcBef>
                <a:spcPts val="0"/>
              </a:spcBef>
              <a:spcAft>
                <a:spcPts val="0"/>
              </a:spcAft>
              <a:buClr>
                <a:schemeClr val="dk2"/>
              </a:buClr>
              <a:buSzPts val="1600"/>
              <a:buFont typeface="Arial"/>
              <a:buChar char="•"/>
              <a:defRPr b="0" i="0" sz="1600" u="none" cap="none" strike="noStrike">
                <a:solidFill>
                  <a:schemeClr val="dk1"/>
                </a:solidFill>
                <a:latin typeface="Candara"/>
                <a:ea typeface="Candara"/>
                <a:cs typeface="Candara"/>
                <a:sym typeface="Candara"/>
              </a:defRPr>
            </a:lvl4pPr>
            <a:lvl5pPr indent="-319023" lvl="4" marL="2286000" marR="0" rtl="0" algn="l">
              <a:lnSpc>
                <a:spcPct val="100000"/>
              </a:lnSpc>
              <a:spcBef>
                <a:spcPts val="0"/>
              </a:spcBef>
              <a:spcAft>
                <a:spcPts val="0"/>
              </a:spcAft>
              <a:buClr>
                <a:schemeClr val="dk2"/>
              </a:buClr>
              <a:buSzPts val="1424"/>
              <a:buFont typeface="Arial"/>
              <a:buChar char="-"/>
              <a:defRPr b="0" i="0" sz="1600" u="none" cap="none" strike="noStrike">
                <a:solidFill>
                  <a:schemeClr val="dk1"/>
                </a:solidFill>
                <a:latin typeface="Candara"/>
                <a:ea typeface="Candara"/>
                <a:cs typeface="Candara"/>
                <a:sym typeface="Candara"/>
              </a:defRPr>
            </a:lvl5pPr>
            <a:lvl6pPr indent="-319023" lvl="5" marL="2743200" marR="0" rtl="0" algn="l">
              <a:lnSpc>
                <a:spcPct val="100000"/>
              </a:lnSpc>
              <a:spcBef>
                <a:spcPts val="0"/>
              </a:spcBef>
              <a:spcAft>
                <a:spcPts val="0"/>
              </a:spcAft>
              <a:buClr>
                <a:schemeClr val="dk2"/>
              </a:buClr>
              <a:buSzPts val="1424"/>
              <a:buFont typeface="Arial"/>
              <a:buChar char="-"/>
              <a:defRPr b="0" i="0" sz="1600" u="none" cap="none" strike="noStrike">
                <a:solidFill>
                  <a:schemeClr val="dk1"/>
                </a:solidFill>
                <a:latin typeface="Candara"/>
                <a:ea typeface="Candara"/>
                <a:cs typeface="Candara"/>
                <a:sym typeface="Candara"/>
              </a:defRPr>
            </a:lvl6pPr>
            <a:lvl7pPr indent="-319023" lvl="6" marL="3200400" marR="0" rtl="0" algn="l">
              <a:lnSpc>
                <a:spcPct val="100000"/>
              </a:lnSpc>
              <a:spcBef>
                <a:spcPts val="0"/>
              </a:spcBef>
              <a:spcAft>
                <a:spcPts val="0"/>
              </a:spcAft>
              <a:buClr>
                <a:schemeClr val="dk2"/>
              </a:buClr>
              <a:buSzPts val="1424"/>
              <a:buFont typeface="Arial"/>
              <a:buChar char="-"/>
              <a:defRPr b="0" i="0" sz="1600" u="none" cap="none" strike="noStrike">
                <a:solidFill>
                  <a:schemeClr val="dk1"/>
                </a:solidFill>
                <a:latin typeface="Candara"/>
                <a:ea typeface="Candara"/>
                <a:cs typeface="Candara"/>
                <a:sym typeface="Candara"/>
              </a:defRPr>
            </a:lvl7pPr>
            <a:lvl8pPr indent="-319023" lvl="7" marL="3657600" marR="0" rtl="0" algn="l">
              <a:lnSpc>
                <a:spcPct val="100000"/>
              </a:lnSpc>
              <a:spcBef>
                <a:spcPts val="0"/>
              </a:spcBef>
              <a:spcAft>
                <a:spcPts val="0"/>
              </a:spcAft>
              <a:buClr>
                <a:schemeClr val="dk2"/>
              </a:buClr>
              <a:buSzPts val="1424"/>
              <a:buFont typeface="Arial"/>
              <a:buChar char="-"/>
              <a:defRPr b="0" i="0" sz="1600" u="none" cap="none" strike="noStrike">
                <a:solidFill>
                  <a:schemeClr val="dk1"/>
                </a:solidFill>
                <a:latin typeface="Candara"/>
                <a:ea typeface="Candara"/>
                <a:cs typeface="Candara"/>
                <a:sym typeface="Candara"/>
              </a:defRPr>
            </a:lvl8pPr>
            <a:lvl9pPr indent="-319023" lvl="8" marL="4114800" marR="0" rtl="0" algn="l">
              <a:lnSpc>
                <a:spcPct val="100000"/>
              </a:lnSpc>
              <a:spcBef>
                <a:spcPts val="0"/>
              </a:spcBef>
              <a:spcAft>
                <a:spcPts val="0"/>
              </a:spcAft>
              <a:buClr>
                <a:schemeClr val="dk2"/>
              </a:buClr>
              <a:buSzPts val="1424"/>
              <a:buFont typeface="Arial"/>
              <a:buChar char="-"/>
              <a:defRPr b="0" i="0" sz="1600" u="none" cap="none" strike="noStrike">
                <a:solidFill>
                  <a:schemeClr val="dk1"/>
                </a:solidFill>
                <a:latin typeface="Candara"/>
                <a:ea typeface="Candara"/>
                <a:cs typeface="Candara"/>
                <a:sym typeface="Candara"/>
              </a:defRPr>
            </a:lvl9pPr>
          </a:lstStyle>
          <a:p/>
        </p:txBody>
      </p:sp>
      <p:pic>
        <p:nvPicPr>
          <p:cNvPr id="71" name="Google Shape;71;p13"/>
          <p:cNvPicPr preferRelativeResize="0"/>
          <p:nvPr/>
        </p:nvPicPr>
        <p:blipFill rotWithShape="1">
          <a:blip r:embed="rId13">
            <a:alphaModFix/>
          </a:blip>
          <a:srcRect b="0" l="0" r="0" t="0"/>
          <a:stretch/>
        </p:blipFill>
        <p:spPr>
          <a:xfrm>
            <a:off x="8116798" y="79649"/>
            <a:ext cx="342930" cy="347502"/>
          </a:xfrm>
          <a:prstGeom prst="rect">
            <a:avLst/>
          </a:prstGeom>
          <a:noFill/>
          <a:ln>
            <a:noFill/>
          </a:ln>
        </p:spPr>
      </p:pic>
      <p:pic>
        <p:nvPicPr>
          <p:cNvPr descr="\\beans\users$\wstraka\Data\Desktop\EUMETSAT 2016 presentations\CIMSS_logo_print_multicolor_glow_PNG_3x2in.png" id="72" name="Google Shape;72;p13"/>
          <p:cNvPicPr preferRelativeResize="0"/>
          <p:nvPr/>
        </p:nvPicPr>
        <p:blipFill rotWithShape="1">
          <a:blip r:embed="rId14">
            <a:alphaModFix/>
          </a:blip>
          <a:srcRect b="0" l="0" r="0" t="0"/>
          <a:stretch/>
        </p:blipFill>
        <p:spPr>
          <a:xfrm>
            <a:off x="8542461" y="56550"/>
            <a:ext cx="551190" cy="393700"/>
          </a:xfrm>
          <a:prstGeom prst="rect">
            <a:avLst/>
          </a:prstGeom>
          <a:noFill/>
          <a:ln>
            <a:noFill/>
          </a:ln>
        </p:spPr>
      </p:pic>
      <p:pic>
        <p:nvPicPr>
          <p:cNvPr descr="C:\nsun\Working\Document\STAR\STAR.LOGO.Transparent.png" id="73" name="Google Shape;73;p13"/>
          <p:cNvPicPr preferRelativeResize="0"/>
          <p:nvPr/>
        </p:nvPicPr>
        <p:blipFill rotWithShape="1">
          <a:blip r:embed="rId15">
            <a:alphaModFix/>
          </a:blip>
          <a:srcRect b="0" l="0" r="0" t="0"/>
          <a:stretch/>
        </p:blipFill>
        <p:spPr>
          <a:xfrm>
            <a:off x="7561625" y="16551"/>
            <a:ext cx="472451" cy="47369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16"/>
    <p:sldLayoutId id="2147483660" r:id="rId17"/>
    <p:sldLayoutId id="2147483661" r:id="rId18"/>
    <p:sldLayoutId id="2147483662" r:id="rId19"/>
    <p:sldLayoutId id="2147483663" r:id="rId20"/>
    <p:sldLayoutId id="2147483664" r:id="rId21"/>
    <p:sldLayoutId id="2147483665" r:id="rId22"/>
    <p:sldLayoutId id="2147483666" r:id="rId23"/>
    <p:sldLayoutId id="2147483667" r:id="rId24"/>
    <p:sldLayoutId id="2147483668" r:id="rId25"/>
    <p:sldLayoutId id="2147483669" r:id="rId26"/>
    <p:sldLayoutId id="2147483670"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1" name="Shape 151"/>
        <p:cNvGrpSpPr/>
        <p:nvPr/>
      </p:nvGrpSpPr>
      <p:grpSpPr>
        <a:xfrm>
          <a:off x="0" y="0"/>
          <a:ext cx="0" cy="0"/>
          <a:chOff x="0" y="0"/>
          <a:chExt cx="0" cy="0"/>
        </a:xfrm>
      </p:grpSpPr>
      <p:sp>
        <p:nvSpPr>
          <p:cNvPr id="152" name="Google Shape;152;p26"/>
          <p:cNvSpPr txBox="1"/>
          <p:nvPr/>
        </p:nvSpPr>
        <p:spPr>
          <a:xfrm>
            <a:off x="8686803" y="4970376"/>
            <a:ext cx="457200" cy="173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fld id="{00000000-1234-1234-1234-123412341234}" type="slidenum">
              <a:rPr b="0" i="0" lang="en" sz="1000" u="none" cap="none" strike="noStrike">
                <a:solidFill>
                  <a:srgbClr val="0594C9"/>
                </a:solidFill>
                <a:latin typeface="Arial"/>
                <a:ea typeface="Arial"/>
                <a:cs typeface="Arial"/>
                <a:sym typeface="Arial"/>
              </a:rPr>
              <a:t>‹#›</a:t>
            </a:fld>
            <a:endParaRPr b="0" i="0" sz="1000" u="none" cap="none" strike="noStrike">
              <a:solidFill>
                <a:srgbClr val="0594C9"/>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8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22.png"/><Relationship Id="rId9" Type="http://schemas.openxmlformats.org/officeDocument/2006/relationships/hyperlink" Target="mailto:william.straka@noaa.gov" TargetMode="External"/><Relationship Id="rId5" Type="http://schemas.openxmlformats.org/officeDocument/2006/relationships/image" Target="../media/image8.png"/><Relationship Id="rId6" Type="http://schemas.openxmlformats.org/officeDocument/2006/relationships/image" Target="../media/image17.png"/><Relationship Id="rId7" Type="http://schemas.openxmlformats.org/officeDocument/2006/relationships/image" Target="../media/image19.jpg"/><Relationship Id="rId8" Type="http://schemas.openxmlformats.org/officeDocument/2006/relationships/hyperlink" Target="mailto:wstraka@ssec.wisc.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41.jp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61.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1.xml"/><Relationship Id="rId3" Type="http://schemas.openxmlformats.org/officeDocument/2006/relationships/image" Target="../media/image54.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2.xml"/><Relationship Id="rId3" Type="http://schemas.openxmlformats.org/officeDocument/2006/relationships/hyperlink" Target="https://ral.ucar.edu/tool/fuel-moisture-content-retrievals" TargetMode="External"/><Relationship Id="rId4" Type="http://schemas.openxmlformats.org/officeDocument/2006/relationships/hyperlink" Target="https://fmc.ral.ucar.edu/" TargetMode="External"/><Relationship Id="rId5" Type="http://schemas.openxmlformats.org/officeDocument/2006/relationships/image" Target="../media/image76.png"/><Relationship Id="rId6"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52.png"/><Relationship Id="rId4" Type="http://schemas.openxmlformats.org/officeDocument/2006/relationships/image" Target="../media/image6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59.png"/><Relationship Id="rId5" Type="http://schemas.openxmlformats.org/officeDocument/2006/relationships/image" Target="../media/image67.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58.png"/><Relationship Id="rId11" Type="http://schemas.openxmlformats.org/officeDocument/2006/relationships/image" Target="../media/image70.png"/><Relationship Id="rId10" Type="http://schemas.openxmlformats.org/officeDocument/2006/relationships/image" Target="../media/image57.png"/><Relationship Id="rId13" Type="http://schemas.openxmlformats.org/officeDocument/2006/relationships/image" Target="../media/image66.png"/><Relationship Id="rId12" Type="http://schemas.openxmlformats.org/officeDocument/2006/relationships/image" Target="../media/image64.png"/><Relationship Id="rId15" Type="http://schemas.openxmlformats.org/officeDocument/2006/relationships/image" Target="../media/image69.png"/><Relationship Id="rId14" Type="http://schemas.openxmlformats.org/officeDocument/2006/relationships/image" Target="../media/image65.png"/><Relationship Id="rId16"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71.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8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89.png"/><Relationship Id="rId4" Type="http://schemas.openxmlformats.org/officeDocument/2006/relationships/image" Target="../media/image80.png"/><Relationship Id="rId5"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78.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77.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hyperlink" Target="https://www.ssec.wisc.edu/flood-map-demo/flood-products/" TargetMode="External"/><Relationship Id="rId4" Type="http://schemas.openxmlformats.org/officeDocument/2006/relationships/hyperlink" Target="http://floods.ssec.wisc.edu/?products=RIVER-FLDglobal" TargetMode="External"/><Relationship Id="rId9" Type="http://schemas.openxmlformats.org/officeDocument/2006/relationships/hyperlink" Target="http://floods.ssec.wisc.edu/?products=RIVER-FLD-AHI" TargetMode="External"/><Relationship Id="rId5" Type="http://schemas.openxmlformats.org/officeDocument/2006/relationships/hyperlink" Target="https://floods.ssec.wisc.edu/?products=RIVER-FLDglobal-composite1" TargetMode="External"/><Relationship Id="rId6" Type="http://schemas.openxmlformats.org/officeDocument/2006/relationships/hyperlink" Target="http://floods.ssec.wisc.edu/?products=RIVER-FLDglobal-composite" TargetMode="External"/><Relationship Id="rId7" Type="http://schemas.openxmlformats.org/officeDocument/2006/relationships/hyperlink" Target="http://floods.ssec.wisc.edu/?products=RIVER-FLD-ABI" TargetMode="External"/><Relationship Id="rId8" Type="http://schemas.openxmlformats.org/officeDocument/2006/relationships/hyperlink" Target="http://floods.ssec.wisc.edu/?products=RIVER-FLD-joint-ABI" TargetMode="External"/><Relationship Id="rId11" Type="http://schemas.openxmlformats.org/officeDocument/2006/relationships/hyperlink" Target="https://floods.ssec.wisc.edu/?products=C-band-VV-VH-dual-pol.75,C-band-VV-VH-dual-pol-m.75&amp;center=40,-90&amp;zoom=5&amp;width=994&amp;height=621&amp;basemap=satellite&amp;labels=false&amp;view=leaflet&amp;collection=Flood%20Detection&amp;timeproduct=C-band-VV-VH-dual-pol" TargetMode="External"/><Relationship Id="rId10" Type="http://schemas.openxmlformats.org/officeDocument/2006/relationships/hyperlink" Target="http://floods.ssec.wisc.edu/?products=RIVER-FLD-joint-AHI"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4"/>
          <p:cNvSpPr txBox="1"/>
          <p:nvPr>
            <p:ph type="ctrTitle"/>
          </p:nvPr>
        </p:nvSpPr>
        <p:spPr>
          <a:xfrm>
            <a:off x="2514600" y="19050"/>
            <a:ext cx="6275100" cy="92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400"/>
              <a:t>The Current and Future Global Flood Inundation Mapping Systems from Multiple-Source Satellite Imagery</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p:txBody>
      </p:sp>
      <p:sp>
        <p:nvSpPr>
          <p:cNvPr id="233" name="Google Shape;233;p44"/>
          <p:cNvSpPr txBox="1"/>
          <p:nvPr/>
        </p:nvSpPr>
        <p:spPr>
          <a:xfrm>
            <a:off x="2514600" y="11156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2"/>
                </a:solidFill>
                <a:latin typeface="Candara"/>
                <a:ea typeface="Candara"/>
                <a:cs typeface="Candara"/>
                <a:sym typeface="Candara"/>
              </a:rPr>
              <a:t>William Straka - Presenter</a:t>
            </a:r>
            <a:endParaRPr b="1" baseline="30000" sz="1800">
              <a:solidFill>
                <a:schemeClr val="lt2"/>
              </a:solidFill>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2"/>
        </a:solidFill>
      </p:bgPr>
    </p:bg>
    <p:spTree>
      <p:nvGrpSpPr>
        <p:cNvPr id="337" name="Shape 337"/>
        <p:cNvGrpSpPr/>
        <p:nvPr/>
      </p:nvGrpSpPr>
      <p:grpSpPr>
        <a:xfrm>
          <a:off x="0" y="0"/>
          <a:ext cx="0" cy="0"/>
          <a:chOff x="0" y="0"/>
          <a:chExt cx="0" cy="0"/>
        </a:xfrm>
      </p:grpSpPr>
      <p:graphicFrame>
        <p:nvGraphicFramePr>
          <p:cNvPr id="338" name="Google Shape;338;p53"/>
          <p:cNvGraphicFramePr/>
          <p:nvPr/>
        </p:nvGraphicFramePr>
        <p:xfrm>
          <a:off x="3297148" y="665526"/>
          <a:ext cx="3000000" cy="3000000"/>
        </p:xfrm>
        <a:graphic>
          <a:graphicData uri="http://schemas.openxmlformats.org/drawingml/2006/table">
            <a:tbl>
              <a:tblPr>
                <a:noFill/>
                <a:tableStyleId>{CA1EFB16-390B-4D51-96D7-1C1CAF145581}</a:tableStyleId>
              </a:tblPr>
              <a:tblGrid>
                <a:gridCol w="657975"/>
                <a:gridCol w="906425"/>
                <a:gridCol w="936950"/>
                <a:gridCol w="969600"/>
              </a:tblGrid>
              <a:tr h="41770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VIIRS Band</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Central Wavelength</a:t>
                      </a:r>
                      <a:endParaRPr sz="900" u="none" cap="none" strike="noStrike">
                        <a:latin typeface="Times New Roman"/>
                        <a:ea typeface="Times New Roman"/>
                        <a:cs typeface="Times New Roman"/>
                        <a:sym typeface="Times New Roman"/>
                      </a:endParaRPr>
                    </a:p>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(μm)</a:t>
                      </a:r>
                      <a:endParaRPr sz="900" u="none" cap="none" strike="noStrike">
                        <a:latin typeface="Times New Roman"/>
                        <a:ea typeface="Times New Roman"/>
                        <a:cs typeface="Times New Roman"/>
                        <a:sym typeface="Times New Roman"/>
                      </a:endParaRPr>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Band Explanation</a:t>
                      </a:r>
                      <a:endParaRPr sz="900" u="none" cap="none" strike="noStrike">
                        <a:latin typeface="Times New Roman"/>
                        <a:ea typeface="Times New Roman"/>
                        <a:cs typeface="Times New Roman"/>
                        <a:sym typeface="Times New Roman"/>
                      </a:endParaRPr>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Spatial Resolution (m) @ nadir</a:t>
                      </a:r>
                      <a:endParaRPr sz="900" u="none" cap="none" strike="noStrike">
                        <a:latin typeface="Times New Roman"/>
                        <a:ea typeface="Times New Roman"/>
                        <a:cs typeface="Times New Roman"/>
                        <a:sym typeface="Times New Roman"/>
                      </a:endParaRPr>
                    </a:p>
                  </a:txBody>
                  <a:tcPr marT="0" marB="0" marR="57150" marL="5715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0.412</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5">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Visible/</a:t>
                      </a:r>
                      <a:endParaRPr sz="1100"/>
                    </a:p>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Reflective</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16">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750 m</a:t>
                      </a:r>
                      <a:endParaRPr sz="1100"/>
                    </a:p>
                  </a:txBody>
                  <a:tcPr marT="0" marB="0" marR="57150" marL="5715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M2</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0.445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M3</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0.488</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M4</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0.555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M5 </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0.672</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M6</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0.746</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2">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Near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M7 </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0.865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M8</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1.240</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4">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Shortwave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M9</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1.378</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M10 </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1.61</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M11</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2.25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M12</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3.7</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2">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Medium-wave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M13</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4.05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M14</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8.55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3">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Longwave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M15</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10.76</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M16</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12.01</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2784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DNB</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0.7</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Visible / Reflective</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750 m across full scan</a:t>
                      </a:r>
                      <a:endParaRPr sz="1100"/>
                    </a:p>
                  </a:txBody>
                  <a:tcPr marT="0" marB="0" marR="57150" marL="5715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D8D8"/>
                    </a:solidFill>
                  </a:tcPr>
                </a:tc>
              </a:tr>
              <a:tr h="2784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I1</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0.64</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Visible / Reflective</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rowSpan="5">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375 m</a:t>
                      </a:r>
                      <a:endParaRPr sz="1100"/>
                    </a:p>
                  </a:txBody>
                  <a:tcPr marT="0" marB="0" marR="57150" marL="5715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89C"/>
                    </a:solidFill>
                  </a:tcPr>
                </a:tc>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I2 </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0.87</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Near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I3 </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1.61</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Shortwave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vMerge="1"/>
              </a:tr>
              <a:tr h="2784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I4</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3.74</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Medium-wave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I5</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11.45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Longwave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89C"/>
                    </a:solidFill>
                  </a:tcPr>
                </a:tc>
                <a:tc vMerge="1"/>
              </a:tr>
            </a:tbl>
          </a:graphicData>
        </a:graphic>
      </p:graphicFrame>
      <p:grpSp>
        <p:nvGrpSpPr>
          <p:cNvPr id="339" name="Google Shape;339;p53"/>
          <p:cNvGrpSpPr/>
          <p:nvPr/>
        </p:nvGrpSpPr>
        <p:grpSpPr>
          <a:xfrm>
            <a:off x="2147302" y="3592729"/>
            <a:ext cx="2723269" cy="1315800"/>
            <a:chOff x="761127" y="2932453"/>
            <a:chExt cx="3631026" cy="1754400"/>
          </a:xfrm>
        </p:grpSpPr>
        <p:grpSp>
          <p:nvGrpSpPr>
            <p:cNvPr id="340" name="Google Shape;340;p53"/>
            <p:cNvGrpSpPr/>
            <p:nvPr/>
          </p:nvGrpSpPr>
          <p:grpSpPr>
            <a:xfrm>
              <a:off x="2294253" y="3385909"/>
              <a:ext cx="2097900" cy="1279282"/>
              <a:chOff x="2294253" y="3385909"/>
              <a:chExt cx="2097900" cy="1279282"/>
            </a:xfrm>
          </p:grpSpPr>
          <p:sp>
            <p:nvSpPr>
              <p:cNvPr id="341" name="Google Shape;341;p53"/>
              <p:cNvSpPr/>
              <p:nvPr/>
            </p:nvSpPr>
            <p:spPr>
              <a:xfrm>
                <a:off x="2294253" y="3669772"/>
                <a:ext cx="2097900" cy="213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42" name="Google Shape;342;p53"/>
              <p:cNvSpPr/>
              <p:nvPr/>
            </p:nvSpPr>
            <p:spPr>
              <a:xfrm>
                <a:off x="2294253" y="3385909"/>
                <a:ext cx="2097900" cy="213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43" name="Google Shape;343;p53"/>
              <p:cNvSpPr/>
              <p:nvPr/>
            </p:nvSpPr>
            <p:spPr>
              <a:xfrm>
                <a:off x="2294253" y="3895758"/>
                <a:ext cx="2097900" cy="213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44" name="Google Shape;344;p53"/>
              <p:cNvSpPr/>
              <p:nvPr/>
            </p:nvSpPr>
            <p:spPr>
              <a:xfrm>
                <a:off x="2294253" y="4451891"/>
                <a:ext cx="2097900" cy="213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grpSp>
        <p:sp>
          <p:nvSpPr>
            <p:cNvPr id="345" name="Google Shape;345;p53"/>
            <p:cNvSpPr txBox="1"/>
            <p:nvPr/>
          </p:nvSpPr>
          <p:spPr>
            <a:xfrm>
              <a:off x="761127" y="2932453"/>
              <a:ext cx="1285500" cy="1754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 sz="1100">
                  <a:solidFill>
                    <a:srgbClr val="FF40FF"/>
                  </a:solidFill>
                  <a:latin typeface="Calibri"/>
                  <a:ea typeface="Calibri"/>
                  <a:cs typeface="Calibri"/>
                  <a:sym typeface="Calibri"/>
                </a:rPr>
                <a:t>Channels used by the NOAA VIIRS Flood Product</a:t>
              </a:r>
              <a:endParaRPr sz="800"/>
            </a:p>
          </p:txBody>
        </p:sp>
      </p:grpSp>
      <p:sp>
        <p:nvSpPr>
          <p:cNvPr id="346" name="Google Shape;346;p53"/>
          <p:cNvSpPr txBox="1"/>
          <p:nvPr/>
        </p:nvSpPr>
        <p:spPr>
          <a:xfrm>
            <a:off x="1485900" y="25689"/>
            <a:ext cx="6172200" cy="6144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EAD594"/>
              </a:buClr>
              <a:buSzPts val="2800"/>
              <a:buFont typeface="Lucida Sans"/>
              <a:buNone/>
            </a:pPr>
            <a:r>
              <a:rPr b="1" lang="en" sz="2300">
                <a:solidFill>
                  <a:srgbClr val="EAD594"/>
                </a:solidFill>
                <a:latin typeface="Lucida Sans"/>
                <a:ea typeface="Lucida Sans"/>
                <a:cs typeface="Lucida Sans"/>
                <a:sym typeface="Lucida Sans"/>
              </a:rPr>
              <a:t>Bands used by NOAA Flood Product</a:t>
            </a:r>
            <a:endParaRPr sz="600"/>
          </a:p>
        </p:txBody>
      </p:sp>
      <p:sp>
        <p:nvSpPr>
          <p:cNvPr id="347" name="Google Shape;347;p53"/>
          <p:cNvSpPr txBox="1"/>
          <p:nvPr>
            <p:ph idx="12" type="sldNum"/>
          </p:nvPr>
        </p:nvSpPr>
        <p:spPr>
          <a:xfrm>
            <a:off x="7437967" y="4805832"/>
            <a:ext cx="1600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graphicFrame>
        <p:nvGraphicFramePr>
          <p:cNvPr id="352" name="Google Shape;352;p54"/>
          <p:cNvGraphicFramePr/>
          <p:nvPr/>
        </p:nvGraphicFramePr>
        <p:xfrm>
          <a:off x="557477" y="572706"/>
          <a:ext cx="3000000" cy="3000000"/>
        </p:xfrm>
        <a:graphic>
          <a:graphicData uri="http://schemas.openxmlformats.org/drawingml/2006/table">
            <a:tbl>
              <a:tblPr>
                <a:noFill/>
                <a:tableStyleId>{5E2A1EC9-8235-4A9E-B410-FB7941FA4A82}</a:tableStyleId>
              </a:tblPr>
              <a:tblGrid>
                <a:gridCol w="1559850"/>
                <a:gridCol w="1023850"/>
                <a:gridCol w="1054325"/>
                <a:gridCol w="2449925"/>
                <a:gridCol w="1182275"/>
                <a:gridCol w="1232200"/>
              </a:tblGrid>
              <a:tr h="714375">
                <a:tc>
                  <a:txBody>
                    <a:bodyPr/>
                    <a:lstStyle/>
                    <a:p>
                      <a:pPr indent="0" lvl="0" marL="0" marR="0" rtl="0" algn="ctr">
                        <a:lnSpc>
                          <a:spcPct val="100000"/>
                        </a:lnSpc>
                        <a:spcBef>
                          <a:spcPts val="0"/>
                        </a:spcBef>
                        <a:spcAft>
                          <a:spcPts val="0"/>
                        </a:spcAft>
                        <a:buClr>
                          <a:schemeClr val="dk1"/>
                        </a:buClr>
                        <a:buSzPts val="1300"/>
                        <a:buFont typeface="Calibri"/>
                        <a:buNone/>
                      </a:pPr>
                      <a:r>
                        <a:rPr lang="en" sz="1300" u="none" cap="none" strike="noStrike"/>
                        <a:t>Products</a:t>
                      </a:r>
                      <a:endParaRPr sz="1300" u="none" cap="none" strike="noStrike"/>
                    </a:p>
                  </a:txBody>
                  <a:tcPr marT="45725" marB="45725" marR="91450" marL="91450" anchor="ctr">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lang="en" sz="1300" u="none" cap="none" strike="noStrike"/>
                        <a:t>Spatial resolution</a:t>
                      </a:r>
                      <a:endParaRPr sz="1300" u="none" cap="none" strike="noStrike"/>
                    </a:p>
                  </a:txBody>
                  <a:tcPr marT="45725" marB="45725" marR="91450" marL="91450" anchor="ctr">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lang="en" sz="1300" u="none" cap="none" strike="noStrike"/>
                        <a:t>Availability</a:t>
                      </a:r>
                      <a:endParaRPr sz="1300" u="none" cap="none" strike="noStrike"/>
                    </a:p>
                  </a:txBody>
                  <a:tcPr marT="45725" marB="45725" marR="91450" marL="91450" anchor="ctr">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lang="en" sz="1300" u="none" cap="none" strike="noStrike"/>
                        <a:t>Coverage</a:t>
                      </a:r>
                      <a:endParaRPr sz="1300" u="none" cap="none" strike="noStrike"/>
                    </a:p>
                  </a:txBody>
                  <a:tcPr marT="45725" marB="45725" marR="91450" marL="91450" anchor="ctr">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300"/>
                        <a:buFont typeface="Calibri"/>
                        <a:buNone/>
                      </a:pPr>
                      <a:r>
                        <a:rPr lang="en" sz="1300" u="none" cap="none" strike="noStrike"/>
                        <a:t>Production latency</a:t>
                      </a:r>
                      <a:endParaRPr sz="1300" u="none" cap="none" strike="noStrike"/>
                    </a:p>
                  </a:txBody>
                  <a:tcPr marT="45725" marB="45725" marR="91450" marL="91450" anchor="ctr">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300"/>
                        <a:buFont typeface="Calibri"/>
                        <a:buNone/>
                      </a:pPr>
                      <a:r>
                        <a:rPr lang="en" sz="1300" u="none" cap="none" strike="noStrike"/>
                        <a:t>Description</a:t>
                      </a:r>
                      <a:endParaRPr sz="1300" u="none" cap="none" strike="noStrike"/>
                    </a:p>
                  </a:txBody>
                  <a:tcPr marT="45725" marB="45725" marR="91450" marL="91450" anchor="ctr"/>
                </a:tc>
              </a:tr>
              <a:tr h="735050">
                <a:tc>
                  <a:txBody>
                    <a:bodyPr/>
                    <a:lstStyle/>
                    <a:p>
                      <a:pPr indent="0" lvl="0" marL="0" marR="0" rtl="0" algn="ctr">
                        <a:lnSpc>
                          <a:spcPct val="100000"/>
                        </a:lnSpc>
                        <a:spcBef>
                          <a:spcPts val="0"/>
                        </a:spcBef>
                        <a:spcAft>
                          <a:spcPts val="0"/>
                        </a:spcAft>
                        <a:buClr>
                          <a:srgbClr val="0070C0"/>
                        </a:buClr>
                        <a:buSzPts val="800"/>
                        <a:buFont typeface="Times New Roman"/>
                        <a:buNone/>
                      </a:pPr>
                      <a:r>
                        <a:rPr lang="en" sz="1000" u="none" cap="none" strike="noStrike">
                          <a:solidFill>
                            <a:srgbClr val="0070C0"/>
                          </a:solidFill>
                          <a:latin typeface="Times New Roman"/>
                          <a:ea typeface="Times New Roman"/>
                          <a:cs typeface="Times New Roman"/>
                          <a:sym typeface="Times New Roman"/>
                        </a:rPr>
                        <a:t>Suomi-NPP, NOAA-20, NOAA-21 VIIRS near real-time flood product*</a:t>
                      </a:r>
                      <a:endParaRPr sz="10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375m</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2-3 daytime passes for each satellite</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Global land between 80</a:t>
                      </a:r>
                      <a:r>
                        <a:rPr lang="en" sz="1200" u="none" cap="none" strike="noStrike">
                          <a:solidFill>
                            <a:srgbClr val="0070C0"/>
                          </a:solidFill>
                          <a:latin typeface="Calibri"/>
                          <a:ea typeface="Calibri"/>
                          <a:cs typeface="Calibri"/>
                          <a:sym typeface="Calibri"/>
                        </a:rPr>
                        <a:t>°S and </a:t>
                      </a:r>
                      <a:r>
                        <a:rPr lang="en" sz="1200" u="none" cap="none" strike="noStrike">
                          <a:solidFill>
                            <a:srgbClr val="0070C0"/>
                          </a:solidFill>
                          <a:latin typeface="Times New Roman"/>
                          <a:ea typeface="Times New Roman"/>
                          <a:cs typeface="Times New Roman"/>
                          <a:sym typeface="Times New Roman"/>
                        </a:rPr>
                        <a:t>80</a:t>
                      </a:r>
                      <a:r>
                        <a:rPr lang="en" sz="1200" u="none" cap="none" strike="noStrike">
                          <a:solidFill>
                            <a:srgbClr val="0070C0"/>
                          </a:solidFill>
                          <a:latin typeface="Calibri"/>
                          <a:ea typeface="Calibri"/>
                          <a:cs typeface="Calibri"/>
                          <a:sym typeface="Calibri"/>
                        </a:rPr>
                        <a:t>°N</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Available 3 hours after pass</a:t>
                      </a:r>
                      <a:r>
                        <a:rPr baseline="30000" lang="en" sz="1200">
                          <a:solidFill>
                            <a:srgbClr val="0070C0"/>
                          </a:solidFill>
                          <a:latin typeface="Times New Roman"/>
                          <a:ea typeface="Times New Roman"/>
                          <a:cs typeface="Times New Roman"/>
                          <a:sym typeface="Times New Roman"/>
                        </a:rPr>
                        <a:t>1</a:t>
                      </a:r>
                      <a:endParaRPr baseline="30000"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rowSpan="5">
                  <a:txBody>
                    <a:bodyPr/>
                    <a:lstStyle/>
                    <a:p>
                      <a:pPr indent="0" lvl="0" marL="0" marR="0" rtl="0" algn="l">
                        <a:lnSpc>
                          <a:spcPct val="100000"/>
                        </a:lnSpc>
                        <a:spcBef>
                          <a:spcPts val="0"/>
                        </a:spcBef>
                        <a:spcAft>
                          <a:spcPts val="0"/>
                        </a:spcAft>
                        <a:buClr>
                          <a:srgbClr val="0070C0"/>
                        </a:buClr>
                        <a:buSzPts val="1400"/>
                        <a:buFont typeface="Arial"/>
                        <a:buNone/>
                      </a:pPr>
                      <a:r>
                        <a:rPr b="0" i="0" lang="en" sz="1400" u="none" cap="none" strike="noStrike">
                          <a:solidFill>
                            <a:srgbClr val="0070C0"/>
                          </a:solidFill>
                          <a:latin typeface="Arial"/>
                          <a:ea typeface="Arial"/>
                          <a:cs typeface="Arial"/>
                          <a:sym typeface="Arial"/>
                        </a:rPr>
                        <a:t>Daytime-only flood extent in water fractions (open water percentage in a satellite pixel)</a:t>
                      </a:r>
                      <a:endParaRPr sz="1800" u="none" cap="none" strike="noStrike"/>
                    </a:p>
                  </a:txBody>
                  <a:tcPr marT="45725" marB="45725" marR="91450" marL="91450">
                    <a:lnL cap="flat" cmpd="sng" w="19050">
                      <a:solidFill>
                        <a:srgbClr val="000000"/>
                      </a:solidFill>
                      <a:prstDash val="solid"/>
                      <a:round/>
                      <a:headEnd len="sm" w="sm" type="none"/>
                      <a:tailEnd len="sm" w="sm" type="none"/>
                    </a:lnL>
                  </a:tcPr>
                </a:tc>
              </a:tr>
              <a:tr h="650275">
                <a:tc>
                  <a:txBody>
                    <a:bodyPr/>
                    <a:lstStyle/>
                    <a:p>
                      <a:pPr indent="0" lvl="0" marL="0" marR="0" rtl="0" algn="ctr">
                        <a:lnSpc>
                          <a:spcPct val="100000"/>
                        </a:lnSpc>
                        <a:spcBef>
                          <a:spcPts val="0"/>
                        </a:spcBef>
                        <a:spcAft>
                          <a:spcPts val="0"/>
                        </a:spcAft>
                        <a:buClr>
                          <a:srgbClr val="0070C0"/>
                        </a:buClr>
                        <a:buSzPts val="800"/>
                        <a:buFont typeface="Times New Roman"/>
                        <a:buNone/>
                      </a:pPr>
                      <a:r>
                        <a:rPr lang="en" sz="1000" u="none" cap="none" strike="noStrike">
                          <a:solidFill>
                            <a:srgbClr val="0070C0"/>
                          </a:solidFill>
                          <a:latin typeface="Times New Roman"/>
                          <a:ea typeface="Times New Roman"/>
                          <a:cs typeface="Times New Roman"/>
                          <a:sym typeface="Times New Roman"/>
                        </a:rPr>
                        <a:t>Suomi-NPP, NOAA-20, NOAA-21 VIIRS daily composited flood product*</a:t>
                      </a:r>
                      <a:endParaRPr sz="10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375m</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Once per day</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Global land between 60</a:t>
                      </a:r>
                      <a:r>
                        <a:rPr lang="en" sz="1200" u="none" cap="none" strike="noStrike">
                          <a:solidFill>
                            <a:srgbClr val="0070C0"/>
                          </a:solidFill>
                          <a:latin typeface="Calibri"/>
                          <a:ea typeface="Calibri"/>
                          <a:cs typeface="Calibri"/>
                          <a:sym typeface="Calibri"/>
                        </a:rPr>
                        <a:t>°S and </a:t>
                      </a:r>
                      <a:r>
                        <a:rPr lang="en" sz="1200" u="none" cap="none" strike="noStrike">
                          <a:solidFill>
                            <a:srgbClr val="0070C0"/>
                          </a:solidFill>
                          <a:latin typeface="Times New Roman"/>
                          <a:ea typeface="Times New Roman"/>
                          <a:cs typeface="Times New Roman"/>
                          <a:sym typeface="Times New Roman"/>
                        </a:rPr>
                        <a:t>75</a:t>
                      </a:r>
                      <a:r>
                        <a:rPr lang="en" sz="1200" u="none" cap="none" strike="noStrike">
                          <a:solidFill>
                            <a:srgbClr val="0070C0"/>
                          </a:solidFill>
                          <a:latin typeface="Calibri"/>
                          <a:ea typeface="Calibri"/>
                          <a:cs typeface="Calibri"/>
                          <a:sym typeface="Calibri"/>
                        </a:rPr>
                        <a:t>°N</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All tiles available by 1030Z</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vMerge="1"/>
              </a:tr>
              <a:tr h="608975">
                <a:tc>
                  <a:txBody>
                    <a:bodyPr/>
                    <a:lstStyle/>
                    <a:p>
                      <a:pPr indent="0" lvl="0" marL="0" marR="0" rtl="0" algn="ctr">
                        <a:lnSpc>
                          <a:spcPct val="100000"/>
                        </a:lnSpc>
                        <a:spcBef>
                          <a:spcPts val="0"/>
                        </a:spcBef>
                        <a:spcAft>
                          <a:spcPts val="0"/>
                        </a:spcAft>
                        <a:buClr>
                          <a:srgbClr val="0070C0"/>
                        </a:buClr>
                        <a:buSzPts val="800"/>
                        <a:buFont typeface="Times New Roman"/>
                        <a:buNone/>
                      </a:pPr>
                      <a:r>
                        <a:rPr lang="en" sz="1000" u="none" cap="none" strike="noStrike">
                          <a:solidFill>
                            <a:srgbClr val="0070C0"/>
                          </a:solidFill>
                          <a:latin typeface="Times New Roman"/>
                          <a:ea typeface="Times New Roman"/>
                          <a:cs typeface="Times New Roman"/>
                          <a:sym typeface="Times New Roman"/>
                        </a:rPr>
                        <a:t>Suomi-NPP, NOAA-20, NOAA-21 VIIRS 5-day composited flood product*</a:t>
                      </a:r>
                      <a:endParaRPr sz="10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1200" u="none" cap="none" strike="noStrike">
                          <a:solidFill>
                            <a:srgbClr val="0070C0"/>
                          </a:solidFill>
                          <a:latin typeface="Times New Roman"/>
                          <a:ea typeface="Times New Roman"/>
                          <a:cs typeface="Times New Roman"/>
                          <a:sym typeface="Times New Roman"/>
                        </a:rPr>
                        <a:t>375m</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1200" u="none" cap="none" strike="noStrike">
                          <a:solidFill>
                            <a:srgbClr val="0070C0"/>
                          </a:solidFill>
                          <a:latin typeface="Times New Roman"/>
                          <a:ea typeface="Times New Roman"/>
                          <a:cs typeface="Times New Roman"/>
                          <a:sym typeface="Times New Roman"/>
                        </a:rPr>
                        <a:t>Once per day</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1200" u="none" cap="none" strike="noStrike">
                          <a:solidFill>
                            <a:srgbClr val="0070C0"/>
                          </a:solidFill>
                          <a:latin typeface="Times New Roman"/>
                          <a:ea typeface="Times New Roman"/>
                          <a:cs typeface="Times New Roman"/>
                          <a:sym typeface="Times New Roman"/>
                        </a:rPr>
                        <a:t>Global land between 60</a:t>
                      </a:r>
                      <a:r>
                        <a:rPr lang="en" sz="1200" u="none" cap="none" strike="noStrike">
                          <a:solidFill>
                            <a:srgbClr val="0070C0"/>
                          </a:solidFill>
                          <a:latin typeface="Calibri"/>
                          <a:ea typeface="Calibri"/>
                          <a:cs typeface="Calibri"/>
                          <a:sym typeface="Calibri"/>
                        </a:rPr>
                        <a:t>°S and </a:t>
                      </a:r>
                      <a:r>
                        <a:rPr lang="en" sz="1200" u="none" cap="none" strike="noStrike">
                          <a:solidFill>
                            <a:srgbClr val="0070C0"/>
                          </a:solidFill>
                          <a:latin typeface="Times New Roman"/>
                          <a:ea typeface="Times New Roman"/>
                          <a:cs typeface="Times New Roman"/>
                          <a:sym typeface="Times New Roman"/>
                        </a:rPr>
                        <a:t>75</a:t>
                      </a:r>
                      <a:r>
                        <a:rPr lang="en" sz="1200" u="none" cap="none" strike="noStrike">
                          <a:solidFill>
                            <a:srgbClr val="0070C0"/>
                          </a:solidFill>
                          <a:latin typeface="Calibri"/>
                          <a:ea typeface="Calibri"/>
                          <a:cs typeface="Calibri"/>
                          <a:sym typeface="Calibri"/>
                        </a:rPr>
                        <a:t>°N</a:t>
                      </a:r>
                      <a:endParaRPr sz="1200" u="none" cap="none" strike="noStrike">
                        <a:solidFill>
                          <a:srgbClr val="0070C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800"/>
                        <a:buFont typeface="Arial"/>
                        <a:buNone/>
                      </a:pPr>
                      <a:r>
                        <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All tiles available by 1030Z</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vMerge="1"/>
              </a:tr>
              <a:tr h="616225">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a:solidFill>
                            <a:srgbClr val="0070C0"/>
                          </a:solidFill>
                          <a:latin typeface="Times New Roman"/>
                          <a:ea typeface="Times New Roman"/>
                          <a:cs typeface="Times New Roman"/>
                          <a:sym typeface="Times New Roman"/>
                        </a:rPr>
                        <a:t>GOES-E/W(</a:t>
                      </a:r>
                      <a:r>
                        <a:rPr lang="en" sz="1200" u="none" cap="none" strike="noStrike">
                          <a:solidFill>
                            <a:srgbClr val="0070C0"/>
                          </a:solidFill>
                          <a:latin typeface="Times New Roman"/>
                          <a:ea typeface="Times New Roman"/>
                          <a:cs typeface="Times New Roman"/>
                          <a:sym typeface="Times New Roman"/>
                        </a:rPr>
                        <a:t>A</a:t>
                      </a:r>
                      <a:r>
                        <a:rPr lang="en" sz="1200">
                          <a:solidFill>
                            <a:srgbClr val="0070C0"/>
                          </a:solidFill>
                          <a:latin typeface="Times New Roman"/>
                          <a:ea typeface="Times New Roman"/>
                          <a:cs typeface="Times New Roman"/>
                          <a:sym typeface="Times New Roman"/>
                        </a:rPr>
                        <a:t>B</a:t>
                      </a:r>
                      <a:r>
                        <a:rPr lang="en" sz="1200" u="none" cap="none" strike="noStrike">
                          <a:solidFill>
                            <a:srgbClr val="0070C0"/>
                          </a:solidFill>
                          <a:latin typeface="Times New Roman"/>
                          <a:ea typeface="Times New Roman"/>
                          <a:cs typeface="Times New Roman"/>
                          <a:sym typeface="Times New Roman"/>
                        </a:rPr>
                        <a:t>I) flood product </a:t>
                      </a:r>
                      <a:r>
                        <a:rPr baseline="30000" lang="en" sz="1200">
                          <a:solidFill>
                            <a:srgbClr val="0070C0"/>
                          </a:solidFill>
                          <a:latin typeface="Times New Roman"/>
                          <a:ea typeface="Times New Roman"/>
                          <a:cs typeface="Times New Roman"/>
                          <a:sym typeface="Times New Roman"/>
                        </a:rPr>
                        <a:t>*</a:t>
                      </a:r>
                      <a:endParaRPr baseline="30000"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1-km</a:t>
                      </a:r>
                      <a:endParaRPr sz="1200" u="none" cap="none" strike="noStrike"/>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Every hour</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200" u="none" cap="none" strike="noStrike">
                          <a:solidFill>
                            <a:srgbClr val="0070C0"/>
                          </a:solidFill>
                          <a:latin typeface="Times New Roman"/>
                          <a:ea typeface="Times New Roman"/>
                          <a:cs typeface="Times New Roman"/>
                          <a:sym typeface="Times New Roman"/>
                        </a:rPr>
                        <a:t>Land</a:t>
                      </a:r>
                      <a:r>
                        <a:rPr lang="en" sz="1200" u="none" cap="none" strike="noStrike">
                          <a:solidFill>
                            <a:srgbClr val="0070C0"/>
                          </a:solidFill>
                          <a:latin typeface="Times New Roman"/>
                          <a:ea typeface="Times New Roman"/>
                          <a:cs typeface="Times New Roman"/>
                          <a:sym typeface="Times New Roman"/>
                        </a:rPr>
                        <a:t> in America </a:t>
                      </a:r>
                      <a:endParaRPr sz="1200"/>
                    </a:p>
                    <a:p>
                      <a:pPr indent="0" lvl="0" marL="0" marR="0" rtl="0" algn="ctr">
                        <a:lnSpc>
                          <a:spcPct val="100000"/>
                        </a:lnSpc>
                        <a:spcBef>
                          <a:spcPts val="0"/>
                        </a:spcBef>
                        <a:spcAft>
                          <a:spcPts val="0"/>
                        </a:spcAft>
                        <a:buClr>
                          <a:srgbClr val="000000"/>
                        </a:buClr>
                        <a:buSzPts val="1100"/>
                        <a:buFont typeface="Arial"/>
                        <a:buNone/>
                      </a:pPr>
                      <a:r>
                        <a:rPr lang="en" sz="1200" u="none" cap="none" strike="noStrike">
                          <a:solidFill>
                            <a:srgbClr val="0070C0"/>
                          </a:solidFill>
                          <a:latin typeface="Times New Roman"/>
                          <a:ea typeface="Times New Roman"/>
                          <a:cs typeface="Times New Roman"/>
                          <a:sym typeface="Times New Roman"/>
                        </a:rPr>
                        <a:t>(135</a:t>
                      </a:r>
                      <a:r>
                        <a:rPr lang="en" sz="1200" u="none" cap="none" strike="noStrike">
                          <a:solidFill>
                            <a:srgbClr val="0070C0"/>
                          </a:solidFill>
                          <a:latin typeface="Calibri"/>
                          <a:ea typeface="Calibri"/>
                          <a:cs typeface="Calibri"/>
                          <a:sym typeface="Calibri"/>
                        </a:rPr>
                        <a:t>°</a:t>
                      </a:r>
                      <a:r>
                        <a:rPr lang="en" sz="1200" u="none" cap="none" strike="noStrike">
                          <a:solidFill>
                            <a:srgbClr val="0070C0"/>
                          </a:solidFill>
                          <a:latin typeface="Times New Roman"/>
                          <a:ea typeface="Times New Roman"/>
                          <a:cs typeface="Times New Roman"/>
                          <a:sym typeface="Times New Roman"/>
                        </a:rPr>
                        <a:t> W ~ 17</a:t>
                      </a:r>
                      <a:r>
                        <a:rPr lang="en" sz="1200" u="none" cap="none" strike="noStrike">
                          <a:solidFill>
                            <a:srgbClr val="0070C0"/>
                          </a:solidFill>
                          <a:latin typeface="Calibri"/>
                          <a:ea typeface="Calibri"/>
                          <a:cs typeface="Calibri"/>
                          <a:sym typeface="Calibri"/>
                        </a:rPr>
                        <a:t>°</a:t>
                      </a:r>
                      <a:r>
                        <a:rPr lang="en" sz="1200" u="none" cap="none" strike="noStrike">
                          <a:solidFill>
                            <a:srgbClr val="0070C0"/>
                          </a:solidFill>
                          <a:latin typeface="Times New Roman"/>
                          <a:ea typeface="Times New Roman"/>
                          <a:cs typeface="Times New Roman"/>
                          <a:sym typeface="Times New Roman"/>
                        </a:rPr>
                        <a:t> W, 50.5</a:t>
                      </a:r>
                      <a:r>
                        <a:rPr lang="en" sz="1200" u="none" cap="none" strike="noStrike">
                          <a:solidFill>
                            <a:srgbClr val="0070C0"/>
                          </a:solidFill>
                          <a:latin typeface="Calibri"/>
                          <a:ea typeface="Calibri"/>
                          <a:cs typeface="Calibri"/>
                          <a:sym typeface="Calibri"/>
                        </a:rPr>
                        <a:t>°S ~ 50.5°N) </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1200" u="none" cap="none" strike="noStrike">
                          <a:solidFill>
                            <a:srgbClr val="0070C0"/>
                          </a:solidFill>
                          <a:latin typeface="Times New Roman"/>
                          <a:ea typeface="Times New Roman"/>
                          <a:cs typeface="Times New Roman"/>
                          <a:sym typeface="Times New Roman"/>
                        </a:rPr>
                        <a:t>every hour</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21212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vMerge="1"/>
              </a:tr>
              <a:tr h="505650">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Joint VIIRS/A</a:t>
                      </a:r>
                      <a:r>
                        <a:rPr lang="en" sz="1200">
                          <a:solidFill>
                            <a:srgbClr val="0070C0"/>
                          </a:solidFill>
                          <a:latin typeface="Times New Roman"/>
                          <a:ea typeface="Times New Roman"/>
                          <a:cs typeface="Times New Roman"/>
                          <a:sym typeface="Times New Roman"/>
                        </a:rPr>
                        <a:t>B</a:t>
                      </a:r>
                      <a:r>
                        <a:rPr lang="en" sz="1200" u="none" cap="none" strike="noStrike">
                          <a:solidFill>
                            <a:srgbClr val="0070C0"/>
                          </a:solidFill>
                          <a:latin typeface="Times New Roman"/>
                          <a:ea typeface="Times New Roman"/>
                          <a:cs typeface="Times New Roman"/>
                          <a:sym typeface="Times New Roman"/>
                        </a:rPr>
                        <a:t>I flood product</a:t>
                      </a:r>
                      <a:r>
                        <a:rPr baseline="30000" lang="en" sz="1200">
                          <a:solidFill>
                            <a:srgbClr val="0070C0"/>
                          </a:solidFill>
                          <a:latin typeface="Times New Roman"/>
                          <a:ea typeface="Times New Roman"/>
                          <a:cs typeface="Times New Roman"/>
                          <a:sym typeface="Times New Roman"/>
                        </a:rPr>
                        <a:t>+</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375m~1km</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Once per day</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000000"/>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rgbClr val="0070C0"/>
                          </a:solidFill>
                          <a:latin typeface="Times New Roman"/>
                          <a:ea typeface="Times New Roman"/>
                          <a:cs typeface="Times New Roman"/>
                          <a:sym typeface="Times New Roman"/>
                        </a:rPr>
                        <a:t>Land in America </a:t>
                      </a:r>
                      <a:endParaRPr sz="1200"/>
                    </a:p>
                    <a:p>
                      <a:pPr indent="0" lvl="0" marL="0" rtl="0" algn="ctr">
                        <a:spcBef>
                          <a:spcPts val="0"/>
                        </a:spcBef>
                        <a:spcAft>
                          <a:spcPts val="0"/>
                        </a:spcAft>
                        <a:buNone/>
                      </a:pPr>
                      <a:r>
                        <a:rPr lang="en" sz="1200">
                          <a:solidFill>
                            <a:srgbClr val="0070C0"/>
                          </a:solidFill>
                          <a:latin typeface="Times New Roman"/>
                          <a:ea typeface="Times New Roman"/>
                          <a:cs typeface="Times New Roman"/>
                          <a:sym typeface="Times New Roman"/>
                        </a:rPr>
                        <a:t>(135</a:t>
                      </a:r>
                      <a:r>
                        <a:rPr lang="en" sz="1200">
                          <a:solidFill>
                            <a:srgbClr val="0070C0"/>
                          </a:solidFill>
                          <a:latin typeface="Calibri"/>
                          <a:ea typeface="Calibri"/>
                          <a:cs typeface="Calibri"/>
                          <a:sym typeface="Calibri"/>
                        </a:rPr>
                        <a:t>°</a:t>
                      </a:r>
                      <a:r>
                        <a:rPr lang="en" sz="1200">
                          <a:solidFill>
                            <a:srgbClr val="0070C0"/>
                          </a:solidFill>
                          <a:latin typeface="Times New Roman"/>
                          <a:ea typeface="Times New Roman"/>
                          <a:cs typeface="Times New Roman"/>
                          <a:sym typeface="Times New Roman"/>
                        </a:rPr>
                        <a:t> W ~ 17</a:t>
                      </a:r>
                      <a:r>
                        <a:rPr lang="en" sz="1200">
                          <a:solidFill>
                            <a:srgbClr val="0070C0"/>
                          </a:solidFill>
                          <a:latin typeface="Calibri"/>
                          <a:ea typeface="Calibri"/>
                          <a:cs typeface="Calibri"/>
                          <a:sym typeface="Calibri"/>
                        </a:rPr>
                        <a:t>°</a:t>
                      </a:r>
                      <a:r>
                        <a:rPr lang="en" sz="1200">
                          <a:solidFill>
                            <a:srgbClr val="0070C0"/>
                          </a:solidFill>
                          <a:latin typeface="Times New Roman"/>
                          <a:ea typeface="Times New Roman"/>
                          <a:cs typeface="Times New Roman"/>
                          <a:sym typeface="Times New Roman"/>
                        </a:rPr>
                        <a:t> W, 50.5</a:t>
                      </a:r>
                      <a:r>
                        <a:rPr lang="en" sz="1200">
                          <a:solidFill>
                            <a:srgbClr val="0070C0"/>
                          </a:solidFill>
                          <a:latin typeface="Calibri"/>
                          <a:ea typeface="Calibri"/>
                          <a:cs typeface="Calibri"/>
                          <a:sym typeface="Calibri"/>
                        </a:rPr>
                        <a:t>°S ~ 50.5°N)</a:t>
                      </a:r>
                      <a:endParaRPr sz="1200">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212121"/>
                      </a:solidFill>
                      <a:prstDash val="solid"/>
                      <a:round/>
                      <a:headEnd len="sm" w="sm" type="none"/>
                      <a:tailEnd len="sm" w="sm" type="none"/>
                    </a:lnL>
                    <a:lnR cap="flat" cmpd="sng" w="19050">
                      <a:solidFill>
                        <a:srgbClr val="212121"/>
                      </a:solidFill>
                      <a:prstDash val="solid"/>
                      <a:round/>
                      <a:headEnd len="sm" w="sm" type="none"/>
                      <a:tailEnd len="sm" w="sm" type="none"/>
                    </a:lnR>
                    <a:lnT cap="flat" cmpd="sng" w="19050">
                      <a:solidFill>
                        <a:srgbClr val="212121"/>
                      </a:solidFill>
                      <a:prstDash val="solid"/>
                      <a:round/>
                      <a:headEnd len="sm" w="sm" type="none"/>
                      <a:tailEnd len="sm" w="sm" type="none"/>
                    </a:lnT>
                    <a:lnB cap="flat" cmpd="sng" w="19050">
                      <a:solidFill>
                        <a:srgbClr val="21212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70C0"/>
                        </a:buClr>
                        <a:buSzPts val="1100"/>
                        <a:buFont typeface="Times New Roman"/>
                        <a:buNone/>
                      </a:pPr>
                      <a:r>
                        <a:rPr lang="en" sz="1200" u="none" cap="none" strike="noStrike">
                          <a:solidFill>
                            <a:srgbClr val="0070C0"/>
                          </a:solidFill>
                          <a:latin typeface="Times New Roman"/>
                          <a:ea typeface="Times New Roman"/>
                          <a:cs typeface="Times New Roman"/>
                          <a:sym typeface="Times New Roman"/>
                        </a:rPr>
                        <a:t>Available at 18Z</a:t>
                      </a:r>
                      <a:endParaRPr sz="1200" u="none" cap="none" strike="noStrike">
                        <a:solidFill>
                          <a:srgbClr val="0070C0"/>
                        </a:solidFill>
                        <a:latin typeface="Times New Roman"/>
                        <a:ea typeface="Times New Roman"/>
                        <a:cs typeface="Times New Roman"/>
                        <a:sym typeface="Times New Roman"/>
                      </a:endParaRPr>
                    </a:p>
                  </a:txBody>
                  <a:tcPr marT="45725" marB="45725" marR="91450" marL="91450" anchor="ctr">
                    <a:lnL cap="flat" cmpd="sng" w="19050">
                      <a:solidFill>
                        <a:srgbClr val="21212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vMerge="1"/>
              </a:tr>
            </a:tbl>
          </a:graphicData>
        </a:graphic>
      </p:graphicFrame>
      <p:pic>
        <p:nvPicPr>
          <p:cNvPr id="353" name="Google Shape;353;p54"/>
          <p:cNvPicPr preferRelativeResize="0"/>
          <p:nvPr/>
        </p:nvPicPr>
        <p:blipFill rotWithShape="1">
          <a:blip r:embed="rId3">
            <a:alphaModFix/>
          </a:blip>
          <a:srcRect b="0" l="0" r="0" t="0"/>
          <a:stretch/>
        </p:blipFill>
        <p:spPr>
          <a:xfrm>
            <a:off x="7857533" y="3571989"/>
            <a:ext cx="1152082" cy="564642"/>
          </a:xfrm>
          <a:prstGeom prst="rect">
            <a:avLst/>
          </a:prstGeom>
          <a:noFill/>
          <a:ln>
            <a:noFill/>
          </a:ln>
        </p:spPr>
      </p:pic>
      <p:sp>
        <p:nvSpPr>
          <p:cNvPr id="354" name="Google Shape;354;p54"/>
          <p:cNvSpPr txBox="1"/>
          <p:nvPr/>
        </p:nvSpPr>
        <p:spPr>
          <a:xfrm>
            <a:off x="557475" y="4521775"/>
            <a:ext cx="3000000" cy="554100"/>
          </a:xfrm>
          <a:prstGeom prst="rect">
            <a:avLst/>
          </a:prstGeom>
          <a:noFill/>
          <a:ln>
            <a:noFill/>
          </a:ln>
        </p:spPr>
        <p:txBody>
          <a:bodyPr anchorCtr="0" anchor="t" bIns="91425" lIns="91425" spcFirstLastPara="1" rIns="91425" wrap="square" tIns="91425">
            <a:normAutofit fontScale="625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n" sz="2400" u="none" cap="none" strike="noStrike">
                <a:solidFill>
                  <a:schemeClr val="dk1"/>
                </a:solidFill>
                <a:latin typeface="Times New Roman"/>
                <a:ea typeface="Times New Roman"/>
                <a:cs typeface="Times New Roman"/>
                <a:sym typeface="Times New Roman"/>
              </a:rPr>
              <a:t>* - Currently operational at NOAA</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ct val="100000"/>
              <a:buFont typeface="Arial"/>
              <a:buNone/>
            </a:pPr>
            <a:r>
              <a:rPr b="0" i="0" lang="en" sz="2400" u="none" cap="none" strike="noStrike">
                <a:solidFill>
                  <a:schemeClr val="dk1"/>
                </a:solidFill>
                <a:latin typeface="Times New Roman"/>
                <a:ea typeface="Times New Roman"/>
                <a:cs typeface="Times New Roman"/>
                <a:sym typeface="Times New Roman"/>
              </a:rPr>
              <a:t>+ -  Transitioning to operations</a:t>
            </a:r>
            <a:endParaRPr b="0" i="0" sz="2400" u="none" cap="none" strike="noStrike">
              <a:solidFill>
                <a:schemeClr val="dk1"/>
              </a:solidFill>
              <a:latin typeface="Calibri"/>
              <a:ea typeface="Calibri"/>
              <a:cs typeface="Calibri"/>
              <a:sym typeface="Calibri"/>
            </a:endParaRPr>
          </a:p>
        </p:txBody>
      </p:sp>
      <p:sp>
        <p:nvSpPr>
          <p:cNvPr id="355" name="Google Shape;355;p54"/>
          <p:cNvSpPr/>
          <p:nvPr/>
        </p:nvSpPr>
        <p:spPr>
          <a:xfrm>
            <a:off x="598500" y="324125"/>
            <a:ext cx="4267200" cy="373200"/>
          </a:xfrm>
          <a:prstGeom prst="roundRect">
            <a:avLst>
              <a:gd fmla="val 20749" name="adj"/>
            </a:avLst>
          </a:prstGeom>
          <a:noFill/>
          <a:ln cap="flat" cmpd="sng" w="12700">
            <a:solidFill>
              <a:srgbClr val="000A2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dk2"/>
                </a:solidFill>
                <a:latin typeface="Calibri"/>
                <a:ea typeface="Calibri"/>
                <a:cs typeface="Calibri"/>
                <a:sym typeface="Calibri"/>
              </a:rPr>
              <a:t>List of VIIRS/A</a:t>
            </a:r>
            <a:r>
              <a:rPr b="1" lang="en" sz="1800">
                <a:solidFill>
                  <a:schemeClr val="dk2"/>
                </a:solidFill>
                <a:latin typeface="Calibri"/>
                <a:ea typeface="Calibri"/>
                <a:cs typeface="Calibri"/>
                <a:sym typeface="Calibri"/>
              </a:rPr>
              <a:t>B</a:t>
            </a:r>
            <a:r>
              <a:rPr b="1" i="0" lang="en" sz="1800" u="none" cap="none" strike="noStrike">
                <a:solidFill>
                  <a:schemeClr val="dk2"/>
                </a:solidFill>
                <a:latin typeface="Calibri"/>
                <a:ea typeface="Calibri"/>
                <a:cs typeface="Calibri"/>
                <a:sym typeface="Calibri"/>
              </a:rPr>
              <a:t>I Flood Products</a:t>
            </a:r>
            <a:endParaRPr b="1" i="0" sz="1800" u="none" cap="none" strike="noStrike">
              <a:solidFill>
                <a:schemeClr val="dk2"/>
              </a:solidFill>
              <a:latin typeface="Calibri"/>
              <a:ea typeface="Calibri"/>
              <a:cs typeface="Calibri"/>
              <a:sym typeface="Calibri"/>
            </a:endParaRPr>
          </a:p>
        </p:txBody>
      </p:sp>
      <p:sp>
        <p:nvSpPr>
          <p:cNvPr id="356" name="Google Shape;356;p54"/>
          <p:cNvSpPr txBox="1"/>
          <p:nvPr/>
        </p:nvSpPr>
        <p:spPr>
          <a:xfrm>
            <a:off x="5629800" y="4567375"/>
            <a:ext cx="3430200" cy="462900"/>
          </a:xfrm>
          <a:prstGeom prst="rect">
            <a:avLst/>
          </a:prstGeom>
          <a:noFill/>
          <a:ln>
            <a:noFill/>
          </a:ln>
        </p:spPr>
        <p:txBody>
          <a:bodyPr anchorCtr="0" anchor="t" bIns="91425" lIns="91425" spcFirstLastPara="1" rIns="91425" wrap="square" tIns="91425">
            <a:normAutofit fontScale="47500" lnSpcReduction="20000"/>
          </a:bodyPr>
          <a:lstStyle/>
          <a:p>
            <a:pPr indent="0" lvl="0" marL="0" marR="0" rtl="0" algn="l">
              <a:lnSpc>
                <a:spcPct val="100000"/>
              </a:lnSpc>
              <a:spcBef>
                <a:spcPts val="0"/>
              </a:spcBef>
              <a:spcAft>
                <a:spcPts val="0"/>
              </a:spcAft>
              <a:buClr>
                <a:srgbClr val="000000"/>
              </a:buClr>
              <a:buSzPct val="100000"/>
              <a:buFont typeface="Arial"/>
              <a:buNone/>
            </a:pPr>
            <a:r>
              <a:rPr baseline="30000" lang="en" sz="2400">
                <a:solidFill>
                  <a:schemeClr val="dk1"/>
                </a:solidFill>
                <a:latin typeface="Times New Roman"/>
                <a:ea typeface="Times New Roman"/>
                <a:cs typeface="Times New Roman"/>
                <a:sym typeface="Times New Roman"/>
              </a:rPr>
              <a:t>1</a:t>
            </a:r>
            <a:r>
              <a:rPr b="0" i="0" lang="en" sz="2400" u="none" cap="none" strike="noStrike">
                <a:solidFill>
                  <a:schemeClr val="dk1"/>
                </a:solidFill>
                <a:latin typeface="Times New Roman"/>
                <a:ea typeface="Times New Roman"/>
                <a:cs typeface="Times New Roman"/>
                <a:sym typeface="Times New Roman"/>
              </a:rPr>
              <a:t> - </a:t>
            </a:r>
            <a:r>
              <a:rPr lang="en" sz="2400">
                <a:solidFill>
                  <a:schemeClr val="dk1"/>
                </a:solidFill>
                <a:latin typeface="Times New Roman"/>
                <a:ea typeface="Times New Roman"/>
                <a:cs typeface="Times New Roman"/>
                <a:sym typeface="Times New Roman"/>
              </a:rPr>
              <a:t>Latency from direct broadcast is ~10-20 minutes from satellite overpass (CONUS &amp; AK only)</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5"/>
          <p:cNvSpPr txBox="1"/>
          <p:nvPr/>
        </p:nvSpPr>
        <p:spPr>
          <a:xfrm>
            <a:off x="1084666" y="4680794"/>
            <a:ext cx="77187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chemeClr val="dk1"/>
                </a:solidFill>
                <a:latin typeface="Arial"/>
                <a:ea typeface="Arial"/>
                <a:cs typeface="Arial"/>
                <a:sym typeface="Arial"/>
              </a:rPr>
              <a:t>The  global land is divided into 136 AOIs for the VIIRS composition process and data archive.</a:t>
            </a:r>
            <a:endParaRPr b="0" i="0" sz="1400" u="none" cap="none" strike="noStrike">
              <a:solidFill>
                <a:schemeClr val="dk1"/>
              </a:solidFill>
              <a:latin typeface="Arial"/>
              <a:ea typeface="Arial"/>
              <a:cs typeface="Arial"/>
              <a:sym typeface="Arial"/>
            </a:endParaRPr>
          </a:p>
        </p:txBody>
      </p:sp>
      <p:pic>
        <p:nvPicPr>
          <p:cNvPr id="362" name="Google Shape;362;p55"/>
          <p:cNvPicPr preferRelativeResize="0"/>
          <p:nvPr/>
        </p:nvPicPr>
        <p:blipFill rotWithShape="1">
          <a:blip r:embed="rId3">
            <a:alphaModFix/>
          </a:blip>
          <a:srcRect b="0" l="0" r="0" t="0"/>
          <a:stretch/>
        </p:blipFill>
        <p:spPr>
          <a:xfrm>
            <a:off x="1945700" y="451525"/>
            <a:ext cx="5996652" cy="42404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6"/>
          <p:cNvSpPr/>
          <p:nvPr/>
        </p:nvSpPr>
        <p:spPr>
          <a:xfrm>
            <a:off x="518600" y="545275"/>
            <a:ext cx="4389000" cy="4319100"/>
          </a:xfrm>
          <a:prstGeom prst="snip2DiagRect">
            <a:avLst>
              <a:gd fmla="val 0" name="adj1"/>
              <a:gd fmla="val 11320" name="adj2"/>
            </a:avLst>
          </a:prstGeom>
          <a:noFill/>
          <a:ln cap="flat" cmpd="sng" w="19050">
            <a:solidFill>
              <a:srgbClr val="FFC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9" name="Google Shape;369;p56"/>
          <p:cNvSpPr txBox="1"/>
          <p:nvPr>
            <p:ph idx="1" type="body"/>
          </p:nvPr>
        </p:nvSpPr>
        <p:spPr>
          <a:xfrm>
            <a:off x="258685" y="745866"/>
            <a:ext cx="4549500" cy="3757500"/>
          </a:xfrm>
          <a:prstGeom prst="rect">
            <a:avLst/>
          </a:prstGeom>
          <a:noFill/>
          <a:ln>
            <a:noFill/>
          </a:ln>
        </p:spPr>
        <p:txBody>
          <a:bodyPr anchorCtr="0" anchor="t" bIns="91425" lIns="91425" spcFirstLastPara="1" rIns="91425" wrap="square" tIns="91425">
            <a:noAutofit/>
          </a:bodyPr>
          <a:lstStyle/>
          <a:p>
            <a:pPr indent="-254000" lvl="0" marL="457200" rtl="0" algn="just">
              <a:lnSpc>
                <a:spcPct val="105000"/>
              </a:lnSpc>
              <a:spcBef>
                <a:spcPts val="0"/>
              </a:spcBef>
              <a:spcAft>
                <a:spcPts val="0"/>
              </a:spcAft>
              <a:buClr>
                <a:srgbClr val="002060"/>
              </a:buClr>
              <a:buSzPts val="1400"/>
              <a:buNone/>
            </a:pPr>
            <a:r>
              <a:rPr lang="en" sz="1400">
                <a:solidFill>
                  <a:srgbClr val="002060"/>
                </a:solidFill>
              </a:rPr>
              <a:t>The VIIRS 375-m Flood Product, is a near real-time product derived from daytime VIIRS imagery from Suomi-NPP, NOAA-20 and NOAA-21.</a:t>
            </a:r>
            <a:endParaRPr/>
          </a:p>
          <a:p>
            <a:pPr indent="0" lvl="0" marL="114300" rtl="0" algn="just">
              <a:lnSpc>
                <a:spcPct val="105000"/>
              </a:lnSpc>
              <a:spcBef>
                <a:spcPts val="0"/>
              </a:spcBef>
              <a:spcAft>
                <a:spcPts val="0"/>
              </a:spcAft>
              <a:buClr>
                <a:srgbClr val="002060"/>
              </a:buClr>
              <a:buSzPts val="1400"/>
              <a:buNone/>
            </a:pPr>
            <a:r>
              <a:t/>
            </a:r>
            <a:endParaRPr sz="1400">
              <a:solidFill>
                <a:srgbClr val="002060"/>
              </a:solidFill>
            </a:endParaRPr>
          </a:p>
          <a:p>
            <a:pPr indent="-254000" lvl="0" marL="457200" rtl="0" algn="just">
              <a:lnSpc>
                <a:spcPct val="105000"/>
              </a:lnSpc>
              <a:spcBef>
                <a:spcPts val="0"/>
              </a:spcBef>
              <a:spcAft>
                <a:spcPts val="0"/>
              </a:spcAft>
              <a:buClr>
                <a:srgbClr val="002060"/>
              </a:buClr>
              <a:buSzPts val="1400"/>
              <a:buNone/>
            </a:pPr>
            <a:r>
              <a:rPr lang="en" sz="1400">
                <a:solidFill>
                  <a:srgbClr val="002060"/>
                </a:solidFill>
              </a:rPr>
              <a:t>The VIIRS Flood Map reflects the current flood status at the time of the overpass along with additional information on the weather and land conditions.</a:t>
            </a:r>
            <a:endParaRPr/>
          </a:p>
          <a:p>
            <a:pPr indent="-254000" lvl="0" marL="457200" rtl="0" algn="just">
              <a:lnSpc>
                <a:spcPct val="105000"/>
              </a:lnSpc>
              <a:spcBef>
                <a:spcPts val="0"/>
              </a:spcBef>
              <a:spcAft>
                <a:spcPts val="0"/>
              </a:spcAft>
              <a:buClr>
                <a:srgbClr val="002060"/>
              </a:buClr>
              <a:buSzPts val="1400"/>
              <a:buNone/>
            </a:pPr>
            <a:r>
              <a:t/>
            </a:r>
            <a:endParaRPr sz="1400">
              <a:solidFill>
                <a:srgbClr val="002060"/>
              </a:solidFill>
            </a:endParaRPr>
          </a:p>
          <a:p>
            <a:pPr indent="-254000" lvl="0" marL="457200" rtl="0" algn="just">
              <a:lnSpc>
                <a:spcPct val="105000"/>
              </a:lnSpc>
              <a:spcBef>
                <a:spcPts val="0"/>
              </a:spcBef>
              <a:spcAft>
                <a:spcPts val="0"/>
              </a:spcAft>
              <a:buClr>
                <a:srgbClr val="002060"/>
              </a:buClr>
              <a:buSzPts val="1400"/>
              <a:buNone/>
            </a:pPr>
            <a:r>
              <a:rPr lang="en" sz="1400">
                <a:solidFill>
                  <a:srgbClr val="002060"/>
                </a:solidFill>
              </a:rPr>
              <a:t>Suomi-NPP, NOAA-20 and NOAA-21 are low earth orbiting satellites, which means only two daytime observations can be derived per day over a given Region of Interest (ROI) with a ~50 min interval. </a:t>
            </a:r>
            <a:endParaRPr/>
          </a:p>
          <a:p>
            <a:pPr indent="0" lvl="0" marL="114300" rtl="0" algn="just">
              <a:lnSpc>
                <a:spcPct val="105000"/>
              </a:lnSpc>
              <a:spcBef>
                <a:spcPts val="0"/>
              </a:spcBef>
              <a:spcAft>
                <a:spcPts val="0"/>
              </a:spcAft>
              <a:buClr>
                <a:srgbClr val="002060"/>
              </a:buClr>
              <a:buSzPts val="1400"/>
              <a:buNone/>
            </a:pPr>
            <a:r>
              <a:t/>
            </a:r>
            <a:endParaRPr>
              <a:solidFill>
                <a:srgbClr val="002060"/>
              </a:solidFill>
            </a:endParaRPr>
          </a:p>
          <a:p>
            <a:pPr indent="-254000" lvl="0" marL="457200" rtl="0" algn="just">
              <a:lnSpc>
                <a:spcPct val="105000"/>
              </a:lnSpc>
              <a:spcBef>
                <a:spcPts val="0"/>
              </a:spcBef>
              <a:spcAft>
                <a:spcPts val="0"/>
              </a:spcAft>
              <a:buClr>
                <a:srgbClr val="002060"/>
              </a:buClr>
              <a:buSzPts val="1400"/>
              <a:buNone/>
            </a:pPr>
            <a:r>
              <a:rPr lang="en" sz="1400">
                <a:solidFill>
                  <a:srgbClr val="002060"/>
                </a:solidFill>
              </a:rPr>
              <a:t>Observations are taken ~2-3pm local solar time. The latency of the product is about 3 hours after a pass is complete. </a:t>
            </a:r>
            <a:endParaRPr sz="1400">
              <a:solidFill>
                <a:srgbClr val="002060"/>
              </a:solidFill>
            </a:endParaRPr>
          </a:p>
        </p:txBody>
      </p:sp>
      <p:grpSp>
        <p:nvGrpSpPr>
          <p:cNvPr id="370" name="Google Shape;370;p56"/>
          <p:cNvGrpSpPr/>
          <p:nvPr/>
        </p:nvGrpSpPr>
        <p:grpSpPr>
          <a:xfrm>
            <a:off x="5296544" y="16874"/>
            <a:ext cx="3741172" cy="2284847"/>
            <a:chOff x="7062058" y="22498"/>
            <a:chExt cx="4988229" cy="3046463"/>
          </a:xfrm>
        </p:grpSpPr>
        <p:pic>
          <p:nvPicPr>
            <p:cNvPr id="371" name="Google Shape;371;p56"/>
            <p:cNvPicPr preferRelativeResize="0"/>
            <p:nvPr/>
          </p:nvPicPr>
          <p:blipFill rotWithShape="1">
            <a:blip r:embed="rId3">
              <a:alphaModFix/>
            </a:blip>
            <a:srcRect b="0" l="0" r="0" t="0"/>
            <a:stretch/>
          </p:blipFill>
          <p:spPr>
            <a:xfrm>
              <a:off x="7062058" y="22498"/>
              <a:ext cx="4988229" cy="3046463"/>
            </a:xfrm>
            <a:prstGeom prst="rect">
              <a:avLst/>
            </a:prstGeom>
            <a:noFill/>
            <a:ln>
              <a:noFill/>
            </a:ln>
          </p:spPr>
        </p:pic>
        <p:pic>
          <p:nvPicPr>
            <p:cNvPr id="372" name="Google Shape;372;p56"/>
            <p:cNvPicPr preferRelativeResize="0"/>
            <p:nvPr/>
          </p:nvPicPr>
          <p:blipFill rotWithShape="1">
            <a:blip r:embed="rId4">
              <a:alphaModFix/>
            </a:blip>
            <a:srcRect b="0" l="0" r="0" t="0"/>
            <a:stretch/>
          </p:blipFill>
          <p:spPr>
            <a:xfrm>
              <a:off x="11055487" y="2645461"/>
              <a:ext cx="981003" cy="423499"/>
            </a:xfrm>
            <a:prstGeom prst="rect">
              <a:avLst/>
            </a:prstGeom>
            <a:noFill/>
            <a:ln>
              <a:noFill/>
            </a:ln>
          </p:spPr>
        </p:pic>
      </p:grpSp>
      <p:cxnSp>
        <p:nvCxnSpPr>
          <p:cNvPr id="373" name="Google Shape;373;p56"/>
          <p:cNvCxnSpPr/>
          <p:nvPr/>
        </p:nvCxnSpPr>
        <p:spPr>
          <a:xfrm flipH="1">
            <a:off x="6451392" y="1491630"/>
            <a:ext cx="144900" cy="929400"/>
          </a:xfrm>
          <a:prstGeom prst="straightConnector1">
            <a:avLst/>
          </a:prstGeom>
          <a:noFill/>
          <a:ln cap="flat" cmpd="sng" w="22225">
            <a:solidFill>
              <a:srgbClr val="FF0000"/>
            </a:solidFill>
            <a:prstDash val="solid"/>
            <a:round/>
            <a:headEnd len="sm" w="sm" type="none"/>
            <a:tailEnd len="med" w="med" type="stealth"/>
          </a:ln>
        </p:spPr>
      </p:cxnSp>
      <p:pic>
        <p:nvPicPr>
          <p:cNvPr id="374" name="Google Shape;374;p56"/>
          <p:cNvPicPr preferRelativeResize="0"/>
          <p:nvPr/>
        </p:nvPicPr>
        <p:blipFill rotWithShape="1">
          <a:blip r:embed="rId5">
            <a:alphaModFix/>
          </a:blip>
          <a:srcRect b="0" l="0" r="0" t="0"/>
          <a:stretch/>
        </p:blipFill>
        <p:spPr>
          <a:xfrm>
            <a:off x="4916010" y="2420988"/>
            <a:ext cx="4227989" cy="2323400"/>
          </a:xfrm>
          <a:prstGeom prst="rect">
            <a:avLst/>
          </a:prstGeom>
          <a:noFill/>
          <a:ln>
            <a:noFill/>
          </a:ln>
        </p:spPr>
      </p:pic>
      <p:sp>
        <p:nvSpPr>
          <p:cNvPr id="375" name="Google Shape;375;p56"/>
          <p:cNvSpPr/>
          <p:nvPr/>
        </p:nvSpPr>
        <p:spPr>
          <a:xfrm>
            <a:off x="495300" y="235326"/>
            <a:ext cx="4389000" cy="467700"/>
          </a:xfrm>
          <a:prstGeom prst="roundRect">
            <a:avLst>
              <a:gd fmla="val 16667" name="adj"/>
            </a:avLst>
          </a:prstGeom>
          <a:solidFill>
            <a:schemeClr val="accent1"/>
          </a:solidFill>
          <a:ln cap="flat" cmpd="sng" w="28575">
            <a:solidFill>
              <a:srgbClr val="FFC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100">
                <a:solidFill>
                  <a:schemeClr val="lt1"/>
                </a:solidFill>
                <a:latin typeface="Calibri"/>
                <a:ea typeface="Calibri"/>
                <a:cs typeface="Calibri"/>
                <a:sym typeface="Calibri"/>
              </a:rPr>
              <a:t>VIIRS NRT </a:t>
            </a:r>
            <a:r>
              <a:rPr i="1" lang="en" sz="2100">
                <a:solidFill>
                  <a:schemeClr val="lt1"/>
                </a:solidFill>
                <a:latin typeface="Calibri"/>
                <a:ea typeface="Calibri"/>
                <a:cs typeface="Calibri"/>
                <a:sym typeface="Calibri"/>
              </a:rPr>
              <a:t>Flood Product</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7"/>
          <p:cNvSpPr/>
          <p:nvPr/>
        </p:nvSpPr>
        <p:spPr>
          <a:xfrm>
            <a:off x="430175" y="905975"/>
            <a:ext cx="4601400" cy="3363900"/>
          </a:xfrm>
          <a:prstGeom prst="snip2DiagRect">
            <a:avLst>
              <a:gd fmla="val 0" name="adj1"/>
              <a:gd fmla="val 11320" name="adj2"/>
            </a:avLst>
          </a:prstGeom>
          <a:noFill/>
          <a:ln cap="flat" cmpd="sng" w="19050">
            <a:solidFill>
              <a:srgbClr val="FFC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82" name="Google Shape;382;p57"/>
          <p:cNvSpPr txBox="1"/>
          <p:nvPr>
            <p:ph idx="1" type="body"/>
          </p:nvPr>
        </p:nvSpPr>
        <p:spPr>
          <a:xfrm>
            <a:off x="197428" y="1248521"/>
            <a:ext cx="4735800" cy="2967900"/>
          </a:xfrm>
          <a:prstGeom prst="rect">
            <a:avLst/>
          </a:prstGeom>
          <a:noFill/>
          <a:ln>
            <a:noFill/>
          </a:ln>
        </p:spPr>
        <p:txBody>
          <a:bodyPr anchorCtr="0" anchor="t" bIns="91425" lIns="91425" spcFirstLastPara="1" rIns="91425" wrap="square" tIns="91425">
            <a:noAutofit/>
          </a:bodyPr>
          <a:lstStyle/>
          <a:p>
            <a:pPr indent="-254000" lvl="0" marL="457200" rtl="0" algn="l">
              <a:lnSpc>
                <a:spcPct val="105000"/>
              </a:lnSpc>
              <a:spcBef>
                <a:spcPts val="0"/>
              </a:spcBef>
              <a:spcAft>
                <a:spcPts val="0"/>
              </a:spcAft>
              <a:buClr>
                <a:srgbClr val="00304D"/>
              </a:buClr>
              <a:buSzPts val="1400"/>
              <a:buNone/>
            </a:pPr>
            <a:r>
              <a:rPr lang="en" sz="1400">
                <a:solidFill>
                  <a:schemeClr val="dk1"/>
                </a:solidFill>
              </a:rPr>
              <a:t>The VIIRS Composited Flood Products are used to filter out cloud cover through a maximal water-fraction composition process and thus derive the maximal flood extent during a flood event from the VIIRS NRT flood maps from the JPSS satellites</a:t>
            </a:r>
            <a:endParaRPr/>
          </a:p>
          <a:p>
            <a:pPr indent="0" lvl="0" marL="114300" rtl="0" algn="l">
              <a:lnSpc>
                <a:spcPct val="105000"/>
              </a:lnSpc>
              <a:spcBef>
                <a:spcPts val="0"/>
              </a:spcBef>
              <a:spcAft>
                <a:spcPts val="0"/>
              </a:spcAft>
              <a:buClr>
                <a:srgbClr val="00304D"/>
              </a:buClr>
              <a:buSzPts val="1400"/>
              <a:buNone/>
            </a:pPr>
            <a:r>
              <a:t/>
            </a:r>
            <a:endParaRPr sz="1400">
              <a:solidFill>
                <a:schemeClr val="dk1"/>
              </a:solidFill>
            </a:endParaRPr>
          </a:p>
          <a:p>
            <a:pPr indent="-254000" lvl="0" marL="457200" rtl="0" algn="l">
              <a:lnSpc>
                <a:spcPct val="105000"/>
              </a:lnSpc>
              <a:spcBef>
                <a:spcPts val="0"/>
              </a:spcBef>
              <a:spcAft>
                <a:spcPts val="0"/>
              </a:spcAft>
              <a:buClr>
                <a:srgbClr val="00304D"/>
              </a:buClr>
              <a:buSzPts val="1400"/>
              <a:buNone/>
            </a:pPr>
            <a:r>
              <a:rPr lang="en" sz="1400">
                <a:solidFill>
                  <a:schemeClr val="dk1"/>
                </a:solidFill>
              </a:rPr>
              <a:t>The routinely global VIIRS Composited Flood Products include daily composited flood product and 5-day composited flood product.</a:t>
            </a:r>
            <a:endParaRPr/>
          </a:p>
          <a:p>
            <a:pPr indent="0" lvl="0" marL="114300" rtl="0" algn="l">
              <a:lnSpc>
                <a:spcPct val="105000"/>
              </a:lnSpc>
              <a:spcBef>
                <a:spcPts val="0"/>
              </a:spcBef>
              <a:spcAft>
                <a:spcPts val="0"/>
              </a:spcAft>
              <a:buClr>
                <a:srgbClr val="00304D"/>
              </a:buClr>
              <a:buSzPts val="1400"/>
              <a:buNone/>
            </a:pPr>
            <a:r>
              <a:t/>
            </a:r>
            <a:endParaRPr/>
          </a:p>
          <a:p>
            <a:pPr indent="-254000" lvl="0" marL="457200" rtl="0" algn="l">
              <a:lnSpc>
                <a:spcPct val="105000"/>
              </a:lnSpc>
              <a:spcBef>
                <a:spcPts val="0"/>
              </a:spcBef>
              <a:spcAft>
                <a:spcPts val="0"/>
              </a:spcAft>
              <a:buClr>
                <a:srgbClr val="00304D"/>
              </a:buClr>
              <a:buSzPts val="1400"/>
              <a:buNone/>
            </a:pPr>
            <a:r>
              <a:rPr lang="en" sz="1400">
                <a:solidFill>
                  <a:schemeClr val="dk1"/>
                </a:solidFill>
              </a:rPr>
              <a:t>The composition process is done by dividing the global land into 136 AOIs.</a:t>
            </a:r>
            <a:endParaRPr sz="1400">
              <a:solidFill>
                <a:schemeClr val="dk1"/>
              </a:solidFill>
            </a:endParaRPr>
          </a:p>
        </p:txBody>
      </p:sp>
      <p:pic>
        <p:nvPicPr>
          <p:cNvPr id="383" name="Google Shape;383;p57"/>
          <p:cNvPicPr preferRelativeResize="0"/>
          <p:nvPr/>
        </p:nvPicPr>
        <p:blipFill rotWithShape="1">
          <a:blip r:embed="rId3">
            <a:alphaModFix/>
          </a:blip>
          <a:srcRect b="0" l="0" r="0" t="0"/>
          <a:stretch/>
        </p:blipFill>
        <p:spPr>
          <a:xfrm>
            <a:off x="5082803" y="1727901"/>
            <a:ext cx="4062130" cy="3424768"/>
          </a:xfrm>
          <a:prstGeom prst="rect">
            <a:avLst/>
          </a:prstGeom>
          <a:noFill/>
          <a:ln>
            <a:noFill/>
          </a:ln>
        </p:spPr>
      </p:pic>
      <p:pic>
        <p:nvPicPr>
          <p:cNvPr id="384" name="Google Shape;384;p57"/>
          <p:cNvPicPr preferRelativeResize="0"/>
          <p:nvPr/>
        </p:nvPicPr>
        <p:blipFill rotWithShape="1">
          <a:blip r:embed="rId4">
            <a:alphaModFix/>
          </a:blip>
          <a:srcRect b="0" l="0" r="0" t="0"/>
          <a:stretch/>
        </p:blipFill>
        <p:spPr>
          <a:xfrm>
            <a:off x="6199000" y="23643"/>
            <a:ext cx="2732040" cy="1576000"/>
          </a:xfrm>
          <a:prstGeom prst="rect">
            <a:avLst/>
          </a:prstGeom>
          <a:noFill/>
          <a:ln>
            <a:noFill/>
          </a:ln>
        </p:spPr>
      </p:pic>
      <p:cxnSp>
        <p:nvCxnSpPr>
          <p:cNvPr id="385" name="Google Shape;385;p57"/>
          <p:cNvCxnSpPr>
            <a:endCxn id="383" idx="0"/>
          </p:cNvCxnSpPr>
          <p:nvPr/>
        </p:nvCxnSpPr>
        <p:spPr>
          <a:xfrm flipH="1">
            <a:off x="7113868" y="627501"/>
            <a:ext cx="251700" cy="1100400"/>
          </a:xfrm>
          <a:prstGeom prst="straightConnector1">
            <a:avLst/>
          </a:prstGeom>
          <a:noFill/>
          <a:ln cap="flat" cmpd="sng" w="22225">
            <a:solidFill>
              <a:schemeClr val="dk1"/>
            </a:solidFill>
            <a:prstDash val="solid"/>
            <a:round/>
            <a:headEnd len="sm" w="sm" type="none"/>
            <a:tailEnd len="med" w="med" type="stealth"/>
          </a:ln>
        </p:spPr>
      </p:cxnSp>
      <p:sp>
        <p:nvSpPr>
          <p:cNvPr id="386" name="Google Shape;386;p57"/>
          <p:cNvSpPr txBox="1"/>
          <p:nvPr/>
        </p:nvSpPr>
        <p:spPr>
          <a:xfrm>
            <a:off x="5082803" y="1723871"/>
            <a:ext cx="35265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200">
                <a:solidFill>
                  <a:schemeClr val="lt1"/>
                </a:solidFill>
                <a:latin typeface="Arial"/>
                <a:ea typeface="Arial"/>
                <a:cs typeface="Arial"/>
                <a:sym typeface="Arial"/>
              </a:rPr>
              <a:t>VIIRS 5-day composited flood product Aug. 23-27, 2019</a:t>
            </a:r>
            <a:endParaRPr sz="1200">
              <a:solidFill>
                <a:schemeClr val="lt1"/>
              </a:solidFill>
              <a:latin typeface="Arial"/>
              <a:ea typeface="Arial"/>
              <a:cs typeface="Arial"/>
              <a:sym typeface="Arial"/>
            </a:endParaRPr>
          </a:p>
        </p:txBody>
      </p:sp>
      <p:pic>
        <p:nvPicPr>
          <p:cNvPr id="387" name="Google Shape;387;p57"/>
          <p:cNvPicPr preferRelativeResize="0"/>
          <p:nvPr/>
        </p:nvPicPr>
        <p:blipFill rotWithShape="1">
          <a:blip r:embed="rId5">
            <a:alphaModFix/>
          </a:blip>
          <a:srcRect b="0" l="0" r="0" t="0"/>
          <a:stretch/>
        </p:blipFill>
        <p:spPr>
          <a:xfrm>
            <a:off x="8235906" y="4741159"/>
            <a:ext cx="908094" cy="411510"/>
          </a:xfrm>
          <a:prstGeom prst="rect">
            <a:avLst/>
          </a:prstGeom>
          <a:noFill/>
          <a:ln>
            <a:noFill/>
          </a:ln>
        </p:spPr>
      </p:pic>
      <p:sp>
        <p:nvSpPr>
          <p:cNvPr id="388" name="Google Shape;388;p57"/>
          <p:cNvSpPr txBox="1"/>
          <p:nvPr>
            <p:ph idx="12" type="sldNum"/>
          </p:nvPr>
        </p:nvSpPr>
        <p:spPr>
          <a:xfrm>
            <a:off x="8472458" y="4881592"/>
            <a:ext cx="548700" cy="17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389" name="Google Shape;389;p57"/>
          <p:cNvSpPr/>
          <p:nvPr/>
        </p:nvSpPr>
        <p:spPr>
          <a:xfrm>
            <a:off x="425206" y="596006"/>
            <a:ext cx="4389000" cy="467700"/>
          </a:xfrm>
          <a:prstGeom prst="roundRect">
            <a:avLst>
              <a:gd fmla="val 16667" name="adj"/>
            </a:avLst>
          </a:prstGeom>
          <a:solidFill>
            <a:schemeClr val="accent1"/>
          </a:solidFill>
          <a:ln cap="flat" cmpd="sng" w="28575">
            <a:solidFill>
              <a:srgbClr val="FFC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100">
                <a:solidFill>
                  <a:schemeClr val="lt1"/>
                </a:solidFill>
                <a:latin typeface="Calibri"/>
                <a:ea typeface="Calibri"/>
                <a:cs typeface="Calibri"/>
                <a:sym typeface="Calibri"/>
              </a:rPr>
              <a:t>VIIRS Composited </a:t>
            </a:r>
            <a:r>
              <a:rPr i="1" lang="en" sz="2100">
                <a:solidFill>
                  <a:schemeClr val="lt1"/>
                </a:solidFill>
                <a:latin typeface="Calibri"/>
                <a:ea typeface="Calibri"/>
                <a:cs typeface="Calibri"/>
                <a:sym typeface="Calibri"/>
              </a:rPr>
              <a:t>Flood Products</a:t>
            </a:r>
            <a:endParaRPr i="1" sz="21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58"/>
          <p:cNvPicPr preferRelativeResize="0"/>
          <p:nvPr/>
        </p:nvPicPr>
        <p:blipFill rotWithShape="1">
          <a:blip r:embed="rId3">
            <a:alphaModFix/>
          </a:blip>
          <a:srcRect b="0" l="0" r="0" t="0"/>
          <a:stretch/>
        </p:blipFill>
        <p:spPr>
          <a:xfrm>
            <a:off x="6260731" y="0"/>
            <a:ext cx="2071100" cy="2880001"/>
          </a:xfrm>
          <a:prstGeom prst="rect">
            <a:avLst/>
          </a:prstGeom>
          <a:noFill/>
          <a:ln>
            <a:noFill/>
          </a:ln>
        </p:spPr>
      </p:pic>
      <p:sp>
        <p:nvSpPr>
          <p:cNvPr id="395" name="Google Shape;395;p58"/>
          <p:cNvSpPr txBox="1"/>
          <p:nvPr>
            <p:ph idx="1" type="body"/>
          </p:nvPr>
        </p:nvSpPr>
        <p:spPr>
          <a:xfrm>
            <a:off x="72075" y="721550"/>
            <a:ext cx="5317500" cy="41817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900"/>
              <a:buNone/>
            </a:pPr>
            <a:r>
              <a:rPr lang="en" sz="1595">
                <a:solidFill>
                  <a:schemeClr val="dk1"/>
                </a:solidFill>
              </a:rPr>
              <a:t>The ABI Flood Product is a rolling composited result based on the 10-minute ABI flood maps with hourly updates. Each hourly-updated flood map shows the average flood water fractions from the first 10-minute flood map to the latest one (example shown right). </a:t>
            </a:r>
            <a:br>
              <a:rPr lang="en" sz="1595">
                <a:solidFill>
                  <a:schemeClr val="dk1"/>
                </a:solidFill>
              </a:rPr>
            </a:br>
            <a:endParaRPr sz="1595">
              <a:solidFill>
                <a:schemeClr val="dk1"/>
              </a:solidFill>
            </a:endParaRPr>
          </a:p>
          <a:p>
            <a:pPr indent="-228600" lvl="0" marL="457200" rtl="0" algn="l">
              <a:lnSpc>
                <a:spcPct val="115000"/>
              </a:lnSpc>
              <a:spcBef>
                <a:spcPts val="0"/>
              </a:spcBef>
              <a:spcAft>
                <a:spcPts val="0"/>
              </a:spcAft>
              <a:buSzPts val="1900"/>
              <a:buNone/>
            </a:pPr>
            <a:r>
              <a:rPr lang="en" sz="1595">
                <a:solidFill>
                  <a:schemeClr val="dk1"/>
                </a:solidFill>
              </a:rPr>
              <a:t>At the end of a day, the ABI Flood Map is the composited result of all the 10-minute ABI flood maps during daytime and thus shows the flood extent under the daily maximal clear-sky coverage.</a:t>
            </a:r>
            <a:endParaRPr sz="1900"/>
          </a:p>
          <a:p>
            <a:pPr indent="-228600" lvl="0" marL="457200" rtl="0" algn="l">
              <a:lnSpc>
                <a:spcPct val="115000"/>
              </a:lnSpc>
              <a:spcBef>
                <a:spcPts val="0"/>
              </a:spcBef>
              <a:spcAft>
                <a:spcPts val="0"/>
              </a:spcAft>
              <a:buSzPts val="1600"/>
              <a:buNone/>
            </a:pPr>
            <a:r>
              <a:t/>
            </a:r>
            <a:endParaRPr sz="1595">
              <a:solidFill>
                <a:schemeClr val="dk1"/>
              </a:solidFill>
            </a:endParaRPr>
          </a:p>
          <a:p>
            <a:pPr indent="-228600" lvl="0" marL="457200" rtl="0" algn="l">
              <a:lnSpc>
                <a:spcPct val="115000"/>
              </a:lnSpc>
              <a:spcBef>
                <a:spcPts val="0"/>
              </a:spcBef>
              <a:spcAft>
                <a:spcPts val="0"/>
              </a:spcAft>
              <a:buSzPts val="1900"/>
              <a:buNone/>
            </a:pPr>
            <a:r>
              <a:rPr lang="en" sz="1595">
                <a:solidFill>
                  <a:schemeClr val="dk1"/>
                </a:solidFill>
              </a:rPr>
              <a:t>Data from ABI is acquired using the GOES Rebroadcast (GRB) downlink, which provides short latency in acquiring the ABI data. </a:t>
            </a:r>
            <a:endParaRPr b="1" sz="1595">
              <a:solidFill>
                <a:schemeClr val="dk1"/>
              </a:solidFill>
            </a:endParaRPr>
          </a:p>
        </p:txBody>
      </p:sp>
      <p:pic>
        <p:nvPicPr>
          <p:cNvPr id="396" name="Google Shape;396;p58"/>
          <p:cNvPicPr preferRelativeResize="0"/>
          <p:nvPr/>
        </p:nvPicPr>
        <p:blipFill rotWithShape="1">
          <a:blip r:embed="rId4">
            <a:alphaModFix/>
          </a:blip>
          <a:srcRect b="0" l="0" r="0" t="0"/>
          <a:stretch/>
        </p:blipFill>
        <p:spPr>
          <a:xfrm>
            <a:off x="5733985" y="2983500"/>
            <a:ext cx="3410014" cy="2159999"/>
          </a:xfrm>
          <a:prstGeom prst="rect">
            <a:avLst/>
          </a:prstGeom>
          <a:noFill/>
          <a:ln>
            <a:noFill/>
          </a:ln>
        </p:spPr>
      </p:pic>
      <p:sp>
        <p:nvSpPr>
          <p:cNvPr id="397" name="Google Shape;397;p58"/>
          <p:cNvSpPr/>
          <p:nvPr/>
        </p:nvSpPr>
        <p:spPr>
          <a:xfrm>
            <a:off x="7214301" y="908094"/>
            <a:ext cx="164100" cy="189300"/>
          </a:xfrm>
          <a:prstGeom prst="rect">
            <a:avLst/>
          </a:prstGeom>
          <a:noFill/>
          <a:ln cap="flat" cmpd="sng" w="158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398" name="Google Shape;398;p58"/>
          <p:cNvCxnSpPr/>
          <p:nvPr/>
        </p:nvCxnSpPr>
        <p:spPr>
          <a:xfrm flipH="1">
            <a:off x="5734101" y="1097280"/>
            <a:ext cx="1480200" cy="1886100"/>
          </a:xfrm>
          <a:prstGeom prst="straightConnector1">
            <a:avLst/>
          </a:prstGeom>
          <a:noFill/>
          <a:ln cap="flat" cmpd="sng" w="9525">
            <a:solidFill>
              <a:schemeClr val="dk1"/>
            </a:solidFill>
            <a:prstDash val="solid"/>
            <a:round/>
            <a:headEnd len="sm" w="sm" type="none"/>
            <a:tailEnd len="med" w="med" type="stealth"/>
          </a:ln>
        </p:spPr>
      </p:cxnSp>
      <p:cxnSp>
        <p:nvCxnSpPr>
          <p:cNvPr id="399" name="Google Shape;399;p58"/>
          <p:cNvCxnSpPr/>
          <p:nvPr/>
        </p:nvCxnSpPr>
        <p:spPr>
          <a:xfrm>
            <a:off x="7378262" y="1097280"/>
            <a:ext cx="1765800" cy="1886100"/>
          </a:xfrm>
          <a:prstGeom prst="straightConnector1">
            <a:avLst/>
          </a:prstGeom>
          <a:noFill/>
          <a:ln cap="flat" cmpd="sng" w="9525">
            <a:solidFill>
              <a:schemeClr val="dk1"/>
            </a:solidFill>
            <a:prstDash val="solid"/>
            <a:round/>
            <a:headEnd len="sm" w="sm" type="none"/>
            <a:tailEnd len="med" w="med" type="stealth"/>
          </a:ln>
        </p:spPr>
      </p:cxnSp>
      <p:sp>
        <p:nvSpPr>
          <p:cNvPr id="400" name="Google Shape;400;p58"/>
          <p:cNvSpPr txBox="1"/>
          <p:nvPr>
            <p:ph type="title"/>
          </p:nvPr>
        </p:nvSpPr>
        <p:spPr>
          <a:xfrm>
            <a:off x="456777" y="21403"/>
            <a:ext cx="5767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t>ABI</a:t>
            </a:r>
            <a:r>
              <a:rPr lang="en" sz="2600"/>
              <a:t> Flood Products</a:t>
            </a:r>
            <a:endParaRPr sz="2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59"/>
          <p:cNvPicPr preferRelativeResize="0"/>
          <p:nvPr/>
        </p:nvPicPr>
        <p:blipFill rotWithShape="1">
          <a:blip r:embed="rId3">
            <a:alphaModFix/>
          </a:blip>
          <a:srcRect b="0" l="0" r="0" t="0"/>
          <a:stretch/>
        </p:blipFill>
        <p:spPr>
          <a:xfrm>
            <a:off x="5510456" y="487169"/>
            <a:ext cx="3633545" cy="2175902"/>
          </a:xfrm>
          <a:prstGeom prst="rect">
            <a:avLst/>
          </a:prstGeom>
          <a:noFill/>
          <a:ln>
            <a:noFill/>
          </a:ln>
        </p:spPr>
      </p:pic>
      <p:pic>
        <p:nvPicPr>
          <p:cNvPr id="406" name="Google Shape;406;p59"/>
          <p:cNvPicPr preferRelativeResize="0"/>
          <p:nvPr/>
        </p:nvPicPr>
        <p:blipFill rotWithShape="1">
          <a:blip r:embed="rId4">
            <a:alphaModFix/>
          </a:blip>
          <a:srcRect b="0" l="0" r="0" t="0"/>
          <a:stretch/>
        </p:blipFill>
        <p:spPr>
          <a:xfrm>
            <a:off x="5411170" y="2822056"/>
            <a:ext cx="3633543" cy="1600265"/>
          </a:xfrm>
          <a:prstGeom prst="rect">
            <a:avLst/>
          </a:prstGeom>
          <a:noFill/>
          <a:ln>
            <a:noFill/>
          </a:ln>
        </p:spPr>
      </p:pic>
      <p:sp>
        <p:nvSpPr>
          <p:cNvPr id="407" name="Google Shape;407;p59"/>
          <p:cNvSpPr txBox="1"/>
          <p:nvPr>
            <p:ph type="title"/>
          </p:nvPr>
        </p:nvSpPr>
        <p:spPr>
          <a:xfrm>
            <a:off x="456777" y="21403"/>
            <a:ext cx="5767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t>Joint VIIRS/ABI/AHI Flood Products</a:t>
            </a:r>
            <a:endParaRPr sz="2600"/>
          </a:p>
        </p:txBody>
      </p:sp>
      <p:sp>
        <p:nvSpPr>
          <p:cNvPr id="408" name="Google Shape;408;p59"/>
          <p:cNvSpPr txBox="1"/>
          <p:nvPr>
            <p:ph idx="1" type="body"/>
          </p:nvPr>
        </p:nvSpPr>
        <p:spPr>
          <a:xfrm>
            <a:off x="135125" y="693700"/>
            <a:ext cx="5276100" cy="4279200"/>
          </a:xfrm>
          <a:prstGeom prst="rect">
            <a:avLst/>
          </a:prstGeom>
          <a:noFill/>
          <a:ln>
            <a:noFill/>
          </a:ln>
        </p:spPr>
        <p:txBody>
          <a:bodyPr anchorCtr="0" anchor="t" bIns="91425" lIns="91425" spcFirstLastPara="1" rIns="91425" wrap="square" tIns="91425">
            <a:spAutoFit/>
          </a:bodyPr>
          <a:lstStyle/>
          <a:p>
            <a:pPr indent="-228600" lvl="0" marL="457200" rtl="0" algn="l">
              <a:lnSpc>
                <a:spcPct val="95000"/>
              </a:lnSpc>
              <a:spcBef>
                <a:spcPts val="0"/>
              </a:spcBef>
              <a:spcAft>
                <a:spcPts val="0"/>
              </a:spcAft>
              <a:buSzPts val="1800"/>
              <a:buNone/>
            </a:pPr>
            <a:r>
              <a:rPr lang="en" sz="2000">
                <a:solidFill>
                  <a:schemeClr val="dk1"/>
                </a:solidFill>
              </a:rPr>
              <a:t>The joint VIIRS/ABI or VIIRS/AHI Flood Products blend the daily flood detection results from VIIRS, ABI and AHI. It is based on the VIIRS 375-m daily composited flood maps, and uses the 1-km ABI or AHI daily clear-sky detection results to fill the gaps of clouds and cloud shadows in the VIIRS maps. </a:t>
            </a:r>
            <a:br>
              <a:rPr lang="en" sz="2000">
                <a:solidFill>
                  <a:schemeClr val="dk1"/>
                </a:solidFill>
              </a:rPr>
            </a:br>
            <a:endParaRPr sz="2000">
              <a:solidFill>
                <a:schemeClr val="dk1"/>
              </a:solidFill>
            </a:endParaRPr>
          </a:p>
          <a:p>
            <a:pPr indent="-228600" lvl="0" marL="457200" rtl="0" algn="l">
              <a:lnSpc>
                <a:spcPct val="95000"/>
              </a:lnSpc>
              <a:spcBef>
                <a:spcPts val="0"/>
              </a:spcBef>
              <a:spcAft>
                <a:spcPts val="0"/>
              </a:spcAft>
              <a:buSzPts val="1800"/>
              <a:buNone/>
            </a:pPr>
            <a:r>
              <a:rPr lang="en" sz="2000">
                <a:solidFill>
                  <a:schemeClr val="dk1"/>
                </a:solidFill>
              </a:rPr>
              <a:t>Thus, it shows the flood extent under the maximal clear-sky coverage derived from ABI or AHI during daytime, and keeps the more accurate floodwater details from VIIRS.</a:t>
            </a:r>
            <a:endParaRPr b="1" sz="2000">
              <a:solidFill>
                <a:schemeClr val="dk1"/>
              </a:solidFill>
            </a:endParaRPr>
          </a:p>
        </p:txBody>
      </p:sp>
      <p:sp>
        <p:nvSpPr>
          <p:cNvPr id="409" name="Google Shape;409;p59"/>
          <p:cNvSpPr txBox="1"/>
          <p:nvPr/>
        </p:nvSpPr>
        <p:spPr>
          <a:xfrm>
            <a:off x="6224270" y="169304"/>
            <a:ext cx="15636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200" u="none" cap="none" strike="noStrike">
                <a:solidFill>
                  <a:schemeClr val="dk1"/>
                </a:solidFill>
                <a:latin typeface="Arial"/>
                <a:ea typeface="Arial"/>
                <a:cs typeface="Arial"/>
                <a:sym typeface="Arial"/>
              </a:rPr>
              <a:t>Aug. 27, 2019</a:t>
            </a:r>
            <a:endParaRPr b="0" i="0" sz="1200" u="none" cap="none" strike="noStrike">
              <a:solidFill>
                <a:schemeClr val="dk1"/>
              </a:solidFill>
              <a:latin typeface="Arial"/>
              <a:ea typeface="Arial"/>
              <a:cs typeface="Arial"/>
              <a:sym typeface="Arial"/>
            </a:endParaRPr>
          </a:p>
        </p:txBody>
      </p:sp>
      <p:cxnSp>
        <p:nvCxnSpPr>
          <p:cNvPr id="410" name="Google Shape;410;p59"/>
          <p:cNvCxnSpPr/>
          <p:nvPr/>
        </p:nvCxnSpPr>
        <p:spPr>
          <a:xfrm>
            <a:off x="5834566" y="1745754"/>
            <a:ext cx="389700" cy="1076400"/>
          </a:xfrm>
          <a:prstGeom prst="straightConnector1">
            <a:avLst/>
          </a:prstGeom>
          <a:noFill/>
          <a:ln cap="flat" cmpd="sng" w="22225">
            <a:solidFill>
              <a:schemeClr val="dk1"/>
            </a:solidFill>
            <a:prstDash val="solid"/>
            <a:round/>
            <a:headEnd len="sm" w="sm" type="none"/>
            <a:tailEnd len="med" w="med" type="stealth"/>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0"/>
          <p:cNvSpPr txBox="1"/>
          <p:nvPr>
            <p:ph type="title"/>
          </p:nvPr>
        </p:nvSpPr>
        <p:spPr>
          <a:xfrm>
            <a:off x="692375" y="0"/>
            <a:ext cx="6697800" cy="54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20"/>
              <a:buNone/>
            </a:pPr>
            <a:r>
              <a:rPr lang="en" sz="2040"/>
              <a:t>Example of how the optical flood products </a:t>
            </a:r>
            <a:r>
              <a:rPr lang="en" sz="2040"/>
              <a:t>throughout</a:t>
            </a:r>
            <a:r>
              <a:rPr lang="en" sz="2040"/>
              <a:t> the day</a:t>
            </a:r>
            <a:endParaRPr sz="2040"/>
          </a:p>
        </p:txBody>
      </p:sp>
      <p:sp>
        <p:nvSpPr>
          <p:cNvPr id="416" name="Google Shape;416;p60"/>
          <p:cNvSpPr txBox="1"/>
          <p:nvPr>
            <p:ph idx="1" type="body"/>
          </p:nvPr>
        </p:nvSpPr>
        <p:spPr>
          <a:xfrm>
            <a:off x="286473" y="660590"/>
            <a:ext cx="8630400" cy="43023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SzPts val="1800"/>
              <a:buChar char="●"/>
            </a:pPr>
            <a:r>
              <a:rPr lang="en" sz="1300">
                <a:solidFill>
                  <a:schemeClr val="dk1"/>
                </a:solidFill>
              </a:rPr>
              <a:t>The ABI/AHI flood maps are available from the early morning to the late afternoon, and thus are recommended for use during the periods when VIIRS flood products are unavailable. </a:t>
            </a:r>
            <a:br>
              <a:rPr lang="en" sz="1300">
                <a:solidFill>
                  <a:schemeClr val="dk1"/>
                </a:solidFill>
              </a:rPr>
            </a:br>
            <a:endParaRPr sz="1300">
              <a:solidFill>
                <a:schemeClr val="dk1"/>
              </a:solidFill>
            </a:endParaRPr>
          </a:p>
          <a:p>
            <a:pPr indent="-342900" lvl="0" marL="457200" rtl="0" algn="l">
              <a:lnSpc>
                <a:spcPct val="115000"/>
              </a:lnSpc>
              <a:spcBef>
                <a:spcPts val="0"/>
              </a:spcBef>
              <a:spcAft>
                <a:spcPts val="0"/>
              </a:spcAft>
              <a:buSzPts val="1800"/>
              <a:buChar char="●"/>
            </a:pPr>
            <a:r>
              <a:rPr lang="en" sz="1300">
                <a:solidFill>
                  <a:schemeClr val="dk1"/>
                </a:solidFill>
              </a:rPr>
              <a:t>Once the high resolution (</a:t>
            </a:r>
            <a:r>
              <a:rPr b="1" lang="en" sz="1300">
                <a:solidFill>
                  <a:schemeClr val="dk1"/>
                </a:solidFill>
              </a:rPr>
              <a:t>375 m</a:t>
            </a:r>
            <a:r>
              <a:rPr lang="en" sz="1300">
                <a:solidFill>
                  <a:schemeClr val="dk1"/>
                </a:solidFill>
              </a:rPr>
              <a:t>) flood product from VIIRS become available (3-4pm local solar time over a given region, assuming DB availability), assessments can be revised using finer and more accurate details of the flood extent, depending on cloud cover over ROI at time of S-NPP and NOAA-20 passes.</a:t>
            </a:r>
            <a:br>
              <a:rPr lang="en" sz="1300">
                <a:solidFill>
                  <a:schemeClr val="dk1"/>
                </a:solidFill>
              </a:rPr>
            </a:br>
            <a:endParaRPr sz="1300">
              <a:solidFill>
                <a:schemeClr val="dk1"/>
              </a:solidFill>
            </a:endParaRPr>
          </a:p>
          <a:p>
            <a:pPr indent="-342900" lvl="0" marL="457200" rtl="0" algn="l">
              <a:lnSpc>
                <a:spcPct val="115000"/>
              </a:lnSpc>
              <a:spcBef>
                <a:spcPts val="0"/>
              </a:spcBef>
              <a:spcAft>
                <a:spcPts val="0"/>
              </a:spcAft>
              <a:buSzPts val="1800"/>
              <a:buChar char="●"/>
            </a:pPr>
            <a:r>
              <a:rPr lang="en" sz="1300">
                <a:solidFill>
                  <a:schemeClr val="dk1"/>
                </a:solidFill>
              </a:rPr>
              <a:t>When available, the Joint VIIRS/ABI or VIIRS/AHI Flood products are highly recommended for an initial evening assessment, since they provide the best coverage from ABI or AHI and the more accurate floodwater details from VIIRS. </a:t>
            </a:r>
            <a:endParaRPr/>
          </a:p>
          <a:p>
            <a:pPr indent="-228600" lvl="0" marL="457200" rtl="0" algn="l">
              <a:lnSpc>
                <a:spcPct val="115000"/>
              </a:lnSpc>
              <a:spcBef>
                <a:spcPts val="0"/>
              </a:spcBef>
              <a:spcAft>
                <a:spcPts val="0"/>
              </a:spcAft>
              <a:buSzPts val="1800"/>
              <a:buNone/>
            </a:pPr>
            <a:r>
              <a:t/>
            </a:r>
            <a:endParaRPr sz="1300">
              <a:solidFill>
                <a:schemeClr val="dk1"/>
              </a:solidFill>
            </a:endParaRPr>
          </a:p>
          <a:p>
            <a:pPr indent="-342900" lvl="0" marL="457200" rtl="0" algn="l">
              <a:lnSpc>
                <a:spcPct val="115000"/>
              </a:lnSpc>
              <a:spcBef>
                <a:spcPts val="0"/>
              </a:spcBef>
              <a:spcAft>
                <a:spcPts val="0"/>
              </a:spcAft>
              <a:buSzPts val="1800"/>
              <a:buChar char="●"/>
            </a:pPr>
            <a:r>
              <a:rPr lang="en" sz="1300">
                <a:solidFill>
                  <a:schemeClr val="dk1"/>
                </a:solidFill>
              </a:rPr>
              <a:t>When it is always partially cloudy during a period, the VIIRS daily or 5-day composited flood products are also recommended for use as they filter out the cloud cover through a maximal water-fraction composition process and can reflect the maximal flood extent during a day or the latest five days.</a:t>
            </a:r>
            <a:br>
              <a:rPr lang="en" sz="1300">
                <a:solidFill>
                  <a:schemeClr val="dk1"/>
                </a:solidFill>
              </a:rPr>
            </a:br>
            <a:endParaRPr sz="1300">
              <a:solidFill>
                <a:schemeClr val="dk1"/>
              </a:solidFill>
            </a:endParaRPr>
          </a:p>
          <a:p>
            <a:pPr indent="-342900" lvl="0" marL="457200" rtl="0" algn="l">
              <a:lnSpc>
                <a:spcPct val="115000"/>
              </a:lnSpc>
              <a:spcBef>
                <a:spcPts val="0"/>
              </a:spcBef>
              <a:spcAft>
                <a:spcPts val="0"/>
              </a:spcAft>
              <a:buSzPts val="1800"/>
              <a:buChar char="●"/>
            </a:pPr>
            <a:r>
              <a:rPr lang="en" sz="1300">
                <a:solidFill>
                  <a:schemeClr val="dk1"/>
                </a:solidFill>
              </a:rPr>
              <a:t>Remember that the all of the flood products are produced during </a:t>
            </a:r>
            <a:r>
              <a:rPr b="1" lang="en" sz="1300">
                <a:solidFill>
                  <a:schemeClr val="dk1"/>
                </a:solidFill>
              </a:rPr>
              <a:t>daytime only</a:t>
            </a:r>
            <a:r>
              <a:rPr lang="en" sz="1300">
                <a:solidFill>
                  <a:schemeClr val="dk1"/>
                </a:solidFill>
              </a:rPr>
              <a:t>, thus the products will not be updated overnight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1"/>
          <p:cNvSpPr txBox="1"/>
          <p:nvPr>
            <p:ph idx="1" type="body"/>
          </p:nvPr>
        </p:nvSpPr>
        <p:spPr>
          <a:xfrm>
            <a:off x="800550" y="769900"/>
            <a:ext cx="8168700" cy="4214100"/>
          </a:xfrm>
          <a:prstGeom prst="rect">
            <a:avLst/>
          </a:prstGeom>
        </p:spPr>
        <p:txBody>
          <a:bodyPr anchorCtr="0" anchor="t" bIns="0" lIns="0" spcFirstLastPara="1" rIns="0" wrap="square" tIns="0">
            <a:normAutofit fontScale="77500" lnSpcReduction="20000"/>
          </a:bodyPr>
          <a:lstStyle/>
          <a:p>
            <a:pPr indent="-346710" lvl="0" marL="457200" rtl="0" algn="l">
              <a:lnSpc>
                <a:spcPct val="100000"/>
              </a:lnSpc>
              <a:spcBef>
                <a:spcPts val="0"/>
              </a:spcBef>
              <a:spcAft>
                <a:spcPts val="0"/>
              </a:spcAft>
              <a:buSzPct val="100000"/>
              <a:buChar char="●"/>
            </a:pPr>
            <a:r>
              <a:rPr lang="en" sz="2400"/>
              <a:t>Synthetic Aperture Radar (SAR) provides very high-resolution flood mapping, though at lower temporal resolution, is able to see flooding even during times of extended cloud cover or nighttime that frequently occurs during flooding and inhibits optical flood detection.</a:t>
            </a:r>
            <a:br>
              <a:rPr lang="en" sz="2400"/>
            </a:br>
            <a:endParaRPr sz="2400"/>
          </a:p>
          <a:p>
            <a:pPr indent="-346710" lvl="0" marL="457200" rtl="0" algn="l">
              <a:lnSpc>
                <a:spcPct val="100000"/>
              </a:lnSpc>
              <a:spcBef>
                <a:spcPts val="0"/>
              </a:spcBef>
              <a:spcAft>
                <a:spcPts val="0"/>
              </a:spcAft>
              <a:buSzPct val="100000"/>
              <a:buChar char="●"/>
            </a:pPr>
            <a:r>
              <a:rPr lang="en" sz="2400"/>
              <a:t>Similar to what happens in the optical flood algorithms, the transmitted radar signals on flat water surfaces are reflected back with a significantly weak signal back to the satellite. </a:t>
            </a:r>
            <a:br>
              <a:rPr lang="en" sz="2400"/>
            </a:br>
            <a:endParaRPr sz="2400"/>
          </a:p>
          <a:p>
            <a:pPr indent="-346710" lvl="0" marL="457200" rtl="0" algn="l">
              <a:lnSpc>
                <a:spcPct val="100000"/>
              </a:lnSpc>
              <a:spcBef>
                <a:spcPts val="0"/>
              </a:spcBef>
              <a:spcAft>
                <a:spcPts val="0"/>
              </a:spcAft>
              <a:buSzPct val="100000"/>
              <a:buChar char="●"/>
            </a:pPr>
            <a:r>
              <a:rPr lang="en" sz="2400"/>
              <a:t>There are multiple satellite missions (Sentinel-1, Radar Constellation Mission, JAXA’s ALOS satellites, etc). Most of these have low-repeat cycles and are often restricted datasets.</a:t>
            </a:r>
            <a:br>
              <a:rPr lang="en" sz="2400"/>
            </a:br>
            <a:endParaRPr sz="2400"/>
          </a:p>
          <a:p>
            <a:pPr indent="-346710" lvl="0" marL="457200" rtl="0" algn="l">
              <a:lnSpc>
                <a:spcPct val="100000"/>
              </a:lnSpc>
              <a:spcBef>
                <a:spcPts val="0"/>
              </a:spcBef>
              <a:spcAft>
                <a:spcPts val="0"/>
              </a:spcAft>
              <a:buSzPct val="100000"/>
              <a:buChar char="●"/>
            </a:pPr>
            <a:r>
              <a:rPr lang="en" sz="2400"/>
              <a:t>Most SAR flood products are RGB-type products, delineating flood/no-flood by different colors. However, there are several SAR flood extent products that are being produced or in development by various agencies (NR-Can, NOAA NESDIS, NOAA’s National Water Center)</a:t>
            </a:r>
            <a:endParaRPr sz="2400"/>
          </a:p>
        </p:txBody>
      </p:sp>
      <p:sp>
        <p:nvSpPr>
          <p:cNvPr id="422" name="Google Shape;422;p61"/>
          <p:cNvSpPr txBox="1"/>
          <p:nvPr>
            <p:ph type="title"/>
          </p:nvPr>
        </p:nvSpPr>
        <p:spPr>
          <a:xfrm>
            <a:off x="556125" y="115600"/>
            <a:ext cx="77544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SAR FLOOD PRODUCTS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6" name="Shape 426"/>
        <p:cNvGrpSpPr/>
        <p:nvPr/>
      </p:nvGrpSpPr>
      <p:grpSpPr>
        <a:xfrm>
          <a:off x="0" y="0"/>
          <a:ext cx="0" cy="0"/>
          <a:chOff x="0" y="0"/>
          <a:chExt cx="0" cy="0"/>
        </a:xfrm>
      </p:grpSpPr>
      <p:sp>
        <p:nvSpPr>
          <p:cNvPr id="427" name="Google Shape;427;p62"/>
          <p:cNvSpPr txBox="1"/>
          <p:nvPr>
            <p:ph type="title"/>
          </p:nvPr>
        </p:nvSpPr>
        <p:spPr>
          <a:xfrm>
            <a:off x="464100" y="445025"/>
            <a:ext cx="85206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NOAA RAPID SAR algorithm vs NOAA VIIRS downscaled product from 13 April 2023</a:t>
            </a:r>
            <a:endParaRPr/>
          </a:p>
        </p:txBody>
      </p:sp>
      <p:pic>
        <p:nvPicPr>
          <p:cNvPr id="428" name="Google Shape;428;p62"/>
          <p:cNvPicPr preferRelativeResize="0"/>
          <p:nvPr/>
        </p:nvPicPr>
        <p:blipFill>
          <a:blip r:embed="rId3">
            <a:alphaModFix/>
          </a:blip>
          <a:stretch>
            <a:fillRect/>
          </a:stretch>
        </p:blipFill>
        <p:spPr>
          <a:xfrm>
            <a:off x="538525" y="1453700"/>
            <a:ext cx="4439499" cy="3137525"/>
          </a:xfrm>
          <a:prstGeom prst="rect">
            <a:avLst/>
          </a:prstGeom>
          <a:noFill/>
          <a:ln>
            <a:noFill/>
          </a:ln>
        </p:spPr>
      </p:pic>
      <p:pic>
        <p:nvPicPr>
          <p:cNvPr id="429" name="Google Shape;429;p62"/>
          <p:cNvPicPr preferRelativeResize="0"/>
          <p:nvPr/>
        </p:nvPicPr>
        <p:blipFill>
          <a:blip r:embed="rId4">
            <a:alphaModFix/>
          </a:blip>
          <a:stretch>
            <a:fillRect/>
          </a:stretch>
        </p:blipFill>
        <p:spPr>
          <a:xfrm>
            <a:off x="5123524" y="1976800"/>
            <a:ext cx="3861176" cy="2394672"/>
          </a:xfrm>
          <a:prstGeom prst="rect">
            <a:avLst/>
          </a:prstGeom>
          <a:noFill/>
          <a:ln>
            <a:noFill/>
          </a:ln>
        </p:spPr>
      </p:pic>
      <p:sp>
        <p:nvSpPr>
          <p:cNvPr id="430" name="Google Shape;430;p62"/>
          <p:cNvSpPr txBox="1"/>
          <p:nvPr/>
        </p:nvSpPr>
        <p:spPr>
          <a:xfrm>
            <a:off x="1019525" y="4591225"/>
            <a:ext cx="3150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0000"/>
                </a:solidFill>
                <a:latin typeface="Candara"/>
                <a:ea typeface="Candara"/>
                <a:cs typeface="Candara"/>
                <a:sym typeface="Candara"/>
              </a:rPr>
              <a:t>Under Development</a:t>
            </a:r>
            <a:endParaRPr>
              <a:solidFill>
                <a:srgbClr val="FF0000"/>
              </a:solidFill>
              <a:latin typeface="Candara"/>
              <a:ea typeface="Candara"/>
              <a:cs typeface="Candara"/>
              <a:sym typeface="Canda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5"/>
          <p:cNvSpPr txBox="1"/>
          <p:nvPr>
            <p:ph idx="4294967295" type="ctrTitle"/>
          </p:nvPr>
        </p:nvSpPr>
        <p:spPr>
          <a:xfrm>
            <a:off x="580225" y="3563200"/>
            <a:ext cx="8520000" cy="844500"/>
          </a:xfrm>
          <a:prstGeom prst="rect">
            <a:avLst/>
          </a:prstGeom>
          <a:noFill/>
          <a:ln>
            <a:noFill/>
          </a:ln>
        </p:spPr>
        <p:txBody>
          <a:bodyPr anchorCtr="0" anchor="ctr" bIns="91425" lIns="91425" spcFirstLastPara="1" rIns="91425" wrap="square" tIns="91425">
            <a:normAutofit fontScale="90000"/>
          </a:bodyPr>
          <a:lstStyle/>
          <a:p>
            <a:pPr indent="0" lvl="0" marL="0" marR="0" rtl="0" algn="l">
              <a:lnSpc>
                <a:spcPct val="90000"/>
              </a:lnSpc>
              <a:spcBef>
                <a:spcPts val="0"/>
              </a:spcBef>
              <a:spcAft>
                <a:spcPts val="0"/>
              </a:spcAft>
              <a:buClr>
                <a:schemeClr val="accent1"/>
              </a:buClr>
              <a:buSzPct val="100000"/>
              <a:buFont typeface="Calibri"/>
              <a:buNone/>
            </a:pPr>
            <a:r>
              <a:rPr b="1" i="0" lang="en" sz="1800" u="none" cap="none" strike="noStrike">
                <a:solidFill>
                  <a:schemeClr val="accent1"/>
                </a:solidFill>
                <a:latin typeface="Calibri"/>
                <a:ea typeface="Calibri"/>
                <a:cs typeface="Calibri"/>
                <a:sym typeface="Calibri"/>
              </a:rPr>
              <a:t>Acknowledgements: Sanmei Li (GMU), Mitch Goldberg (CCNY/CESSRST, former NOAA NESDIS Chief Scientist),  Sean Helfric</a:t>
            </a:r>
            <a:r>
              <a:rPr lang="en" sz="1800">
                <a:latin typeface="Calibri"/>
                <a:ea typeface="Calibri"/>
                <a:cs typeface="Calibri"/>
                <a:sym typeface="Calibri"/>
              </a:rPr>
              <a:t>h (NOAA/NESDIS) </a:t>
            </a:r>
            <a:r>
              <a:rPr b="1" i="0" lang="en" sz="1800" u="none" cap="none" strike="noStrike">
                <a:solidFill>
                  <a:schemeClr val="accent1"/>
                </a:solidFill>
                <a:latin typeface="Calibri"/>
                <a:ea typeface="Calibri"/>
                <a:cs typeface="Calibri"/>
                <a:sym typeface="Calibri"/>
              </a:rPr>
              <a:t>and the stakeholders who provide invaluable feedback as well as many others!</a:t>
            </a:r>
            <a:endParaRPr b="1" i="0" sz="1800" u="none" cap="none" strike="noStrike">
              <a:solidFill>
                <a:schemeClr val="accent1"/>
              </a:solidFill>
              <a:latin typeface="Calibri"/>
              <a:ea typeface="Calibri"/>
              <a:cs typeface="Calibri"/>
              <a:sym typeface="Calibri"/>
            </a:endParaRPr>
          </a:p>
        </p:txBody>
      </p:sp>
      <p:grpSp>
        <p:nvGrpSpPr>
          <p:cNvPr id="239" name="Google Shape;239;p45"/>
          <p:cNvGrpSpPr/>
          <p:nvPr/>
        </p:nvGrpSpPr>
        <p:grpSpPr>
          <a:xfrm>
            <a:off x="491840" y="4380621"/>
            <a:ext cx="707721" cy="728732"/>
            <a:chOff x="3211" y="144"/>
            <a:chExt cx="768" cy="768"/>
          </a:xfrm>
        </p:grpSpPr>
        <p:sp>
          <p:nvSpPr>
            <p:cNvPr id="240" name="Google Shape;240;p45"/>
            <p:cNvSpPr/>
            <p:nvPr/>
          </p:nvSpPr>
          <p:spPr>
            <a:xfrm>
              <a:off x="3221" y="154"/>
              <a:ext cx="600" cy="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pic>
          <p:nvPicPr>
            <p:cNvPr descr="noaalogo" id="241" name="Google Shape;241;p45"/>
            <p:cNvPicPr preferRelativeResize="0"/>
            <p:nvPr/>
          </p:nvPicPr>
          <p:blipFill rotWithShape="1">
            <a:blip r:embed="rId3">
              <a:alphaModFix/>
            </a:blip>
            <a:srcRect b="0" l="0" r="0" t="0"/>
            <a:stretch/>
          </p:blipFill>
          <p:spPr>
            <a:xfrm>
              <a:off x="3211" y="144"/>
              <a:ext cx="768" cy="768"/>
            </a:xfrm>
            <a:prstGeom prst="rect">
              <a:avLst/>
            </a:prstGeom>
            <a:noFill/>
            <a:ln>
              <a:noFill/>
            </a:ln>
          </p:spPr>
        </p:pic>
      </p:grpSp>
      <p:pic>
        <p:nvPicPr>
          <p:cNvPr descr="\\beans\users$\wstraka\Data\Desktop\EUMETSAT 2016 presentations\CIMSS_logo_print_multicolor_glow_PNG_3x2in.png" id="242" name="Google Shape;242;p45"/>
          <p:cNvPicPr preferRelativeResize="0"/>
          <p:nvPr/>
        </p:nvPicPr>
        <p:blipFill rotWithShape="1">
          <a:blip r:embed="rId4">
            <a:alphaModFix/>
          </a:blip>
          <a:srcRect b="0" l="0" r="0" t="0"/>
          <a:stretch/>
        </p:blipFill>
        <p:spPr>
          <a:xfrm>
            <a:off x="8217122" y="4407642"/>
            <a:ext cx="883102" cy="630786"/>
          </a:xfrm>
          <a:prstGeom prst="rect">
            <a:avLst/>
          </a:prstGeom>
          <a:noFill/>
          <a:ln>
            <a:noFill/>
          </a:ln>
        </p:spPr>
      </p:pic>
      <p:pic>
        <p:nvPicPr>
          <p:cNvPr id="243" name="Google Shape;243;p45"/>
          <p:cNvPicPr preferRelativeResize="0"/>
          <p:nvPr/>
        </p:nvPicPr>
        <p:blipFill rotWithShape="1">
          <a:blip r:embed="rId5">
            <a:alphaModFix/>
          </a:blip>
          <a:srcRect b="0" l="0" r="0" t="0"/>
          <a:stretch/>
        </p:blipFill>
        <p:spPr>
          <a:xfrm>
            <a:off x="1303454" y="4400603"/>
            <a:ext cx="688730" cy="688730"/>
          </a:xfrm>
          <a:prstGeom prst="rect">
            <a:avLst/>
          </a:prstGeom>
          <a:noFill/>
          <a:ln>
            <a:noFill/>
          </a:ln>
        </p:spPr>
      </p:pic>
      <p:pic>
        <p:nvPicPr>
          <p:cNvPr id="244" name="Google Shape;244;p45"/>
          <p:cNvPicPr preferRelativeResize="0"/>
          <p:nvPr/>
        </p:nvPicPr>
        <p:blipFill rotWithShape="1">
          <a:blip r:embed="rId6">
            <a:alphaModFix/>
          </a:blip>
          <a:srcRect b="0" l="0" r="0" t="0"/>
          <a:stretch/>
        </p:blipFill>
        <p:spPr>
          <a:xfrm>
            <a:off x="2096174" y="4455530"/>
            <a:ext cx="906969" cy="578878"/>
          </a:xfrm>
          <a:prstGeom prst="rect">
            <a:avLst/>
          </a:prstGeom>
          <a:noFill/>
          <a:ln>
            <a:noFill/>
          </a:ln>
        </p:spPr>
      </p:pic>
      <p:sp>
        <p:nvSpPr>
          <p:cNvPr id="245" name="Google Shape;245;p45"/>
          <p:cNvSpPr txBox="1"/>
          <p:nvPr>
            <p:ph type="title"/>
          </p:nvPr>
        </p:nvSpPr>
        <p:spPr>
          <a:xfrm>
            <a:off x="685800" y="33350"/>
            <a:ext cx="6836100" cy="393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t/>
            </a:r>
            <a:endParaRPr/>
          </a:p>
        </p:txBody>
      </p:sp>
      <p:sp>
        <p:nvSpPr>
          <p:cNvPr id="246" name="Google Shape;246;p45"/>
          <p:cNvSpPr/>
          <p:nvPr/>
        </p:nvSpPr>
        <p:spPr>
          <a:xfrm>
            <a:off x="1966801" y="1199300"/>
            <a:ext cx="1945500" cy="1945500"/>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3F3F3F"/>
              </a:buClr>
              <a:buSzPts val="1800"/>
              <a:buFont typeface="Calibri"/>
              <a:buNone/>
            </a:pPr>
            <a:r>
              <a:t/>
            </a:r>
            <a:endParaRPr sz="1800">
              <a:solidFill>
                <a:srgbClr val="FFFFFF"/>
              </a:solidFill>
              <a:latin typeface="Calibri"/>
              <a:ea typeface="Calibri"/>
              <a:cs typeface="Calibri"/>
              <a:sym typeface="Calibri"/>
            </a:endParaRPr>
          </a:p>
        </p:txBody>
      </p:sp>
      <p:pic>
        <p:nvPicPr>
          <p:cNvPr id="247" name="Google Shape;247;p45"/>
          <p:cNvPicPr preferRelativeResize="0"/>
          <p:nvPr/>
        </p:nvPicPr>
        <p:blipFill rotWithShape="1">
          <a:blip r:embed="rId7">
            <a:alphaModFix/>
          </a:blip>
          <a:srcRect b="10031" l="0" r="0" t="10031"/>
          <a:stretch/>
        </p:blipFill>
        <p:spPr>
          <a:xfrm>
            <a:off x="2065167" y="1290968"/>
            <a:ext cx="1767900" cy="1767900"/>
          </a:xfrm>
          <a:prstGeom prst="ellipse">
            <a:avLst/>
          </a:prstGeom>
          <a:noFill/>
          <a:ln>
            <a:noFill/>
          </a:ln>
        </p:spPr>
      </p:pic>
      <p:sp>
        <p:nvSpPr>
          <p:cNvPr id="248" name="Google Shape;248;p45"/>
          <p:cNvSpPr/>
          <p:nvPr/>
        </p:nvSpPr>
        <p:spPr>
          <a:xfrm>
            <a:off x="5387250" y="853100"/>
            <a:ext cx="3804000" cy="2671200"/>
          </a:xfrm>
          <a:prstGeom prst="roundRect">
            <a:avLst>
              <a:gd fmla="val 10985" name="adj"/>
            </a:avLst>
          </a:prstGeom>
          <a:solidFill>
            <a:srgbClr val="FFFFFF"/>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Clr>
                <a:srgbClr val="222222"/>
              </a:buClr>
              <a:buSzPts val="1500"/>
              <a:buFont typeface="Arial"/>
              <a:buNone/>
            </a:pPr>
            <a:r>
              <a:rPr i="0" lang="en" sz="1500">
                <a:solidFill>
                  <a:srgbClr val="222222"/>
                </a:solidFill>
                <a:latin typeface="Arial"/>
                <a:ea typeface="Arial"/>
                <a:cs typeface="Arial"/>
                <a:sym typeface="Arial"/>
              </a:rPr>
              <a:t>William Straka is a researcher with the Cooperative Institute for Meteorological Satellite Studies (CIMSS), where he has been working for over 18 years</a:t>
            </a:r>
            <a:r>
              <a:rPr lang="en" sz="1500">
                <a:solidFill>
                  <a:srgbClr val="222222"/>
                </a:solidFill>
                <a:latin typeface="Arial"/>
                <a:ea typeface="Arial"/>
                <a:cs typeface="Arial"/>
                <a:sym typeface="Arial"/>
              </a:rPr>
              <a:t>. He c</a:t>
            </a:r>
            <a:r>
              <a:rPr i="0" lang="en" sz="1500">
                <a:solidFill>
                  <a:srgbClr val="222222"/>
                </a:solidFill>
                <a:latin typeface="Arial"/>
                <a:ea typeface="Arial"/>
                <a:cs typeface="Arial"/>
                <a:sym typeface="Arial"/>
              </a:rPr>
              <a:t>urrent</a:t>
            </a:r>
            <a:r>
              <a:rPr lang="en" sz="1500">
                <a:solidFill>
                  <a:srgbClr val="222222"/>
                </a:solidFill>
                <a:latin typeface="Arial"/>
                <a:ea typeface="Arial"/>
                <a:cs typeface="Arial"/>
                <a:sym typeface="Arial"/>
              </a:rPr>
              <a:t>ly works as a liaison, including assisting in training, to </a:t>
            </a:r>
            <a:r>
              <a:rPr i="0" lang="en" sz="1500">
                <a:solidFill>
                  <a:srgbClr val="222222"/>
                </a:solidFill>
                <a:latin typeface="Arial"/>
                <a:ea typeface="Arial"/>
                <a:cs typeface="Arial"/>
                <a:sym typeface="Arial"/>
              </a:rPr>
              <a:t>the US National Weather Service as well as US and international emergency response stakeholders such a</a:t>
            </a:r>
            <a:r>
              <a:rPr lang="en" sz="1500">
                <a:solidFill>
                  <a:srgbClr val="222222"/>
                </a:solidFill>
                <a:latin typeface="Arial"/>
                <a:ea typeface="Arial"/>
                <a:cs typeface="Arial"/>
                <a:sym typeface="Arial"/>
              </a:rPr>
              <a:t>s BMKG on the NOAA Flood Products.</a:t>
            </a:r>
            <a:endParaRPr sz="1500">
              <a:solidFill>
                <a:srgbClr val="FFFFFF"/>
              </a:solidFill>
              <a:latin typeface="Arial"/>
              <a:ea typeface="Arial"/>
              <a:cs typeface="Arial"/>
              <a:sym typeface="Arial"/>
            </a:endParaRPr>
          </a:p>
        </p:txBody>
      </p:sp>
      <p:sp>
        <p:nvSpPr>
          <p:cNvPr id="249" name="Google Shape;249;p45"/>
          <p:cNvSpPr/>
          <p:nvPr/>
        </p:nvSpPr>
        <p:spPr>
          <a:xfrm>
            <a:off x="1619373" y="3144800"/>
            <a:ext cx="2659500" cy="509400"/>
          </a:xfrm>
          <a:prstGeom prst="round2DiagRect">
            <a:avLst>
              <a:gd fmla="val 50000" name="adj1"/>
              <a:gd fmla="val 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800"/>
              <a:buFont typeface="Calibri"/>
              <a:buNone/>
            </a:pPr>
            <a:r>
              <a:rPr b="1" lang="en" sz="1100">
                <a:solidFill>
                  <a:srgbClr val="FFFFFF"/>
                </a:solidFill>
                <a:latin typeface="Calibri"/>
                <a:ea typeface="Calibri"/>
                <a:cs typeface="Calibri"/>
                <a:sym typeface="Calibri"/>
              </a:rPr>
              <a:t>William Straka III</a:t>
            </a:r>
            <a:endParaRPr b="1" sz="1100">
              <a:solidFill>
                <a:srgbClr val="FFFFFF"/>
              </a:solidFill>
              <a:latin typeface="Calibri"/>
              <a:ea typeface="Calibri"/>
              <a:cs typeface="Calibri"/>
              <a:sym typeface="Calibri"/>
            </a:endParaRPr>
          </a:p>
          <a:p>
            <a:pPr indent="0" lvl="0" marL="0" marR="0" rtl="0" algn="ctr">
              <a:spcBef>
                <a:spcPts val="0"/>
              </a:spcBef>
              <a:spcAft>
                <a:spcPts val="0"/>
              </a:spcAft>
              <a:buClr>
                <a:srgbClr val="FFFFFF"/>
              </a:buClr>
              <a:buSzPts val="1800"/>
              <a:buFont typeface="Calibri"/>
              <a:buNone/>
            </a:pPr>
            <a:r>
              <a:rPr b="1" lang="en" sz="1100" u="sng">
                <a:solidFill>
                  <a:schemeClr val="hlink"/>
                </a:solidFill>
                <a:latin typeface="Calibri"/>
                <a:ea typeface="Calibri"/>
                <a:cs typeface="Calibri"/>
                <a:sym typeface="Calibri"/>
                <a:hlinkClick r:id="rId8"/>
              </a:rPr>
              <a:t>wstraka@ssec.wisc.edu</a:t>
            </a:r>
            <a:endParaRPr b="1" sz="1100">
              <a:solidFill>
                <a:srgbClr val="FFFFFF"/>
              </a:solidFill>
              <a:latin typeface="Calibri"/>
              <a:ea typeface="Calibri"/>
              <a:cs typeface="Calibri"/>
              <a:sym typeface="Calibri"/>
            </a:endParaRPr>
          </a:p>
          <a:p>
            <a:pPr indent="0" lvl="0" marL="0" marR="0" rtl="0" algn="ctr">
              <a:spcBef>
                <a:spcPts val="0"/>
              </a:spcBef>
              <a:spcAft>
                <a:spcPts val="0"/>
              </a:spcAft>
              <a:buClr>
                <a:srgbClr val="FFFFFF"/>
              </a:buClr>
              <a:buSzPts val="1800"/>
              <a:buFont typeface="Calibri"/>
              <a:buNone/>
            </a:pPr>
            <a:r>
              <a:rPr b="1" lang="en" sz="1100" u="sng">
                <a:solidFill>
                  <a:schemeClr val="hlink"/>
                </a:solidFill>
                <a:latin typeface="Calibri"/>
                <a:ea typeface="Calibri"/>
                <a:cs typeface="Calibri"/>
                <a:sym typeface="Calibri"/>
                <a:hlinkClick r:id="rId9"/>
              </a:rPr>
              <a:t>william.straka@noaa.gov</a:t>
            </a:r>
            <a:r>
              <a:rPr b="1" lang="en" sz="1100">
                <a:solidFill>
                  <a:srgbClr val="FFFFFF"/>
                </a:solidFill>
                <a:latin typeface="Calibri"/>
                <a:ea typeface="Calibri"/>
                <a:cs typeface="Calibri"/>
                <a:sym typeface="Calibri"/>
              </a:rPr>
              <a:t> </a:t>
            </a:r>
            <a:endParaRPr b="1" sz="1100">
              <a:solidFill>
                <a:srgbClr val="FFFFFF"/>
              </a:solidFill>
              <a:latin typeface="Calibri"/>
              <a:ea typeface="Calibri"/>
              <a:cs typeface="Calibri"/>
              <a:sym typeface="Calibri"/>
            </a:endParaRPr>
          </a:p>
        </p:txBody>
      </p:sp>
      <p:sp>
        <p:nvSpPr>
          <p:cNvPr id="250" name="Google Shape;250;p45"/>
          <p:cNvSpPr/>
          <p:nvPr/>
        </p:nvSpPr>
        <p:spPr>
          <a:xfrm>
            <a:off x="491853" y="554824"/>
            <a:ext cx="4895400" cy="516600"/>
          </a:xfrm>
          <a:prstGeom prst="snip2DiagRect">
            <a:avLst>
              <a:gd fmla="val 0" name="adj1"/>
              <a:gd fmla="val 35965" name="adj2"/>
            </a:avLst>
          </a:prstGeom>
          <a:solidFill>
            <a:srgbClr val="00194C"/>
          </a:solidFill>
          <a:ln cap="flat" cmpd="sng" w="28575">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 sz="3200">
                <a:solidFill>
                  <a:srgbClr val="FFFFFF"/>
                </a:solidFill>
                <a:latin typeface="Calibri"/>
                <a:ea typeface="Calibri"/>
                <a:cs typeface="Calibri"/>
                <a:sym typeface="Calibri"/>
              </a:rPr>
              <a:t>Presenter</a:t>
            </a:r>
            <a:r>
              <a:rPr lang="en" sz="3200">
                <a:solidFill>
                  <a:srgbClr val="FFFFFF"/>
                </a:solidFill>
                <a:latin typeface="Calibri"/>
                <a:ea typeface="Calibri"/>
                <a:cs typeface="Calibri"/>
                <a:sym typeface="Calibri"/>
              </a:rPr>
              <a:t> BIO:</a:t>
            </a:r>
            <a:endParaRPr b="1" i="1" sz="3200">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3"/>
          <p:cNvSpPr txBox="1"/>
          <p:nvPr>
            <p:ph type="title"/>
          </p:nvPr>
        </p:nvSpPr>
        <p:spPr>
          <a:xfrm>
            <a:off x="696368" y="-10"/>
            <a:ext cx="524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PreOperational/Developmental</a:t>
            </a:r>
            <a:endParaRPr/>
          </a:p>
        </p:txBody>
      </p:sp>
      <p:sp>
        <p:nvSpPr>
          <p:cNvPr id="436" name="Google Shape;436;p63"/>
          <p:cNvSpPr txBox="1"/>
          <p:nvPr>
            <p:ph idx="1" type="body"/>
          </p:nvPr>
        </p:nvSpPr>
        <p:spPr>
          <a:xfrm>
            <a:off x="67275" y="575775"/>
            <a:ext cx="7563900" cy="42993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None/>
            </a:pPr>
            <a:r>
              <a:rPr b="1" lang="en" sz="1600">
                <a:solidFill>
                  <a:srgbClr val="00B0F0"/>
                </a:solidFill>
              </a:rPr>
              <a:t>Downscaled VIIRS Product: </a:t>
            </a:r>
            <a:r>
              <a:rPr lang="en" sz="1300">
                <a:solidFill>
                  <a:schemeClr val="dk1"/>
                </a:solidFill>
              </a:rPr>
              <a:t>The VIIRS 375-m floodwater fraction products to 30-m 3-D flood products are currently being run routinely globally. </a:t>
            </a:r>
            <a:r>
              <a:rPr lang="en" sz="1300"/>
              <a:t>Currently the downscaling uses the </a:t>
            </a:r>
            <a:r>
              <a:rPr lang="en" sz="1300">
                <a:solidFill>
                  <a:schemeClr val="dk1"/>
                </a:solidFill>
              </a:rPr>
              <a:t>CDSM DEM, an example shown </a:t>
            </a:r>
            <a:r>
              <a:rPr lang="en" sz="1300"/>
              <a:t>and will be tested</a:t>
            </a:r>
            <a:r>
              <a:rPr lang="en" sz="1300">
                <a:solidFill>
                  <a:schemeClr val="dk1"/>
                </a:solidFill>
              </a:rPr>
              <a:t>, before transition to operations. </a:t>
            </a:r>
            <a:endParaRPr sz="1300">
              <a:solidFill>
                <a:schemeClr val="dk1"/>
              </a:solidFill>
            </a:endParaRPr>
          </a:p>
          <a:p>
            <a:pPr indent="0" lvl="0" marL="457200" rtl="0" algn="l">
              <a:lnSpc>
                <a:spcPct val="115000"/>
              </a:lnSpc>
              <a:spcBef>
                <a:spcPts val="0"/>
              </a:spcBef>
              <a:spcAft>
                <a:spcPts val="0"/>
              </a:spcAft>
              <a:buNone/>
            </a:pPr>
            <a:br>
              <a:rPr lang="en" sz="1200">
                <a:solidFill>
                  <a:schemeClr val="dk1"/>
                </a:solidFill>
              </a:rPr>
            </a:br>
            <a:endParaRPr sz="2000"/>
          </a:p>
          <a:p>
            <a:pPr indent="0" lvl="0" marL="457200" rtl="0" algn="l">
              <a:lnSpc>
                <a:spcPct val="115000"/>
              </a:lnSpc>
              <a:spcBef>
                <a:spcPts val="0"/>
              </a:spcBef>
              <a:spcAft>
                <a:spcPts val="0"/>
              </a:spcAft>
              <a:buNone/>
            </a:pPr>
            <a:r>
              <a:t/>
            </a:r>
            <a:endParaRPr sz="1600">
              <a:solidFill>
                <a:schemeClr val="dk1"/>
              </a:solidFill>
            </a:endParaRPr>
          </a:p>
        </p:txBody>
      </p:sp>
      <p:pic>
        <p:nvPicPr>
          <p:cNvPr id="437" name="Google Shape;437;p63"/>
          <p:cNvPicPr preferRelativeResize="0"/>
          <p:nvPr/>
        </p:nvPicPr>
        <p:blipFill rotWithShape="1">
          <a:blip r:embed="rId3">
            <a:alphaModFix/>
          </a:blip>
          <a:srcRect b="0" l="0" r="0" t="0"/>
          <a:stretch/>
        </p:blipFill>
        <p:spPr>
          <a:xfrm>
            <a:off x="562050" y="1910075"/>
            <a:ext cx="6604474" cy="2383451"/>
          </a:xfrm>
          <a:prstGeom prst="rect">
            <a:avLst/>
          </a:prstGeom>
          <a:noFill/>
          <a:ln>
            <a:noFill/>
          </a:ln>
        </p:spPr>
      </p:pic>
      <p:pic>
        <p:nvPicPr>
          <p:cNvPr id="438" name="Google Shape;438;p63"/>
          <p:cNvPicPr preferRelativeResize="0"/>
          <p:nvPr/>
        </p:nvPicPr>
        <p:blipFill rotWithShape="1">
          <a:blip r:embed="rId4">
            <a:alphaModFix/>
          </a:blip>
          <a:srcRect b="0" l="0" r="0" t="0"/>
          <a:stretch/>
        </p:blipFill>
        <p:spPr>
          <a:xfrm>
            <a:off x="6585400" y="3691025"/>
            <a:ext cx="1645600" cy="749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2" name="Shape 442"/>
        <p:cNvGrpSpPr/>
        <p:nvPr/>
      </p:nvGrpSpPr>
      <p:grpSpPr>
        <a:xfrm>
          <a:off x="0" y="0"/>
          <a:ext cx="0" cy="0"/>
          <a:chOff x="0" y="0"/>
          <a:chExt cx="0" cy="0"/>
        </a:xfrm>
      </p:grpSpPr>
      <p:sp>
        <p:nvSpPr>
          <p:cNvPr id="443" name="Google Shape;443;p64"/>
          <p:cNvSpPr txBox="1"/>
          <p:nvPr>
            <p:ph type="title"/>
          </p:nvPr>
        </p:nvSpPr>
        <p:spPr>
          <a:xfrm>
            <a:off x="545325" y="188500"/>
            <a:ext cx="36708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PreOperational/Developmental</a:t>
            </a:r>
            <a:endParaRPr/>
          </a:p>
          <a:p>
            <a:pPr indent="0" lvl="0" marL="0" rtl="0" algn="ctr">
              <a:lnSpc>
                <a:spcPct val="100000"/>
              </a:lnSpc>
              <a:spcBef>
                <a:spcPts val="0"/>
              </a:spcBef>
              <a:spcAft>
                <a:spcPts val="0"/>
              </a:spcAft>
              <a:buSzPts val="2800"/>
              <a:buNone/>
            </a:pPr>
            <a:r>
              <a:t/>
            </a:r>
            <a:endParaRPr/>
          </a:p>
          <a:p>
            <a:pPr indent="0" lvl="0" marL="0" rtl="0" algn="ctr">
              <a:lnSpc>
                <a:spcPct val="100000"/>
              </a:lnSpc>
              <a:spcBef>
                <a:spcPts val="0"/>
              </a:spcBef>
              <a:spcAft>
                <a:spcPts val="0"/>
              </a:spcAft>
              <a:buSzPts val="2800"/>
              <a:buNone/>
            </a:pPr>
            <a:r>
              <a:t/>
            </a:r>
            <a:endParaRPr/>
          </a:p>
        </p:txBody>
      </p:sp>
      <p:sp>
        <p:nvSpPr>
          <p:cNvPr id="444" name="Google Shape;444;p64"/>
          <p:cNvSpPr txBox="1"/>
          <p:nvPr>
            <p:ph idx="1" type="body"/>
          </p:nvPr>
        </p:nvSpPr>
        <p:spPr>
          <a:xfrm>
            <a:off x="109450" y="813100"/>
            <a:ext cx="3992400" cy="34548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None/>
            </a:pPr>
            <a:r>
              <a:rPr b="1" lang="en" sz="1600">
                <a:solidFill>
                  <a:srgbClr val="00B0F0"/>
                </a:solidFill>
              </a:rPr>
              <a:t>SAR Flood Extent and Blended LEO/GEO/SAR Flood Product:</a:t>
            </a:r>
            <a:r>
              <a:rPr lang="en" sz="1600">
                <a:solidFill>
                  <a:schemeClr val="dk1"/>
                </a:solidFill>
              </a:rPr>
              <a:t> </a:t>
            </a:r>
            <a:r>
              <a:rPr lang="en" sz="1300">
                <a:solidFill>
                  <a:schemeClr val="dk1"/>
                </a:solidFill>
              </a:rPr>
              <a:t>NOAA is currently developing a SAR-based flood extent and flood depth maps utilizing multiple SAR satellites (RCM, Sentinel 1, RadarSAT 2) as well as developing a blended LEO/GEO and SAR flood mapping. This will enhance the flood project by providing the highest resolution possible flood maps as well as flooding under cloud or at night.  Future efforts will explore the use of L-Band (NISAR, SAOCOM, ROSE-L, ALOS 2/4)</a:t>
            </a:r>
            <a:endParaRPr sz="1600">
              <a:solidFill>
                <a:schemeClr val="dk1"/>
              </a:solidFill>
            </a:endParaRPr>
          </a:p>
        </p:txBody>
      </p:sp>
      <p:pic>
        <p:nvPicPr>
          <p:cNvPr id="445" name="Google Shape;445;p64"/>
          <p:cNvPicPr preferRelativeResize="0"/>
          <p:nvPr/>
        </p:nvPicPr>
        <p:blipFill rotWithShape="1">
          <a:blip r:embed="rId3">
            <a:alphaModFix/>
          </a:blip>
          <a:srcRect b="46384" l="36845" r="25915" t="9501"/>
          <a:stretch/>
        </p:blipFill>
        <p:spPr>
          <a:xfrm>
            <a:off x="6240950" y="188500"/>
            <a:ext cx="2494298" cy="2518051"/>
          </a:xfrm>
          <a:prstGeom prst="rect">
            <a:avLst/>
          </a:prstGeom>
          <a:noFill/>
          <a:ln>
            <a:noFill/>
          </a:ln>
        </p:spPr>
      </p:pic>
      <p:pic>
        <p:nvPicPr>
          <p:cNvPr id="446" name="Google Shape;446;p64"/>
          <p:cNvPicPr preferRelativeResize="0"/>
          <p:nvPr/>
        </p:nvPicPr>
        <p:blipFill rotWithShape="1">
          <a:blip r:embed="rId4">
            <a:alphaModFix/>
          </a:blip>
          <a:srcRect b="46668" l="0" r="25860" t="6899"/>
          <a:stretch/>
        </p:blipFill>
        <p:spPr>
          <a:xfrm>
            <a:off x="4017600" y="2378925"/>
            <a:ext cx="4717644" cy="2518051"/>
          </a:xfrm>
          <a:prstGeom prst="rect">
            <a:avLst/>
          </a:prstGeom>
          <a:noFill/>
          <a:ln>
            <a:noFill/>
          </a:ln>
        </p:spPr>
      </p:pic>
      <p:pic>
        <p:nvPicPr>
          <p:cNvPr id="447" name="Google Shape;447;p64"/>
          <p:cNvPicPr preferRelativeResize="0"/>
          <p:nvPr/>
        </p:nvPicPr>
        <p:blipFill rotWithShape="1">
          <a:blip r:embed="rId4">
            <a:alphaModFix/>
          </a:blip>
          <a:srcRect b="42663" l="72928" r="0" t="0"/>
          <a:stretch/>
        </p:blipFill>
        <p:spPr>
          <a:xfrm>
            <a:off x="4431225" y="188500"/>
            <a:ext cx="1251700" cy="22593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5"/>
          <p:cNvSpPr txBox="1"/>
          <p:nvPr>
            <p:ph type="title"/>
          </p:nvPr>
        </p:nvSpPr>
        <p:spPr>
          <a:xfrm>
            <a:off x="545325" y="188500"/>
            <a:ext cx="58608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PreOperational/Developmental - NOAA SAR Flood example</a:t>
            </a:r>
            <a:endParaRPr/>
          </a:p>
          <a:p>
            <a:pPr indent="0" lvl="0" marL="0" rtl="0" algn="ctr">
              <a:lnSpc>
                <a:spcPct val="100000"/>
              </a:lnSpc>
              <a:spcBef>
                <a:spcPts val="0"/>
              </a:spcBef>
              <a:spcAft>
                <a:spcPts val="0"/>
              </a:spcAft>
              <a:buSzPts val="2800"/>
              <a:buNone/>
            </a:pPr>
            <a:r>
              <a:t/>
            </a:r>
            <a:endParaRPr/>
          </a:p>
          <a:p>
            <a:pPr indent="0" lvl="0" marL="0" rtl="0" algn="ctr">
              <a:lnSpc>
                <a:spcPct val="100000"/>
              </a:lnSpc>
              <a:spcBef>
                <a:spcPts val="0"/>
              </a:spcBef>
              <a:spcAft>
                <a:spcPts val="0"/>
              </a:spcAft>
              <a:buSzPts val="2800"/>
              <a:buNone/>
            </a:pPr>
            <a:r>
              <a:t/>
            </a:r>
            <a:endParaRPr/>
          </a:p>
        </p:txBody>
      </p:sp>
      <p:sp>
        <p:nvSpPr>
          <p:cNvPr id="453" name="Google Shape;453;p65"/>
          <p:cNvSpPr txBox="1"/>
          <p:nvPr/>
        </p:nvSpPr>
        <p:spPr>
          <a:xfrm>
            <a:off x="439525" y="4411625"/>
            <a:ext cx="8659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https://floods.ssec.wisc.edu/?products=C-band-VV-VH-dual-pol.75,C-band-VV-VH-dual-pol-m.75&amp;center=41.250451272341486,-74.20372009277345&amp;zoom=10&amp;width=1127&amp;height=807&amp;basemap=wb&amp;labels=google&amp;view=leaflet&amp;collection=Flood%20Detection&amp;timeproduct=C-band-VV-VH-dual-pol&amp;timespan=-6t&amp;animationspeed=50</a:t>
            </a:r>
            <a:endParaRPr sz="1000"/>
          </a:p>
        </p:txBody>
      </p:sp>
      <p:pic>
        <p:nvPicPr>
          <p:cNvPr id="454" name="Google Shape;454;p65"/>
          <p:cNvPicPr preferRelativeResize="0"/>
          <p:nvPr/>
        </p:nvPicPr>
        <p:blipFill>
          <a:blip r:embed="rId3">
            <a:alphaModFix/>
          </a:blip>
          <a:stretch>
            <a:fillRect/>
          </a:stretch>
        </p:blipFill>
        <p:spPr>
          <a:xfrm>
            <a:off x="1838038" y="674789"/>
            <a:ext cx="5467924" cy="37939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6"/>
          <p:cNvSpPr txBox="1"/>
          <p:nvPr>
            <p:ph type="title"/>
          </p:nvPr>
        </p:nvSpPr>
        <p:spPr>
          <a:xfrm>
            <a:off x="464100" y="140225"/>
            <a:ext cx="85206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Hurricane Idalia</a:t>
            </a:r>
            <a:endParaRPr/>
          </a:p>
        </p:txBody>
      </p:sp>
      <p:sp>
        <p:nvSpPr>
          <p:cNvPr id="460" name="Google Shape;460;p66"/>
          <p:cNvSpPr txBox="1"/>
          <p:nvPr/>
        </p:nvSpPr>
        <p:spPr>
          <a:xfrm>
            <a:off x="5993700" y="3794650"/>
            <a:ext cx="3150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0000"/>
                </a:solidFill>
                <a:latin typeface="Candara"/>
                <a:ea typeface="Candara"/>
                <a:cs typeface="Candara"/>
                <a:sym typeface="Candara"/>
              </a:rPr>
              <a:t>Under Development</a:t>
            </a:r>
            <a:endParaRPr>
              <a:solidFill>
                <a:srgbClr val="FF0000"/>
              </a:solidFill>
              <a:latin typeface="Candara"/>
              <a:ea typeface="Candara"/>
              <a:cs typeface="Candara"/>
              <a:sym typeface="Candara"/>
            </a:endParaRPr>
          </a:p>
        </p:txBody>
      </p:sp>
      <p:pic>
        <p:nvPicPr>
          <p:cNvPr id="461" name="Google Shape;461;p66"/>
          <p:cNvPicPr preferRelativeResize="0"/>
          <p:nvPr/>
        </p:nvPicPr>
        <p:blipFill>
          <a:blip r:embed="rId3">
            <a:alphaModFix/>
          </a:blip>
          <a:stretch>
            <a:fillRect/>
          </a:stretch>
        </p:blipFill>
        <p:spPr>
          <a:xfrm>
            <a:off x="380650" y="1017725"/>
            <a:ext cx="2459199" cy="3257702"/>
          </a:xfrm>
          <a:prstGeom prst="rect">
            <a:avLst/>
          </a:prstGeom>
          <a:noFill/>
          <a:ln>
            <a:noFill/>
          </a:ln>
        </p:spPr>
      </p:pic>
      <p:pic>
        <p:nvPicPr>
          <p:cNvPr id="462" name="Google Shape;462;p66"/>
          <p:cNvPicPr preferRelativeResize="0"/>
          <p:nvPr/>
        </p:nvPicPr>
        <p:blipFill>
          <a:blip r:embed="rId4">
            <a:alphaModFix/>
          </a:blip>
          <a:stretch>
            <a:fillRect/>
          </a:stretch>
        </p:blipFill>
        <p:spPr>
          <a:xfrm>
            <a:off x="3321337" y="1017725"/>
            <a:ext cx="2395560" cy="3257702"/>
          </a:xfrm>
          <a:prstGeom prst="rect">
            <a:avLst/>
          </a:prstGeom>
          <a:noFill/>
          <a:ln>
            <a:noFill/>
          </a:ln>
        </p:spPr>
      </p:pic>
      <p:pic>
        <p:nvPicPr>
          <p:cNvPr id="463" name="Google Shape;463;p66"/>
          <p:cNvPicPr preferRelativeResize="0"/>
          <p:nvPr/>
        </p:nvPicPr>
        <p:blipFill>
          <a:blip r:embed="rId5">
            <a:alphaModFix/>
          </a:blip>
          <a:stretch>
            <a:fillRect/>
          </a:stretch>
        </p:blipFill>
        <p:spPr>
          <a:xfrm>
            <a:off x="5834400" y="1348848"/>
            <a:ext cx="3150300" cy="24458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7"/>
          <p:cNvSpPr txBox="1"/>
          <p:nvPr>
            <p:ph idx="1" type="body"/>
          </p:nvPr>
        </p:nvSpPr>
        <p:spPr>
          <a:xfrm>
            <a:off x="1439400" y="1647450"/>
            <a:ext cx="6265200" cy="18486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sz="3000"/>
              <a:t>River Ice Products</a:t>
            </a:r>
            <a:endParaRPr sz="3000"/>
          </a:p>
          <a:p>
            <a:pPr indent="0" lvl="0" marL="0" rtl="0" algn="ctr">
              <a:spcBef>
                <a:spcPts val="0"/>
              </a:spcBef>
              <a:spcAft>
                <a:spcPts val="0"/>
              </a:spcAft>
              <a:buNone/>
            </a:pPr>
            <a:r>
              <a:rPr lang="en" sz="3000"/>
              <a:t>Slides from NWC and Stevens Univ</a:t>
            </a:r>
            <a:endParaRPr sz="3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8"/>
          <p:cNvSpPr txBox="1"/>
          <p:nvPr>
            <p:ph type="ctrTitle"/>
          </p:nvPr>
        </p:nvSpPr>
        <p:spPr>
          <a:xfrm>
            <a:off x="685800" y="988219"/>
            <a:ext cx="7772400" cy="110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1" lang="en" sz="2600"/>
              <a:t>National Water Center</a:t>
            </a:r>
            <a:br>
              <a:rPr b="1" lang="en" sz="2600"/>
            </a:br>
            <a:r>
              <a:rPr b="1" lang="en" sz="2600"/>
              <a:t>Synthetic Aperture Radar River Ice Surveillance (SARRIS)</a:t>
            </a:r>
            <a:endParaRPr b="1" sz="2600"/>
          </a:p>
          <a:p>
            <a:pPr indent="0" lvl="0" marL="0" marR="0" rtl="0" algn="l">
              <a:lnSpc>
                <a:spcPct val="100000"/>
              </a:lnSpc>
              <a:spcBef>
                <a:spcPts val="0"/>
              </a:spcBef>
              <a:spcAft>
                <a:spcPts val="0"/>
              </a:spcAft>
              <a:buClr>
                <a:schemeClr val="dk1"/>
              </a:buClr>
              <a:buSzPts val="1400"/>
              <a:buFont typeface="Calibri"/>
              <a:buNone/>
            </a:pPr>
            <a:r>
              <a:t/>
            </a:r>
            <a:endParaRPr b="1" sz="2600"/>
          </a:p>
        </p:txBody>
      </p:sp>
      <p:sp>
        <p:nvSpPr>
          <p:cNvPr id="475" name="Google Shape;475;p6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76" name="Google Shape;476;p68"/>
          <p:cNvPicPr preferRelativeResize="0"/>
          <p:nvPr/>
        </p:nvPicPr>
        <p:blipFill rotWithShape="1">
          <a:blip r:embed="rId3">
            <a:alphaModFix/>
          </a:blip>
          <a:srcRect b="0" l="0" r="0" t="0"/>
          <a:stretch/>
        </p:blipFill>
        <p:spPr>
          <a:xfrm>
            <a:off x="6096000" y="3308269"/>
            <a:ext cx="1372526" cy="1372526"/>
          </a:xfrm>
          <a:prstGeom prst="rect">
            <a:avLst/>
          </a:prstGeom>
          <a:noFill/>
          <a:ln>
            <a:noFill/>
          </a:ln>
        </p:spPr>
      </p:pic>
      <p:pic>
        <p:nvPicPr>
          <p:cNvPr id="477" name="Google Shape;477;p68"/>
          <p:cNvPicPr preferRelativeResize="0"/>
          <p:nvPr/>
        </p:nvPicPr>
        <p:blipFill rotWithShape="1">
          <a:blip r:embed="rId4">
            <a:alphaModFix/>
          </a:blip>
          <a:srcRect b="0" l="0" r="0" t="0"/>
          <a:stretch/>
        </p:blipFill>
        <p:spPr>
          <a:xfrm>
            <a:off x="7486982" y="3314700"/>
            <a:ext cx="1297250" cy="1297250"/>
          </a:xfrm>
          <a:prstGeom prst="rect">
            <a:avLst/>
          </a:prstGeom>
          <a:noFill/>
          <a:ln>
            <a:noFill/>
          </a:ln>
        </p:spPr>
      </p:pic>
      <p:pic>
        <p:nvPicPr>
          <p:cNvPr id="478" name="Google Shape;478;p68"/>
          <p:cNvPicPr preferRelativeResize="0"/>
          <p:nvPr/>
        </p:nvPicPr>
        <p:blipFill rotWithShape="1">
          <a:blip r:embed="rId5">
            <a:alphaModFix/>
          </a:blip>
          <a:srcRect b="0" l="0" r="0" t="0"/>
          <a:stretch/>
        </p:blipFill>
        <p:spPr>
          <a:xfrm>
            <a:off x="-4" y="3082196"/>
            <a:ext cx="4913300" cy="2061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69"/>
          <p:cNvSpPr txBox="1"/>
          <p:nvPr>
            <p:ph type="title"/>
          </p:nvPr>
        </p:nvSpPr>
        <p:spPr>
          <a:xfrm>
            <a:off x="457200" y="53578"/>
            <a:ext cx="8229600" cy="85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600"/>
              <a:buFont typeface="Calibri"/>
              <a:buNone/>
            </a:pPr>
            <a:r>
              <a:rPr lang="en"/>
              <a:t>SARRIS Overview</a:t>
            </a:r>
            <a:endParaRPr b="0" i="0" sz="3600" u="none" cap="none" strike="noStrike">
              <a:solidFill>
                <a:schemeClr val="dk1"/>
              </a:solidFill>
              <a:latin typeface="Calibri"/>
              <a:ea typeface="Calibri"/>
              <a:cs typeface="Calibri"/>
              <a:sym typeface="Calibri"/>
            </a:endParaRPr>
          </a:p>
        </p:txBody>
      </p:sp>
      <p:sp>
        <p:nvSpPr>
          <p:cNvPr id="485" name="Google Shape;485;p69"/>
          <p:cNvSpPr txBox="1"/>
          <p:nvPr>
            <p:ph idx="1" type="body"/>
          </p:nvPr>
        </p:nvSpPr>
        <p:spPr>
          <a:xfrm>
            <a:off x="457200" y="856200"/>
            <a:ext cx="8229600" cy="39108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560"/>
              </a:spcBef>
              <a:spcAft>
                <a:spcPts val="0"/>
              </a:spcAft>
              <a:buSzPts val="2200"/>
              <a:buChar char="•"/>
            </a:pPr>
            <a:r>
              <a:rPr lang="en" sz="2200"/>
              <a:t>River ice classification using Sentinel-1 Synthetic Aperture Radar</a:t>
            </a:r>
            <a:endParaRPr sz="2200"/>
          </a:p>
          <a:p>
            <a:pPr indent="-368300" lvl="0" marL="457200" marR="0" rtl="0" algn="l">
              <a:lnSpc>
                <a:spcPct val="100000"/>
              </a:lnSpc>
              <a:spcBef>
                <a:spcPts val="0"/>
              </a:spcBef>
              <a:spcAft>
                <a:spcPts val="0"/>
              </a:spcAft>
              <a:buSzPts val="2200"/>
              <a:buChar char="•"/>
            </a:pPr>
            <a:r>
              <a:rPr lang="en" sz="2200"/>
              <a:t>SAR provides day/night nearly all weather imaging capabilities</a:t>
            </a:r>
            <a:endParaRPr sz="2200"/>
          </a:p>
          <a:p>
            <a:pPr indent="-368300" lvl="0" marL="457200" marR="0" rtl="0" algn="l">
              <a:lnSpc>
                <a:spcPct val="100000"/>
              </a:lnSpc>
              <a:spcBef>
                <a:spcPts val="0"/>
              </a:spcBef>
              <a:spcAft>
                <a:spcPts val="0"/>
              </a:spcAft>
              <a:buSzPts val="2200"/>
              <a:buChar char="•"/>
            </a:pPr>
            <a:r>
              <a:rPr lang="en" sz="2200"/>
              <a:t>Relatively fast processing (9 image swath in about 1 hour)</a:t>
            </a:r>
            <a:endParaRPr sz="2200"/>
          </a:p>
          <a:p>
            <a:pPr indent="0" lvl="0" marL="0" marR="0" rtl="0" algn="l">
              <a:lnSpc>
                <a:spcPct val="100000"/>
              </a:lnSpc>
              <a:spcBef>
                <a:spcPts val="560"/>
              </a:spcBef>
              <a:spcAft>
                <a:spcPts val="0"/>
              </a:spcAft>
              <a:buSzPts val="2800"/>
              <a:buNone/>
            </a:pPr>
            <a:r>
              <a:t/>
            </a:r>
            <a:endParaRPr sz="2200"/>
          </a:p>
        </p:txBody>
      </p:sp>
      <p:sp>
        <p:nvSpPr>
          <p:cNvPr id="486" name="Google Shape;486;p6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0"/>
          <p:cNvSpPr txBox="1"/>
          <p:nvPr>
            <p:ph type="title"/>
          </p:nvPr>
        </p:nvSpPr>
        <p:spPr>
          <a:xfrm>
            <a:off x="457200" y="53578"/>
            <a:ext cx="8229600" cy="857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t>SARRIS Product</a:t>
            </a:r>
            <a:endParaRPr/>
          </a:p>
        </p:txBody>
      </p:sp>
      <p:sp>
        <p:nvSpPr>
          <p:cNvPr id="493" name="Google Shape;493;p7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pic>
        <p:nvPicPr>
          <p:cNvPr id="494" name="Google Shape;494;p70"/>
          <p:cNvPicPr preferRelativeResize="0"/>
          <p:nvPr/>
        </p:nvPicPr>
        <p:blipFill rotWithShape="1">
          <a:blip r:embed="rId3">
            <a:alphaModFix/>
          </a:blip>
          <a:srcRect b="0" l="0" r="0" t="0"/>
          <a:stretch/>
        </p:blipFill>
        <p:spPr>
          <a:xfrm>
            <a:off x="1328550" y="135376"/>
            <a:ext cx="6149301" cy="2521650"/>
          </a:xfrm>
          <a:prstGeom prst="rect">
            <a:avLst/>
          </a:prstGeom>
          <a:noFill/>
          <a:ln>
            <a:noFill/>
          </a:ln>
        </p:spPr>
      </p:pic>
      <p:pic>
        <p:nvPicPr>
          <p:cNvPr id="495" name="Google Shape;495;p70"/>
          <p:cNvPicPr preferRelativeResize="0"/>
          <p:nvPr/>
        </p:nvPicPr>
        <p:blipFill rotWithShape="1">
          <a:blip r:embed="rId4">
            <a:alphaModFix/>
          </a:blip>
          <a:srcRect b="0" l="0" r="0" t="0"/>
          <a:stretch/>
        </p:blipFill>
        <p:spPr>
          <a:xfrm>
            <a:off x="1310575" y="2341300"/>
            <a:ext cx="6185276" cy="2699875"/>
          </a:xfrm>
          <a:prstGeom prst="rect">
            <a:avLst/>
          </a:prstGeom>
          <a:noFill/>
          <a:ln>
            <a:noFill/>
          </a:ln>
        </p:spPr>
      </p:pic>
      <p:sp>
        <p:nvSpPr>
          <p:cNvPr id="496" name="Google Shape;496;p70"/>
          <p:cNvSpPr/>
          <p:nvPr/>
        </p:nvSpPr>
        <p:spPr>
          <a:xfrm>
            <a:off x="7589350" y="1095850"/>
            <a:ext cx="467700" cy="1941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97" name="Google Shape;497;p70"/>
          <p:cNvSpPr/>
          <p:nvPr/>
        </p:nvSpPr>
        <p:spPr>
          <a:xfrm>
            <a:off x="7589350" y="1328700"/>
            <a:ext cx="467700" cy="194100"/>
          </a:xfrm>
          <a:prstGeom prst="rect">
            <a:avLst/>
          </a:prstGeom>
          <a:solidFill>
            <a:srgbClr val="00FFFF"/>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98" name="Google Shape;498;p70"/>
          <p:cNvSpPr/>
          <p:nvPr/>
        </p:nvSpPr>
        <p:spPr>
          <a:xfrm>
            <a:off x="7589350" y="1553050"/>
            <a:ext cx="467700" cy="1941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99" name="Google Shape;499;p70"/>
          <p:cNvSpPr/>
          <p:nvPr/>
        </p:nvSpPr>
        <p:spPr>
          <a:xfrm>
            <a:off x="7589350" y="1781650"/>
            <a:ext cx="467700" cy="1941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00" name="Google Shape;500;p70"/>
          <p:cNvSpPr txBox="1"/>
          <p:nvPr/>
        </p:nvSpPr>
        <p:spPr>
          <a:xfrm>
            <a:off x="8057050" y="1055950"/>
            <a:ext cx="841500" cy="27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alibri"/>
                <a:ea typeface="Calibri"/>
                <a:cs typeface="Calibri"/>
                <a:sym typeface="Calibri"/>
              </a:rPr>
              <a:t>Open Water</a:t>
            </a:r>
            <a:endParaRPr b="0" i="0" sz="800" u="none" cap="none" strike="noStrike">
              <a:solidFill>
                <a:srgbClr val="000000"/>
              </a:solidFill>
              <a:latin typeface="Calibri"/>
              <a:ea typeface="Calibri"/>
              <a:cs typeface="Calibri"/>
              <a:sym typeface="Calibri"/>
            </a:endParaRPr>
          </a:p>
        </p:txBody>
      </p:sp>
      <p:sp>
        <p:nvSpPr>
          <p:cNvPr id="501" name="Google Shape;501;p70"/>
          <p:cNvSpPr txBox="1"/>
          <p:nvPr/>
        </p:nvSpPr>
        <p:spPr>
          <a:xfrm>
            <a:off x="8057050" y="1288800"/>
            <a:ext cx="841500" cy="27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alibri"/>
                <a:ea typeface="Calibri"/>
                <a:cs typeface="Calibri"/>
                <a:sym typeface="Calibri"/>
              </a:rPr>
              <a:t>Smooth Ice</a:t>
            </a:r>
            <a:endParaRPr b="0" i="0" sz="800" u="none" cap="none" strike="noStrike">
              <a:solidFill>
                <a:srgbClr val="000000"/>
              </a:solidFill>
              <a:latin typeface="Calibri"/>
              <a:ea typeface="Calibri"/>
              <a:cs typeface="Calibri"/>
              <a:sym typeface="Calibri"/>
            </a:endParaRPr>
          </a:p>
        </p:txBody>
      </p:sp>
      <p:sp>
        <p:nvSpPr>
          <p:cNvPr id="502" name="Google Shape;502;p70"/>
          <p:cNvSpPr txBox="1"/>
          <p:nvPr/>
        </p:nvSpPr>
        <p:spPr>
          <a:xfrm>
            <a:off x="8057050" y="1513150"/>
            <a:ext cx="841500" cy="27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alibri"/>
                <a:ea typeface="Calibri"/>
                <a:cs typeface="Calibri"/>
                <a:sym typeface="Calibri"/>
              </a:rPr>
              <a:t>Fractured Ice</a:t>
            </a:r>
            <a:endParaRPr b="0" i="0" sz="800" u="none" cap="none" strike="noStrike">
              <a:solidFill>
                <a:srgbClr val="000000"/>
              </a:solidFill>
              <a:latin typeface="Calibri"/>
              <a:ea typeface="Calibri"/>
              <a:cs typeface="Calibri"/>
              <a:sym typeface="Calibri"/>
            </a:endParaRPr>
          </a:p>
        </p:txBody>
      </p:sp>
      <p:sp>
        <p:nvSpPr>
          <p:cNvPr id="503" name="Google Shape;503;p70"/>
          <p:cNvSpPr txBox="1"/>
          <p:nvPr/>
        </p:nvSpPr>
        <p:spPr>
          <a:xfrm>
            <a:off x="8057050" y="1741750"/>
            <a:ext cx="841500" cy="27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alibri"/>
                <a:ea typeface="Calibri"/>
                <a:cs typeface="Calibri"/>
                <a:sym typeface="Calibri"/>
              </a:rPr>
              <a:t>Jumbled Ice</a:t>
            </a:r>
            <a:endParaRPr b="0" i="0" sz="800" u="none" cap="none" strike="noStrike">
              <a:solidFill>
                <a:srgbClr val="000000"/>
              </a:solidFill>
              <a:latin typeface="Calibri"/>
              <a:ea typeface="Calibri"/>
              <a:cs typeface="Calibri"/>
              <a:sym typeface="Calibri"/>
            </a:endParaRPr>
          </a:p>
        </p:txBody>
      </p:sp>
      <p:sp>
        <p:nvSpPr>
          <p:cNvPr id="504" name="Google Shape;504;p70"/>
          <p:cNvSpPr txBox="1"/>
          <p:nvPr/>
        </p:nvSpPr>
        <p:spPr>
          <a:xfrm>
            <a:off x="7661300" y="2575350"/>
            <a:ext cx="14826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Multi-temporal False Color Image</a:t>
            </a:r>
            <a:br>
              <a:rPr b="0" i="0" lang="en" sz="1100" u="none" cap="none" strike="noStrike">
                <a:solidFill>
                  <a:srgbClr val="000000"/>
                </a:solidFill>
                <a:latin typeface="Calibri"/>
                <a:ea typeface="Calibri"/>
                <a:cs typeface="Calibri"/>
                <a:sym typeface="Calibri"/>
              </a:rPr>
            </a:br>
            <a:br>
              <a:rPr b="0" i="0" lang="en" sz="1100" u="none" cap="none" strike="noStrike">
                <a:solidFill>
                  <a:srgbClr val="000000"/>
                </a:solidFill>
                <a:latin typeface="Calibri"/>
                <a:ea typeface="Calibri"/>
                <a:cs typeface="Calibri"/>
                <a:sym typeface="Calibri"/>
              </a:rPr>
            </a:br>
            <a:r>
              <a:rPr b="0" i="0" lang="en" sz="1100" u="none" cap="none" strike="noStrike">
                <a:solidFill>
                  <a:srgbClr val="000000"/>
                </a:solidFill>
                <a:latin typeface="Calibri"/>
                <a:ea typeface="Calibri"/>
                <a:cs typeface="Calibri"/>
                <a:sym typeface="Calibri"/>
              </a:rPr>
              <a:t>Red - Current VV</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Blue - Current VH</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Green - Reference VV</a:t>
            </a:r>
            <a:endParaRPr b="0" i="0" sz="1100" u="none" cap="none" strike="noStrike">
              <a:solidFill>
                <a:srgbClr val="000000"/>
              </a:solidFill>
              <a:latin typeface="Calibri"/>
              <a:ea typeface="Calibri"/>
              <a:cs typeface="Calibri"/>
              <a:sym typeface="Calibri"/>
            </a:endParaRPr>
          </a:p>
        </p:txBody>
      </p:sp>
      <p:sp>
        <p:nvSpPr>
          <p:cNvPr id="505" name="Google Shape;505;p70"/>
          <p:cNvSpPr txBox="1"/>
          <p:nvPr/>
        </p:nvSpPr>
        <p:spPr>
          <a:xfrm>
            <a:off x="2028625" y="2437500"/>
            <a:ext cx="1366800" cy="784200"/>
          </a:xfrm>
          <a:prstGeom prst="rect">
            <a:avLst/>
          </a:prstGeom>
          <a:solidFill>
            <a:srgbClr val="C2C2C2">
              <a:alpha val="52940"/>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Sentinel-1 image acquired 2023-10-16</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71"/>
          <p:cNvSpPr txBox="1"/>
          <p:nvPr>
            <p:ph idx="1" type="body"/>
          </p:nvPr>
        </p:nvSpPr>
        <p:spPr>
          <a:xfrm>
            <a:off x="1439400" y="1647450"/>
            <a:ext cx="6265200" cy="18486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sz="3000"/>
              <a:t>Other polar products which may be of interest</a:t>
            </a:r>
            <a:endParaRPr sz="3000"/>
          </a:p>
          <a:p>
            <a:pPr indent="0" lvl="0" marL="0" rtl="0" algn="ctr">
              <a:spcBef>
                <a:spcPts val="0"/>
              </a:spcBef>
              <a:spcAft>
                <a:spcPts val="0"/>
              </a:spcAft>
              <a:buNone/>
            </a:pPr>
            <a:r>
              <a:rPr lang="en" sz="3000"/>
              <a:t>Slides courtesy of many people!</a:t>
            </a:r>
            <a:endParaRPr sz="3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2"/>
          <p:cNvSpPr txBox="1"/>
          <p:nvPr>
            <p:ph type="title"/>
          </p:nvPr>
        </p:nvSpPr>
        <p:spPr>
          <a:xfrm>
            <a:off x="381000" y="-74846"/>
            <a:ext cx="6629400" cy="857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200"/>
              <a:buFont typeface="Arial"/>
              <a:buNone/>
            </a:pPr>
            <a:r>
              <a:rPr lang="en" sz="3200"/>
              <a:t>NOAA </a:t>
            </a:r>
            <a:r>
              <a:rPr lang="en" sz="3200">
                <a:latin typeface="Arial"/>
                <a:ea typeface="Arial"/>
                <a:cs typeface="Arial"/>
                <a:sym typeface="Arial"/>
              </a:rPr>
              <a:t>Cryosphere Operational</a:t>
            </a:r>
            <a:br>
              <a:rPr lang="en" sz="3200">
                <a:latin typeface="Arial"/>
                <a:ea typeface="Arial"/>
                <a:cs typeface="Arial"/>
                <a:sym typeface="Arial"/>
              </a:rPr>
            </a:br>
            <a:r>
              <a:rPr lang="en" sz="3200">
                <a:latin typeface="Arial"/>
                <a:ea typeface="Arial"/>
                <a:cs typeface="Arial"/>
                <a:sym typeface="Arial"/>
              </a:rPr>
              <a:t>Snow and Ice Products</a:t>
            </a:r>
            <a:endParaRPr sz="2400">
              <a:latin typeface="Arial"/>
              <a:ea typeface="Arial"/>
              <a:cs typeface="Arial"/>
              <a:sym typeface="Arial"/>
            </a:endParaRPr>
          </a:p>
        </p:txBody>
      </p:sp>
      <p:sp>
        <p:nvSpPr>
          <p:cNvPr id="517" name="Google Shape;517;p72"/>
          <p:cNvSpPr txBox="1"/>
          <p:nvPr>
            <p:ph idx="12" type="sldNum"/>
          </p:nvPr>
        </p:nvSpPr>
        <p:spPr>
          <a:xfrm>
            <a:off x="7010400" y="4767264"/>
            <a:ext cx="1905000" cy="273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
                <a:solidFill>
                  <a:srgbClr val="3F3F3F"/>
                </a:solidFill>
              </a:rPr>
              <a:t>‹#›</a:t>
            </a:fld>
            <a:endParaRPr>
              <a:solidFill>
                <a:srgbClr val="3F3F3F"/>
              </a:solidFill>
            </a:endParaRPr>
          </a:p>
        </p:txBody>
      </p:sp>
      <p:pic>
        <p:nvPicPr>
          <p:cNvPr descr="observing_systems.jpg" id="518" name="Google Shape;518;p72"/>
          <p:cNvPicPr preferRelativeResize="0"/>
          <p:nvPr/>
        </p:nvPicPr>
        <p:blipFill rotWithShape="1">
          <a:blip r:embed="rId3">
            <a:alphaModFix/>
          </a:blip>
          <a:srcRect b="0" l="0" r="0" t="0"/>
          <a:stretch/>
        </p:blipFill>
        <p:spPr>
          <a:xfrm>
            <a:off x="7162800" y="57151"/>
            <a:ext cx="1428751" cy="1249346"/>
          </a:xfrm>
          <a:prstGeom prst="rect">
            <a:avLst/>
          </a:prstGeom>
          <a:noFill/>
          <a:ln>
            <a:noFill/>
          </a:ln>
        </p:spPr>
      </p:pic>
      <p:sp>
        <p:nvSpPr>
          <p:cNvPr id="519" name="Google Shape;519;p72"/>
          <p:cNvSpPr txBox="1"/>
          <p:nvPr/>
        </p:nvSpPr>
        <p:spPr>
          <a:xfrm>
            <a:off x="4409981" y="1665216"/>
            <a:ext cx="4181400" cy="19353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B050"/>
              </a:buClr>
              <a:buSzPts val="2200"/>
              <a:buFont typeface="Arial"/>
              <a:buNone/>
            </a:pPr>
            <a:r>
              <a:rPr b="0" i="0" lang="en" sz="2200" u="sng" cap="none" strike="noStrike">
                <a:solidFill>
                  <a:srgbClr val="00B050"/>
                </a:solidFill>
                <a:latin typeface="Calibri"/>
                <a:ea typeface="Calibri"/>
                <a:cs typeface="Calibri"/>
                <a:sym typeface="Calibri"/>
              </a:rPr>
              <a:t>AMSR2 on GCOM-W1</a:t>
            </a:r>
            <a:endParaRPr/>
          </a:p>
          <a:p>
            <a:pPr indent="-225419" lvl="0" marL="225419" marR="0" rtl="0" algn="l">
              <a:lnSpc>
                <a:spcPct val="100000"/>
              </a:lnSpc>
              <a:spcBef>
                <a:spcPts val="0"/>
              </a:spcBef>
              <a:spcAft>
                <a:spcPts val="0"/>
              </a:spcAft>
              <a:buClr>
                <a:srgbClr val="00B050"/>
              </a:buClr>
              <a:buSzPts val="2200"/>
              <a:buFont typeface="Arial"/>
              <a:buChar char="•"/>
            </a:pPr>
            <a:r>
              <a:rPr b="0" i="0" lang="en" sz="2200" u="none" cap="none" strike="noStrike">
                <a:solidFill>
                  <a:srgbClr val="00B050"/>
                </a:solidFill>
                <a:latin typeface="Calibri"/>
                <a:ea typeface="Calibri"/>
                <a:cs typeface="Calibri"/>
                <a:sym typeface="Calibri"/>
              </a:rPr>
              <a:t>Snow cover</a:t>
            </a:r>
            <a:endParaRPr/>
          </a:p>
          <a:p>
            <a:pPr indent="-225419" lvl="0" marL="225419" marR="0" rtl="0" algn="l">
              <a:lnSpc>
                <a:spcPct val="100000"/>
              </a:lnSpc>
              <a:spcBef>
                <a:spcPts val="0"/>
              </a:spcBef>
              <a:spcAft>
                <a:spcPts val="0"/>
              </a:spcAft>
              <a:buClr>
                <a:srgbClr val="00B050"/>
              </a:buClr>
              <a:buSzPts val="2200"/>
              <a:buFont typeface="Arial"/>
              <a:buChar char="•"/>
            </a:pPr>
            <a:r>
              <a:rPr b="0" i="0" lang="en" sz="2200" u="none" cap="none" strike="noStrike">
                <a:solidFill>
                  <a:srgbClr val="00B050"/>
                </a:solidFill>
                <a:latin typeface="Calibri"/>
                <a:ea typeface="Calibri"/>
                <a:cs typeface="Calibri"/>
                <a:sym typeface="Calibri"/>
              </a:rPr>
              <a:t>Snow depth</a:t>
            </a:r>
            <a:endParaRPr/>
          </a:p>
          <a:p>
            <a:pPr indent="-225419" lvl="0" marL="225419" marR="0" rtl="0" algn="l">
              <a:lnSpc>
                <a:spcPct val="100000"/>
              </a:lnSpc>
              <a:spcBef>
                <a:spcPts val="0"/>
              </a:spcBef>
              <a:spcAft>
                <a:spcPts val="0"/>
              </a:spcAft>
              <a:buClr>
                <a:srgbClr val="00B050"/>
              </a:buClr>
              <a:buSzPts val="2200"/>
              <a:buFont typeface="Arial"/>
              <a:buChar char="•"/>
            </a:pPr>
            <a:r>
              <a:rPr b="0" i="0" lang="en" sz="2200" u="none" cap="none" strike="noStrike">
                <a:solidFill>
                  <a:srgbClr val="00B050"/>
                </a:solidFill>
                <a:latin typeface="Calibri"/>
                <a:ea typeface="Calibri"/>
                <a:cs typeface="Calibri"/>
                <a:sym typeface="Calibri"/>
              </a:rPr>
              <a:t>Snow water equivalent (SWE)</a:t>
            </a:r>
            <a:endParaRPr/>
          </a:p>
        </p:txBody>
      </p:sp>
      <p:pic>
        <p:nvPicPr>
          <p:cNvPr id="520" name="Google Shape;520;p72" title="horizontal line"/>
          <p:cNvPicPr preferRelativeResize="0"/>
          <p:nvPr/>
        </p:nvPicPr>
        <p:blipFill rotWithShape="1">
          <a:blip r:embed="rId4">
            <a:alphaModFix/>
          </a:blip>
          <a:srcRect b="0" l="0" r="0" t="0"/>
          <a:stretch/>
        </p:blipFill>
        <p:spPr>
          <a:xfrm>
            <a:off x="508247" y="1059356"/>
            <a:ext cx="5943600" cy="28575"/>
          </a:xfrm>
          <a:prstGeom prst="rect">
            <a:avLst/>
          </a:prstGeom>
          <a:noFill/>
          <a:ln>
            <a:noFill/>
          </a:ln>
        </p:spPr>
      </p:pic>
      <p:sp>
        <p:nvSpPr>
          <p:cNvPr id="521" name="Google Shape;521;p72"/>
          <p:cNvSpPr txBox="1"/>
          <p:nvPr/>
        </p:nvSpPr>
        <p:spPr>
          <a:xfrm>
            <a:off x="4051143" y="4441833"/>
            <a:ext cx="2749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2000" u="none" cap="none" strike="noStrike">
                <a:solidFill>
                  <a:schemeClr val="lt1"/>
                </a:solidFill>
                <a:latin typeface="Arial"/>
                <a:ea typeface="Arial"/>
                <a:cs typeface="Arial"/>
                <a:sym typeface="Arial"/>
              </a:rPr>
              <a:t>Used in demonstration</a:t>
            </a:r>
            <a:endParaRPr/>
          </a:p>
        </p:txBody>
      </p:sp>
      <p:sp>
        <p:nvSpPr>
          <p:cNvPr id="522" name="Google Shape;522;p72"/>
          <p:cNvSpPr txBox="1"/>
          <p:nvPr>
            <p:ph idx="1" type="body"/>
          </p:nvPr>
        </p:nvSpPr>
        <p:spPr>
          <a:xfrm>
            <a:off x="302401" y="1633164"/>
            <a:ext cx="3955200" cy="2058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0070C0"/>
              </a:buClr>
              <a:buSzPts val="2400"/>
              <a:buNone/>
            </a:pPr>
            <a:r>
              <a:rPr lang="en" sz="2400" u="sng">
                <a:solidFill>
                  <a:srgbClr val="0070C0"/>
                </a:solidFill>
                <a:latin typeface="Calibri"/>
                <a:ea typeface="Calibri"/>
                <a:cs typeface="Calibri"/>
                <a:sym typeface="Calibri"/>
              </a:rPr>
              <a:t>NPP/JPSS VIIRS</a:t>
            </a:r>
            <a:endParaRPr/>
          </a:p>
          <a:p>
            <a:pPr indent="-236849" lvl="0" marL="225419" rtl="0" algn="l">
              <a:spcBef>
                <a:spcPts val="0"/>
              </a:spcBef>
              <a:spcAft>
                <a:spcPts val="0"/>
              </a:spcAft>
              <a:buClr>
                <a:srgbClr val="0070C0"/>
              </a:buClr>
              <a:buSzPts val="2400"/>
              <a:buFont typeface="Arial"/>
              <a:buChar char="•"/>
            </a:pPr>
            <a:r>
              <a:rPr lang="en" sz="2400">
                <a:solidFill>
                  <a:srgbClr val="0070C0"/>
                </a:solidFill>
                <a:latin typeface="Calibri"/>
                <a:ea typeface="Calibri"/>
                <a:cs typeface="Calibri"/>
                <a:sym typeface="Calibri"/>
              </a:rPr>
              <a:t>Snow cover (binary)</a:t>
            </a:r>
            <a:endParaRPr/>
          </a:p>
          <a:p>
            <a:pPr indent="-236849" lvl="0" marL="225419" rtl="0" algn="l">
              <a:spcBef>
                <a:spcPts val="0"/>
              </a:spcBef>
              <a:spcAft>
                <a:spcPts val="0"/>
              </a:spcAft>
              <a:buClr>
                <a:srgbClr val="0070C0"/>
              </a:buClr>
              <a:buSzPts val="2400"/>
              <a:buFont typeface="Arial"/>
              <a:buChar char="•"/>
            </a:pPr>
            <a:r>
              <a:rPr lang="en" sz="2400">
                <a:solidFill>
                  <a:srgbClr val="0070C0"/>
                </a:solidFill>
                <a:latin typeface="Calibri"/>
                <a:ea typeface="Calibri"/>
                <a:cs typeface="Calibri"/>
                <a:sym typeface="Calibri"/>
              </a:rPr>
              <a:t>Snow fraction</a:t>
            </a:r>
            <a:endParaRPr/>
          </a:p>
          <a:p>
            <a:pPr indent="0" lvl="0" marL="0" rtl="0" algn="l">
              <a:spcBef>
                <a:spcPts val="0"/>
              </a:spcBef>
              <a:spcAft>
                <a:spcPts val="0"/>
              </a:spcAft>
              <a:buClr>
                <a:schemeClr val="dk1"/>
              </a:buClr>
              <a:buSzPts val="2400"/>
              <a:buNone/>
            </a:pPr>
            <a:r>
              <a:t/>
            </a:r>
            <a:endParaRPr sz="2400">
              <a:solidFill>
                <a:srgbClr val="0070C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6"/>
          <p:cNvSpPr txBox="1"/>
          <p:nvPr>
            <p:ph idx="1" type="body"/>
          </p:nvPr>
        </p:nvSpPr>
        <p:spPr>
          <a:xfrm>
            <a:off x="1439400" y="1647450"/>
            <a:ext cx="6265200" cy="1848600"/>
          </a:xfrm>
          <a:prstGeom prst="rect">
            <a:avLst/>
          </a:prstGeom>
        </p:spPr>
        <p:txBody>
          <a:bodyPr anchorCtr="0" anchor="ctr" bIns="0" lIns="0" spcFirstLastPara="1" rIns="0" wrap="square" tIns="0">
            <a:normAutofit fontScale="77500" lnSpcReduction="20000"/>
          </a:bodyPr>
          <a:lstStyle/>
          <a:p>
            <a:pPr indent="0" lvl="0" marL="0" rtl="0" algn="ctr">
              <a:spcBef>
                <a:spcPts val="0"/>
              </a:spcBef>
              <a:spcAft>
                <a:spcPts val="0"/>
              </a:spcAft>
              <a:buNone/>
            </a:pPr>
            <a:r>
              <a:rPr lang="en" sz="3000"/>
              <a:t>Optical and SAR Flood products</a:t>
            </a:r>
            <a:endParaRPr sz="3000"/>
          </a:p>
          <a:p>
            <a:pPr indent="0" lvl="0" marL="0" rtl="0" algn="ctr">
              <a:spcBef>
                <a:spcPts val="0"/>
              </a:spcBef>
              <a:spcAft>
                <a:spcPts val="0"/>
              </a:spcAft>
              <a:buNone/>
            </a:pPr>
            <a:r>
              <a:rPr lang="en" sz="3000"/>
              <a:t>With help from</a:t>
            </a:r>
            <a:br>
              <a:rPr lang="en" sz="3000"/>
            </a:br>
            <a:br>
              <a:rPr lang="en" sz="3000"/>
            </a:br>
            <a:r>
              <a:rPr lang="en" sz="2300"/>
              <a:t>Sean Helfrich (NESDIS),  Sanmei Li (GMU), Vincent Decker (NRCan), Mitchell Goldberg (CCNY, Former NESDIS Cheif Scientist, Qingyuan Zhang (UMD), Qing Yang (UW- Milwaukee),  and Xinyi Shen </a:t>
            </a:r>
            <a:r>
              <a:rPr lang="en" sz="2300"/>
              <a:t>(UW- Milwaukee)</a:t>
            </a:r>
            <a:endParaRPr sz="23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3"/>
          <p:cNvSpPr txBox="1"/>
          <p:nvPr>
            <p:ph type="title"/>
          </p:nvPr>
        </p:nvSpPr>
        <p:spPr>
          <a:xfrm>
            <a:off x="605975" y="171450"/>
            <a:ext cx="7699800" cy="3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100"/>
              <a:t>Satellite based soil moisture monitoring</a:t>
            </a:r>
            <a:endParaRPr b="1" sz="2100"/>
          </a:p>
        </p:txBody>
      </p:sp>
      <p:sp>
        <p:nvSpPr>
          <p:cNvPr id="528" name="Google Shape;528;p73"/>
          <p:cNvSpPr txBox="1"/>
          <p:nvPr/>
        </p:nvSpPr>
        <p:spPr>
          <a:xfrm>
            <a:off x="165675" y="602875"/>
            <a:ext cx="8389200" cy="2034000"/>
          </a:xfrm>
          <a:prstGeom prst="rect">
            <a:avLst/>
          </a:prstGeom>
          <a:noFill/>
          <a:ln>
            <a:noFill/>
          </a:ln>
        </p:spPr>
        <p:txBody>
          <a:bodyPr anchorCtr="0" anchor="t" bIns="45700" lIns="91425" spcFirstLastPara="1" rIns="91425" wrap="square" tIns="45700">
            <a:normAutofit fontScale="55000" lnSpcReduction="20000"/>
          </a:bodyPr>
          <a:lstStyle/>
          <a:p>
            <a:pPr indent="-305435" lvl="0" marL="457200" rtl="0" algn="l">
              <a:lnSpc>
                <a:spcPct val="100000"/>
              </a:lnSpc>
              <a:spcBef>
                <a:spcPts val="1530"/>
              </a:spcBef>
              <a:spcAft>
                <a:spcPts val="0"/>
              </a:spcAft>
              <a:buClr>
                <a:srgbClr val="083763"/>
              </a:buClr>
              <a:buSzPct val="100000"/>
              <a:buChar char="●"/>
            </a:pPr>
            <a:r>
              <a:rPr lang="en" sz="2200">
                <a:solidFill>
                  <a:srgbClr val="083763"/>
                </a:solidFill>
              </a:rPr>
              <a:t>Soil moisture is important in the forecasting and monitoring of drought conditions as well as helping forecast areas where wildfires are likely to occur as well as helping indicate where impending drought or flood conditions are before other indicators see the event.</a:t>
            </a:r>
            <a:br>
              <a:rPr lang="en" sz="2200">
                <a:solidFill>
                  <a:srgbClr val="083763"/>
                </a:solidFill>
              </a:rPr>
            </a:br>
            <a:endParaRPr sz="2200">
              <a:solidFill>
                <a:srgbClr val="083763"/>
              </a:solidFill>
            </a:endParaRPr>
          </a:p>
          <a:p>
            <a:pPr indent="-305435" lvl="0" marL="457200" rtl="0" algn="l">
              <a:lnSpc>
                <a:spcPct val="100000"/>
              </a:lnSpc>
              <a:spcBef>
                <a:spcPts val="0"/>
              </a:spcBef>
              <a:spcAft>
                <a:spcPts val="0"/>
              </a:spcAft>
              <a:buClr>
                <a:srgbClr val="083763"/>
              </a:buClr>
              <a:buSzPct val="100000"/>
              <a:buChar char="●"/>
            </a:pPr>
            <a:r>
              <a:rPr lang="en" sz="2200">
                <a:solidFill>
                  <a:srgbClr val="083763"/>
                </a:solidFill>
              </a:rPr>
              <a:t>There are several satellite based soil moisture products that are available from active and passive microwave instruments, scatterometers (ex. ASCAT) and imagers (ex. VIIRS) on polar orbiting satellites </a:t>
            </a:r>
            <a:br>
              <a:rPr lang="en" sz="2200">
                <a:solidFill>
                  <a:srgbClr val="083763"/>
                </a:solidFill>
              </a:rPr>
            </a:br>
            <a:endParaRPr sz="2200">
              <a:solidFill>
                <a:srgbClr val="083763"/>
              </a:solidFill>
            </a:endParaRPr>
          </a:p>
          <a:p>
            <a:pPr indent="-305435" lvl="0" marL="457200" rtl="0" algn="l">
              <a:lnSpc>
                <a:spcPct val="100000"/>
              </a:lnSpc>
              <a:spcBef>
                <a:spcPts val="0"/>
              </a:spcBef>
              <a:spcAft>
                <a:spcPts val="0"/>
              </a:spcAft>
              <a:buClr>
                <a:srgbClr val="083763"/>
              </a:buClr>
              <a:buSzPct val="100000"/>
              <a:buChar char="●"/>
            </a:pPr>
            <a:r>
              <a:rPr lang="en" sz="2200">
                <a:solidFill>
                  <a:srgbClr val="083763"/>
                </a:solidFill>
              </a:rPr>
              <a:t>These i</a:t>
            </a:r>
            <a:r>
              <a:rPr lang="en" sz="2200">
                <a:solidFill>
                  <a:srgbClr val="083763"/>
                </a:solidFill>
              </a:rPr>
              <a:t>nclude the Soil Moisture Operational Products System (SMOPS), which is a blended product including multiple types of instruments; Soil Moisture Active Passive (SMAP); AMSR2/GCOM-W1 surface soil moisture (LPRM) L3 product and VIIRS Vegetation Health Product (VVHP, right image below)</a:t>
            </a:r>
            <a:br>
              <a:rPr lang="en" sz="2200">
                <a:solidFill>
                  <a:srgbClr val="083763"/>
                </a:solidFill>
              </a:rPr>
            </a:br>
            <a:endParaRPr sz="2200">
              <a:solidFill>
                <a:srgbClr val="083763"/>
              </a:solidFill>
            </a:endParaRPr>
          </a:p>
          <a:p>
            <a:pPr indent="-305435" lvl="0" marL="457200" rtl="0" algn="l">
              <a:lnSpc>
                <a:spcPct val="100000"/>
              </a:lnSpc>
              <a:spcBef>
                <a:spcPts val="0"/>
              </a:spcBef>
              <a:spcAft>
                <a:spcPts val="0"/>
              </a:spcAft>
              <a:buClr>
                <a:srgbClr val="083763"/>
              </a:buClr>
              <a:buSzPct val="100000"/>
              <a:buChar char="●"/>
            </a:pPr>
            <a:r>
              <a:rPr lang="en" sz="2200">
                <a:solidFill>
                  <a:srgbClr val="083763"/>
                </a:solidFill>
              </a:rPr>
              <a:t>Owing to the type of product, these are fairly </a:t>
            </a:r>
            <a:r>
              <a:rPr lang="en" sz="2200">
                <a:solidFill>
                  <a:srgbClr val="083763"/>
                </a:solidFill>
              </a:rPr>
              <a:t>coarse </a:t>
            </a:r>
            <a:r>
              <a:rPr lang="en" sz="2200">
                <a:solidFill>
                  <a:srgbClr val="083763"/>
                </a:solidFill>
              </a:rPr>
              <a:t>(</a:t>
            </a:r>
            <a:r>
              <a:rPr lang="en" sz="2200">
                <a:solidFill>
                  <a:srgbClr val="083763"/>
                </a:solidFill>
              </a:rPr>
              <a:t>4km and greater)</a:t>
            </a:r>
            <a:endParaRPr sz="2200">
              <a:solidFill>
                <a:srgbClr val="083763"/>
              </a:solidFill>
            </a:endParaRPr>
          </a:p>
        </p:txBody>
      </p:sp>
      <p:pic>
        <p:nvPicPr>
          <p:cNvPr id="529" name="Google Shape;529;p73"/>
          <p:cNvPicPr preferRelativeResize="0"/>
          <p:nvPr/>
        </p:nvPicPr>
        <p:blipFill>
          <a:blip r:embed="rId3">
            <a:alphaModFix/>
          </a:blip>
          <a:stretch>
            <a:fillRect/>
          </a:stretch>
        </p:blipFill>
        <p:spPr>
          <a:xfrm>
            <a:off x="4892050" y="2533738"/>
            <a:ext cx="2737425" cy="1818850"/>
          </a:xfrm>
          <a:prstGeom prst="rect">
            <a:avLst/>
          </a:prstGeom>
          <a:noFill/>
          <a:ln>
            <a:noFill/>
          </a:ln>
        </p:spPr>
      </p:pic>
      <p:pic>
        <p:nvPicPr>
          <p:cNvPr id="530" name="Google Shape;530;p73"/>
          <p:cNvPicPr preferRelativeResize="0"/>
          <p:nvPr/>
        </p:nvPicPr>
        <p:blipFill>
          <a:blip r:embed="rId4">
            <a:alphaModFix/>
          </a:blip>
          <a:stretch>
            <a:fillRect/>
          </a:stretch>
        </p:blipFill>
        <p:spPr>
          <a:xfrm>
            <a:off x="1154426" y="2501300"/>
            <a:ext cx="2909974" cy="1883726"/>
          </a:xfrm>
          <a:prstGeom prst="rect">
            <a:avLst/>
          </a:prstGeom>
          <a:noFill/>
          <a:ln>
            <a:noFill/>
          </a:ln>
        </p:spPr>
      </p:pic>
      <p:sp>
        <p:nvSpPr>
          <p:cNvPr id="531" name="Google Shape;531;p73"/>
          <p:cNvSpPr txBox="1"/>
          <p:nvPr/>
        </p:nvSpPr>
        <p:spPr>
          <a:xfrm>
            <a:off x="4892050" y="4385025"/>
            <a:ext cx="3000000" cy="338700"/>
          </a:xfrm>
          <a:prstGeom prst="rect">
            <a:avLst/>
          </a:prstGeom>
          <a:noFill/>
          <a:ln>
            <a:noFill/>
          </a:ln>
        </p:spPr>
        <p:txBody>
          <a:bodyPr anchorCtr="0" anchor="t" bIns="91425" lIns="91425" spcFirstLastPara="1" rIns="91425" wrap="square" tIns="91425">
            <a:spAutoFit/>
          </a:bodyPr>
          <a:lstStyle/>
          <a:p>
            <a:pPr indent="0" lvl="0" marL="0" rtl="0" algn="ctr">
              <a:spcBef>
                <a:spcPts val="1530"/>
              </a:spcBef>
              <a:spcAft>
                <a:spcPts val="0"/>
              </a:spcAft>
              <a:buNone/>
            </a:pPr>
            <a:r>
              <a:rPr lang="en" sz="1000">
                <a:solidFill>
                  <a:srgbClr val="083763"/>
                </a:solidFill>
              </a:rPr>
              <a:t>VIIRS Vegetation Health Product</a:t>
            </a:r>
            <a:endParaRPr sz="1000"/>
          </a:p>
        </p:txBody>
      </p:sp>
      <p:sp>
        <p:nvSpPr>
          <p:cNvPr id="532" name="Google Shape;532;p73"/>
          <p:cNvSpPr txBox="1"/>
          <p:nvPr/>
        </p:nvSpPr>
        <p:spPr>
          <a:xfrm>
            <a:off x="1154425" y="4433300"/>
            <a:ext cx="3000000" cy="338700"/>
          </a:xfrm>
          <a:prstGeom prst="rect">
            <a:avLst/>
          </a:prstGeom>
          <a:noFill/>
          <a:ln>
            <a:noFill/>
          </a:ln>
        </p:spPr>
        <p:txBody>
          <a:bodyPr anchorCtr="0" anchor="t" bIns="91425" lIns="91425" spcFirstLastPara="1" rIns="91425" wrap="square" tIns="91425">
            <a:normAutofit/>
          </a:bodyPr>
          <a:lstStyle/>
          <a:p>
            <a:pPr indent="0" lvl="0" marL="0" rtl="0" algn="ctr">
              <a:spcBef>
                <a:spcPts val="1530"/>
              </a:spcBef>
              <a:spcAft>
                <a:spcPts val="0"/>
              </a:spcAft>
              <a:buNone/>
            </a:pPr>
            <a:r>
              <a:rPr lang="en" sz="1000">
                <a:solidFill>
                  <a:srgbClr val="083763"/>
                </a:solidFill>
              </a:rPr>
              <a:t>AMSR2/GCOM-W1 surface soil moisture product</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74"/>
          <p:cNvSpPr txBox="1"/>
          <p:nvPr>
            <p:ph type="title"/>
          </p:nvPr>
        </p:nvSpPr>
        <p:spPr>
          <a:xfrm>
            <a:off x="605975" y="171450"/>
            <a:ext cx="7699800" cy="3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100"/>
              <a:t>Satellite based precipitation products</a:t>
            </a:r>
            <a:endParaRPr b="1" sz="2100"/>
          </a:p>
        </p:txBody>
      </p:sp>
      <p:sp>
        <p:nvSpPr>
          <p:cNvPr id="538" name="Google Shape;538;p74"/>
          <p:cNvSpPr txBox="1"/>
          <p:nvPr/>
        </p:nvSpPr>
        <p:spPr>
          <a:xfrm>
            <a:off x="165675" y="602875"/>
            <a:ext cx="8389200" cy="2257500"/>
          </a:xfrm>
          <a:prstGeom prst="rect">
            <a:avLst/>
          </a:prstGeom>
          <a:noFill/>
          <a:ln>
            <a:noFill/>
          </a:ln>
        </p:spPr>
        <p:txBody>
          <a:bodyPr anchorCtr="0" anchor="t" bIns="45700" lIns="91425" spcFirstLastPara="1" rIns="91425" wrap="square" tIns="45700">
            <a:normAutofit fontScale="62500" lnSpcReduction="10000"/>
          </a:bodyPr>
          <a:lstStyle/>
          <a:p>
            <a:pPr indent="-315912" lvl="0" marL="457200" rtl="0" algn="l">
              <a:lnSpc>
                <a:spcPct val="100000"/>
              </a:lnSpc>
              <a:spcBef>
                <a:spcPts val="1530"/>
              </a:spcBef>
              <a:spcAft>
                <a:spcPts val="0"/>
              </a:spcAft>
              <a:buClr>
                <a:srgbClr val="083763"/>
              </a:buClr>
              <a:buSzPct val="100000"/>
              <a:buChar char="●"/>
            </a:pPr>
            <a:r>
              <a:rPr lang="en" sz="2200">
                <a:solidFill>
                  <a:srgbClr val="083763"/>
                </a:solidFill>
              </a:rPr>
              <a:t>There are several satellite based precipitation algorithms, which can be used to estimate rainfall amounts where there is limited or no radar coverage.</a:t>
            </a:r>
            <a:br>
              <a:rPr lang="en" sz="2200">
                <a:solidFill>
                  <a:srgbClr val="083763"/>
                </a:solidFill>
              </a:rPr>
            </a:br>
            <a:endParaRPr sz="2200">
              <a:solidFill>
                <a:srgbClr val="083763"/>
              </a:solidFill>
            </a:endParaRPr>
          </a:p>
          <a:p>
            <a:pPr indent="-315912" lvl="0" marL="457200" rtl="0" algn="l">
              <a:lnSpc>
                <a:spcPct val="100000"/>
              </a:lnSpc>
              <a:spcBef>
                <a:spcPts val="0"/>
              </a:spcBef>
              <a:spcAft>
                <a:spcPts val="0"/>
              </a:spcAft>
              <a:buClr>
                <a:srgbClr val="083763"/>
              </a:buClr>
              <a:buSzPct val="100000"/>
              <a:buChar char="●"/>
            </a:pPr>
            <a:r>
              <a:rPr lang="en" sz="2200">
                <a:solidFill>
                  <a:srgbClr val="083763"/>
                </a:solidFill>
              </a:rPr>
              <a:t>Other products are able to measure the total precipitable water, which are useful to show where atmospheric river and moisture transport are occuring</a:t>
            </a:r>
            <a:br>
              <a:rPr lang="en" sz="2200">
                <a:solidFill>
                  <a:srgbClr val="083763"/>
                </a:solidFill>
              </a:rPr>
            </a:br>
            <a:endParaRPr sz="1914">
              <a:solidFill>
                <a:srgbClr val="083763"/>
              </a:solidFill>
            </a:endParaRPr>
          </a:p>
          <a:p>
            <a:pPr indent="-315912" lvl="0" marL="457200" rtl="0" algn="l">
              <a:lnSpc>
                <a:spcPct val="100000"/>
              </a:lnSpc>
              <a:spcBef>
                <a:spcPts val="0"/>
              </a:spcBef>
              <a:spcAft>
                <a:spcPts val="0"/>
              </a:spcAft>
              <a:buClr>
                <a:srgbClr val="083763"/>
              </a:buClr>
              <a:buSzPct val="100000"/>
              <a:buChar char="●"/>
            </a:pPr>
            <a:r>
              <a:rPr lang="en" sz="2200">
                <a:solidFill>
                  <a:srgbClr val="083763"/>
                </a:solidFill>
              </a:rPr>
              <a:t>Most algorithms use microwave or infrared sensors from both geostationary and polar orbiting satellites. However, they are at very coarse resolution as compared to ground based weather radars</a:t>
            </a:r>
            <a:br>
              <a:rPr lang="en" sz="2200">
                <a:solidFill>
                  <a:srgbClr val="083763"/>
                </a:solidFill>
              </a:rPr>
            </a:br>
            <a:endParaRPr sz="2200">
              <a:solidFill>
                <a:srgbClr val="083763"/>
              </a:solidFill>
            </a:endParaRPr>
          </a:p>
          <a:p>
            <a:pPr indent="-315912" lvl="0" marL="457200" rtl="0" algn="l">
              <a:lnSpc>
                <a:spcPct val="100000"/>
              </a:lnSpc>
              <a:spcBef>
                <a:spcPts val="0"/>
              </a:spcBef>
              <a:spcAft>
                <a:spcPts val="0"/>
              </a:spcAft>
              <a:buClr>
                <a:srgbClr val="083763"/>
              </a:buClr>
              <a:buSzPct val="100000"/>
              <a:buChar char="●"/>
            </a:pPr>
            <a:r>
              <a:rPr lang="en" sz="2200">
                <a:solidFill>
                  <a:srgbClr val="083763"/>
                </a:solidFill>
              </a:rPr>
              <a:t>Some examples of these include CMORPH2 and GSMaP (precipitation) and MIMIC-TPW (moisture advection).</a:t>
            </a:r>
            <a:endParaRPr sz="2200">
              <a:solidFill>
                <a:srgbClr val="083763"/>
              </a:solidFill>
            </a:endParaRPr>
          </a:p>
        </p:txBody>
      </p:sp>
      <p:pic>
        <p:nvPicPr>
          <p:cNvPr id="539" name="Google Shape;539;p74"/>
          <p:cNvPicPr preferRelativeResize="0"/>
          <p:nvPr/>
        </p:nvPicPr>
        <p:blipFill>
          <a:blip r:embed="rId3">
            <a:alphaModFix/>
          </a:blip>
          <a:stretch>
            <a:fillRect/>
          </a:stretch>
        </p:blipFill>
        <p:spPr>
          <a:xfrm>
            <a:off x="4713800" y="2860375"/>
            <a:ext cx="3973000" cy="1867310"/>
          </a:xfrm>
          <a:prstGeom prst="rect">
            <a:avLst/>
          </a:prstGeom>
          <a:noFill/>
          <a:ln>
            <a:noFill/>
          </a:ln>
        </p:spPr>
      </p:pic>
      <p:sp>
        <p:nvSpPr>
          <p:cNvPr id="540" name="Google Shape;540;p74"/>
          <p:cNvSpPr txBox="1"/>
          <p:nvPr/>
        </p:nvSpPr>
        <p:spPr>
          <a:xfrm>
            <a:off x="5200300" y="4728600"/>
            <a:ext cx="3000000" cy="338700"/>
          </a:xfrm>
          <a:prstGeom prst="rect">
            <a:avLst/>
          </a:prstGeom>
          <a:noFill/>
          <a:ln>
            <a:noFill/>
          </a:ln>
        </p:spPr>
        <p:txBody>
          <a:bodyPr anchorCtr="0" anchor="t" bIns="91425" lIns="91425" spcFirstLastPara="1" rIns="91425" wrap="square" tIns="91425">
            <a:normAutofit fontScale="55000" lnSpcReduction="20000"/>
          </a:bodyPr>
          <a:lstStyle/>
          <a:p>
            <a:pPr indent="0" lvl="0" marL="0" rtl="0" algn="ctr">
              <a:spcBef>
                <a:spcPts val="1530"/>
              </a:spcBef>
              <a:spcAft>
                <a:spcPts val="0"/>
              </a:spcAft>
              <a:buNone/>
            </a:pPr>
            <a:r>
              <a:rPr lang="en" sz="2200">
                <a:solidFill>
                  <a:schemeClr val="dk1"/>
                </a:solidFill>
              </a:rPr>
              <a:t>MIMIC-TPW</a:t>
            </a:r>
            <a:endParaRPr sz="1000">
              <a:solidFill>
                <a:schemeClr val="dk1"/>
              </a:solidFill>
            </a:endParaRPr>
          </a:p>
        </p:txBody>
      </p:sp>
      <p:pic>
        <p:nvPicPr>
          <p:cNvPr id="541" name="Google Shape;541;p74"/>
          <p:cNvPicPr preferRelativeResize="0"/>
          <p:nvPr/>
        </p:nvPicPr>
        <p:blipFill>
          <a:blip r:embed="rId4">
            <a:alphaModFix/>
          </a:blip>
          <a:stretch>
            <a:fillRect/>
          </a:stretch>
        </p:blipFill>
        <p:spPr>
          <a:xfrm>
            <a:off x="165675" y="2985818"/>
            <a:ext cx="4137974" cy="1616400"/>
          </a:xfrm>
          <a:prstGeom prst="rect">
            <a:avLst/>
          </a:prstGeom>
          <a:noFill/>
          <a:ln>
            <a:noFill/>
          </a:ln>
        </p:spPr>
      </p:pic>
      <p:sp>
        <p:nvSpPr>
          <p:cNvPr id="542" name="Google Shape;542;p74"/>
          <p:cNvSpPr txBox="1"/>
          <p:nvPr/>
        </p:nvSpPr>
        <p:spPr>
          <a:xfrm>
            <a:off x="552100" y="4652400"/>
            <a:ext cx="3000000" cy="338700"/>
          </a:xfrm>
          <a:prstGeom prst="rect">
            <a:avLst/>
          </a:prstGeom>
          <a:noFill/>
          <a:ln>
            <a:noFill/>
          </a:ln>
        </p:spPr>
        <p:txBody>
          <a:bodyPr anchorCtr="0" anchor="t" bIns="91425" lIns="91425" spcFirstLastPara="1" rIns="91425" wrap="square" tIns="91425">
            <a:normAutofit fontScale="55000" lnSpcReduction="20000"/>
          </a:bodyPr>
          <a:lstStyle/>
          <a:p>
            <a:pPr indent="0" lvl="0" marL="0" rtl="0" algn="ctr">
              <a:spcBef>
                <a:spcPts val="1530"/>
              </a:spcBef>
              <a:spcAft>
                <a:spcPts val="0"/>
              </a:spcAft>
              <a:buNone/>
            </a:pPr>
            <a:r>
              <a:rPr lang="en" sz="2200">
                <a:solidFill>
                  <a:schemeClr val="dk1"/>
                </a:solidFill>
              </a:rPr>
              <a:t>GsMAP</a:t>
            </a:r>
            <a:endParaRPr sz="10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5"/>
          <p:cNvSpPr txBox="1"/>
          <p:nvPr/>
        </p:nvSpPr>
        <p:spPr>
          <a:xfrm>
            <a:off x="896349" y="60000"/>
            <a:ext cx="7633200" cy="522900"/>
          </a:xfrm>
          <a:prstGeom prst="rect">
            <a:avLst/>
          </a:prstGeom>
          <a:noFill/>
          <a:ln>
            <a:noFill/>
          </a:ln>
        </p:spPr>
        <p:txBody>
          <a:bodyPr anchorCtr="0" anchor="ctr" bIns="34275" lIns="68575" spcFirstLastPara="1" rIns="68575" wrap="square" tIns="34275">
            <a:normAutofit lnSpcReduction="10000"/>
          </a:bodyPr>
          <a:lstStyle/>
          <a:p>
            <a:pPr indent="0" lvl="0" marL="0" marR="0" rtl="0" algn="l">
              <a:lnSpc>
                <a:spcPct val="90000"/>
              </a:lnSpc>
              <a:spcBef>
                <a:spcPts val="0"/>
              </a:spcBef>
              <a:spcAft>
                <a:spcPts val="0"/>
              </a:spcAft>
              <a:buClr>
                <a:schemeClr val="dk1"/>
              </a:buClr>
              <a:buSzPts val="1800"/>
              <a:buFont typeface="Calibri"/>
              <a:buNone/>
            </a:pPr>
            <a:r>
              <a:rPr lang="en" sz="1800">
                <a:solidFill>
                  <a:schemeClr val="dk1"/>
                </a:solidFill>
                <a:latin typeface="Calibri"/>
                <a:ea typeface="Calibri"/>
                <a:cs typeface="Calibri"/>
                <a:sym typeface="Calibri"/>
              </a:rPr>
              <a:t>Real-time fuel moisture content (FMC) estimations at high spatio-temporal resolution based on reflectances from VIIRS and GOES-R ABI.  - LEO PGRR</a:t>
            </a:r>
            <a:endParaRPr sz="1100"/>
          </a:p>
        </p:txBody>
      </p:sp>
      <p:sp>
        <p:nvSpPr>
          <p:cNvPr id="548" name="Google Shape;548;p75"/>
          <p:cNvSpPr txBox="1"/>
          <p:nvPr>
            <p:ph idx="1" type="body"/>
          </p:nvPr>
        </p:nvSpPr>
        <p:spPr>
          <a:xfrm>
            <a:off x="60157" y="633228"/>
            <a:ext cx="8945700" cy="1147500"/>
          </a:xfrm>
          <a:prstGeom prst="rect">
            <a:avLst/>
          </a:prstGeom>
          <a:noFill/>
          <a:ln>
            <a:noFill/>
          </a:ln>
        </p:spPr>
        <p:txBody>
          <a:bodyPr anchorCtr="0" anchor="t" bIns="34275" lIns="68575" spcFirstLastPara="1" rIns="68575" wrap="square" tIns="34275">
            <a:normAutofit fontScale="92500" lnSpcReduction="20000"/>
          </a:bodyPr>
          <a:lstStyle/>
          <a:p>
            <a:pPr indent="-276701" lvl="0" marL="342900" rtl="0" algn="l">
              <a:lnSpc>
                <a:spcPct val="90000"/>
              </a:lnSpc>
              <a:spcBef>
                <a:spcPts val="800"/>
              </a:spcBef>
              <a:spcAft>
                <a:spcPts val="0"/>
              </a:spcAft>
              <a:buClr>
                <a:schemeClr val="dk1"/>
              </a:buClr>
              <a:buSzPct val="135714"/>
              <a:buChar char="•"/>
            </a:pPr>
            <a:r>
              <a:rPr lang="en" sz="1400"/>
              <a:t>Started demonstration of SuomiNPP-VIIRS based retrievals on March 2023. First retrievals at 2250 m over CONUS and 3000 m over Alaska. Extended to have the target 375 m retrievals. </a:t>
            </a:r>
            <a:r>
              <a:rPr lang="en" sz="1400" u="sng">
                <a:solidFill>
                  <a:schemeClr val="hlink"/>
                </a:solidFill>
                <a:hlinkClick r:id="rId3"/>
              </a:rPr>
              <a:t>https://ral.ucar.edu/tool/fuel-moisture-content-retrievals</a:t>
            </a:r>
            <a:endParaRPr sz="1400"/>
          </a:p>
          <a:p>
            <a:pPr indent="-276701" lvl="0" marL="342900" rtl="0" algn="l">
              <a:lnSpc>
                <a:spcPct val="90000"/>
              </a:lnSpc>
              <a:spcBef>
                <a:spcPts val="800"/>
              </a:spcBef>
              <a:spcAft>
                <a:spcPts val="0"/>
              </a:spcAft>
              <a:buClr>
                <a:schemeClr val="dk1"/>
              </a:buClr>
              <a:buSzPct val="135714"/>
              <a:buChar char="•"/>
            </a:pPr>
            <a:r>
              <a:rPr lang="en" sz="1400"/>
              <a:t>Enhanced demonstration to have GOES16-ABI hourly retrievals at 2250 m (not originally planned)</a:t>
            </a:r>
            <a:endParaRPr/>
          </a:p>
          <a:p>
            <a:pPr indent="-276701" lvl="0" marL="342900" rtl="0" algn="l">
              <a:lnSpc>
                <a:spcPct val="90000"/>
              </a:lnSpc>
              <a:spcBef>
                <a:spcPts val="800"/>
              </a:spcBef>
              <a:spcAft>
                <a:spcPts val="0"/>
              </a:spcAft>
              <a:buClr>
                <a:schemeClr val="dk1"/>
              </a:buClr>
              <a:buSzPct val="135714"/>
              <a:buChar char="•"/>
            </a:pPr>
            <a:r>
              <a:rPr lang="en" sz="1400"/>
              <a:t>Developing a visualization app (leveraging resources from other projects): </a:t>
            </a:r>
            <a:r>
              <a:rPr lang="en" sz="1400" u="sng">
                <a:solidFill>
                  <a:schemeClr val="hlink"/>
                </a:solidFill>
                <a:hlinkClick r:id="rId4"/>
              </a:rPr>
              <a:t>https://fmc.ral.ucar.edu/</a:t>
            </a:r>
            <a:endParaRPr sz="1400"/>
          </a:p>
        </p:txBody>
      </p:sp>
      <p:pic>
        <p:nvPicPr>
          <p:cNvPr id="549" name="Google Shape;549;p75"/>
          <p:cNvPicPr preferRelativeResize="0"/>
          <p:nvPr/>
        </p:nvPicPr>
        <p:blipFill rotWithShape="1">
          <a:blip r:embed="rId5">
            <a:alphaModFix/>
          </a:blip>
          <a:srcRect b="0" l="0" r="0" t="0"/>
          <a:stretch/>
        </p:blipFill>
        <p:spPr>
          <a:xfrm>
            <a:off x="60157" y="1780674"/>
            <a:ext cx="6194725" cy="2963613"/>
          </a:xfrm>
          <a:prstGeom prst="rect">
            <a:avLst/>
          </a:prstGeom>
          <a:noFill/>
          <a:ln>
            <a:noFill/>
          </a:ln>
        </p:spPr>
      </p:pic>
      <p:pic>
        <p:nvPicPr>
          <p:cNvPr id="550" name="Google Shape;550;p75"/>
          <p:cNvPicPr preferRelativeResize="0"/>
          <p:nvPr/>
        </p:nvPicPr>
        <p:blipFill rotWithShape="1">
          <a:blip r:embed="rId6">
            <a:alphaModFix/>
          </a:blip>
          <a:srcRect b="0" l="0" r="0" t="0"/>
          <a:stretch/>
        </p:blipFill>
        <p:spPr>
          <a:xfrm>
            <a:off x="5776697" y="1989307"/>
            <a:ext cx="3130130" cy="2546347"/>
          </a:xfrm>
          <a:prstGeom prst="rect">
            <a:avLst/>
          </a:prstGeom>
          <a:noFill/>
          <a:ln>
            <a:noFill/>
          </a:ln>
        </p:spPr>
      </p:pic>
      <p:sp>
        <p:nvSpPr>
          <p:cNvPr id="551" name="Google Shape;551;p75"/>
          <p:cNvSpPr txBox="1"/>
          <p:nvPr/>
        </p:nvSpPr>
        <p:spPr>
          <a:xfrm>
            <a:off x="6912142" y="4524554"/>
            <a:ext cx="2039400" cy="40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30-day composite June 20 2023</a:t>
            </a:r>
            <a:endParaRPr sz="1100"/>
          </a:p>
        </p:txBody>
      </p:sp>
      <p:sp>
        <p:nvSpPr>
          <p:cNvPr id="552" name="Google Shape;552;p75"/>
          <p:cNvSpPr txBox="1"/>
          <p:nvPr/>
        </p:nvSpPr>
        <p:spPr>
          <a:xfrm>
            <a:off x="1400210" y="4524554"/>
            <a:ext cx="12693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February 3 2023</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6"/>
          <p:cNvSpPr txBox="1"/>
          <p:nvPr>
            <p:ph idx="1" type="body"/>
          </p:nvPr>
        </p:nvSpPr>
        <p:spPr>
          <a:xfrm>
            <a:off x="1439400" y="1647450"/>
            <a:ext cx="6265200" cy="1848600"/>
          </a:xfrm>
          <a:prstGeom prst="rect">
            <a:avLst/>
          </a:prstGeom>
        </p:spPr>
        <p:txBody>
          <a:bodyPr anchorCtr="0" anchor="ctr" bIns="0" lIns="0" spcFirstLastPara="1" rIns="0" wrap="square" tIns="0">
            <a:normAutofit/>
          </a:bodyPr>
          <a:lstStyle/>
          <a:p>
            <a:pPr indent="0" lvl="0" marL="0" rtl="0" algn="ctr">
              <a:spcBef>
                <a:spcPts val="0"/>
              </a:spcBef>
              <a:spcAft>
                <a:spcPts val="0"/>
              </a:spcAft>
              <a:buNone/>
            </a:pPr>
            <a:r>
              <a:rPr lang="en" sz="3000"/>
              <a:t>Examples and other applications</a:t>
            </a:r>
            <a:endParaRPr sz="3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7"/>
          <p:cNvSpPr txBox="1"/>
          <p:nvPr/>
        </p:nvSpPr>
        <p:spPr>
          <a:xfrm>
            <a:off x="476950" y="715625"/>
            <a:ext cx="3763200" cy="4063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By utilizing derived flood maps, one can create a global or regional assessment of the number of days a given area is flooded for a given year (or longer time period).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 sz="1800">
                <a:solidFill>
                  <a:schemeClr val="dk1"/>
                </a:solidFill>
                <a:latin typeface="Calibri"/>
                <a:ea typeface="Calibri"/>
                <a:cs typeface="Calibri"/>
                <a:sym typeface="Calibri"/>
              </a:rPr>
              <a:t>This can help assess where the most flood prone regions are and help with flood mitigation/preparedness efforts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 sz="1800">
                <a:solidFill>
                  <a:schemeClr val="dk1"/>
                </a:solidFill>
                <a:latin typeface="Calibri"/>
                <a:ea typeface="Calibri"/>
                <a:cs typeface="Calibri"/>
                <a:sym typeface="Calibri"/>
              </a:rPr>
              <a:t>Currently NOAA has the VIIRS daily and 5-day flood maps for (2012-2020) to begin this effort, which is freely available to users for analysis.</a:t>
            </a:r>
            <a:endParaRPr sz="1800">
              <a:solidFill>
                <a:schemeClr val="dk1"/>
              </a:solidFill>
              <a:latin typeface="Calibri"/>
              <a:ea typeface="Calibri"/>
              <a:cs typeface="Calibri"/>
              <a:sym typeface="Calibri"/>
            </a:endParaRPr>
          </a:p>
        </p:txBody>
      </p:sp>
      <p:pic>
        <p:nvPicPr>
          <p:cNvPr id="563" name="Google Shape;563;p77"/>
          <p:cNvPicPr preferRelativeResize="0"/>
          <p:nvPr/>
        </p:nvPicPr>
        <p:blipFill rotWithShape="1">
          <a:blip r:embed="rId3">
            <a:alphaModFix/>
          </a:blip>
          <a:srcRect b="0" l="0" r="0" t="0"/>
          <a:stretch/>
        </p:blipFill>
        <p:spPr>
          <a:xfrm>
            <a:off x="5365491" y="4537233"/>
            <a:ext cx="2235200" cy="406400"/>
          </a:xfrm>
          <a:prstGeom prst="rect">
            <a:avLst/>
          </a:prstGeom>
          <a:noFill/>
          <a:ln>
            <a:noFill/>
          </a:ln>
        </p:spPr>
      </p:pic>
      <p:pic>
        <p:nvPicPr>
          <p:cNvPr descr="Map&#10;&#10;Description automatically generated" id="564" name="Google Shape;564;p77"/>
          <p:cNvPicPr preferRelativeResize="0"/>
          <p:nvPr/>
        </p:nvPicPr>
        <p:blipFill rotWithShape="1">
          <a:blip r:embed="rId4">
            <a:alphaModFix/>
          </a:blip>
          <a:srcRect b="0" l="0" r="0" t="0"/>
          <a:stretch/>
        </p:blipFill>
        <p:spPr>
          <a:xfrm>
            <a:off x="4334616" y="784700"/>
            <a:ext cx="4296960" cy="3509175"/>
          </a:xfrm>
          <a:prstGeom prst="rect">
            <a:avLst/>
          </a:prstGeom>
          <a:noFill/>
          <a:ln>
            <a:noFill/>
          </a:ln>
        </p:spPr>
      </p:pic>
      <p:sp>
        <p:nvSpPr>
          <p:cNvPr id="565" name="Google Shape;565;p77"/>
          <p:cNvSpPr/>
          <p:nvPr/>
        </p:nvSpPr>
        <p:spPr>
          <a:xfrm>
            <a:off x="506225" y="88255"/>
            <a:ext cx="6075600" cy="520500"/>
          </a:xfrm>
          <a:prstGeom prst="snip2DiagRect">
            <a:avLst>
              <a:gd fmla="val 0" name="adj1"/>
              <a:gd fmla="val 35965" name="adj2"/>
            </a:avLst>
          </a:prstGeom>
          <a:solidFill>
            <a:schemeClr val="accent1"/>
          </a:solidFill>
          <a:ln cap="flat" cmpd="sng" w="28575">
            <a:solidFill>
              <a:srgbClr val="FFC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400">
                <a:solidFill>
                  <a:schemeClr val="lt1"/>
                </a:solidFill>
                <a:latin typeface="Calibri"/>
                <a:ea typeface="Calibri"/>
                <a:cs typeface="Calibri"/>
                <a:sym typeface="Calibri"/>
              </a:rPr>
              <a:t>Satellites</a:t>
            </a:r>
            <a:r>
              <a:rPr lang="en" sz="2400">
                <a:solidFill>
                  <a:schemeClr val="lt1"/>
                </a:solidFill>
                <a:latin typeface="Calibri"/>
                <a:ea typeface="Calibri"/>
                <a:cs typeface="Calibri"/>
                <a:sym typeface="Calibri"/>
              </a:rPr>
              <a:t> as a </a:t>
            </a:r>
            <a:r>
              <a:rPr i="1" lang="en" sz="2400">
                <a:solidFill>
                  <a:schemeClr val="lt1"/>
                </a:solidFill>
                <a:latin typeface="Calibri"/>
                <a:ea typeface="Calibri"/>
                <a:cs typeface="Calibri"/>
                <a:sym typeface="Calibri"/>
              </a:rPr>
              <a:t>tool to assess </a:t>
            </a:r>
            <a:r>
              <a:rPr b="1" i="1" lang="en" sz="2400">
                <a:solidFill>
                  <a:schemeClr val="lt1"/>
                </a:solidFill>
                <a:latin typeface="Calibri"/>
                <a:ea typeface="Calibri"/>
                <a:cs typeface="Calibri"/>
                <a:sym typeface="Calibri"/>
              </a:rPr>
              <a:t>flood risk</a:t>
            </a:r>
            <a:endParaRPr b="1" i="1" sz="24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8"/>
          <p:cNvSpPr txBox="1"/>
          <p:nvPr/>
        </p:nvSpPr>
        <p:spPr>
          <a:xfrm>
            <a:off x="1001600" y="4489525"/>
            <a:ext cx="3433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2"/>
                </a:solidFill>
              </a:rPr>
              <a:t>And many others!</a:t>
            </a:r>
            <a:endParaRPr sz="2200">
              <a:solidFill>
                <a:schemeClr val="dk2"/>
              </a:solidFill>
            </a:endParaRPr>
          </a:p>
        </p:txBody>
      </p:sp>
      <p:sp>
        <p:nvSpPr>
          <p:cNvPr id="571" name="Google Shape;571;p78"/>
          <p:cNvSpPr/>
          <p:nvPr/>
        </p:nvSpPr>
        <p:spPr>
          <a:xfrm>
            <a:off x="506225" y="88255"/>
            <a:ext cx="6075600" cy="520500"/>
          </a:xfrm>
          <a:prstGeom prst="snip2DiagRect">
            <a:avLst>
              <a:gd fmla="val 0" name="adj1"/>
              <a:gd fmla="val 35965" name="adj2"/>
            </a:avLst>
          </a:prstGeom>
          <a:solidFill>
            <a:schemeClr val="accent1"/>
          </a:solidFill>
          <a:ln cap="flat" cmpd="sng" w="28575">
            <a:solidFill>
              <a:srgbClr val="FFC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400">
                <a:solidFill>
                  <a:schemeClr val="lt1"/>
                </a:solidFill>
                <a:latin typeface="Calibri"/>
                <a:ea typeface="Calibri"/>
                <a:cs typeface="Calibri"/>
                <a:sym typeface="Calibri"/>
              </a:rPr>
              <a:t>Sample of current users</a:t>
            </a:r>
            <a:endParaRPr b="1" i="1" sz="2400">
              <a:solidFill>
                <a:schemeClr val="lt1"/>
              </a:solidFill>
              <a:latin typeface="Calibri"/>
              <a:ea typeface="Calibri"/>
              <a:cs typeface="Calibri"/>
              <a:sym typeface="Calibri"/>
            </a:endParaRPr>
          </a:p>
        </p:txBody>
      </p:sp>
      <p:pic>
        <p:nvPicPr>
          <p:cNvPr id="572" name="Google Shape;572;p78"/>
          <p:cNvPicPr preferRelativeResize="0"/>
          <p:nvPr/>
        </p:nvPicPr>
        <p:blipFill rotWithShape="1">
          <a:blip r:embed="rId3">
            <a:alphaModFix/>
          </a:blip>
          <a:srcRect b="0" l="0" r="0" t="0"/>
          <a:stretch/>
        </p:blipFill>
        <p:spPr>
          <a:xfrm>
            <a:off x="739749" y="926651"/>
            <a:ext cx="1743347" cy="1004634"/>
          </a:xfrm>
          <a:prstGeom prst="rect">
            <a:avLst/>
          </a:prstGeom>
          <a:noFill/>
          <a:ln>
            <a:noFill/>
          </a:ln>
        </p:spPr>
      </p:pic>
      <p:pic>
        <p:nvPicPr>
          <p:cNvPr id="573" name="Google Shape;573;p78"/>
          <p:cNvPicPr preferRelativeResize="0"/>
          <p:nvPr/>
        </p:nvPicPr>
        <p:blipFill rotWithShape="1">
          <a:blip r:embed="rId4">
            <a:alphaModFix/>
          </a:blip>
          <a:srcRect b="0" l="0" r="0" t="0"/>
          <a:stretch/>
        </p:blipFill>
        <p:spPr>
          <a:xfrm>
            <a:off x="2880546" y="926651"/>
            <a:ext cx="2164456" cy="1004625"/>
          </a:xfrm>
          <a:prstGeom prst="rect">
            <a:avLst/>
          </a:prstGeom>
          <a:noFill/>
          <a:ln>
            <a:noFill/>
          </a:ln>
        </p:spPr>
      </p:pic>
      <p:pic>
        <p:nvPicPr>
          <p:cNvPr id="574" name="Google Shape;574;p78"/>
          <p:cNvPicPr preferRelativeResize="0"/>
          <p:nvPr/>
        </p:nvPicPr>
        <p:blipFill rotWithShape="1">
          <a:blip r:embed="rId5">
            <a:alphaModFix/>
          </a:blip>
          <a:srcRect b="0" l="0" r="0" t="0"/>
          <a:stretch/>
        </p:blipFill>
        <p:spPr>
          <a:xfrm>
            <a:off x="5481247" y="926652"/>
            <a:ext cx="1992453" cy="1004625"/>
          </a:xfrm>
          <a:prstGeom prst="rect">
            <a:avLst/>
          </a:prstGeom>
          <a:noFill/>
          <a:ln>
            <a:noFill/>
          </a:ln>
        </p:spPr>
      </p:pic>
      <p:pic>
        <p:nvPicPr>
          <p:cNvPr id="575" name="Google Shape;575;p78"/>
          <p:cNvPicPr preferRelativeResize="0"/>
          <p:nvPr/>
        </p:nvPicPr>
        <p:blipFill rotWithShape="1">
          <a:blip r:embed="rId6">
            <a:alphaModFix/>
          </a:blip>
          <a:srcRect b="0" l="16807" r="15174" t="0"/>
          <a:stretch/>
        </p:blipFill>
        <p:spPr>
          <a:xfrm>
            <a:off x="7754344" y="878600"/>
            <a:ext cx="1151830" cy="1100725"/>
          </a:xfrm>
          <a:prstGeom prst="rect">
            <a:avLst/>
          </a:prstGeom>
          <a:noFill/>
          <a:ln>
            <a:noFill/>
          </a:ln>
        </p:spPr>
      </p:pic>
      <p:pic>
        <p:nvPicPr>
          <p:cNvPr id="576" name="Google Shape;576;p78"/>
          <p:cNvPicPr preferRelativeResize="0"/>
          <p:nvPr/>
        </p:nvPicPr>
        <p:blipFill rotWithShape="1">
          <a:blip r:embed="rId7">
            <a:alphaModFix/>
          </a:blip>
          <a:srcRect b="0" l="0" r="0" t="0"/>
          <a:stretch/>
        </p:blipFill>
        <p:spPr>
          <a:xfrm>
            <a:off x="617223" y="2070073"/>
            <a:ext cx="2388975" cy="670325"/>
          </a:xfrm>
          <a:prstGeom prst="rect">
            <a:avLst/>
          </a:prstGeom>
          <a:noFill/>
          <a:ln>
            <a:noFill/>
          </a:ln>
        </p:spPr>
      </p:pic>
      <p:pic>
        <p:nvPicPr>
          <p:cNvPr id="577" name="Google Shape;577;p78"/>
          <p:cNvPicPr preferRelativeResize="0"/>
          <p:nvPr/>
        </p:nvPicPr>
        <p:blipFill rotWithShape="1">
          <a:blip r:embed="rId8">
            <a:alphaModFix/>
          </a:blip>
          <a:srcRect b="0" l="0" r="0" t="0"/>
          <a:stretch/>
        </p:blipFill>
        <p:spPr>
          <a:xfrm>
            <a:off x="576050" y="3059349"/>
            <a:ext cx="2388975" cy="841689"/>
          </a:xfrm>
          <a:prstGeom prst="rect">
            <a:avLst/>
          </a:prstGeom>
          <a:noFill/>
          <a:ln>
            <a:noFill/>
          </a:ln>
        </p:spPr>
      </p:pic>
      <p:pic>
        <p:nvPicPr>
          <p:cNvPr id="578" name="Google Shape;578;p78"/>
          <p:cNvPicPr preferRelativeResize="0"/>
          <p:nvPr/>
        </p:nvPicPr>
        <p:blipFill rotWithShape="1">
          <a:blip r:embed="rId9">
            <a:alphaModFix/>
          </a:blip>
          <a:srcRect b="0" l="0" r="0" t="0"/>
          <a:stretch/>
        </p:blipFill>
        <p:spPr>
          <a:xfrm>
            <a:off x="6494780" y="1998752"/>
            <a:ext cx="1620293" cy="1100725"/>
          </a:xfrm>
          <a:prstGeom prst="rect">
            <a:avLst/>
          </a:prstGeom>
          <a:noFill/>
          <a:ln>
            <a:noFill/>
          </a:ln>
        </p:spPr>
      </p:pic>
      <p:pic>
        <p:nvPicPr>
          <p:cNvPr id="579" name="Google Shape;579;p78"/>
          <p:cNvPicPr preferRelativeResize="0"/>
          <p:nvPr/>
        </p:nvPicPr>
        <p:blipFill rotWithShape="1">
          <a:blip r:embed="rId10">
            <a:alphaModFix/>
          </a:blip>
          <a:srcRect b="0" l="0" r="0" t="0"/>
          <a:stretch/>
        </p:blipFill>
        <p:spPr>
          <a:xfrm>
            <a:off x="4781364" y="3074049"/>
            <a:ext cx="1358714" cy="1100725"/>
          </a:xfrm>
          <a:prstGeom prst="rect">
            <a:avLst/>
          </a:prstGeom>
          <a:noFill/>
          <a:ln>
            <a:noFill/>
          </a:ln>
        </p:spPr>
      </p:pic>
      <p:pic>
        <p:nvPicPr>
          <p:cNvPr id="580" name="Google Shape;580;p78"/>
          <p:cNvPicPr preferRelativeResize="0"/>
          <p:nvPr/>
        </p:nvPicPr>
        <p:blipFill rotWithShape="1">
          <a:blip r:embed="rId11">
            <a:alphaModFix/>
          </a:blip>
          <a:srcRect b="20980" l="0" r="0" t="25099"/>
          <a:stretch/>
        </p:blipFill>
        <p:spPr>
          <a:xfrm>
            <a:off x="4339251" y="2241960"/>
            <a:ext cx="2085050" cy="614350"/>
          </a:xfrm>
          <a:prstGeom prst="rect">
            <a:avLst/>
          </a:prstGeom>
          <a:noFill/>
          <a:ln>
            <a:noFill/>
          </a:ln>
        </p:spPr>
      </p:pic>
      <p:pic>
        <p:nvPicPr>
          <p:cNvPr id="581" name="Google Shape;581;p78"/>
          <p:cNvPicPr preferRelativeResize="0"/>
          <p:nvPr/>
        </p:nvPicPr>
        <p:blipFill rotWithShape="1">
          <a:blip r:embed="rId12">
            <a:alphaModFix/>
          </a:blip>
          <a:srcRect b="0" l="0" r="0" t="0"/>
          <a:stretch/>
        </p:blipFill>
        <p:spPr>
          <a:xfrm>
            <a:off x="6245027" y="3048504"/>
            <a:ext cx="1151825" cy="1151825"/>
          </a:xfrm>
          <a:prstGeom prst="rect">
            <a:avLst/>
          </a:prstGeom>
          <a:noFill/>
          <a:ln>
            <a:noFill/>
          </a:ln>
        </p:spPr>
      </p:pic>
      <p:pic>
        <p:nvPicPr>
          <p:cNvPr id="582" name="Google Shape;582;p78"/>
          <p:cNvPicPr preferRelativeResize="0"/>
          <p:nvPr/>
        </p:nvPicPr>
        <p:blipFill rotWithShape="1">
          <a:blip r:embed="rId13">
            <a:alphaModFix/>
          </a:blip>
          <a:srcRect b="0" l="0" r="0" t="0"/>
          <a:stretch/>
        </p:blipFill>
        <p:spPr>
          <a:xfrm>
            <a:off x="7720901" y="3181575"/>
            <a:ext cx="1218713" cy="1018750"/>
          </a:xfrm>
          <a:prstGeom prst="rect">
            <a:avLst/>
          </a:prstGeom>
          <a:noFill/>
          <a:ln>
            <a:noFill/>
          </a:ln>
        </p:spPr>
      </p:pic>
      <p:pic>
        <p:nvPicPr>
          <p:cNvPr id="583" name="Google Shape;583;p78"/>
          <p:cNvPicPr preferRelativeResize="0"/>
          <p:nvPr/>
        </p:nvPicPr>
        <p:blipFill rotWithShape="1">
          <a:blip r:embed="rId14">
            <a:alphaModFix/>
          </a:blip>
          <a:srcRect b="0" l="0" r="0" t="0"/>
          <a:stretch/>
        </p:blipFill>
        <p:spPr>
          <a:xfrm>
            <a:off x="3334622" y="3122099"/>
            <a:ext cx="1004625" cy="1004625"/>
          </a:xfrm>
          <a:prstGeom prst="rect">
            <a:avLst/>
          </a:prstGeom>
          <a:noFill/>
          <a:ln>
            <a:noFill/>
          </a:ln>
        </p:spPr>
      </p:pic>
      <p:pic>
        <p:nvPicPr>
          <p:cNvPr id="584" name="Google Shape;584;p78"/>
          <p:cNvPicPr preferRelativeResize="0"/>
          <p:nvPr/>
        </p:nvPicPr>
        <p:blipFill rotWithShape="1">
          <a:blip r:embed="rId15">
            <a:alphaModFix/>
          </a:blip>
          <a:srcRect b="0" l="20382" r="23714" t="0"/>
          <a:stretch/>
        </p:blipFill>
        <p:spPr>
          <a:xfrm>
            <a:off x="3204531" y="2021384"/>
            <a:ext cx="886545" cy="1100725"/>
          </a:xfrm>
          <a:prstGeom prst="rect">
            <a:avLst/>
          </a:prstGeom>
          <a:noFill/>
          <a:ln>
            <a:noFill/>
          </a:ln>
        </p:spPr>
      </p:pic>
      <p:pic>
        <p:nvPicPr>
          <p:cNvPr descr="A logo of a green and blue sky&#10;&#10;Description automatically generated" id="585" name="Google Shape;585;p78"/>
          <p:cNvPicPr preferRelativeResize="0"/>
          <p:nvPr/>
        </p:nvPicPr>
        <p:blipFill rotWithShape="1">
          <a:blip r:embed="rId16">
            <a:alphaModFix/>
          </a:blip>
          <a:srcRect b="0" l="0" r="0" t="0"/>
          <a:stretch/>
        </p:blipFill>
        <p:spPr>
          <a:xfrm>
            <a:off x="7925722" y="4200328"/>
            <a:ext cx="694830" cy="8610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9"/>
          <p:cNvSpPr txBox="1"/>
          <p:nvPr/>
        </p:nvSpPr>
        <p:spPr>
          <a:xfrm>
            <a:off x="1712625" y="4379201"/>
            <a:ext cx="6728400" cy="692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Li, S.; Goldberg, M.D.; Sjoberg, W.; Zhou, L.; Nandi, S.; Chowdhury, N.; Straka, W., III; Yang, T.; Sun, D. Assessment of the Catastrophic Asia Floods and Potentially Affected Population in Summer 2020 Using VIIRS Flood Products. </a:t>
            </a:r>
            <a:r>
              <a:rPr i="1" lang="en" sz="1100">
                <a:solidFill>
                  <a:schemeClr val="dk1"/>
                </a:solidFill>
                <a:latin typeface="Calibri"/>
                <a:ea typeface="Calibri"/>
                <a:cs typeface="Calibri"/>
                <a:sym typeface="Calibri"/>
              </a:rPr>
              <a:t>Remote Sens.</a:t>
            </a:r>
            <a:r>
              <a:rPr lang="en" sz="1100">
                <a:solidFill>
                  <a:schemeClr val="dk1"/>
                </a:solidFill>
                <a:latin typeface="Calibri"/>
                <a:ea typeface="Calibri"/>
                <a:cs typeface="Calibri"/>
                <a:sym typeface="Calibri"/>
              </a:rPr>
              <a:t> </a:t>
            </a:r>
            <a:r>
              <a:rPr b="1" lang="en" sz="1100">
                <a:solidFill>
                  <a:schemeClr val="dk1"/>
                </a:solidFill>
                <a:latin typeface="Calibri"/>
                <a:ea typeface="Calibri"/>
                <a:cs typeface="Calibri"/>
                <a:sym typeface="Calibri"/>
              </a:rPr>
              <a:t>2020</a:t>
            </a:r>
            <a:r>
              <a:rPr lang="en" sz="1100">
                <a:solidFill>
                  <a:schemeClr val="dk1"/>
                </a:solidFill>
                <a:latin typeface="Calibri"/>
                <a:ea typeface="Calibri"/>
                <a:cs typeface="Calibri"/>
                <a:sym typeface="Calibri"/>
              </a:rPr>
              <a:t>, </a:t>
            </a:r>
            <a:r>
              <a:rPr i="1" lang="en" sz="1100">
                <a:solidFill>
                  <a:schemeClr val="dk1"/>
                </a:solidFill>
                <a:latin typeface="Calibri"/>
                <a:ea typeface="Calibri"/>
                <a:cs typeface="Calibri"/>
                <a:sym typeface="Calibri"/>
              </a:rPr>
              <a:t>12</a:t>
            </a:r>
            <a:r>
              <a:rPr lang="en" sz="1100">
                <a:solidFill>
                  <a:schemeClr val="dk1"/>
                </a:solidFill>
                <a:latin typeface="Calibri"/>
                <a:ea typeface="Calibri"/>
                <a:cs typeface="Calibri"/>
                <a:sym typeface="Calibri"/>
              </a:rPr>
              <a:t>, 3176. https://doi.org/10.3390/rs12193176 </a:t>
            </a:r>
            <a:endParaRPr sz="1800">
              <a:solidFill>
                <a:schemeClr val="dk1"/>
              </a:solidFill>
              <a:latin typeface="Calibri"/>
              <a:ea typeface="Calibri"/>
              <a:cs typeface="Calibri"/>
              <a:sym typeface="Calibri"/>
            </a:endParaRPr>
          </a:p>
        </p:txBody>
      </p:sp>
      <p:pic>
        <p:nvPicPr>
          <p:cNvPr id="591" name="Google Shape;591;p79"/>
          <p:cNvPicPr preferRelativeResize="0"/>
          <p:nvPr/>
        </p:nvPicPr>
        <p:blipFill rotWithShape="1">
          <a:blip r:embed="rId3">
            <a:alphaModFix/>
          </a:blip>
          <a:srcRect b="0" l="0" r="0" t="0"/>
          <a:stretch/>
        </p:blipFill>
        <p:spPr>
          <a:xfrm>
            <a:off x="433099" y="1684675"/>
            <a:ext cx="3346601" cy="2366148"/>
          </a:xfrm>
          <a:prstGeom prst="rect">
            <a:avLst/>
          </a:prstGeom>
          <a:noFill/>
          <a:ln>
            <a:noFill/>
          </a:ln>
        </p:spPr>
      </p:pic>
      <p:pic>
        <p:nvPicPr>
          <p:cNvPr id="592" name="Google Shape;592;p79"/>
          <p:cNvPicPr preferRelativeResize="0"/>
          <p:nvPr/>
        </p:nvPicPr>
        <p:blipFill rotWithShape="1">
          <a:blip r:embed="rId4">
            <a:alphaModFix/>
          </a:blip>
          <a:srcRect b="0" l="0" r="0" t="0"/>
          <a:stretch/>
        </p:blipFill>
        <p:spPr>
          <a:xfrm>
            <a:off x="5841425" y="1685097"/>
            <a:ext cx="3346599" cy="2365308"/>
          </a:xfrm>
          <a:prstGeom prst="rect">
            <a:avLst/>
          </a:prstGeom>
          <a:noFill/>
          <a:ln>
            <a:noFill/>
          </a:ln>
        </p:spPr>
      </p:pic>
      <p:sp>
        <p:nvSpPr>
          <p:cNvPr id="593" name="Google Shape;593;p79"/>
          <p:cNvSpPr txBox="1"/>
          <p:nvPr/>
        </p:nvSpPr>
        <p:spPr>
          <a:xfrm>
            <a:off x="4213906" y="2592394"/>
            <a:ext cx="1211100" cy="5541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None/>
            </a:pPr>
            <a:r>
              <a:rPr lang="en" sz="1200">
                <a:solidFill>
                  <a:schemeClr val="dk1"/>
                </a:solidFill>
                <a:latin typeface="Calibri"/>
                <a:ea typeface="Calibri"/>
                <a:cs typeface="Calibri"/>
                <a:sym typeface="Calibri"/>
              </a:rPr>
              <a:t>ArcGIS or similar application</a:t>
            </a:r>
            <a:endParaRPr sz="1200">
              <a:solidFill>
                <a:schemeClr val="dk1"/>
              </a:solidFill>
              <a:latin typeface="Calibri"/>
              <a:ea typeface="Calibri"/>
              <a:cs typeface="Calibri"/>
              <a:sym typeface="Calibri"/>
            </a:endParaRPr>
          </a:p>
        </p:txBody>
      </p:sp>
      <p:grpSp>
        <p:nvGrpSpPr>
          <p:cNvPr id="594" name="Google Shape;594;p79"/>
          <p:cNvGrpSpPr/>
          <p:nvPr/>
        </p:nvGrpSpPr>
        <p:grpSpPr>
          <a:xfrm>
            <a:off x="3870513" y="810000"/>
            <a:ext cx="1880100" cy="1129800"/>
            <a:chOff x="3801025" y="733800"/>
            <a:chExt cx="1880100" cy="1129800"/>
          </a:xfrm>
        </p:grpSpPr>
        <p:sp>
          <p:nvSpPr>
            <p:cNvPr id="595" name="Google Shape;595;p79"/>
            <p:cNvSpPr/>
            <p:nvPr/>
          </p:nvSpPr>
          <p:spPr>
            <a:xfrm>
              <a:off x="3801025" y="733800"/>
              <a:ext cx="1880100" cy="1129800"/>
            </a:xfrm>
            <a:prstGeom prst="ellipse">
              <a:avLst/>
            </a:prstGeom>
            <a:solidFill>
              <a:srgbClr val="6AA84F"/>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79"/>
            <p:cNvSpPr txBox="1"/>
            <p:nvPr/>
          </p:nvSpPr>
          <p:spPr>
            <a:xfrm>
              <a:off x="4135538" y="990900"/>
              <a:ext cx="1211100" cy="692700"/>
            </a:xfrm>
            <a:prstGeom prst="rect">
              <a:avLst/>
            </a:prstGeom>
            <a:noFill/>
            <a:ln>
              <a:noFill/>
            </a:ln>
          </p:spPr>
          <p:txBody>
            <a:bodyPr anchorCtr="0" anchor="t" bIns="91425" lIns="91425" spcFirstLastPara="1" rIns="91425" wrap="square" tIns="91425">
              <a:normAutofit fontScale="55000"/>
            </a:bodyPr>
            <a:lstStyle/>
            <a:p>
              <a:pPr indent="0" lvl="0" marL="0" marR="0" rtl="0" algn="ctr">
                <a:spcBef>
                  <a:spcPts val="0"/>
                </a:spcBef>
                <a:spcAft>
                  <a:spcPts val="0"/>
                </a:spcAft>
                <a:buNone/>
              </a:pPr>
              <a:r>
                <a:rPr lang="en" sz="1800">
                  <a:solidFill>
                    <a:srgbClr val="FFFFFF"/>
                  </a:solidFill>
                  <a:latin typeface="Calibri"/>
                  <a:ea typeface="Calibri"/>
                  <a:cs typeface="Calibri"/>
                  <a:sym typeface="Calibri"/>
                </a:rPr>
                <a:t>Population or other socio-economic database</a:t>
              </a:r>
              <a:endParaRPr sz="1800">
                <a:solidFill>
                  <a:srgbClr val="FFFFFF"/>
                </a:solidFill>
                <a:latin typeface="Calibri"/>
                <a:ea typeface="Calibri"/>
                <a:cs typeface="Calibri"/>
                <a:sym typeface="Calibri"/>
              </a:endParaRPr>
            </a:p>
          </p:txBody>
        </p:sp>
      </p:grpSp>
      <p:cxnSp>
        <p:nvCxnSpPr>
          <p:cNvPr id="597" name="Google Shape;597;p79"/>
          <p:cNvCxnSpPr>
            <a:stCxn id="591" idx="3"/>
          </p:cNvCxnSpPr>
          <p:nvPr/>
        </p:nvCxnSpPr>
        <p:spPr>
          <a:xfrm>
            <a:off x="3779700" y="2867749"/>
            <a:ext cx="514800" cy="900"/>
          </a:xfrm>
          <a:prstGeom prst="straightConnector1">
            <a:avLst/>
          </a:prstGeom>
          <a:noFill/>
          <a:ln cap="flat" cmpd="sng" w="28575">
            <a:solidFill>
              <a:srgbClr val="FF0000"/>
            </a:solidFill>
            <a:prstDash val="solid"/>
            <a:round/>
            <a:headEnd len="sm" w="sm" type="none"/>
            <a:tailEnd len="med" w="med" type="triangle"/>
          </a:ln>
        </p:spPr>
      </p:cxnSp>
      <p:cxnSp>
        <p:nvCxnSpPr>
          <p:cNvPr id="598" name="Google Shape;598;p79"/>
          <p:cNvCxnSpPr>
            <a:endCxn id="592" idx="1"/>
          </p:cNvCxnSpPr>
          <p:nvPr/>
        </p:nvCxnSpPr>
        <p:spPr>
          <a:xfrm flipH="1" rot="10800000">
            <a:off x="5344325" y="2867751"/>
            <a:ext cx="497100" cy="900"/>
          </a:xfrm>
          <a:prstGeom prst="straightConnector1">
            <a:avLst/>
          </a:prstGeom>
          <a:noFill/>
          <a:ln cap="flat" cmpd="sng" w="28575">
            <a:solidFill>
              <a:srgbClr val="FF0000"/>
            </a:solidFill>
            <a:prstDash val="solid"/>
            <a:round/>
            <a:headEnd len="sm" w="sm" type="none"/>
            <a:tailEnd len="med" w="med" type="triangle"/>
          </a:ln>
        </p:spPr>
      </p:cxnSp>
      <p:cxnSp>
        <p:nvCxnSpPr>
          <p:cNvPr id="599" name="Google Shape;599;p79"/>
          <p:cNvCxnSpPr>
            <a:stCxn id="595" idx="4"/>
          </p:cNvCxnSpPr>
          <p:nvPr/>
        </p:nvCxnSpPr>
        <p:spPr>
          <a:xfrm>
            <a:off x="4810563" y="1939800"/>
            <a:ext cx="2100" cy="690900"/>
          </a:xfrm>
          <a:prstGeom prst="straightConnector1">
            <a:avLst/>
          </a:prstGeom>
          <a:noFill/>
          <a:ln cap="flat" cmpd="sng" w="28575">
            <a:solidFill>
              <a:srgbClr val="FF0000"/>
            </a:solidFill>
            <a:prstDash val="solid"/>
            <a:round/>
            <a:headEnd len="sm" w="sm" type="none"/>
            <a:tailEnd len="med" w="med" type="triangle"/>
          </a:ln>
        </p:spPr>
      </p:cxnSp>
      <p:sp>
        <p:nvSpPr>
          <p:cNvPr id="600" name="Google Shape;600;p79"/>
          <p:cNvSpPr/>
          <p:nvPr/>
        </p:nvSpPr>
        <p:spPr>
          <a:xfrm>
            <a:off x="598525" y="141575"/>
            <a:ext cx="6901500" cy="480900"/>
          </a:xfrm>
          <a:prstGeom prst="round2DiagRect">
            <a:avLst>
              <a:gd fmla="val 16667" name="adj1"/>
              <a:gd fmla="val 0" name="adj2"/>
            </a:avLst>
          </a:prstGeom>
          <a:solidFill>
            <a:schemeClr val="accent1"/>
          </a:solidFill>
          <a:ln cap="flat" cmpd="sng" w="12700">
            <a:solidFill>
              <a:srgbClr val="000A2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Tying satellite data and socio-economic information together</a:t>
            </a: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80"/>
          <p:cNvSpPr txBox="1"/>
          <p:nvPr>
            <p:ph type="title"/>
          </p:nvPr>
        </p:nvSpPr>
        <p:spPr>
          <a:xfrm>
            <a:off x="573225" y="452209"/>
            <a:ext cx="82797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2100"/>
              <a:buFont typeface="Calibri"/>
              <a:buNone/>
            </a:pPr>
            <a:r>
              <a:rPr i="1" lang="en" sz="3000"/>
              <a:t>Example cases </a:t>
            </a:r>
            <a:r>
              <a:rPr lang="en" sz="3000"/>
              <a:t>– </a:t>
            </a:r>
            <a:r>
              <a:rPr b="0" lang="en" sz="3000"/>
              <a:t>Australia Bureau of Meteorology</a:t>
            </a:r>
            <a:endParaRPr b="0" sz="3000"/>
          </a:p>
        </p:txBody>
      </p:sp>
      <p:pic>
        <p:nvPicPr>
          <p:cNvPr id="606" name="Google Shape;606;p80"/>
          <p:cNvPicPr preferRelativeResize="0"/>
          <p:nvPr/>
        </p:nvPicPr>
        <p:blipFill rotWithShape="1">
          <a:blip r:embed="rId3">
            <a:alphaModFix/>
          </a:blip>
          <a:srcRect b="0" l="0" r="0" t="0"/>
          <a:stretch/>
        </p:blipFill>
        <p:spPr>
          <a:xfrm>
            <a:off x="381000" y="1122240"/>
            <a:ext cx="8839198" cy="313165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81"/>
          <p:cNvPicPr preferRelativeResize="0"/>
          <p:nvPr/>
        </p:nvPicPr>
        <p:blipFill rotWithShape="1">
          <a:blip r:embed="rId3">
            <a:alphaModFix/>
          </a:blip>
          <a:srcRect b="0" l="0" r="0" t="0"/>
          <a:stretch/>
        </p:blipFill>
        <p:spPr>
          <a:xfrm>
            <a:off x="152400" y="152400"/>
            <a:ext cx="4701703" cy="4838699"/>
          </a:xfrm>
          <a:prstGeom prst="rect">
            <a:avLst/>
          </a:prstGeom>
          <a:noFill/>
          <a:ln>
            <a:noFill/>
          </a:ln>
        </p:spPr>
      </p:pic>
      <p:pic>
        <p:nvPicPr>
          <p:cNvPr id="612" name="Google Shape;612;p81"/>
          <p:cNvPicPr preferRelativeResize="0"/>
          <p:nvPr/>
        </p:nvPicPr>
        <p:blipFill rotWithShape="1">
          <a:blip r:embed="rId4">
            <a:alphaModFix/>
          </a:blip>
          <a:srcRect b="0" l="0" r="0" t="0"/>
          <a:stretch/>
        </p:blipFill>
        <p:spPr>
          <a:xfrm>
            <a:off x="5358328" y="152400"/>
            <a:ext cx="3421114" cy="4838702"/>
          </a:xfrm>
          <a:prstGeom prst="rect">
            <a:avLst/>
          </a:prstGeom>
          <a:noFill/>
          <a:ln>
            <a:noFill/>
          </a:ln>
        </p:spPr>
      </p:pic>
      <p:pic>
        <p:nvPicPr>
          <p:cNvPr id="613" name="Google Shape;613;p81"/>
          <p:cNvPicPr preferRelativeResize="0"/>
          <p:nvPr/>
        </p:nvPicPr>
        <p:blipFill rotWithShape="1">
          <a:blip r:embed="rId5">
            <a:alphaModFix/>
          </a:blip>
          <a:srcRect b="0" l="0" r="0" t="0"/>
          <a:stretch/>
        </p:blipFill>
        <p:spPr>
          <a:xfrm>
            <a:off x="4572000" y="869939"/>
            <a:ext cx="3751586" cy="2813690"/>
          </a:xfrm>
          <a:prstGeom prst="rect">
            <a:avLst/>
          </a:prstGeom>
          <a:noFill/>
          <a:ln>
            <a:noFill/>
          </a:ln>
        </p:spPr>
      </p:pic>
      <p:cxnSp>
        <p:nvCxnSpPr>
          <p:cNvPr id="614" name="Google Shape;614;p81"/>
          <p:cNvCxnSpPr/>
          <p:nvPr/>
        </p:nvCxnSpPr>
        <p:spPr>
          <a:xfrm rot="10800000">
            <a:off x="4183500" y="2390130"/>
            <a:ext cx="388500" cy="186000"/>
          </a:xfrm>
          <a:prstGeom prst="straightConnector1">
            <a:avLst/>
          </a:prstGeom>
          <a:noFill/>
          <a:ln cap="flat" cmpd="sng" w="50800">
            <a:solidFill>
              <a:srgbClr val="FF0000"/>
            </a:solidFill>
            <a:prstDash val="solid"/>
            <a:round/>
            <a:headEnd len="sm" w="sm" type="none"/>
            <a:tailEnd len="med" w="med" type="triangle"/>
          </a:ln>
        </p:spPr>
      </p:cxnSp>
      <p:sp>
        <p:nvSpPr>
          <p:cNvPr id="615" name="Google Shape;615;p81"/>
          <p:cNvSpPr txBox="1"/>
          <p:nvPr/>
        </p:nvSpPr>
        <p:spPr>
          <a:xfrm>
            <a:off x="5501004" y="3683629"/>
            <a:ext cx="2330700" cy="461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200" u="none" cap="none" strike="noStrike">
                <a:solidFill>
                  <a:srgbClr val="555555"/>
                </a:solidFill>
                <a:latin typeface="Arial"/>
                <a:ea typeface="Arial"/>
                <a:cs typeface="Arial"/>
                <a:sym typeface="Arial"/>
              </a:rPr>
              <a:t>Nooksack Falls, 14 November 2021 (video credit: Olivia Ray)</a:t>
            </a:r>
            <a:endParaRPr b="0" i="0" sz="12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14"/>
                                        </p:tgtEl>
                                        <p:attrNameLst>
                                          <p:attrName>style.visibility</p:attrName>
                                        </p:attrNameLst>
                                      </p:cBhvr>
                                      <p:to>
                                        <p:strVal val="visible"/>
                                      </p:to>
                                    </p:set>
                                    <p:anim calcmode="lin" valueType="num">
                                      <p:cBhvr additive="base">
                                        <p:cTn dur="500"/>
                                        <p:tgtEl>
                                          <p:spTgt spid="6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3"/>
                                        </p:tgtEl>
                                        <p:attrNameLst>
                                          <p:attrName>style.visibility</p:attrName>
                                        </p:attrNameLst>
                                      </p:cBhvr>
                                      <p:to>
                                        <p:strVal val="visible"/>
                                      </p:to>
                                    </p:set>
                                    <p:anim calcmode="lin" valueType="num">
                                      <p:cBhvr additive="base">
                                        <p:cTn dur="500"/>
                                        <p:tgtEl>
                                          <p:spTgt spid="6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5"/>
                                        </p:tgtEl>
                                        <p:attrNameLst>
                                          <p:attrName>style.visibility</p:attrName>
                                        </p:attrNameLst>
                                      </p:cBhvr>
                                      <p:to>
                                        <p:strVal val="visible"/>
                                      </p:to>
                                    </p:set>
                                    <p:anim calcmode="lin" valueType="num">
                                      <p:cBhvr additive="base">
                                        <p:cTn dur="500"/>
                                        <p:tgtEl>
                                          <p:spTgt spid="6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82"/>
          <p:cNvPicPr preferRelativeResize="0"/>
          <p:nvPr/>
        </p:nvPicPr>
        <p:blipFill rotWithShape="1">
          <a:blip r:embed="rId3">
            <a:alphaModFix/>
          </a:blip>
          <a:srcRect b="0" l="0" r="0" t="0"/>
          <a:stretch/>
        </p:blipFill>
        <p:spPr>
          <a:xfrm>
            <a:off x="4061175" y="720425"/>
            <a:ext cx="4626524" cy="3341124"/>
          </a:xfrm>
          <a:prstGeom prst="rect">
            <a:avLst/>
          </a:prstGeom>
          <a:noFill/>
          <a:ln>
            <a:noFill/>
          </a:ln>
        </p:spPr>
      </p:pic>
      <p:pic>
        <p:nvPicPr>
          <p:cNvPr id="621" name="Google Shape;621;p82"/>
          <p:cNvPicPr preferRelativeResize="0"/>
          <p:nvPr/>
        </p:nvPicPr>
        <p:blipFill rotWithShape="1">
          <a:blip r:embed="rId4">
            <a:alphaModFix/>
          </a:blip>
          <a:srcRect b="0" l="0" r="0" t="0"/>
          <a:stretch/>
        </p:blipFill>
        <p:spPr>
          <a:xfrm>
            <a:off x="118900" y="1017275"/>
            <a:ext cx="3756375" cy="2747431"/>
          </a:xfrm>
          <a:prstGeom prst="rect">
            <a:avLst/>
          </a:prstGeom>
          <a:noFill/>
          <a:ln>
            <a:noFill/>
          </a:ln>
        </p:spPr>
      </p:pic>
      <p:pic>
        <p:nvPicPr>
          <p:cNvPr id="622" name="Google Shape;622;p82"/>
          <p:cNvPicPr preferRelativeResize="0"/>
          <p:nvPr/>
        </p:nvPicPr>
        <p:blipFill rotWithShape="1">
          <a:blip r:embed="rId5">
            <a:alphaModFix/>
          </a:blip>
          <a:srcRect b="0" l="0" r="0" t="0"/>
          <a:stretch/>
        </p:blipFill>
        <p:spPr>
          <a:xfrm>
            <a:off x="1524000" y="539750"/>
            <a:ext cx="6096000" cy="4064000"/>
          </a:xfrm>
          <a:prstGeom prst="rect">
            <a:avLst/>
          </a:prstGeom>
          <a:noFill/>
          <a:ln>
            <a:noFill/>
          </a:ln>
        </p:spPr>
      </p:pic>
      <p:sp>
        <p:nvSpPr>
          <p:cNvPr id="623" name="Google Shape;623;p82"/>
          <p:cNvSpPr txBox="1"/>
          <p:nvPr/>
        </p:nvSpPr>
        <p:spPr>
          <a:xfrm>
            <a:off x="2196790" y="4603750"/>
            <a:ext cx="4572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400" u="none" cap="none" strike="noStrike">
                <a:solidFill>
                  <a:schemeClr val="dk1"/>
                </a:solidFill>
                <a:latin typeface="Arial"/>
                <a:ea typeface="Arial"/>
                <a:cs typeface="Arial"/>
                <a:sym typeface="Arial"/>
              </a:rPr>
              <a:t>November 17, 2021. (Photo by Don MacKinnon / AFP via Getty Images)</a:t>
            </a:r>
            <a:endParaRPr b="0" i="0" sz="1400" u="none" cap="none" strike="noStrike">
              <a:solidFill>
                <a:schemeClr val="dk1"/>
              </a:solidFill>
              <a:latin typeface="Arial"/>
              <a:ea typeface="Arial"/>
              <a:cs typeface="Arial"/>
              <a:sym typeface="Arial"/>
            </a:endParaRPr>
          </a:p>
        </p:txBody>
      </p:sp>
      <p:sp>
        <p:nvSpPr>
          <p:cNvPr id="624" name="Google Shape;624;p82"/>
          <p:cNvSpPr txBox="1"/>
          <p:nvPr/>
        </p:nvSpPr>
        <p:spPr>
          <a:xfrm>
            <a:off x="1060100" y="0"/>
            <a:ext cx="570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https://cimss.ssec.wisc.edu/satellite-blog/archives/43303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3"/>
                                        </p:tgtEl>
                                        <p:attrNameLst>
                                          <p:attrName>style.visibility</p:attrName>
                                        </p:attrNameLst>
                                      </p:cBhvr>
                                      <p:to>
                                        <p:strVal val="visible"/>
                                      </p:to>
                                    </p:set>
                                    <p:anim calcmode="lin" valueType="num">
                                      <p:cBhvr additive="base">
                                        <p:cTn dur="500"/>
                                        <p:tgtEl>
                                          <p:spTgt spid="6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500"/>
                                        <p:tgtEl>
                                          <p:spTgt spid="6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7"/>
          <p:cNvSpPr txBox="1"/>
          <p:nvPr>
            <p:ph idx="1" type="body"/>
          </p:nvPr>
        </p:nvSpPr>
        <p:spPr>
          <a:xfrm>
            <a:off x="800550" y="769900"/>
            <a:ext cx="8168700" cy="4214100"/>
          </a:xfrm>
          <a:prstGeom prst="rect">
            <a:avLst/>
          </a:prstGeom>
        </p:spPr>
        <p:txBody>
          <a:bodyPr anchorCtr="0" anchor="t" bIns="0" lIns="0" spcFirstLastPara="1" rIns="0" wrap="square" tIns="0">
            <a:normAutofit fontScale="77500" lnSpcReduction="20000"/>
          </a:bodyPr>
          <a:lstStyle/>
          <a:p>
            <a:pPr indent="-346710" lvl="0" marL="457200" rtl="0" algn="l">
              <a:lnSpc>
                <a:spcPct val="100000"/>
              </a:lnSpc>
              <a:spcBef>
                <a:spcPts val="0"/>
              </a:spcBef>
              <a:spcAft>
                <a:spcPts val="0"/>
              </a:spcAft>
              <a:buSzPct val="100000"/>
              <a:buChar char="●"/>
            </a:pPr>
            <a:r>
              <a:rPr lang="en" sz="2400"/>
              <a:t>Optical imagery (RGBs)</a:t>
            </a:r>
            <a:endParaRPr sz="2400"/>
          </a:p>
          <a:p>
            <a:pPr indent="-346710" lvl="1" marL="914400" rtl="0" algn="l">
              <a:lnSpc>
                <a:spcPct val="100000"/>
              </a:lnSpc>
              <a:spcBef>
                <a:spcPts val="0"/>
              </a:spcBef>
              <a:spcAft>
                <a:spcPts val="0"/>
              </a:spcAft>
              <a:buSzPct val="100000"/>
              <a:buChar char="○"/>
            </a:pPr>
            <a:r>
              <a:rPr lang="en" sz="2400"/>
              <a:t>Good for qualitative, high </a:t>
            </a:r>
            <a:r>
              <a:rPr lang="en" sz="2400"/>
              <a:t>resolution, analysis</a:t>
            </a:r>
            <a:endParaRPr sz="2400"/>
          </a:p>
          <a:p>
            <a:pPr indent="-346710" lvl="1" marL="914400" rtl="0" algn="l">
              <a:lnSpc>
                <a:spcPct val="100000"/>
              </a:lnSpc>
              <a:spcBef>
                <a:spcPts val="0"/>
              </a:spcBef>
              <a:spcAft>
                <a:spcPts val="0"/>
              </a:spcAft>
              <a:buSzPct val="100000"/>
              <a:buChar char="○"/>
            </a:pPr>
            <a:r>
              <a:rPr lang="en" sz="2400"/>
              <a:t>Limited to daytime and cloud free conditions</a:t>
            </a:r>
            <a:endParaRPr sz="2400"/>
          </a:p>
          <a:p>
            <a:pPr indent="-346710" lvl="1" marL="914400" rtl="0" algn="l">
              <a:lnSpc>
                <a:spcPct val="100000"/>
              </a:lnSpc>
              <a:spcBef>
                <a:spcPts val="0"/>
              </a:spcBef>
              <a:spcAft>
                <a:spcPts val="0"/>
              </a:spcAft>
              <a:buSzPct val="100000"/>
              <a:buChar char="○"/>
            </a:pPr>
            <a:r>
              <a:rPr lang="en" sz="2400"/>
              <a:t>Good to observed “downstream” impacts from storms.</a:t>
            </a:r>
            <a:endParaRPr sz="2400"/>
          </a:p>
          <a:p>
            <a:pPr indent="-346710" lvl="2" marL="1371600" rtl="0" algn="l">
              <a:lnSpc>
                <a:spcPct val="100000"/>
              </a:lnSpc>
              <a:spcBef>
                <a:spcPts val="0"/>
              </a:spcBef>
              <a:spcAft>
                <a:spcPts val="0"/>
              </a:spcAft>
              <a:buSzPct val="100000"/>
              <a:buChar char="■"/>
            </a:pPr>
            <a:r>
              <a:rPr lang="en" sz="2400"/>
              <a:t>Ex - “Lake Oslo” breeze</a:t>
            </a:r>
            <a:br>
              <a:rPr lang="en" sz="2400"/>
            </a:br>
            <a:endParaRPr sz="2400"/>
          </a:p>
          <a:p>
            <a:pPr indent="-346710" lvl="0" marL="457200" rtl="0" algn="l">
              <a:lnSpc>
                <a:spcPct val="100000"/>
              </a:lnSpc>
              <a:spcBef>
                <a:spcPts val="0"/>
              </a:spcBef>
              <a:spcAft>
                <a:spcPts val="0"/>
              </a:spcAft>
              <a:buSzPct val="100000"/>
              <a:buChar char="●"/>
            </a:pPr>
            <a:r>
              <a:rPr lang="en" sz="2400"/>
              <a:t>Flood Extent product</a:t>
            </a:r>
            <a:endParaRPr sz="2400"/>
          </a:p>
          <a:p>
            <a:pPr indent="-346710" lvl="1" marL="914400" rtl="0" algn="l">
              <a:lnSpc>
                <a:spcPct val="100000"/>
              </a:lnSpc>
              <a:spcBef>
                <a:spcPts val="0"/>
              </a:spcBef>
              <a:spcAft>
                <a:spcPts val="0"/>
              </a:spcAft>
              <a:buSzPct val="100000"/>
              <a:buChar char="○"/>
            </a:pPr>
            <a:r>
              <a:rPr lang="en" sz="2400"/>
              <a:t>Good for quantitative extent impacts</a:t>
            </a:r>
            <a:endParaRPr sz="2400"/>
          </a:p>
          <a:p>
            <a:pPr indent="-346710" lvl="1" marL="914400" rtl="0" algn="l">
              <a:lnSpc>
                <a:spcPct val="100000"/>
              </a:lnSpc>
              <a:spcBef>
                <a:spcPts val="0"/>
              </a:spcBef>
              <a:spcAft>
                <a:spcPts val="0"/>
              </a:spcAft>
              <a:buSzPct val="100000"/>
              <a:buChar char="○"/>
            </a:pPr>
            <a:r>
              <a:rPr lang="en" sz="2400"/>
              <a:t>Optical</a:t>
            </a:r>
            <a:endParaRPr sz="2400"/>
          </a:p>
          <a:p>
            <a:pPr indent="-346710" lvl="2" marL="1371600" rtl="0" algn="l">
              <a:lnSpc>
                <a:spcPct val="100000"/>
              </a:lnSpc>
              <a:spcBef>
                <a:spcPts val="0"/>
              </a:spcBef>
              <a:spcAft>
                <a:spcPts val="0"/>
              </a:spcAft>
              <a:buSzPct val="100000"/>
              <a:buChar char="■"/>
            </a:pPr>
            <a:r>
              <a:rPr lang="en" sz="2400"/>
              <a:t>Limited to daytime and cloud free conditions.</a:t>
            </a:r>
            <a:endParaRPr sz="2400"/>
          </a:p>
          <a:p>
            <a:pPr indent="-346710" lvl="2" marL="1371600" rtl="0" algn="l">
              <a:lnSpc>
                <a:spcPct val="100000"/>
              </a:lnSpc>
              <a:spcBef>
                <a:spcPts val="0"/>
              </a:spcBef>
              <a:spcAft>
                <a:spcPts val="0"/>
              </a:spcAft>
              <a:buSzPct val="100000"/>
              <a:buChar char="■"/>
            </a:pPr>
            <a:r>
              <a:rPr lang="en" sz="2400"/>
              <a:t>Lower resolution (1 km for ABI, 375 m for VIIRS flood products, 30 m for downscaled VIIRS)</a:t>
            </a:r>
            <a:br>
              <a:rPr lang="en" sz="2400"/>
            </a:br>
            <a:endParaRPr sz="2400"/>
          </a:p>
          <a:p>
            <a:pPr indent="-346710" lvl="1" marL="914400" rtl="0" algn="l">
              <a:lnSpc>
                <a:spcPct val="100000"/>
              </a:lnSpc>
              <a:spcBef>
                <a:spcPts val="0"/>
              </a:spcBef>
              <a:spcAft>
                <a:spcPts val="0"/>
              </a:spcAft>
              <a:buSzPct val="100000"/>
              <a:buChar char="○"/>
            </a:pPr>
            <a:r>
              <a:rPr lang="en" sz="2400"/>
              <a:t>SAR</a:t>
            </a:r>
            <a:endParaRPr sz="2400"/>
          </a:p>
          <a:p>
            <a:pPr indent="-346710" lvl="2" marL="1371600" rtl="0" algn="l">
              <a:lnSpc>
                <a:spcPct val="100000"/>
              </a:lnSpc>
              <a:spcBef>
                <a:spcPts val="0"/>
              </a:spcBef>
              <a:spcAft>
                <a:spcPts val="0"/>
              </a:spcAft>
              <a:buSzPct val="100000"/>
              <a:buChar char="■"/>
            </a:pPr>
            <a:r>
              <a:rPr lang="en" sz="2400"/>
              <a:t>High spatial (5-10 m resolution)</a:t>
            </a:r>
            <a:endParaRPr sz="2400"/>
          </a:p>
          <a:p>
            <a:pPr indent="-346710" lvl="2" marL="1371600" rtl="0" algn="l">
              <a:lnSpc>
                <a:spcPct val="100000"/>
              </a:lnSpc>
              <a:spcBef>
                <a:spcPts val="0"/>
              </a:spcBef>
              <a:spcAft>
                <a:spcPts val="0"/>
              </a:spcAft>
              <a:buSzPct val="100000"/>
              <a:buChar char="■"/>
            </a:pPr>
            <a:r>
              <a:rPr lang="en" sz="2400"/>
              <a:t>Limited </a:t>
            </a:r>
            <a:r>
              <a:rPr lang="en" sz="2400"/>
              <a:t>repeat</a:t>
            </a:r>
            <a:r>
              <a:rPr lang="en" sz="2400"/>
              <a:t> cycle, even with higher refresh from RCM</a:t>
            </a:r>
            <a:endParaRPr sz="2400"/>
          </a:p>
          <a:p>
            <a:pPr indent="-346710" lvl="2" marL="1371600" rtl="0" algn="l">
              <a:lnSpc>
                <a:spcPct val="100000"/>
              </a:lnSpc>
              <a:spcBef>
                <a:spcPts val="0"/>
              </a:spcBef>
              <a:spcAft>
                <a:spcPts val="0"/>
              </a:spcAft>
              <a:buSzPct val="100000"/>
              <a:buChar char="■"/>
            </a:pPr>
            <a:r>
              <a:rPr lang="en" sz="2400"/>
              <a:t>Limited swaths and availability</a:t>
            </a:r>
            <a:endParaRPr sz="2400"/>
          </a:p>
        </p:txBody>
      </p:sp>
      <p:sp>
        <p:nvSpPr>
          <p:cNvPr id="261" name="Google Shape;261;p47"/>
          <p:cNvSpPr txBox="1"/>
          <p:nvPr>
            <p:ph type="title"/>
          </p:nvPr>
        </p:nvSpPr>
        <p:spPr>
          <a:xfrm>
            <a:off x="556125" y="115600"/>
            <a:ext cx="77544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a:t>
            </a:r>
            <a:r>
              <a:rPr lang="en"/>
              <a:t>ATELLITE INFORMATION USED FOR DSS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83"/>
          <p:cNvSpPr txBox="1"/>
          <p:nvPr>
            <p:ph type="title"/>
          </p:nvPr>
        </p:nvSpPr>
        <p:spPr>
          <a:xfrm>
            <a:off x="713193" y="78090"/>
            <a:ext cx="524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Issues to be aware of</a:t>
            </a:r>
            <a:endParaRPr/>
          </a:p>
        </p:txBody>
      </p:sp>
      <p:sp>
        <p:nvSpPr>
          <p:cNvPr id="630" name="Google Shape;630;p83"/>
          <p:cNvSpPr txBox="1"/>
          <p:nvPr>
            <p:ph idx="1" type="body"/>
          </p:nvPr>
        </p:nvSpPr>
        <p:spPr>
          <a:xfrm>
            <a:off x="305305" y="575772"/>
            <a:ext cx="5143200" cy="3996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b="1" lang="en" sz="1400">
                <a:solidFill>
                  <a:srgbClr val="00B0F0"/>
                </a:solidFill>
              </a:rPr>
              <a:t>Agricultural-related flooding: </a:t>
            </a:r>
            <a:r>
              <a:rPr lang="en" sz="1400">
                <a:solidFill>
                  <a:schemeClr val="dk1"/>
                </a:solidFill>
              </a:rPr>
              <a:t>Some flooding water shown in the VIIRS flood maps may not be any hazard-related flooding, but from agriculture-related activities such as rice paddy planting and aquaculture.</a:t>
            </a:r>
            <a:endParaRPr/>
          </a:p>
          <a:p>
            <a:pPr indent="-317500" lvl="0" marL="457200" rtl="0" algn="l">
              <a:lnSpc>
                <a:spcPct val="115000"/>
              </a:lnSpc>
              <a:spcBef>
                <a:spcPts val="0"/>
              </a:spcBef>
              <a:spcAft>
                <a:spcPts val="0"/>
              </a:spcAft>
              <a:buSzPts val="1400"/>
              <a:buChar char="●"/>
            </a:pPr>
            <a:r>
              <a:rPr b="1" lang="en" sz="1400">
                <a:solidFill>
                  <a:srgbClr val="00B0F0"/>
                </a:solidFill>
              </a:rPr>
              <a:t>Tides and Marsh lands: </a:t>
            </a:r>
            <a:r>
              <a:rPr lang="en" sz="1400">
                <a:solidFill>
                  <a:schemeClr val="dk1"/>
                </a:solidFill>
              </a:rPr>
              <a:t>In some regions especially coastal areas, consistent flooding may be detected in the flood maps. These floods are mostly caused by the tides or occur over marsh lands, which do not pose any social impact.</a:t>
            </a:r>
            <a:endParaRPr/>
          </a:p>
          <a:p>
            <a:pPr indent="-317500" lvl="0" marL="457200" rtl="0" algn="l">
              <a:lnSpc>
                <a:spcPct val="115000"/>
              </a:lnSpc>
              <a:spcBef>
                <a:spcPts val="0"/>
              </a:spcBef>
              <a:spcAft>
                <a:spcPts val="0"/>
              </a:spcAft>
              <a:buSzPts val="1400"/>
              <a:buChar char="●"/>
            </a:pPr>
            <a:r>
              <a:rPr b="1" lang="en" sz="1400">
                <a:solidFill>
                  <a:srgbClr val="00B0F0"/>
                </a:solidFill>
              </a:rPr>
              <a:t>Water reference map: </a:t>
            </a:r>
            <a:r>
              <a:rPr lang="en" sz="1400">
                <a:solidFill>
                  <a:schemeClr val="dk1"/>
                </a:solidFill>
              </a:rPr>
              <a:t>The current water reference map we use for global flood mapping is from global water bodies of ESA CCI and MODIS global water mask (MOD44W Version 006). It might not reflect the new reservoirs and other hydraulic projects built after 2015, which may take some normal water as flooding water.</a:t>
            </a:r>
            <a:endParaRPr sz="1400">
              <a:solidFill>
                <a:schemeClr val="dk1"/>
              </a:solidFill>
            </a:endParaRPr>
          </a:p>
          <a:p>
            <a:pPr indent="-317500" lvl="0" marL="457200" rtl="0" algn="l">
              <a:spcBef>
                <a:spcPts val="0"/>
              </a:spcBef>
              <a:spcAft>
                <a:spcPts val="0"/>
              </a:spcAft>
              <a:buSzPts val="1400"/>
              <a:buChar char="●"/>
            </a:pPr>
            <a:r>
              <a:rPr b="1" lang="en" sz="1400">
                <a:solidFill>
                  <a:srgbClr val="00B0F0"/>
                </a:solidFill>
              </a:rPr>
              <a:t>Solar Eclipses: </a:t>
            </a:r>
            <a:r>
              <a:rPr lang="en" sz="1400">
                <a:solidFill>
                  <a:schemeClr val="dk1"/>
                </a:solidFill>
              </a:rPr>
              <a:t> For granules that are flagged as an “eclipse”, the flood product will not be produced.</a:t>
            </a:r>
            <a:endParaRPr sz="1400">
              <a:solidFill>
                <a:schemeClr val="dk1"/>
              </a:solidFill>
            </a:endParaRPr>
          </a:p>
          <a:p>
            <a:pPr indent="0" lvl="0" marL="0" rtl="0" algn="l">
              <a:spcBef>
                <a:spcPts val="0"/>
              </a:spcBef>
              <a:spcAft>
                <a:spcPts val="0"/>
              </a:spcAft>
              <a:buNone/>
            </a:pPr>
            <a:r>
              <a:t/>
            </a:r>
            <a:endParaRPr sz="1400">
              <a:solidFill>
                <a:schemeClr val="dk1"/>
              </a:solidFill>
            </a:endParaRPr>
          </a:p>
        </p:txBody>
      </p:sp>
      <p:pic>
        <p:nvPicPr>
          <p:cNvPr id="631" name="Google Shape;631;p83"/>
          <p:cNvPicPr preferRelativeResize="0"/>
          <p:nvPr/>
        </p:nvPicPr>
        <p:blipFill rotWithShape="1">
          <a:blip r:embed="rId3">
            <a:alphaModFix/>
          </a:blip>
          <a:srcRect b="0" l="0" r="0" t="0"/>
          <a:stretch/>
        </p:blipFill>
        <p:spPr>
          <a:xfrm>
            <a:off x="5516960" y="3198228"/>
            <a:ext cx="3417621" cy="1315041"/>
          </a:xfrm>
          <a:prstGeom prst="rect">
            <a:avLst/>
          </a:prstGeom>
          <a:noFill/>
          <a:ln>
            <a:noFill/>
          </a:ln>
        </p:spPr>
      </p:pic>
      <p:sp>
        <p:nvSpPr>
          <p:cNvPr id="632" name="Google Shape;632;p83"/>
          <p:cNvSpPr txBox="1"/>
          <p:nvPr/>
        </p:nvSpPr>
        <p:spPr>
          <a:xfrm>
            <a:off x="5656838" y="4554097"/>
            <a:ext cx="33483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dk1"/>
                </a:solidFill>
                <a:latin typeface="Arial"/>
                <a:ea typeface="Arial"/>
                <a:cs typeface="Arial"/>
                <a:sym typeface="Arial"/>
              </a:rPr>
              <a:t>Flooding caused by the tides in Great Bahamas is a natural phenomenon.</a:t>
            </a:r>
            <a:endParaRPr b="0" i="0" sz="1100" u="none" cap="none" strike="noStrike">
              <a:solidFill>
                <a:schemeClr val="dk1"/>
              </a:solidFill>
              <a:latin typeface="Arial"/>
              <a:ea typeface="Arial"/>
              <a:cs typeface="Arial"/>
              <a:sym typeface="Arial"/>
            </a:endParaRPr>
          </a:p>
        </p:txBody>
      </p:sp>
      <p:sp>
        <p:nvSpPr>
          <p:cNvPr id="633" name="Google Shape;633;p83"/>
          <p:cNvSpPr txBox="1"/>
          <p:nvPr/>
        </p:nvSpPr>
        <p:spPr>
          <a:xfrm>
            <a:off x="5562074" y="2366428"/>
            <a:ext cx="35379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100" u="none" cap="none" strike="noStrike">
                <a:solidFill>
                  <a:schemeClr val="dk1"/>
                </a:solidFill>
                <a:latin typeface="Arial"/>
                <a:ea typeface="Arial"/>
                <a:cs typeface="Arial"/>
                <a:sym typeface="Arial"/>
              </a:rPr>
              <a:t>The widespread flooding water in the northeast of China from May 03 to 09, 2018 was not hazard-related flooding, but the “flooded” rice paddy areas during planting season.</a:t>
            </a:r>
            <a:endParaRPr b="0" i="0" sz="1100" u="none" cap="none" strike="noStrike">
              <a:solidFill>
                <a:schemeClr val="dk1"/>
              </a:solidFill>
              <a:latin typeface="Arial"/>
              <a:ea typeface="Arial"/>
              <a:cs typeface="Arial"/>
              <a:sym typeface="Arial"/>
            </a:endParaRPr>
          </a:p>
        </p:txBody>
      </p:sp>
      <p:pic>
        <p:nvPicPr>
          <p:cNvPr id="634" name="Google Shape;634;p83"/>
          <p:cNvPicPr preferRelativeResize="0"/>
          <p:nvPr/>
        </p:nvPicPr>
        <p:blipFill rotWithShape="1">
          <a:blip r:embed="rId4">
            <a:alphaModFix/>
          </a:blip>
          <a:srcRect b="0" l="0" r="0" t="0"/>
          <a:stretch/>
        </p:blipFill>
        <p:spPr>
          <a:xfrm>
            <a:off x="6072769" y="78088"/>
            <a:ext cx="2333296" cy="228438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4"/>
          <p:cNvSpPr txBox="1"/>
          <p:nvPr>
            <p:ph idx="4294967295" type="title"/>
          </p:nvPr>
        </p:nvSpPr>
        <p:spPr>
          <a:xfrm>
            <a:off x="138050" y="139250"/>
            <a:ext cx="7699800" cy="3699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800"/>
              <a:buFont typeface="Calibri"/>
              <a:buNone/>
            </a:pPr>
            <a:r>
              <a:rPr lang="en" sz="2100"/>
              <a:t>Identification of “non-hazard” flooding which might become hazardous during 2023 Alaska Breakup season</a:t>
            </a:r>
            <a:endParaRPr sz="2100"/>
          </a:p>
        </p:txBody>
      </p:sp>
      <p:sp>
        <p:nvSpPr>
          <p:cNvPr id="640" name="Google Shape;640;p84"/>
          <p:cNvSpPr txBox="1"/>
          <p:nvPr/>
        </p:nvSpPr>
        <p:spPr>
          <a:xfrm>
            <a:off x="6909800" y="1059800"/>
            <a:ext cx="2148000" cy="3207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200">
                <a:highlight>
                  <a:srgbClr val="FFFFFF"/>
                </a:highlight>
                <a:latin typeface="Calibri"/>
                <a:ea typeface="Calibri"/>
                <a:cs typeface="Calibri"/>
                <a:sym typeface="Calibri"/>
              </a:rPr>
              <a:t>Sun, Donglian, et al. “Hazard or Non-Hazard Flood: Post Analysis for Paddy Rice, Wetland, and Other Potential Non-Hazard Flood Extraction from the VIIRS Flood Products.” </a:t>
            </a:r>
            <a:r>
              <a:rPr i="1" lang="en" sz="1200">
                <a:highlight>
                  <a:srgbClr val="FFFFFF"/>
                </a:highlight>
                <a:latin typeface="Calibri"/>
                <a:ea typeface="Calibri"/>
                <a:cs typeface="Calibri"/>
                <a:sym typeface="Calibri"/>
              </a:rPr>
              <a:t>ISPRS Journal of Photogrammetry and Remote Sensing</a:t>
            </a:r>
            <a:r>
              <a:rPr lang="en" sz="1200">
                <a:highlight>
                  <a:srgbClr val="FFFFFF"/>
                </a:highlight>
                <a:latin typeface="Calibri"/>
                <a:ea typeface="Calibri"/>
                <a:cs typeface="Calibri"/>
                <a:sym typeface="Calibri"/>
              </a:rPr>
              <a:t>, vol. 209, 2024, pp. 415–31. https://doi.org/10.1016/j.isprsjprs.2024.02.013.</a:t>
            </a:r>
            <a:endParaRPr/>
          </a:p>
        </p:txBody>
      </p:sp>
      <p:pic>
        <p:nvPicPr>
          <p:cNvPr id="641" name="Google Shape;641;p84"/>
          <p:cNvPicPr preferRelativeResize="0"/>
          <p:nvPr/>
        </p:nvPicPr>
        <p:blipFill rotWithShape="1">
          <a:blip r:embed="rId3">
            <a:alphaModFix/>
          </a:blip>
          <a:srcRect b="0" l="0" r="0" t="0"/>
          <a:stretch/>
        </p:blipFill>
        <p:spPr>
          <a:xfrm>
            <a:off x="1241326" y="966600"/>
            <a:ext cx="5594549" cy="3729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85"/>
          <p:cNvSpPr txBox="1"/>
          <p:nvPr>
            <p:ph type="title"/>
          </p:nvPr>
        </p:nvSpPr>
        <p:spPr>
          <a:xfrm>
            <a:off x="507725" y="220975"/>
            <a:ext cx="71484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800"/>
              <a:t>Summary</a:t>
            </a:r>
            <a:endParaRPr sz="2800"/>
          </a:p>
        </p:txBody>
      </p:sp>
      <p:sp>
        <p:nvSpPr>
          <p:cNvPr id="647" name="Google Shape;647;p85"/>
          <p:cNvSpPr txBox="1"/>
          <p:nvPr>
            <p:ph idx="1" type="body"/>
          </p:nvPr>
        </p:nvSpPr>
        <p:spPr>
          <a:xfrm>
            <a:off x="535750" y="830425"/>
            <a:ext cx="8230500" cy="4111200"/>
          </a:xfrm>
          <a:prstGeom prst="rect">
            <a:avLst/>
          </a:prstGeom>
        </p:spPr>
        <p:txBody>
          <a:bodyPr anchorCtr="0" anchor="t" bIns="0" lIns="0" spcFirstLastPara="1" rIns="0" wrap="square" tIns="0">
            <a:normAutofit lnSpcReduction="10000"/>
          </a:bodyPr>
          <a:lstStyle/>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The NOAA Flood products are being used by FEMA NRCC during large scale flood events and have been used by regional offices as well (Ex. Region 9)</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The NOAA LEO flood product is currently downscaled for areas between 60</a:t>
            </a:r>
            <a:r>
              <a:rPr baseline="30000" lang="en" sz="2400"/>
              <a:t>o</a:t>
            </a:r>
            <a:r>
              <a:rPr lang="en" sz="2400"/>
              <a:t>N to 60</a:t>
            </a:r>
            <a:r>
              <a:rPr baseline="30000" lang="en" sz="2400"/>
              <a:t>o</a:t>
            </a:r>
            <a:r>
              <a:rPr lang="en" sz="2400"/>
              <a:t>S, with the Arctic being available hopefully by the end of 2024</a:t>
            </a:r>
            <a:br>
              <a:rPr lang="en" sz="2400"/>
            </a:br>
            <a:endParaRPr sz="2400"/>
          </a:p>
          <a:p>
            <a:pPr indent="-381000" lvl="0" marL="457200" rtl="0" algn="l">
              <a:spcBef>
                <a:spcPts val="0"/>
              </a:spcBef>
              <a:spcAft>
                <a:spcPts val="0"/>
              </a:spcAft>
              <a:buSzPts val="2400"/>
              <a:buChar char="●"/>
            </a:pPr>
            <a:r>
              <a:rPr lang="en" sz="2400"/>
              <a:t>There is a SAR based  river-ice only products that are available, SARRIS product from NWC, which is displayed within CIMSS RealEarth</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86"/>
          <p:cNvSpPr txBox="1"/>
          <p:nvPr>
            <p:ph type="title"/>
          </p:nvPr>
        </p:nvSpPr>
        <p:spPr>
          <a:xfrm>
            <a:off x="507725" y="220975"/>
            <a:ext cx="71484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800"/>
              <a:t>Summary (cont.)</a:t>
            </a:r>
            <a:endParaRPr sz="2800"/>
          </a:p>
        </p:txBody>
      </p:sp>
      <p:sp>
        <p:nvSpPr>
          <p:cNvPr id="653" name="Google Shape;653;p86"/>
          <p:cNvSpPr txBox="1"/>
          <p:nvPr>
            <p:ph idx="1" type="body"/>
          </p:nvPr>
        </p:nvSpPr>
        <p:spPr>
          <a:xfrm>
            <a:off x="535750" y="830425"/>
            <a:ext cx="8230500" cy="4111200"/>
          </a:xfrm>
          <a:prstGeom prst="rect">
            <a:avLst/>
          </a:prstGeom>
        </p:spPr>
        <p:txBody>
          <a:bodyPr anchorCtr="0" anchor="t" bIns="0" lIns="0" spcFirstLastPara="1" rIns="0" wrap="square" tIns="0">
            <a:normAutofit/>
          </a:bodyPr>
          <a:lstStyle/>
          <a:p>
            <a:pPr indent="-381000" lvl="0" marL="457200" rtl="0" algn="l">
              <a:spcBef>
                <a:spcPts val="0"/>
              </a:spcBef>
              <a:spcAft>
                <a:spcPts val="0"/>
              </a:spcAft>
              <a:buSzPts val="2400"/>
              <a:buChar char="●"/>
            </a:pPr>
            <a:r>
              <a:rPr lang="en" sz="2400"/>
              <a:t>There are also several other satellite products which can be useful to help know about water and soil moisture conditions that may be useful.</a:t>
            </a:r>
            <a:br>
              <a:rPr lang="en" sz="2400"/>
            </a:br>
            <a:endParaRPr sz="2400"/>
          </a:p>
          <a:p>
            <a:pPr indent="-381000" lvl="0" marL="457200" rtl="0" algn="l">
              <a:spcBef>
                <a:spcPts val="0"/>
              </a:spcBef>
              <a:spcAft>
                <a:spcPts val="0"/>
              </a:spcAft>
              <a:buSzPts val="2400"/>
              <a:buChar char="●"/>
            </a:pPr>
            <a:r>
              <a:rPr lang="en" sz="2400"/>
              <a:t>Interaction with FEMA, US National Weather Service, River Forecast Centers and the National Water Center and other agencies are key in knowing what to provide the users for satellite based flood monitoring.</a:t>
            </a:r>
            <a:endParaRPr sz="24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87"/>
          <p:cNvSpPr txBox="1"/>
          <p:nvPr>
            <p:ph type="title"/>
          </p:nvPr>
        </p:nvSpPr>
        <p:spPr>
          <a:xfrm>
            <a:off x="464100" y="61803"/>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Accessibility information</a:t>
            </a:r>
            <a:endParaRPr/>
          </a:p>
        </p:txBody>
      </p:sp>
      <p:sp>
        <p:nvSpPr>
          <p:cNvPr id="659" name="Google Shape;659;p87"/>
          <p:cNvSpPr txBox="1"/>
          <p:nvPr>
            <p:ph idx="1" type="body"/>
          </p:nvPr>
        </p:nvSpPr>
        <p:spPr>
          <a:xfrm>
            <a:off x="311700" y="634503"/>
            <a:ext cx="8520600" cy="4147500"/>
          </a:xfrm>
          <a:prstGeom prst="rect">
            <a:avLst/>
          </a:prstGeom>
          <a:noFill/>
          <a:ln>
            <a:noFill/>
          </a:ln>
        </p:spPr>
        <p:txBody>
          <a:bodyPr anchorCtr="0" anchor="t" bIns="91425" lIns="91425" spcFirstLastPara="1" rIns="91425" wrap="square" tIns="91425">
            <a:normAutofit lnSpcReduction="10000"/>
          </a:bodyPr>
          <a:lstStyle/>
          <a:p>
            <a:pPr indent="-228600" lvl="0" marL="457200" rtl="0" algn="l">
              <a:lnSpc>
                <a:spcPct val="95000"/>
              </a:lnSpc>
              <a:spcBef>
                <a:spcPts val="0"/>
              </a:spcBef>
              <a:spcAft>
                <a:spcPts val="0"/>
              </a:spcAft>
              <a:buSzPts val="1800"/>
              <a:buNone/>
            </a:pPr>
            <a:r>
              <a:rPr lang="en" sz="1395"/>
              <a:t>Online</a:t>
            </a:r>
            <a:endParaRPr/>
          </a:p>
          <a:p>
            <a:pPr indent="-342900" lvl="1" marL="914400" rtl="0" algn="l">
              <a:lnSpc>
                <a:spcPct val="95000"/>
              </a:lnSpc>
              <a:spcBef>
                <a:spcPts val="0"/>
              </a:spcBef>
              <a:spcAft>
                <a:spcPts val="0"/>
              </a:spcAft>
              <a:buSzPts val="1800"/>
              <a:buChar char="●"/>
            </a:pPr>
            <a:r>
              <a:rPr lang="en" sz="1317"/>
              <a:t>Online visualization page : </a:t>
            </a:r>
            <a:r>
              <a:rPr lang="en" sz="1317" u="sng">
                <a:solidFill>
                  <a:schemeClr val="hlink"/>
                </a:solidFill>
                <a:hlinkClick r:id="rId3"/>
              </a:rPr>
              <a:t>https://www.ssec.wisc.edu/flood-map-demo/flood-products/</a:t>
            </a:r>
            <a:endParaRPr sz="1317"/>
          </a:p>
          <a:p>
            <a:pPr indent="-342900" lvl="1" marL="914400" rtl="0" algn="l">
              <a:lnSpc>
                <a:spcPct val="95000"/>
              </a:lnSpc>
              <a:spcBef>
                <a:spcPts val="0"/>
              </a:spcBef>
              <a:spcAft>
                <a:spcPts val="0"/>
              </a:spcAft>
              <a:buSzPts val="1800"/>
              <a:buChar char="●"/>
            </a:pPr>
            <a:r>
              <a:rPr lang="en" sz="1317"/>
              <a:t>Links to the single flood products:</a:t>
            </a:r>
            <a:endParaRPr/>
          </a:p>
          <a:p>
            <a:pPr indent="-285750" lvl="2" marL="1314450" rtl="0" algn="l">
              <a:lnSpc>
                <a:spcPct val="95000"/>
              </a:lnSpc>
              <a:spcBef>
                <a:spcPts val="0"/>
              </a:spcBef>
              <a:spcAft>
                <a:spcPts val="0"/>
              </a:spcAft>
              <a:buSzPts val="1800"/>
              <a:buFont typeface="Arial"/>
              <a:buChar char="•"/>
            </a:pPr>
            <a:r>
              <a:rPr lang="en" sz="1085"/>
              <a:t>VIIRS real-time flood maps: </a:t>
            </a:r>
            <a:r>
              <a:rPr lang="en" sz="1085" u="sng">
                <a:solidFill>
                  <a:schemeClr val="hlink"/>
                </a:solidFill>
                <a:hlinkClick r:id="rId4"/>
              </a:rPr>
              <a:t>http://floods.ssec.wisc.edu/?products=RIVER-FLDglobal</a:t>
            </a:r>
            <a:r>
              <a:rPr lang="en" sz="1085"/>
              <a:t> </a:t>
            </a:r>
            <a:endParaRPr/>
          </a:p>
          <a:p>
            <a:pPr indent="-285750" lvl="2" marL="1314450" rtl="0" algn="l">
              <a:lnSpc>
                <a:spcPct val="95000"/>
              </a:lnSpc>
              <a:spcBef>
                <a:spcPts val="0"/>
              </a:spcBef>
              <a:spcAft>
                <a:spcPts val="0"/>
              </a:spcAft>
              <a:buSzPts val="1800"/>
              <a:buFont typeface="Arial"/>
              <a:buChar char="•"/>
            </a:pPr>
            <a:r>
              <a:rPr lang="en" sz="1085"/>
              <a:t>VIIRS daily composites: </a:t>
            </a:r>
            <a:r>
              <a:rPr lang="en" sz="1085" u="sng">
                <a:solidFill>
                  <a:schemeClr val="hlink"/>
                </a:solidFill>
                <a:hlinkClick r:id="rId5"/>
              </a:rPr>
              <a:t>https://floods.ssec.wisc.edu/?products=RIVER-FLDglobal-composite1</a:t>
            </a:r>
            <a:r>
              <a:rPr lang="en" sz="1085"/>
              <a:t> </a:t>
            </a:r>
            <a:endParaRPr sz="1085"/>
          </a:p>
          <a:p>
            <a:pPr indent="-285750" lvl="2" marL="1314450" rtl="0" algn="l">
              <a:lnSpc>
                <a:spcPct val="95000"/>
              </a:lnSpc>
              <a:spcBef>
                <a:spcPts val="0"/>
              </a:spcBef>
              <a:spcAft>
                <a:spcPts val="0"/>
              </a:spcAft>
              <a:buSzPts val="1800"/>
              <a:buFont typeface="Arial"/>
              <a:buChar char="•"/>
            </a:pPr>
            <a:r>
              <a:rPr lang="en" sz="1085"/>
              <a:t>VIIRS 5-day composites: </a:t>
            </a:r>
            <a:r>
              <a:rPr lang="en" sz="1085" u="sng">
                <a:solidFill>
                  <a:schemeClr val="hlink"/>
                </a:solidFill>
                <a:hlinkClick r:id="rId6"/>
              </a:rPr>
              <a:t>http://floods.ssec.wisc.edu/?products=RIVER-FLDglobal-composite</a:t>
            </a:r>
            <a:r>
              <a:rPr lang="en" sz="1085"/>
              <a:t> </a:t>
            </a:r>
            <a:endParaRPr/>
          </a:p>
          <a:p>
            <a:pPr indent="-285750" lvl="2" marL="1314450" rtl="0" algn="l">
              <a:lnSpc>
                <a:spcPct val="95000"/>
              </a:lnSpc>
              <a:spcBef>
                <a:spcPts val="0"/>
              </a:spcBef>
              <a:spcAft>
                <a:spcPts val="0"/>
              </a:spcAft>
              <a:buSzPts val="1800"/>
              <a:buFont typeface="Arial"/>
              <a:buChar char="•"/>
            </a:pPr>
            <a:r>
              <a:rPr lang="en" sz="1085"/>
              <a:t>ABI Daily composites: </a:t>
            </a:r>
            <a:r>
              <a:rPr lang="en" sz="1085" u="sng">
                <a:solidFill>
                  <a:schemeClr val="hlink"/>
                </a:solidFill>
                <a:hlinkClick r:id="rId7"/>
              </a:rPr>
              <a:t>http://floods.ssec.wisc.edu/?products=RIVER-FLD-ABI</a:t>
            </a:r>
            <a:r>
              <a:rPr lang="en" sz="1085"/>
              <a:t> </a:t>
            </a:r>
            <a:endParaRPr/>
          </a:p>
          <a:p>
            <a:pPr indent="-285750" lvl="2" marL="1314450" rtl="0" algn="l">
              <a:lnSpc>
                <a:spcPct val="95000"/>
              </a:lnSpc>
              <a:spcBef>
                <a:spcPts val="0"/>
              </a:spcBef>
              <a:spcAft>
                <a:spcPts val="0"/>
              </a:spcAft>
              <a:buSzPts val="1800"/>
              <a:buFont typeface="Arial"/>
              <a:buChar char="•"/>
            </a:pPr>
            <a:r>
              <a:rPr lang="en" sz="1085"/>
              <a:t>Joint VIIRS/ABI: </a:t>
            </a:r>
            <a:r>
              <a:rPr lang="en" sz="1085" u="sng">
                <a:solidFill>
                  <a:schemeClr val="hlink"/>
                </a:solidFill>
                <a:hlinkClick r:id="rId8"/>
              </a:rPr>
              <a:t>http://floods.ssec.wisc.edu/?products=RIVER-FLD-joint-ABI</a:t>
            </a:r>
            <a:endParaRPr sz="1085"/>
          </a:p>
          <a:p>
            <a:pPr indent="-285750" lvl="2" marL="1314450" rtl="0" algn="l">
              <a:lnSpc>
                <a:spcPct val="95000"/>
              </a:lnSpc>
              <a:spcBef>
                <a:spcPts val="0"/>
              </a:spcBef>
              <a:spcAft>
                <a:spcPts val="0"/>
              </a:spcAft>
              <a:buSzPts val="1800"/>
              <a:buFont typeface="Arial"/>
              <a:buChar char="•"/>
            </a:pPr>
            <a:r>
              <a:rPr lang="en" sz="1085"/>
              <a:t>AHI Daily composites: </a:t>
            </a:r>
            <a:r>
              <a:rPr lang="en" sz="1085" u="sng">
                <a:solidFill>
                  <a:schemeClr val="hlink"/>
                </a:solidFill>
                <a:hlinkClick r:id="rId9"/>
              </a:rPr>
              <a:t>http://floods.ssec.wisc.edu/?products=RIVER-FLD-AHI</a:t>
            </a:r>
            <a:r>
              <a:rPr lang="en" sz="1085"/>
              <a:t> </a:t>
            </a:r>
            <a:endParaRPr/>
          </a:p>
          <a:p>
            <a:pPr indent="-285750" lvl="2" marL="1314450" rtl="0" algn="l">
              <a:lnSpc>
                <a:spcPct val="95000"/>
              </a:lnSpc>
              <a:spcBef>
                <a:spcPts val="0"/>
              </a:spcBef>
              <a:spcAft>
                <a:spcPts val="0"/>
              </a:spcAft>
              <a:buSzPts val="1800"/>
              <a:buFont typeface="Arial"/>
              <a:buChar char="•"/>
            </a:pPr>
            <a:r>
              <a:rPr lang="en" sz="1085"/>
              <a:t>Joint VIIRS/AHI: </a:t>
            </a:r>
            <a:r>
              <a:rPr lang="en" sz="1085" u="sng">
                <a:solidFill>
                  <a:schemeClr val="hlink"/>
                </a:solidFill>
                <a:hlinkClick r:id="rId10"/>
              </a:rPr>
              <a:t>http://floods.ssec.wisc.edu/?products=RIVER-FLD-joint-AHI</a:t>
            </a:r>
            <a:r>
              <a:rPr lang="en" sz="1085"/>
              <a:t> </a:t>
            </a:r>
            <a:endParaRPr sz="1085"/>
          </a:p>
          <a:p>
            <a:pPr indent="-285750" lvl="2" marL="1314450" rtl="0" algn="l">
              <a:lnSpc>
                <a:spcPct val="95000"/>
              </a:lnSpc>
              <a:spcBef>
                <a:spcPts val="0"/>
              </a:spcBef>
              <a:spcAft>
                <a:spcPts val="0"/>
              </a:spcAft>
              <a:buSzPts val="1800"/>
              <a:buFont typeface="Arial"/>
              <a:buChar char="•"/>
            </a:pPr>
            <a:r>
              <a:rPr lang="en" sz="1085"/>
              <a:t>SAR C-Band Flood products - </a:t>
            </a:r>
            <a:r>
              <a:rPr lang="en" sz="1085" u="sng">
                <a:solidFill>
                  <a:schemeClr val="hlink"/>
                </a:solidFill>
                <a:hlinkClick r:id="rId11"/>
              </a:rPr>
              <a:t>https://floods.ssec.wisc.edu/?products=C-band-VV-VH-dual-pol.75,C-band-VV-VH-dual-pol-m.75&amp;center=40,-90&amp;zoom=5&amp;width=994&amp;height=621&amp;basemap=satellite&amp;labels=false&amp;view=leaflet&amp;collection=Flood%20Detection&amp;timeproduct=C-band-VV-VH-dual-pol</a:t>
            </a:r>
            <a:br>
              <a:rPr lang="en" sz="1085"/>
            </a:br>
            <a:endParaRPr sz="1317"/>
          </a:p>
          <a:p>
            <a:pPr indent="-228600" lvl="0" marL="457200" rtl="0" algn="l">
              <a:lnSpc>
                <a:spcPct val="95000"/>
              </a:lnSpc>
              <a:spcBef>
                <a:spcPts val="0"/>
              </a:spcBef>
              <a:spcAft>
                <a:spcPts val="0"/>
              </a:spcAft>
              <a:buSzPts val="1800"/>
              <a:buNone/>
            </a:pPr>
            <a:r>
              <a:rPr lang="en" sz="1395"/>
              <a:t>The flood products via Web Mapping Service (via Real Earth) and FTP are available</a:t>
            </a:r>
            <a:br>
              <a:rPr lang="en" sz="1395"/>
            </a:br>
            <a:endParaRPr sz="1395"/>
          </a:p>
          <a:p>
            <a:pPr indent="-228600" lvl="0" marL="457200" rtl="0" algn="l">
              <a:lnSpc>
                <a:spcPct val="95000"/>
              </a:lnSpc>
              <a:spcBef>
                <a:spcPts val="0"/>
              </a:spcBef>
              <a:spcAft>
                <a:spcPts val="0"/>
              </a:spcAft>
              <a:buSzPts val="1800"/>
              <a:buNone/>
            </a:pPr>
            <a:r>
              <a:rPr lang="en" sz="1395"/>
              <a:t>Note that these products are not supported 24/7 but do have a high reliability of uptime.</a:t>
            </a:r>
            <a:br>
              <a:rPr lang="en" sz="1395"/>
            </a:br>
            <a:endParaRPr sz="1395"/>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8"/>
          <p:cNvSpPr txBox="1"/>
          <p:nvPr>
            <p:ph idx="1" type="body"/>
          </p:nvPr>
        </p:nvSpPr>
        <p:spPr>
          <a:xfrm>
            <a:off x="800550" y="769900"/>
            <a:ext cx="8168700" cy="4023000"/>
          </a:xfrm>
          <a:prstGeom prst="rect">
            <a:avLst/>
          </a:prstGeom>
        </p:spPr>
        <p:txBody>
          <a:bodyPr anchorCtr="0" anchor="t" bIns="0" lIns="0" spcFirstLastPara="1" rIns="0" wrap="square" tIns="0">
            <a:normAutofit fontScale="55000" lnSpcReduction="10000"/>
          </a:bodyPr>
          <a:lstStyle/>
          <a:p>
            <a:pPr indent="-312420" lvl="0" marL="457200" rtl="0" algn="l">
              <a:lnSpc>
                <a:spcPct val="100000"/>
              </a:lnSpc>
              <a:spcBef>
                <a:spcPts val="0"/>
              </a:spcBef>
              <a:spcAft>
                <a:spcPts val="0"/>
              </a:spcAft>
              <a:buSzPct val="100000"/>
              <a:buChar char="●"/>
            </a:pPr>
            <a:r>
              <a:rPr lang="en" sz="2400"/>
              <a:t>Optical sensors can use information from visible, near infrared , and short-wave infrared (SWIR) channels, along with a series of test for cloud detection, shadow detection, snow/ice detection and combining them with water reference maps to discriminate permanent water bodies</a:t>
            </a:r>
            <a:br>
              <a:rPr lang="en" sz="2400"/>
            </a:br>
            <a:endParaRPr sz="2400"/>
          </a:p>
          <a:p>
            <a:pPr indent="-312420" lvl="0" marL="457200" rtl="0" algn="l">
              <a:lnSpc>
                <a:spcPct val="100000"/>
              </a:lnSpc>
              <a:spcBef>
                <a:spcPts val="0"/>
              </a:spcBef>
              <a:spcAft>
                <a:spcPts val="0"/>
              </a:spcAft>
              <a:buSzPct val="100000"/>
              <a:buChar char="●"/>
            </a:pPr>
            <a:r>
              <a:rPr lang="en" sz="2400"/>
              <a:t>One can combine data from various sensors, such as ABI and VIIRS, to create a daily, cloud cleared, flood product. Or one can utilize digital elevation models and other higher resolution datasets to create flood depth maps at higher spatial resolution (30 m)</a:t>
            </a:r>
            <a:br>
              <a:rPr lang="en" sz="2400"/>
            </a:br>
            <a:endParaRPr sz="2400"/>
          </a:p>
          <a:p>
            <a:pPr indent="-312420" lvl="0" marL="457200" rtl="0" algn="l">
              <a:lnSpc>
                <a:spcPct val="100000"/>
              </a:lnSpc>
              <a:spcBef>
                <a:spcPts val="0"/>
              </a:spcBef>
              <a:spcAft>
                <a:spcPts val="0"/>
              </a:spcAft>
              <a:buSzPct val="100000"/>
              <a:buChar char="●"/>
            </a:pPr>
            <a:r>
              <a:rPr lang="en" sz="2400"/>
              <a:t>This is different that RGB composites in that it gives a </a:t>
            </a:r>
            <a:r>
              <a:rPr i="1" lang="en" sz="2400"/>
              <a:t>quantitative</a:t>
            </a:r>
            <a:r>
              <a:rPr lang="en" sz="2400"/>
              <a:t> measurement of how much of a pixel is flooded. This can provide stakeholders a method to exploit other datasets (ex. Cropland, population) to determine impacts from a flood event</a:t>
            </a:r>
            <a:br>
              <a:rPr lang="en" sz="2400"/>
            </a:br>
            <a:endParaRPr sz="2400"/>
          </a:p>
          <a:p>
            <a:pPr indent="-312420" lvl="0" marL="457200" rtl="0" algn="l">
              <a:lnSpc>
                <a:spcPct val="100000"/>
              </a:lnSpc>
              <a:spcBef>
                <a:spcPts val="0"/>
              </a:spcBef>
              <a:spcAft>
                <a:spcPts val="0"/>
              </a:spcAft>
              <a:buSzPct val="100000"/>
              <a:buChar char="●"/>
            </a:pPr>
            <a:r>
              <a:rPr lang="en" sz="2400"/>
              <a:t>The disadvantage of optical flood products is that they are limited to cloud free and daytime conditions only. However, they have the advantages of providing excellent data availability with large spatial coverage, and low cost. </a:t>
            </a:r>
            <a:endParaRPr sz="2400"/>
          </a:p>
          <a:p>
            <a:pPr indent="0" lvl="0" marL="457200" rtl="0" algn="l">
              <a:lnSpc>
                <a:spcPct val="100000"/>
              </a:lnSpc>
              <a:spcBef>
                <a:spcPts val="0"/>
              </a:spcBef>
              <a:spcAft>
                <a:spcPts val="0"/>
              </a:spcAft>
              <a:buNone/>
            </a:pPr>
            <a:r>
              <a:t/>
            </a:r>
            <a:endParaRPr sz="2400"/>
          </a:p>
          <a:p>
            <a:pPr indent="-312420" lvl="0" marL="457200" rtl="0" algn="l">
              <a:lnSpc>
                <a:spcPct val="100000"/>
              </a:lnSpc>
              <a:spcBef>
                <a:spcPts val="0"/>
              </a:spcBef>
              <a:spcAft>
                <a:spcPts val="0"/>
              </a:spcAft>
              <a:buSzPct val="100000"/>
              <a:buChar char="●"/>
            </a:pPr>
            <a:r>
              <a:rPr lang="en" sz="2400"/>
              <a:t>Currently, the NOAA VIIRS flood extent product is produced </a:t>
            </a:r>
            <a:r>
              <a:rPr b="1" lang="en" sz="2400"/>
              <a:t>operationally</a:t>
            </a:r>
            <a:r>
              <a:rPr lang="en" sz="2400"/>
              <a:t> and the geostationary products are being transitioned to operations.</a:t>
            </a:r>
            <a:br>
              <a:rPr lang="en" sz="2400"/>
            </a:br>
            <a:endParaRPr sz="2400"/>
          </a:p>
          <a:p>
            <a:pPr indent="-312420" lvl="0" marL="457200" rtl="0" algn="l">
              <a:lnSpc>
                <a:spcPct val="100000"/>
              </a:lnSpc>
              <a:spcBef>
                <a:spcPts val="0"/>
              </a:spcBef>
              <a:spcAft>
                <a:spcPts val="0"/>
              </a:spcAft>
              <a:buSzPct val="100000"/>
              <a:buChar char="●"/>
            </a:pPr>
            <a:r>
              <a:rPr lang="en" sz="2400"/>
              <a:t>The primary inputs are the visible (VIS), near infrared (NIR), and short-wave infrared (SWIR) channels and also use a DEM to help downscale the data and provide more accurate flood mapping.</a:t>
            </a:r>
            <a:endParaRPr sz="2400"/>
          </a:p>
        </p:txBody>
      </p:sp>
      <p:sp>
        <p:nvSpPr>
          <p:cNvPr id="267" name="Google Shape;267;p48"/>
          <p:cNvSpPr txBox="1"/>
          <p:nvPr>
            <p:ph type="title"/>
          </p:nvPr>
        </p:nvSpPr>
        <p:spPr>
          <a:xfrm>
            <a:off x="556125" y="115600"/>
            <a:ext cx="77544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OPTICAL FLOOD PRODUCTS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9"/>
          <p:cNvSpPr txBox="1"/>
          <p:nvPr>
            <p:ph type="title"/>
          </p:nvPr>
        </p:nvSpPr>
        <p:spPr>
          <a:xfrm>
            <a:off x="478225" y="445025"/>
            <a:ext cx="83541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Sentinel-2 RGB Example</a:t>
            </a:r>
            <a:endParaRPr/>
          </a:p>
        </p:txBody>
      </p:sp>
      <p:pic>
        <p:nvPicPr>
          <p:cNvPr id="273" name="Google Shape;273;p49"/>
          <p:cNvPicPr preferRelativeResize="0"/>
          <p:nvPr/>
        </p:nvPicPr>
        <p:blipFill>
          <a:blip r:embed="rId3">
            <a:alphaModFix/>
          </a:blip>
          <a:stretch>
            <a:fillRect/>
          </a:stretch>
        </p:blipFill>
        <p:spPr>
          <a:xfrm>
            <a:off x="1258850" y="1191375"/>
            <a:ext cx="6792845" cy="3820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0"/>
          <p:cNvSpPr txBox="1"/>
          <p:nvPr>
            <p:ph type="title"/>
          </p:nvPr>
        </p:nvSpPr>
        <p:spPr>
          <a:xfrm>
            <a:off x="607875" y="134000"/>
            <a:ext cx="8224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NOAA Optical </a:t>
            </a:r>
            <a:r>
              <a:rPr lang="en"/>
              <a:t>Flood Products Overview</a:t>
            </a:r>
            <a:endParaRPr/>
          </a:p>
        </p:txBody>
      </p:sp>
      <p:sp>
        <p:nvSpPr>
          <p:cNvPr id="279" name="Google Shape;279;p50"/>
          <p:cNvSpPr txBox="1"/>
          <p:nvPr>
            <p:ph idx="1" type="body"/>
          </p:nvPr>
        </p:nvSpPr>
        <p:spPr>
          <a:xfrm>
            <a:off x="311700" y="801512"/>
            <a:ext cx="8520600" cy="3846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600">
                <a:solidFill>
                  <a:schemeClr val="dk1"/>
                </a:solidFill>
              </a:rPr>
              <a:t>The VIIRS, ABI and AHI flood products provide flood areal extent and can be used for situational awareness.</a:t>
            </a:r>
            <a:endParaRPr/>
          </a:p>
          <a:p>
            <a:pPr indent="-228600" lvl="0" marL="457200" rtl="0" algn="l">
              <a:lnSpc>
                <a:spcPct val="115000"/>
              </a:lnSpc>
              <a:spcBef>
                <a:spcPts val="0"/>
              </a:spcBef>
              <a:spcAft>
                <a:spcPts val="0"/>
              </a:spcAft>
              <a:buSzPts val="1800"/>
              <a:buNone/>
            </a:pPr>
            <a:r>
              <a:t/>
            </a:r>
            <a:endParaRPr sz="1600">
              <a:solidFill>
                <a:schemeClr val="dk1"/>
              </a:solidFill>
            </a:endParaRPr>
          </a:p>
          <a:p>
            <a:pPr indent="-342900" lvl="0" marL="457200" rtl="0" algn="l">
              <a:lnSpc>
                <a:spcPct val="115000"/>
              </a:lnSpc>
              <a:spcBef>
                <a:spcPts val="0"/>
              </a:spcBef>
              <a:spcAft>
                <a:spcPts val="0"/>
              </a:spcAft>
              <a:buSzPts val="1800"/>
              <a:buChar char="●"/>
            </a:pPr>
            <a:r>
              <a:rPr lang="en" sz="1600">
                <a:solidFill>
                  <a:schemeClr val="dk1"/>
                </a:solidFill>
              </a:rPr>
              <a:t>On a daily basis, the joint VIIRS/ABI or VIIRS/AHI flood product provides the best coverage in regions covered by ABI or AHI.</a:t>
            </a:r>
            <a:endParaRPr sz="1600">
              <a:solidFill>
                <a:schemeClr val="dk1"/>
              </a:solidFill>
            </a:endParaRPr>
          </a:p>
          <a:p>
            <a:pPr indent="-228600" lvl="0" marL="457200" rtl="0" algn="l">
              <a:lnSpc>
                <a:spcPct val="115000"/>
              </a:lnSpc>
              <a:spcBef>
                <a:spcPts val="0"/>
              </a:spcBef>
              <a:spcAft>
                <a:spcPts val="0"/>
              </a:spcAft>
              <a:buSzPts val="1800"/>
              <a:buNone/>
            </a:pPr>
            <a:r>
              <a:t/>
            </a:r>
            <a:endParaRPr sz="1600">
              <a:solidFill>
                <a:schemeClr val="dk1"/>
              </a:solidFill>
            </a:endParaRPr>
          </a:p>
          <a:p>
            <a:pPr indent="-342900" lvl="0" marL="457200" rtl="0" algn="l">
              <a:lnSpc>
                <a:spcPct val="115000"/>
              </a:lnSpc>
              <a:spcBef>
                <a:spcPts val="0"/>
              </a:spcBef>
              <a:spcAft>
                <a:spcPts val="0"/>
              </a:spcAft>
              <a:buSzPts val="1800"/>
              <a:buChar char="●"/>
            </a:pPr>
            <a:r>
              <a:rPr lang="en" sz="1600">
                <a:solidFill>
                  <a:schemeClr val="dk1"/>
                </a:solidFill>
              </a:rPr>
              <a:t>Under clear-sky conditions in the VIIRS and ABI/AHI images, the VIIRS flood product is recommended for use because of its more accurate floodwater details. </a:t>
            </a:r>
            <a:endParaRPr/>
          </a:p>
          <a:p>
            <a:pPr indent="0" lvl="0" marL="114300" rtl="0" algn="l">
              <a:lnSpc>
                <a:spcPct val="115000"/>
              </a:lnSpc>
              <a:spcBef>
                <a:spcPts val="0"/>
              </a:spcBef>
              <a:spcAft>
                <a:spcPts val="0"/>
              </a:spcAft>
              <a:buSzPts val="1800"/>
              <a:buNone/>
            </a:pPr>
            <a:r>
              <a:t/>
            </a:r>
            <a:endParaRPr sz="1600">
              <a:solidFill>
                <a:schemeClr val="dk1"/>
              </a:solidFill>
            </a:endParaRPr>
          </a:p>
          <a:p>
            <a:pPr indent="-342900" lvl="0" marL="457200" rtl="0" algn="l">
              <a:lnSpc>
                <a:spcPct val="115000"/>
              </a:lnSpc>
              <a:spcBef>
                <a:spcPts val="0"/>
              </a:spcBef>
              <a:spcAft>
                <a:spcPts val="0"/>
              </a:spcAft>
              <a:buSzPts val="1800"/>
              <a:buChar char="●"/>
            </a:pPr>
            <a:r>
              <a:rPr lang="en" sz="1600">
                <a:solidFill>
                  <a:schemeClr val="dk1"/>
                </a:solidFill>
              </a:rPr>
              <a:t>The ABI and AHI flood maps filter out clouds using a multiple composition process. This means that they may be able to provide flood extent in regions which are cloudy during the two daytime VIIRS overpasses. In this case, the ABI and AHI flood maps may be used for flood mapping with spatial resolution at about 1 km instead of 375 meters.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83" name="Shape 283"/>
        <p:cNvGrpSpPr/>
        <p:nvPr/>
      </p:nvGrpSpPr>
      <p:grpSpPr>
        <a:xfrm>
          <a:off x="0" y="0"/>
          <a:ext cx="0" cy="0"/>
          <a:chOff x="0" y="0"/>
          <a:chExt cx="0" cy="0"/>
        </a:xfrm>
      </p:grpSpPr>
      <p:sp>
        <p:nvSpPr>
          <p:cNvPr id="284" name="Google Shape;284;p51"/>
          <p:cNvSpPr txBox="1"/>
          <p:nvPr>
            <p:ph idx="1" type="body"/>
          </p:nvPr>
        </p:nvSpPr>
        <p:spPr>
          <a:xfrm>
            <a:off x="323350" y="631550"/>
            <a:ext cx="4400400" cy="3468600"/>
          </a:xfrm>
          <a:prstGeom prst="rect">
            <a:avLst/>
          </a:prstGeom>
          <a:noFill/>
          <a:ln>
            <a:noFill/>
          </a:ln>
        </p:spPr>
        <p:txBody>
          <a:bodyPr anchorCtr="0" anchor="t" bIns="34275" lIns="68575" spcFirstLastPara="1" rIns="68575" wrap="square" tIns="34275">
            <a:normAutofit/>
          </a:bodyPr>
          <a:lstStyle/>
          <a:p>
            <a:pPr indent="-38100" lvl="0" marL="177800" rtl="0" algn="l">
              <a:lnSpc>
                <a:spcPct val="100000"/>
              </a:lnSpc>
              <a:spcBef>
                <a:spcPts val="0"/>
              </a:spcBef>
              <a:spcAft>
                <a:spcPts val="0"/>
              </a:spcAft>
              <a:buClr>
                <a:schemeClr val="lt1"/>
              </a:buClr>
              <a:buSzPts val="1800"/>
              <a:buNone/>
            </a:pPr>
            <a:r>
              <a:rPr lang="en" sz="1800" u="sng">
                <a:solidFill>
                  <a:srgbClr val="FFFF00"/>
                </a:solidFill>
              </a:rPr>
              <a:t>V</a:t>
            </a:r>
            <a:r>
              <a:rPr lang="en" sz="1800">
                <a:solidFill>
                  <a:schemeClr val="lt1"/>
                </a:solidFill>
              </a:rPr>
              <a:t>isible/</a:t>
            </a:r>
            <a:r>
              <a:rPr lang="en" sz="1800" u="sng">
                <a:solidFill>
                  <a:srgbClr val="FFFF00"/>
                </a:solidFill>
              </a:rPr>
              <a:t>I</a:t>
            </a:r>
            <a:r>
              <a:rPr lang="en" sz="1800">
                <a:solidFill>
                  <a:schemeClr val="lt1"/>
                </a:solidFill>
              </a:rPr>
              <a:t>nfrared </a:t>
            </a:r>
            <a:r>
              <a:rPr lang="en" sz="1800" u="sng">
                <a:solidFill>
                  <a:srgbClr val="FFFF00"/>
                </a:solidFill>
              </a:rPr>
              <a:t>I</a:t>
            </a:r>
            <a:r>
              <a:rPr lang="en" sz="1800">
                <a:solidFill>
                  <a:schemeClr val="lt1"/>
                </a:solidFill>
              </a:rPr>
              <a:t>maging </a:t>
            </a:r>
            <a:r>
              <a:rPr lang="en" sz="1800" u="sng">
                <a:solidFill>
                  <a:srgbClr val="FFFF00"/>
                </a:solidFill>
              </a:rPr>
              <a:t>R</a:t>
            </a:r>
            <a:r>
              <a:rPr lang="en" sz="1800">
                <a:solidFill>
                  <a:schemeClr val="lt1"/>
                </a:solidFill>
              </a:rPr>
              <a:t>adiometer </a:t>
            </a:r>
            <a:r>
              <a:rPr lang="en" sz="1800" u="sng">
                <a:solidFill>
                  <a:srgbClr val="FFFF00"/>
                </a:solidFill>
              </a:rPr>
              <a:t>S</a:t>
            </a:r>
            <a:r>
              <a:rPr lang="en" sz="1800">
                <a:solidFill>
                  <a:schemeClr val="lt1"/>
                </a:solidFill>
              </a:rPr>
              <a:t>uite (</a:t>
            </a:r>
            <a:r>
              <a:rPr lang="en" sz="1800">
                <a:solidFill>
                  <a:srgbClr val="FFFF00"/>
                </a:solidFill>
              </a:rPr>
              <a:t>VIIRS</a:t>
            </a:r>
            <a:r>
              <a:rPr lang="en" sz="1800">
                <a:solidFill>
                  <a:schemeClr val="lt1"/>
                </a:solidFill>
              </a:rPr>
              <a:t>)</a:t>
            </a:r>
            <a:endParaRPr sz="500">
              <a:solidFill>
                <a:schemeClr val="lt1"/>
              </a:solidFill>
            </a:endParaRPr>
          </a:p>
          <a:p>
            <a:pPr indent="-38100" lvl="0" marL="177800" rtl="0" algn="l">
              <a:lnSpc>
                <a:spcPct val="100000"/>
              </a:lnSpc>
              <a:spcBef>
                <a:spcPts val="800"/>
              </a:spcBef>
              <a:spcAft>
                <a:spcPts val="0"/>
              </a:spcAft>
              <a:buClr>
                <a:schemeClr val="lt1"/>
              </a:buClr>
              <a:buSzPts val="1800"/>
              <a:buNone/>
            </a:pPr>
            <a:r>
              <a:rPr lang="en" sz="1800">
                <a:solidFill>
                  <a:schemeClr val="lt1"/>
                </a:solidFill>
              </a:rPr>
              <a:t>Flies on the </a:t>
            </a:r>
            <a:r>
              <a:rPr lang="en" sz="1800" u="sng">
                <a:solidFill>
                  <a:srgbClr val="00B050"/>
                </a:solidFill>
              </a:rPr>
              <a:t>N</a:t>
            </a:r>
            <a:r>
              <a:rPr lang="en" sz="1800">
                <a:solidFill>
                  <a:schemeClr val="lt1"/>
                </a:solidFill>
              </a:rPr>
              <a:t>ational </a:t>
            </a:r>
            <a:r>
              <a:rPr lang="en" sz="1800" u="sng">
                <a:solidFill>
                  <a:srgbClr val="00B050"/>
                </a:solidFill>
              </a:rPr>
              <a:t>P</a:t>
            </a:r>
            <a:r>
              <a:rPr lang="en" sz="1800">
                <a:solidFill>
                  <a:schemeClr val="lt1"/>
                </a:solidFill>
              </a:rPr>
              <a:t>olar-orbiting </a:t>
            </a:r>
            <a:r>
              <a:rPr lang="en" sz="1800" u="sng">
                <a:solidFill>
                  <a:srgbClr val="00B050"/>
                </a:solidFill>
              </a:rPr>
              <a:t>P</a:t>
            </a:r>
            <a:r>
              <a:rPr lang="en" sz="1800">
                <a:solidFill>
                  <a:schemeClr val="lt1"/>
                </a:solidFill>
              </a:rPr>
              <a:t>artnership (</a:t>
            </a:r>
            <a:r>
              <a:rPr lang="en" sz="1800">
                <a:solidFill>
                  <a:srgbClr val="00B050"/>
                </a:solidFill>
              </a:rPr>
              <a:t>NPP</a:t>
            </a:r>
            <a:r>
              <a:rPr lang="en" sz="1800">
                <a:solidFill>
                  <a:schemeClr val="lt1"/>
                </a:solidFill>
              </a:rPr>
              <a:t>) and the </a:t>
            </a:r>
            <a:r>
              <a:rPr lang="en" sz="1800" u="sng">
                <a:solidFill>
                  <a:srgbClr val="00B0F0"/>
                </a:solidFill>
              </a:rPr>
              <a:t>J</a:t>
            </a:r>
            <a:r>
              <a:rPr lang="en" sz="1800">
                <a:solidFill>
                  <a:schemeClr val="lt1"/>
                </a:solidFill>
              </a:rPr>
              <a:t>oint </a:t>
            </a:r>
            <a:r>
              <a:rPr lang="en" sz="1800" u="sng">
                <a:solidFill>
                  <a:srgbClr val="00B0F0"/>
                </a:solidFill>
              </a:rPr>
              <a:t>P</a:t>
            </a:r>
            <a:r>
              <a:rPr lang="en" sz="1800">
                <a:solidFill>
                  <a:schemeClr val="lt1"/>
                </a:solidFill>
              </a:rPr>
              <a:t>olar </a:t>
            </a:r>
            <a:r>
              <a:rPr lang="en" sz="1800" u="sng">
                <a:solidFill>
                  <a:srgbClr val="00B0F0"/>
                </a:solidFill>
              </a:rPr>
              <a:t>S</a:t>
            </a:r>
            <a:r>
              <a:rPr lang="en" sz="1800">
                <a:solidFill>
                  <a:schemeClr val="lt1"/>
                </a:solidFill>
              </a:rPr>
              <a:t>atellite </a:t>
            </a:r>
            <a:r>
              <a:rPr lang="en" sz="1800" u="sng">
                <a:solidFill>
                  <a:srgbClr val="00B0F0"/>
                </a:solidFill>
              </a:rPr>
              <a:t>S</a:t>
            </a:r>
            <a:r>
              <a:rPr lang="en" sz="1800">
                <a:solidFill>
                  <a:schemeClr val="lt1"/>
                </a:solidFill>
              </a:rPr>
              <a:t>ystem (</a:t>
            </a:r>
            <a:r>
              <a:rPr lang="en" sz="1800">
                <a:solidFill>
                  <a:srgbClr val="00B0F0"/>
                </a:solidFill>
              </a:rPr>
              <a:t>JPSS</a:t>
            </a:r>
            <a:r>
              <a:rPr lang="en" sz="1800">
                <a:solidFill>
                  <a:schemeClr val="lt1"/>
                </a:solidFill>
              </a:rPr>
              <a:t>) satellites</a:t>
            </a:r>
            <a:endParaRPr sz="1000">
              <a:solidFill>
                <a:schemeClr val="lt1"/>
              </a:solidFill>
            </a:endParaRPr>
          </a:p>
          <a:p>
            <a:pPr indent="-38100" lvl="0" marL="177800" rtl="0" algn="l">
              <a:lnSpc>
                <a:spcPct val="100000"/>
              </a:lnSpc>
              <a:spcBef>
                <a:spcPts val="800"/>
              </a:spcBef>
              <a:spcAft>
                <a:spcPts val="0"/>
              </a:spcAft>
              <a:buClr>
                <a:schemeClr val="lt1"/>
              </a:buClr>
              <a:buSzPts val="1800"/>
              <a:buNone/>
            </a:pPr>
            <a:r>
              <a:rPr lang="en" sz="1800">
                <a:solidFill>
                  <a:schemeClr val="lt1"/>
                </a:solidFill>
              </a:rPr>
              <a:t>Combines aspects of legacy AVHRR, MODIS, and DMSP OLS imagers</a:t>
            </a:r>
            <a:endParaRPr sz="1800">
              <a:solidFill>
                <a:schemeClr val="lt1"/>
              </a:solidFill>
            </a:endParaRPr>
          </a:p>
          <a:p>
            <a:pPr indent="-38100" lvl="0" marL="177800" rtl="0" algn="l">
              <a:lnSpc>
                <a:spcPct val="100000"/>
              </a:lnSpc>
              <a:spcBef>
                <a:spcPts val="800"/>
              </a:spcBef>
              <a:spcAft>
                <a:spcPts val="0"/>
              </a:spcAft>
              <a:buClr>
                <a:schemeClr val="lt1"/>
              </a:buClr>
              <a:buSzPts val="1100"/>
              <a:buNone/>
            </a:pPr>
            <a:r>
              <a:rPr lang="en" sz="1800">
                <a:solidFill>
                  <a:schemeClr val="lt1"/>
                </a:solidFill>
              </a:rPr>
              <a:t> VIIRS is on both Suomi NPP, NOAA-20, NOAA-21 </a:t>
            </a:r>
            <a:endParaRPr sz="1800">
              <a:solidFill>
                <a:schemeClr val="lt1"/>
              </a:solidFill>
            </a:endParaRPr>
          </a:p>
          <a:p>
            <a:pPr indent="-38100" lvl="0" marL="177800" rtl="0" algn="l">
              <a:lnSpc>
                <a:spcPct val="100000"/>
              </a:lnSpc>
              <a:spcBef>
                <a:spcPts val="800"/>
              </a:spcBef>
              <a:spcAft>
                <a:spcPts val="0"/>
              </a:spcAft>
              <a:buClr>
                <a:schemeClr val="lt1"/>
              </a:buClr>
              <a:buSzPts val="1100"/>
              <a:buNone/>
            </a:pPr>
            <a:r>
              <a:rPr lang="en" sz="1600">
                <a:solidFill>
                  <a:schemeClr val="lt1"/>
                </a:solidFill>
              </a:rPr>
              <a:t>2 day/night time passes over a given location per day.</a:t>
            </a:r>
            <a:endParaRPr sz="1600">
              <a:solidFill>
                <a:schemeClr val="lt1"/>
              </a:solidFill>
            </a:endParaRPr>
          </a:p>
        </p:txBody>
      </p:sp>
      <p:sp>
        <p:nvSpPr>
          <p:cNvPr id="285" name="Google Shape;285;p51"/>
          <p:cNvSpPr txBox="1"/>
          <p:nvPr>
            <p:ph idx="12" type="sldNum"/>
          </p:nvPr>
        </p:nvSpPr>
        <p:spPr>
          <a:xfrm>
            <a:off x="6966124" y="4869657"/>
            <a:ext cx="1600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lt1"/>
                </a:solidFill>
                <a:latin typeface="Calibri"/>
                <a:ea typeface="Calibri"/>
                <a:cs typeface="Calibri"/>
                <a:sym typeface="Calibri"/>
              </a:rPr>
              <a:t>‹#›</a:t>
            </a:fld>
            <a:endParaRPr>
              <a:solidFill>
                <a:schemeClr val="lt1"/>
              </a:solidFill>
              <a:latin typeface="Calibri"/>
              <a:ea typeface="Calibri"/>
              <a:cs typeface="Calibri"/>
              <a:sym typeface="Calibri"/>
            </a:endParaRPr>
          </a:p>
        </p:txBody>
      </p:sp>
      <p:grpSp>
        <p:nvGrpSpPr>
          <p:cNvPr id="286" name="Google Shape;286;p51"/>
          <p:cNvGrpSpPr/>
          <p:nvPr/>
        </p:nvGrpSpPr>
        <p:grpSpPr>
          <a:xfrm>
            <a:off x="4572000" y="947331"/>
            <a:ext cx="4216857" cy="2733725"/>
            <a:chOff x="4572000" y="947331"/>
            <a:chExt cx="4216857" cy="2733725"/>
          </a:xfrm>
        </p:grpSpPr>
        <p:pic>
          <p:nvPicPr>
            <p:cNvPr descr="Suomi_NPP_satellite.jpg" id="287" name="Google Shape;287;p51"/>
            <p:cNvPicPr preferRelativeResize="0"/>
            <p:nvPr/>
          </p:nvPicPr>
          <p:blipFill rotWithShape="1">
            <a:blip r:embed="rId3">
              <a:alphaModFix/>
            </a:blip>
            <a:srcRect b="0" l="0" r="0" t="0"/>
            <a:stretch/>
          </p:blipFill>
          <p:spPr>
            <a:xfrm>
              <a:off x="5417007" y="1623805"/>
              <a:ext cx="3371850" cy="1896667"/>
            </a:xfrm>
            <a:prstGeom prst="rect">
              <a:avLst/>
            </a:prstGeom>
            <a:noFill/>
            <a:ln>
              <a:noFill/>
            </a:ln>
          </p:spPr>
        </p:pic>
        <p:sp>
          <p:nvSpPr>
            <p:cNvPr id="288" name="Google Shape;288;p51"/>
            <p:cNvSpPr/>
            <p:nvPr/>
          </p:nvSpPr>
          <p:spPr>
            <a:xfrm rot="-1996948">
              <a:off x="5798168" y="2151912"/>
              <a:ext cx="830407" cy="642359"/>
            </a:xfrm>
            <a:prstGeom prst="ellipse">
              <a:avLst/>
            </a:prstGeom>
            <a:noFill/>
            <a:ln cap="flat" cmpd="sng" w="28575">
              <a:solidFill>
                <a:srgbClr val="FFFF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cxnSp>
          <p:nvCxnSpPr>
            <p:cNvPr id="289" name="Google Shape;289;p51"/>
            <p:cNvCxnSpPr/>
            <p:nvPr/>
          </p:nvCxnSpPr>
          <p:spPr>
            <a:xfrm>
              <a:off x="4572000" y="947331"/>
              <a:ext cx="1205400" cy="1462500"/>
            </a:xfrm>
            <a:prstGeom prst="straightConnector1">
              <a:avLst/>
            </a:prstGeom>
            <a:noFill/>
            <a:ln cap="flat" cmpd="sng" w="25400">
              <a:solidFill>
                <a:srgbClr val="FFFF00"/>
              </a:solidFill>
              <a:prstDash val="solid"/>
              <a:miter lim="800000"/>
              <a:headEnd len="sm" w="sm" type="none"/>
              <a:tailEnd len="med" w="med" type="stealth"/>
            </a:ln>
          </p:spPr>
        </p:cxnSp>
        <p:sp>
          <p:nvSpPr>
            <p:cNvPr id="290" name="Google Shape;290;p51"/>
            <p:cNvSpPr txBox="1"/>
            <p:nvPr/>
          </p:nvSpPr>
          <p:spPr>
            <a:xfrm>
              <a:off x="5759907" y="2995405"/>
              <a:ext cx="514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400" u="none" cap="none" strike="noStrike">
                  <a:solidFill>
                    <a:schemeClr val="lt1"/>
                  </a:solidFill>
                  <a:latin typeface="Calibri"/>
                  <a:ea typeface="Calibri"/>
                  <a:cs typeface="Calibri"/>
                  <a:sym typeface="Calibri"/>
                </a:rPr>
                <a:t>CrIS</a:t>
              </a:r>
              <a:endParaRPr sz="1400">
                <a:solidFill>
                  <a:schemeClr val="lt1"/>
                </a:solidFill>
                <a:latin typeface="Calibri"/>
                <a:ea typeface="Calibri"/>
                <a:cs typeface="Calibri"/>
                <a:sym typeface="Calibri"/>
              </a:endParaRPr>
            </a:p>
          </p:txBody>
        </p:sp>
        <p:cxnSp>
          <p:nvCxnSpPr>
            <p:cNvPr id="291" name="Google Shape;291;p51"/>
            <p:cNvCxnSpPr/>
            <p:nvPr/>
          </p:nvCxnSpPr>
          <p:spPr>
            <a:xfrm flipH="1" rot="10800000">
              <a:off x="6159957" y="2938105"/>
              <a:ext cx="285900" cy="171600"/>
            </a:xfrm>
            <a:prstGeom prst="straightConnector1">
              <a:avLst/>
            </a:prstGeom>
            <a:noFill/>
            <a:ln cap="flat" cmpd="sng" w="25400">
              <a:solidFill>
                <a:schemeClr val="lt1"/>
              </a:solidFill>
              <a:prstDash val="solid"/>
              <a:miter lim="800000"/>
              <a:headEnd len="sm" w="sm" type="none"/>
              <a:tailEnd len="med" w="med" type="stealth"/>
            </a:ln>
          </p:spPr>
        </p:cxnSp>
        <p:sp>
          <p:nvSpPr>
            <p:cNvPr id="292" name="Google Shape;292;p51"/>
            <p:cNvSpPr txBox="1"/>
            <p:nvPr/>
          </p:nvSpPr>
          <p:spPr>
            <a:xfrm>
              <a:off x="6274257" y="3175606"/>
              <a:ext cx="5715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ATMS</a:t>
              </a:r>
              <a:endParaRPr sz="1100"/>
            </a:p>
          </p:txBody>
        </p:sp>
        <p:sp>
          <p:nvSpPr>
            <p:cNvPr id="293" name="Google Shape;293;p51"/>
            <p:cNvSpPr txBox="1"/>
            <p:nvPr/>
          </p:nvSpPr>
          <p:spPr>
            <a:xfrm>
              <a:off x="7302957" y="3166855"/>
              <a:ext cx="6285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OMPS</a:t>
              </a:r>
              <a:endParaRPr sz="1100"/>
            </a:p>
          </p:txBody>
        </p:sp>
        <p:sp>
          <p:nvSpPr>
            <p:cNvPr id="294" name="Google Shape;294;p51"/>
            <p:cNvSpPr txBox="1"/>
            <p:nvPr/>
          </p:nvSpPr>
          <p:spPr>
            <a:xfrm>
              <a:off x="7703007" y="2766805"/>
              <a:ext cx="6858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CERES</a:t>
              </a:r>
              <a:endParaRPr sz="1100"/>
            </a:p>
          </p:txBody>
        </p:sp>
        <p:cxnSp>
          <p:nvCxnSpPr>
            <p:cNvPr id="295" name="Google Shape;295;p51"/>
            <p:cNvCxnSpPr/>
            <p:nvPr/>
          </p:nvCxnSpPr>
          <p:spPr>
            <a:xfrm flipH="1" rot="10800000">
              <a:off x="6617157" y="3052405"/>
              <a:ext cx="114300" cy="171600"/>
            </a:xfrm>
            <a:prstGeom prst="straightConnector1">
              <a:avLst/>
            </a:prstGeom>
            <a:noFill/>
            <a:ln cap="flat" cmpd="sng" w="25400">
              <a:solidFill>
                <a:schemeClr val="lt1"/>
              </a:solidFill>
              <a:prstDash val="solid"/>
              <a:miter lim="800000"/>
              <a:headEnd len="sm" w="sm" type="none"/>
              <a:tailEnd len="med" w="med" type="stealth"/>
            </a:ln>
          </p:spPr>
        </p:cxnSp>
        <p:cxnSp>
          <p:nvCxnSpPr>
            <p:cNvPr id="296" name="Google Shape;296;p51"/>
            <p:cNvCxnSpPr>
              <a:stCxn id="293" idx="1"/>
            </p:cNvCxnSpPr>
            <p:nvPr/>
          </p:nvCxnSpPr>
          <p:spPr>
            <a:xfrm rot="10800000">
              <a:off x="7017057" y="3166705"/>
              <a:ext cx="285900" cy="138600"/>
            </a:xfrm>
            <a:prstGeom prst="straightConnector1">
              <a:avLst/>
            </a:prstGeom>
            <a:noFill/>
            <a:ln cap="flat" cmpd="sng" w="25400">
              <a:solidFill>
                <a:schemeClr val="lt1"/>
              </a:solidFill>
              <a:prstDash val="solid"/>
              <a:miter lim="800000"/>
              <a:headEnd len="sm" w="sm" type="none"/>
              <a:tailEnd len="med" w="med" type="stealth"/>
            </a:ln>
          </p:spPr>
        </p:cxnSp>
        <p:cxnSp>
          <p:nvCxnSpPr>
            <p:cNvPr id="297" name="Google Shape;297;p51"/>
            <p:cNvCxnSpPr>
              <a:stCxn id="294" idx="1"/>
            </p:cNvCxnSpPr>
            <p:nvPr/>
          </p:nvCxnSpPr>
          <p:spPr>
            <a:xfrm rot="10800000">
              <a:off x="6960207" y="2880955"/>
              <a:ext cx="742800" cy="24300"/>
            </a:xfrm>
            <a:prstGeom prst="straightConnector1">
              <a:avLst/>
            </a:prstGeom>
            <a:noFill/>
            <a:ln cap="flat" cmpd="sng" w="25400">
              <a:solidFill>
                <a:schemeClr val="lt1"/>
              </a:solidFill>
              <a:prstDash val="solid"/>
              <a:miter lim="800000"/>
              <a:headEnd len="sm" w="sm" type="none"/>
              <a:tailEnd len="med" w="med" type="stealth"/>
            </a:ln>
          </p:spPr>
        </p:cxnSp>
        <p:sp>
          <p:nvSpPr>
            <p:cNvPr id="298" name="Google Shape;298;p51"/>
            <p:cNvSpPr txBox="1"/>
            <p:nvPr/>
          </p:nvSpPr>
          <p:spPr>
            <a:xfrm>
              <a:off x="6845757" y="1623805"/>
              <a:ext cx="10857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500">
                  <a:solidFill>
                    <a:schemeClr val="lt1"/>
                  </a:solidFill>
                  <a:latin typeface="Calibri"/>
                  <a:ea typeface="Calibri"/>
                  <a:cs typeface="Calibri"/>
                  <a:sym typeface="Calibri"/>
                </a:rPr>
                <a:t>Suomi-NPP</a:t>
              </a:r>
              <a:endParaRPr sz="1100"/>
            </a:p>
          </p:txBody>
        </p:sp>
        <p:sp>
          <p:nvSpPr>
            <p:cNvPr id="299" name="Google Shape;299;p51"/>
            <p:cNvSpPr txBox="1"/>
            <p:nvPr/>
          </p:nvSpPr>
          <p:spPr>
            <a:xfrm>
              <a:off x="7264859" y="3473456"/>
              <a:ext cx="1200300" cy="207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900">
                  <a:solidFill>
                    <a:schemeClr val="lt1"/>
                  </a:solidFill>
                  <a:latin typeface="Calibri"/>
                  <a:ea typeface="Calibri"/>
                  <a:cs typeface="Calibri"/>
                  <a:sym typeface="Calibri"/>
                </a:rPr>
                <a:t>Credit: NASA </a:t>
              </a:r>
              <a:endParaRPr sz="1100"/>
            </a:p>
          </p:txBody>
        </p:sp>
      </p:grpSp>
      <p:sp>
        <p:nvSpPr>
          <p:cNvPr id="300" name="Google Shape;300;p51"/>
          <p:cNvSpPr txBox="1"/>
          <p:nvPr/>
        </p:nvSpPr>
        <p:spPr>
          <a:xfrm>
            <a:off x="592306" y="-35791"/>
            <a:ext cx="7872600" cy="6144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EAD594"/>
              </a:buClr>
              <a:buSzPts val="3100"/>
              <a:buFont typeface="Lucida Sans"/>
              <a:buNone/>
            </a:pPr>
            <a:r>
              <a:rPr b="1" lang="en" sz="3100" u="none" cap="none">
                <a:solidFill>
                  <a:srgbClr val="EAD594"/>
                </a:solidFill>
                <a:latin typeface="Lucida Sans"/>
                <a:ea typeface="Lucida Sans"/>
                <a:cs typeface="Lucida Sans"/>
                <a:sym typeface="Lucida Sans"/>
              </a:rPr>
              <a:t>VIIRS</a:t>
            </a:r>
            <a:endParaRPr sz="1100"/>
          </a:p>
        </p:txBody>
      </p:sp>
      <p:sp>
        <p:nvSpPr>
          <p:cNvPr id="301" name="Google Shape;301;p51"/>
          <p:cNvSpPr/>
          <p:nvPr/>
        </p:nvSpPr>
        <p:spPr>
          <a:xfrm>
            <a:off x="332509" y="4650803"/>
            <a:ext cx="4427700" cy="396300"/>
          </a:xfrm>
          <a:prstGeom prst="rect">
            <a:avLst/>
          </a:prstGeom>
          <a:noFill/>
          <a:ln>
            <a:noFill/>
          </a:ln>
        </p:spPr>
        <p:txBody>
          <a:bodyPr anchorCtr="0" anchor="t" bIns="34275" lIns="68575" spcFirstLastPara="1" rIns="68575" wrap="square" tIns="34275">
            <a:noAutofit/>
          </a:bodyPr>
          <a:lstStyle/>
          <a:p>
            <a:pPr indent="0" lvl="0" marL="0" marR="0" rtl="0" algn="l">
              <a:lnSpc>
                <a:spcPct val="106250"/>
              </a:lnSpc>
              <a:spcBef>
                <a:spcPts val="0"/>
              </a:spcBef>
              <a:spcAft>
                <a:spcPts val="0"/>
              </a:spcAft>
              <a:buNone/>
            </a:pPr>
            <a:r>
              <a:rPr baseline="30000" lang="en" sz="1200">
                <a:solidFill>
                  <a:schemeClr val="lt1"/>
                </a:solidFill>
                <a:latin typeface="Arial"/>
                <a:ea typeface="Arial"/>
                <a:cs typeface="Arial"/>
                <a:sym typeface="Arial"/>
              </a:rPr>
              <a:t>* </a:t>
            </a:r>
            <a:r>
              <a:rPr lang="en" sz="1200">
                <a:solidFill>
                  <a:schemeClr val="lt1"/>
                </a:solidFill>
                <a:latin typeface="Arial"/>
                <a:ea typeface="Arial"/>
                <a:cs typeface="Arial"/>
                <a:sym typeface="Arial"/>
              </a:rPr>
              <a:t>DMSP/OLS = Defense Meteorological Satellite Program, Operational Linescan System</a:t>
            </a:r>
            <a:endParaRPr sz="1100"/>
          </a:p>
        </p:txBody>
      </p:sp>
      <p:sp>
        <p:nvSpPr>
          <p:cNvPr id="302" name="Google Shape;302;p51"/>
          <p:cNvSpPr/>
          <p:nvPr/>
        </p:nvSpPr>
        <p:spPr>
          <a:xfrm>
            <a:off x="332509" y="4432184"/>
            <a:ext cx="4427700" cy="232800"/>
          </a:xfrm>
          <a:prstGeom prst="rect">
            <a:avLst/>
          </a:prstGeom>
          <a:noFill/>
          <a:ln>
            <a:noFill/>
          </a:ln>
        </p:spPr>
        <p:txBody>
          <a:bodyPr anchorCtr="0" anchor="t" bIns="34275" lIns="68575" spcFirstLastPara="1" rIns="68575" wrap="square" tIns="34275">
            <a:noAutofit/>
          </a:bodyPr>
          <a:lstStyle/>
          <a:p>
            <a:pPr indent="0" lvl="0" marL="0" marR="0" rtl="0" algn="l">
              <a:lnSpc>
                <a:spcPct val="106250"/>
              </a:lnSpc>
              <a:spcBef>
                <a:spcPts val="0"/>
              </a:spcBef>
              <a:spcAft>
                <a:spcPts val="0"/>
              </a:spcAft>
              <a:buNone/>
            </a:pPr>
            <a:r>
              <a:rPr baseline="30000" lang="en" sz="1200">
                <a:solidFill>
                  <a:schemeClr val="lt1"/>
                </a:solidFill>
                <a:latin typeface="Arial"/>
                <a:ea typeface="Arial"/>
                <a:cs typeface="Arial"/>
                <a:sym typeface="Arial"/>
              </a:rPr>
              <a:t>* </a:t>
            </a:r>
            <a:r>
              <a:rPr lang="en" sz="1200">
                <a:solidFill>
                  <a:schemeClr val="lt1"/>
                </a:solidFill>
                <a:latin typeface="Arial"/>
                <a:ea typeface="Arial"/>
                <a:cs typeface="Arial"/>
                <a:sym typeface="Arial"/>
              </a:rPr>
              <a:t>AVHRR = Advanced Very High Resolution Radiometer</a:t>
            </a:r>
            <a:endParaRPr sz="1100"/>
          </a:p>
        </p:txBody>
      </p:sp>
      <p:sp>
        <p:nvSpPr>
          <p:cNvPr id="303" name="Google Shape;303;p51"/>
          <p:cNvSpPr/>
          <p:nvPr/>
        </p:nvSpPr>
        <p:spPr>
          <a:xfrm>
            <a:off x="332509" y="4168396"/>
            <a:ext cx="4427700" cy="232800"/>
          </a:xfrm>
          <a:prstGeom prst="rect">
            <a:avLst/>
          </a:prstGeom>
          <a:noFill/>
          <a:ln>
            <a:noFill/>
          </a:ln>
        </p:spPr>
        <p:txBody>
          <a:bodyPr anchorCtr="0" anchor="t" bIns="34275" lIns="68575" spcFirstLastPara="1" rIns="68575" wrap="square" tIns="34275">
            <a:noAutofit/>
          </a:bodyPr>
          <a:lstStyle/>
          <a:p>
            <a:pPr indent="0" lvl="0" marL="0" marR="0" rtl="0" algn="l">
              <a:lnSpc>
                <a:spcPct val="106250"/>
              </a:lnSpc>
              <a:spcBef>
                <a:spcPts val="0"/>
              </a:spcBef>
              <a:spcAft>
                <a:spcPts val="0"/>
              </a:spcAft>
              <a:buNone/>
            </a:pPr>
            <a:r>
              <a:rPr baseline="30000" lang="en" sz="1200">
                <a:solidFill>
                  <a:schemeClr val="lt1"/>
                </a:solidFill>
                <a:latin typeface="Arial"/>
                <a:ea typeface="Arial"/>
                <a:cs typeface="Arial"/>
                <a:sym typeface="Arial"/>
              </a:rPr>
              <a:t>* </a:t>
            </a:r>
            <a:r>
              <a:rPr lang="en" sz="1200">
                <a:solidFill>
                  <a:schemeClr val="lt1"/>
                </a:solidFill>
                <a:latin typeface="Arial"/>
                <a:ea typeface="Arial"/>
                <a:cs typeface="Arial"/>
                <a:sym typeface="Arial"/>
              </a:rPr>
              <a:t>MODIS = Moderate-resolution Imaging Radiometer</a:t>
            </a:r>
            <a:endParaRPr sz="1100"/>
          </a:p>
        </p:txBody>
      </p:sp>
      <p:grpSp>
        <p:nvGrpSpPr>
          <p:cNvPr id="304" name="Google Shape;304;p51"/>
          <p:cNvGrpSpPr/>
          <p:nvPr/>
        </p:nvGrpSpPr>
        <p:grpSpPr>
          <a:xfrm>
            <a:off x="4580891" y="2922460"/>
            <a:ext cx="4427840" cy="1742611"/>
            <a:chOff x="1649575" y="1198250"/>
            <a:chExt cx="5662200" cy="2112000"/>
          </a:xfrm>
        </p:grpSpPr>
        <p:grpSp>
          <p:nvGrpSpPr>
            <p:cNvPr id="305" name="Google Shape;305;p51"/>
            <p:cNvGrpSpPr/>
            <p:nvPr/>
          </p:nvGrpSpPr>
          <p:grpSpPr>
            <a:xfrm>
              <a:off x="1649575" y="1198250"/>
              <a:ext cx="5662200" cy="2112000"/>
              <a:chOff x="1649575" y="1198250"/>
              <a:chExt cx="5662200" cy="2112000"/>
            </a:xfrm>
          </p:grpSpPr>
          <p:sp>
            <p:nvSpPr>
              <p:cNvPr id="306" name="Google Shape;306;p51"/>
              <p:cNvSpPr/>
              <p:nvPr/>
            </p:nvSpPr>
            <p:spPr>
              <a:xfrm>
                <a:off x="1649575" y="1198250"/>
                <a:ext cx="5662200" cy="2112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ndara"/>
                  <a:ea typeface="Candara"/>
                  <a:cs typeface="Candara"/>
                  <a:sym typeface="Candara"/>
                </a:endParaRPr>
              </a:p>
            </p:txBody>
          </p:sp>
          <p:pic>
            <p:nvPicPr>
              <p:cNvPr descr="https://lh3.googleusercontent.com/siqkx-wCvNQSQq6jhVx_5G6V0juSkdBA55TukX3hfuAvPPnU0Ks1AXbQDEWozNJbCdMxvLYPkwL6ic3rggx2wAoS3On2BdnfOaCBmoijCu-Z2TtzmQJCI-j2bs0TcA" id="307" name="Google Shape;307;p51"/>
              <p:cNvPicPr preferRelativeResize="0"/>
              <p:nvPr/>
            </p:nvPicPr>
            <p:blipFill rotWithShape="1">
              <a:blip r:embed="rId4">
                <a:alphaModFix/>
              </a:blip>
              <a:srcRect b="0" l="9098" r="5064" t="54865"/>
              <a:stretch/>
            </p:blipFill>
            <p:spPr>
              <a:xfrm>
                <a:off x="1982575" y="1307875"/>
                <a:ext cx="5143502" cy="1950599"/>
              </a:xfrm>
              <a:prstGeom prst="rect">
                <a:avLst/>
              </a:prstGeom>
              <a:noFill/>
              <a:ln cap="flat" cmpd="sng" w="9525">
                <a:solidFill>
                  <a:schemeClr val="lt1"/>
                </a:solidFill>
                <a:prstDash val="solid"/>
                <a:round/>
                <a:headEnd len="sm" w="sm" type="none"/>
                <a:tailEnd len="sm" w="sm" type="none"/>
              </a:ln>
            </p:spPr>
          </p:pic>
        </p:grpSp>
        <p:sp>
          <p:nvSpPr>
            <p:cNvPr id="308" name="Google Shape;308;p51"/>
            <p:cNvSpPr/>
            <p:nvPr/>
          </p:nvSpPr>
          <p:spPr>
            <a:xfrm>
              <a:off x="5676550" y="1214350"/>
              <a:ext cx="663900" cy="177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ndara"/>
                <a:ea typeface="Candara"/>
                <a:cs typeface="Candara"/>
                <a:sym typeface="Candar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2"/>
        </a:solidFill>
      </p:bgPr>
    </p:bg>
    <p:spTree>
      <p:nvGrpSpPr>
        <p:cNvPr id="313" name="Shape 313"/>
        <p:cNvGrpSpPr/>
        <p:nvPr/>
      </p:nvGrpSpPr>
      <p:grpSpPr>
        <a:xfrm>
          <a:off x="0" y="0"/>
          <a:ext cx="0" cy="0"/>
          <a:chOff x="0" y="0"/>
          <a:chExt cx="0" cy="0"/>
        </a:xfrm>
      </p:grpSpPr>
      <p:graphicFrame>
        <p:nvGraphicFramePr>
          <p:cNvPr id="314" name="Google Shape;314;p52"/>
          <p:cNvGraphicFramePr/>
          <p:nvPr/>
        </p:nvGraphicFramePr>
        <p:xfrm>
          <a:off x="1516938" y="665526"/>
          <a:ext cx="3000000" cy="3000000"/>
        </p:xfrm>
        <a:graphic>
          <a:graphicData uri="http://schemas.openxmlformats.org/drawingml/2006/table">
            <a:tbl>
              <a:tblPr>
                <a:noFill/>
                <a:tableStyleId>{CA1EFB16-390B-4D51-96D7-1C1CAF145581}</a:tableStyleId>
              </a:tblPr>
              <a:tblGrid>
                <a:gridCol w="657975"/>
                <a:gridCol w="906425"/>
                <a:gridCol w="936950"/>
                <a:gridCol w="969600"/>
              </a:tblGrid>
              <a:tr h="41770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VIIRS Band</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Central Wavelength</a:t>
                      </a:r>
                      <a:endParaRPr sz="900" u="none" cap="none" strike="noStrike">
                        <a:latin typeface="Times New Roman"/>
                        <a:ea typeface="Times New Roman"/>
                        <a:cs typeface="Times New Roman"/>
                        <a:sym typeface="Times New Roman"/>
                      </a:endParaRPr>
                    </a:p>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(μm)</a:t>
                      </a:r>
                      <a:endParaRPr sz="900" u="none" cap="none" strike="noStrike">
                        <a:latin typeface="Times New Roman"/>
                        <a:ea typeface="Times New Roman"/>
                        <a:cs typeface="Times New Roman"/>
                        <a:sym typeface="Times New Roman"/>
                      </a:endParaRPr>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Band Explanation</a:t>
                      </a:r>
                      <a:endParaRPr sz="900" u="none" cap="none" strike="noStrike">
                        <a:latin typeface="Times New Roman"/>
                        <a:ea typeface="Times New Roman"/>
                        <a:cs typeface="Times New Roman"/>
                        <a:sym typeface="Times New Roman"/>
                      </a:endParaRPr>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Spatial Resolution (m) @ nadir</a:t>
                      </a:r>
                      <a:endParaRPr sz="900" u="none" cap="none" strike="noStrike">
                        <a:latin typeface="Times New Roman"/>
                        <a:ea typeface="Times New Roman"/>
                        <a:cs typeface="Times New Roman"/>
                        <a:sym typeface="Times New Roman"/>
                      </a:endParaRPr>
                    </a:p>
                  </a:txBody>
                  <a:tcPr marT="0" marB="0" marR="57150" marL="5715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0.412</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5">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Visible/</a:t>
                      </a:r>
                      <a:endParaRPr sz="1100"/>
                    </a:p>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Reflective</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16">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750 m</a:t>
                      </a:r>
                      <a:endParaRPr sz="1100"/>
                    </a:p>
                  </a:txBody>
                  <a:tcPr marT="0" marB="0" marR="57150" marL="5715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M2</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0.445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M3</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0.488</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M4</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0.555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M5 </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0.672</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M6</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0.746</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2">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Near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M7 </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0.865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M8</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1.240</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4">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Shortwave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M9</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1.378</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M10 </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1.61</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M11</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2.25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M12</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3.7</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2">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Medium-wave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M13</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4.05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M14</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8.55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rowSpan="3">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Longwave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M15</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10.76</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M16</a:t>
                      </a:r>
                      <a:endParaRPr sz="1100"/>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12.01</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0F8FE"/>
                    </a:solidFill>
                  </a:tcPr>
                </a:tc>
                <a:tc vMerge="1"/>
                <a:tc vMerge="1"/>
              </a:tr>
              <a:tr h="2784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DNB</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0.7</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Visible / Reflective</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D8D8"/>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750 m across full scan</a:t>
                      </a:r>
                      <a:endParaRPr sz="1100"/>
                    </a:p>
                  </a:txBody>
                  <a:tcPr marT="0" marB="0" marR="57150" marL="5715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D8D8"/>
                    </a:solidFill>
                  </a:tcPr>
                </a:tc>
              </a:tr>
              <a:tr h="2784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I1</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0.64</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Visible / Reflective</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rowSpan="5">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375 m</a:t>
                      </a:r>
                      <a:endParaRPr sz="1100"/>
                    </a:p>
                  </a:txBody>
                  <a:tcPr marT="0" marB="0" marR="57150" marL="57150" anchor="ctr">
                    <a:lnL cap="flat" cmpd="sng" w="1270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89C"/>
                    </a:solidFill>
                  </a:tcPr>
                </a:tc>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I2 </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0.87</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Near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I3 </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1.61</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Shortwave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vMerge="1"/>
              </a:tr>
              <a:tr h="2784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I4</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3.74</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Medium-wave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CE89C"/>
                    </a:solidFill>
                  </a:tcPr>
                </a:tc>
                <a:tc vMerge="1"/>
              </a:tr>
              <a:tr h="156650">
                <a:tc>
                  <a:txBody>
                    <a:bodyPr/>
                    <a:lstStyle/>
                    <a:p>
                      <a:pPr indent="0" lvl="0" marL="0" marR="0" rtl="0" algn="ctr">
                        <a:spcBef>
                          <a:spcPts val="0"/>
                        </a:spcBef>
                        <a:spcAft>
                          <a:spcPts val="0"/>
                        </a:spcAft>
                        <a:buNone/>
                      </a:pPr>
                      <a:r>
                        <a:rPr b="1" lang="en" sz="900" u="none" cap="none" strike="noStrike">
                          <a:latin typeface="Times New Roman"/>
                          <a:ea typeface="Times New Roman"/>
                          <a:cs typeface="Times New Roman"/>
                          <a:sym typeface="Times New Roman"/>
                        </a:rPr>
                        <a:t>I5</a:t>
                      </a:r>
                      <a:endParaRPr sz="900" u="none" cap="none" strike="noStrike">
                        <a:latin typeface="Times New Roman"/>
                        <a:ea typeface="Times New Roman"/>
                        <a:cs typeface="Times New Roman"/>
                        <a:sym typeface="Times New Roman"/>
                      </a:endParaRPr>
                    </a:p>
                  </a:txBody>
                  <a:tcPr marT="0" marB="0" marR="57150" marL="57150" anchor="ctr">
                    <a:lnL cap="flat" cmpd="sng" w="190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11.45</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89C"/>
                    </a:solidFill>
                  </a:tcPr>
                </a:tc>
                <a:tc>
                  <a:txBody>
                    <a:bodyPr/>
                    <a:lstStyle/>
                    <a:p>
                      <a:pPr indent="0" lvl="0" marL="0" marR="0" rtl="0" algn="ctr">
                        <a:spcBef>
                          <a:spcPts val="0"/>
                        </a:spcBef>
                        <a:spcAft>
                          <a:spcPts val="0"/>
                        </a:spcAft>
                        <a:buNone/>
                      </a:pPr>
                      <a:r>
                        <a:rPr lang="en" sz="900" u="none" cap="none" strike="noStrike">
                          <a:latin typeface="Times New Roman"/>
                          <a:ea typeface="Times New Roman"/>
                          <a:cs typeface="Times New Roman"/>
                          <a:sym typeface="Times New Roman"/>
                        </a:rPr>
                        <a:t>Longwave IR</a:t>
                      </a:r>
                      <a:endParaRPr sz="1100"/>
                    </a:p>
                  </a:txBody>
                  <a:tcPr marT="0" marB="0" marR="57150" marL="57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CE89C"/>
                    </a:solidFill>
                  </a:tcPr>
                </a:tc>
                <a:tc vMerge="1"/>
              </a:tr>
            </a:tbl>
          </a:graphicData>
        </a:graphic>
      </p:graphicFrame>
      <p:grpSp>
        <p:nvGrpSpPr>
          <p:cNvPr id="315" name="Google Shape;315;p52"/>
          <p:cNvGrpSpPr/>
          <p:nvPr/>
        </p:nvGrpSpPr>
        <p:grpSpPr>
          <a:xfrm>
            <a:off x="519493" y="1707319"/>
            <a:ext cx="4269023" cy="1737164"/>
            <a:chOff x="964327" y="2348972"/>
            <a:chExt cx="5692030" cy="2316219"/>
          </a:xfrm>
        </p:grpSpPr>
        <p:grpSp>
          <p:nvGrpSpPr>
            <p:cNvPr id="316" name="Google Shape;316;p52"/>
            <p:cNvGrpSpPr/>
            <p:nvPr/>
          </p:nvGrpSpPr>
          <p:grpSpPr>
            <a:xfrm>
              <a:off x="2294253" y="2348972"/>
              <a:ext cx="4362104" cy="2316219"/>
              <a:chOff x="2294253" y="2348972"/>
              <a:chExt cx="4362104" cy="2316219"/>
            </a:xfrm>
          </p:grpSpPr>
          <p:sp>
            <p:nvSpPr>
              <p:cNvPr id="317" name="Google Shape;317;p52"/>
              <p:cNvSpPr/>
              <p:nvPr/>
            </p:nvSpPr>
            <p:spPr>
              <a:xfrm>
                <a:off x="2294253" y="2348972"/>
                <a:ext cx="2097900" cy="213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18" name="Google Shape;318;p52"/>
              <p:cNvSpPr/>
              <p:nvPr/>
            </p:nvSpPr>
            <p:spPr>
              <a:xfrm>
                <a:off x="2294253" y="2776010"/>
                <a:ext cx="2097900" cy="213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19" name="Google Shape;319;p52"/>
              <p:cNvSpPr/>
              <p:nvPr/>
            </p:nvSpPr>
            <p:spPr>
              <a:xfrm>
                <a:off x="2294253" y="3385909"/>
                <a:ext cx="2097900" cy="213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20" name="Google Shape;320;p52"/>
              <p:cNvSpPr/>
              <p:nvPr/>
            </p:nvSpPr>
            <p:spPr>
              <a:xfrm>
                <a:off x="2294253" y="3794158"/>
                <a:ext cx="2097900" cy="213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21" name="Google Shape;321;p52"/>
              <p:cNvSpPr/>
              <p:nvPr/>
            </p:nvSpPr>
            <p:spPr>
              <a:xfrm>
                <a:off x="2294253" y="4451891"/>
                <a:ext cx="2097900" cy="213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22" name="Google Shape;322;p52"/>
              <p:cNvSpPr/>
              <p:nvPr/>
            </p:nvSpPr>
            <p:spPr>
              <a:xfrm>
                <a:off x="5952557" y="3395223"/>
                <a:ext cx="703800" cy="408300"/>
              </a:xfrm>
              <a:prstGeom prst="roundRect">
                <a:avLst>
                  <a:gd fmla="val 16667" name="adj"/>
                </a:avLst>
              </a:prstGeom>
              <a:solidFill>
                <a:srgbClr val="FF40FF">
                  <a:alpha val="20000"/>
                </a:srgbClr>
              </a:solidFill>
              <a:ln cap="flat" cmpd="sng" w="12700">
                <a:solidFill>
                  <a:srgbClr val="FF40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900">
                    <a:solidFill>
                      <a:schemeClr val="dk1"/>
                    </a:solidFill>
                    <a:latin typeface="Calibri"/>
                    <a:ea typeface="Calibri"/>
                    <a:cs typeface="Calibri"/>
                    <a:sym typeface="Calibri"/>
                  </a:rPr>
                  <a:t>1.1 km</a:t>
                </a:r>
                <a:endParaRPr sz="1100"/>
              </a:p>
            </p:txBody>
          </p:sp>
        </p:grpSp>
        <p:sp>
          <p:nvSpPr>
            <p:cNvPr id="323" name="Google Shape;323;p52"/>
            <p:cNvSpPr txBox="1"/>
            <p:nvPr/>
          </p:nvSpPr>
          <p:spPr>
            <a:xfrm>
              <a:off x="964327" y="2526053"/>
              <a:ext cx="1285500" cy="1754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rgbClr val="FF40FF"/>
                  </a:solidFill>
                  <a:latin typeface="Calibri"/>
                  <a:ea typeface="Calibri"/>
                  <a:cs typeface="Calibri"/>
                  <a:sym typeface="Calibri"/>
                </a:rPr>
                <a:t>Advanced</a:t>
              </a:r>
              <a:endParaRPr sz="800"/>
            </a:p>
            <a:p>
              <a:pPr indent="0" lvl="0" marL="0" marR="0" rtl="0" algn="l">
                <a:spcBef>
                  <a:spcPts val="0"/>
                </a:spcBef>
                <a:spcAft>
                  <a:spcPts val="0"/>
                </a:spcAft>
                <a:buNone/>
              </a:pPr>
              <a:r>
                <a:rPr lang="en" sz="1100">
                  <a:solidFill>
                    <a:srgbClr val="FF40FF"/>
                  </a:solidFill>
                  <a:latin typeface="Calibri"/>
                  <a:ea typeface="Calibri"/>
                  <a:cs typeface="Calibri"/>
                  <a:sym typeface="Calibri"/>
                </a:rPr>
                <a:t>Very High-</a:t>
              </a:r>
              <a:endParaRPr sz="800"/>
            </a:p>
            <a:p>
              <a:pPr indent="0" lvl="0" marL="0" marR="0" rtl="0" algn="l">
                <a:spcBef>
                  <a:spcPts val="0"/>
                </a:spcBef>
                <a:spcAft>
                  <a:spcPts val="0"/>
                </a:spcAft>
                <a:buNone/>
              </a:pPr>
              <a:r>
                <a:rPr lang="en" sz="1100">
                  <a:solidFill>
                    <a:srgbClr val="FF40FF"/>
                  </a:solidFill>
                  <a:latin typeface="Calibri"/>
                  <a:ea typeface="Calibri"/>
                  <a:cs typeface="Calibri"/>
                  <a:sym typeface="Calibri"/>
                </a:rPr>
                <a:t>Resolution</a:t>
              </a:r>
              <a:endParaRPr sz="800"/>
            </a:p>
            <a:p>
              <a:pPr indent="0" lvl="0" marL="0" marR="0" rtl="0" algn="l">
                <a:spcBef>
                  <a:spcPts val="0"/>
                </a:spcBef>
                <a:spcAft>
                  <a:spcPts val="0"/>
                </a:spcAft>
                <a:buNone/>
              </a:pPr>
              <a:r>
                <a:rPr lang="en" sz="1100">
                  <a:solidFill>
                    <a:srgbClr val="FF40FF"/>
                  </a:solidFill>
                  <a:latin typeface="Calibri"/>
                  <a:ea typeface="Calibri"/>
                  <a:cs typeface="Calibri"/>
                  <a:sym typeface="Calibri"/>
                </a:rPr>
                <a:t>Radiometer</a:t>
              </a:r>
              <a:endParaRPr sz="800"/>
            </a:p>
            <a:p>
              <a:pPr indent="0" lvl="0" marL="0" marR="0" rtl="0" algn="l">
                <a:spcBef>
                  <a:spcPts val="0"/>
                </a:spcBef>
                <a:spcAft>
                  <a:spcPts val="0"/>
                </a:spcAft>
                <a:buNone/>
              </a:pPr>
              <a:r>
                <a:rPr lang="en" sz="1100">
                  <a:solidFill>
                    <a:srgbClr val="FF40FF"/>
                  </a:solidFill>
                  <a:latin typeface="Calibri"/>
                  <a:ea typeface="Calibri"/>
                  <a:cs typeface="Calibri"/>
                  <a:sym typeface="Calibri"/>
                </a:rPr>
                <a:t>(AVHRR)</a:t>
              </a:r>
              <a:endParaRPr sz="800"/>
            </a:p>
            <a:p>
              <a:pPr indent="0" lvl="0" marL="0" marR="0" rtl="0" algn="l">
                <a:spcBef>
                  <a:spcPts val="0"/>
                </a:spcBef>
                <a:spcAft>
                  <a:spcPts val="0"/>
                </a:spcAft>
                <a:buNone/>
              </a:pPr>
              <a:r>
                <a:rPr lang="en" sz="1100">
                  <a:solidFill>
                    <a:srgbClr val="FF40FF"/>
                  </a:solidFill>
                  <a:latin typeface="Calibri"/>
                  <a:ea typeface="Calibri"/>
                  <a:cs typeface="Calibri"/>
                  <a:sym typeface="Calibri"/>
                </a:rPr>
                <a:t>Bands</a:t>
              </a:r>
              <a:endParaRPr sz="800"/>
            </a:p>
          </p:txBody>
        </p:sp>
      </p:grpSp>
      <p:sp>
        <p:nvSpPr>
          <p:cNvPr id="324" name="Google Shape;324;p52"/>
          <p:cNvSpPr/>
          <p:nvPr/>
        </p:nvSpPr>
        <p:spPr>
          <a:xfrm>
            <a:off x="1163782" y="3645337"/>
            <a:ext cx="334200" cy="177900"/>
          </a:xfrm>
          <a:prstGeom prst="rightArrow">
            <a:avLst>
              <a:gd fmla="val 50000" name="adj1"/>
              <a:gd fmla="val 50000" name="adj2"/>
            </a:avLst>
          </a:prstGeom>
          <a:solidFill>
            <a:srgbClr val="FFFF00"/>
          </a:solidFill>
          <a:ln cap="flat" cmpd="sng" w="952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5" name="Google Shape;325;p52"/>
          <p:cNvSpPr txBox="1"/>
          <p:nvPr/>
        </p:nvSpPr>
        <p:spPr>
          <a:xfrm>
            <a:off x="1485900" y="25689"/>
            <a:ext cx="6172200" cy="6144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EAD594"/>
              </a:buClr>
              <a:buSzPts val="2800"/>
              <a:buFont typeface="Lucida Sans"/>
              <a:buNone/>
            </a:pPr>
            <a:r>
              <a:rPr b="1" lang="en" sz="2800" cap="none">
                <a:solidFill>
                  <a:srgbClr val="EAD594"/>
                </a:solidFill>
                <a:latin typeface="Lucida Sans"/>
                <a:ea typeface="Lucida Sans"/>
                <a:cs typeface="Lucida Sans"/>
                <a:sym typeface="Lucida Sans"/>
              </a:rPr>
              <a:t>The 22 Spectral Bands of VIIRS</a:t>
            </a:r>
            <a:endParaRPr sz="1100"/>
          </a:p>
        </p:txBody>
      </p:sp>
      <p:sp>
        <p:nvSpPr>
          <p:cNvPr id="326" name="Google Shape;326;p52"/>
          <p:cNvSpPr txBox="1"/>
          <p:nvPr>
            <p:ph idx="12" type="sldNum"/>
          </p:nvPr>
        </p:nvSpPr>
        <p:spPr>
          <a:xfrm>
            <a:off x="6395517" y="4851657"/>
            <a:ext cx="1600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327" name="Google Shape;327;p52"/>
          <p:cNvSpPr/>
          <p:nvPr/>
        </p:nvSpPr>
        <p:spPr>
          <a:xfrm>
            <a:off x="595693" y="3382180"/>
            <a:ext cx="964200" cy="484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FFFF00"/>
                </a:solidFill>
                <a:latin typeface="Calibri"/>
                <a:ea typeface="Calibri"/>
                <a:cs typeface="Calibri"/>
                <a:sym typeface="Calibri"/>
              </a:rPr>
              <a:t>Day/Night Band</a:t>
            </a:r>
            <a:endParaRPr sz="1400">
              <a:solidFill>
                <a:schemeClr val="dk1"/>
              </a:solidFill>
              <a:latin typeface="Calibri"/>
              <a:ea typeface="Calibri"/>
              <a:cs typeface="Calibri"/>
              <a:sym typeface="Calibri"/>
            </a:endParaRPr>
          </a:p>
        </p:txBody>
      </p:sp>
      <p:pic>
        <p:nvPicPr>
          <p:cNvPr id="328" name="Google Shape;328;p52"/>
          <p:cNvPicPr preferRelativeResize="0"/>
          <p:nvPr/>
        </p:nvPicPr>
        <p:blipFill rotWithShape="1">
          <a:blip r:embed="rId3">
            <a:alphaModFix/>
          </a:blip>
          <a:srcRect b="0" l="0" r="0" t="0"/>
          <a:stretch/>
        </p:blipFill>
        <p:spPr>
          <a:xfrm>
            <a:off x="5339848" y="1489251"/>
            <a:ext cx="3591226" cy="2513249"/>
          </a:xfrm>
          <a:prstGeom prst="rect">
            <a:avLst/>
          </a:prstGeom>
          <a:noFill/>
          <a:ln>
            <a:noFill/>
          </a:ln>
        </p:spPr>
      </p:pic>
      <p:sp>
        <p:nvSpPr>
          <p:cNvPr id="329" name="Google Shape;329;p52"/>
          <p:cNvSpPr txBox="1"/>
          <p:nvPr/>
        </p:nvSpPr>
        <p:spPr>
          <a:xfrm>
            <a:off x="5481160" y="4560948"/>
            <a:ext cx="27123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Calibri"/>
                <a:ea typeface="Calibri"/>
                <a:cs typeface="Calibri"/>
                <a:sym typeface="Calibri"/>
              </a:rPr>
              <a:t>Wang and Cao, Rem Sens. 2016, 8(1)</a:t>
            </a:r>
            <a:endParaRPr sz="1100"/>
          </a:p>
        </p:txBody>
      </p:sp>
      <p:sp>
        <p:nvSpPr>
          <p:cNvPr id="330" name="Google Shape;330;p52"/>
          <p:cNvSpPr/>
          <p:nvPr/>
        </p:nvSpPr>
        <p:spPr>
          <a:xfrm>
            <a:off x="7138554" y="1161784"/>
            <a:ext cx="19338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FFFF00"/>
                </a:solidFill>
                <a:latin typeface="Calibri"/>
                <a:ea typeface="Calibri"/>
                <a:cs typeface="Calibri"/>
                <a:sym typeface="Calibri"/>
              </a:rPr>
              <a:t>Broad RSR (500-900 nm)</a:t>
            </a:r>
            <a:endParaRPr sz="1400">
              <a:solidFill>
                <a:schemeClr val="dk1"/>
              </a:solidFill>
              <a:latin typeface="Calibri"/>
              <a:ea typeface="Calibri"/>
              <a:cs typeface="Calibri"/>
              <a:sym typeface="Calibri"/>
            </a:endParaRPr>
          </a:p>
        </p:txBody>
      </p:sp>
      <p:cxnSp>
        <p:nvCxnSpPr>
          <p:cNvPr id="331" name="Google Shape;331;p52"/>
          <p:cNvCxnSpPr/>
          <p:nvPr/>
        </p:nvCxnSpPr>
        <p:spPr>
          <a:xfrm>
            <a:off x="7554191" y="1438783"/>
            <a:ext cx="104100" cy="429000"/>
          </a:xfrm>
          <a:prstGeom prst="straightConnector1">
            <a:avLst/>
          </a:prstGeom>
          <a:noFill/>
          <a:ln cap="flat" cmpd="sng" w="9525">
            <a:solidFill>
              <a:schemeClr val="accent1"/>
            </a:solidFill>
            <a:prstDash val="solid"/>
            <a:miter lim="800000"/>
            <a:headEnd len="sm" w="sm" type="none"/>
            <a:tailEnd len="med" w="med" type="triangle"/>
          </a:ln>
        </p:spPr>
      </p:cxnSp>
      <p:sp>
        <p:nvSpPr>
          <p:cNvPr id="332" name="Google Shape;332;p52"/>
          <p:cNvSpPr/>
          <p:nvPr/>
        </p:nvSpPr>
        <p:spPr>
          <a:xfrm>
            <a:off x="5200025" y="919999"/>
            <a:ext cx="3810000" cy="273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000">
                <a:solidFill>
                  <a:schemeClr val="lt1"/>
                </a:solidFill>
                <a:latin typeface="Calibri"/>
                <a:ea typeface="Calibri"/>
                <a:cs typeface="Calibri"/>
                <a:sym typeface="Calibri"/>
              </a:rPr>
              <a:t>Relative Spectral Response (RSR)</a:t>
            </a:r>
            <a:endParaRPr sz="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PSS_Powerpoint_Custom_Template_v1-ARI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CM020_CF">
  <a:themeElements>
    <a:clrScheme name="Custom">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808080"/>
      </a:accent6>
      <a:hlink>
        <a:srgbClr val="34C8C9"/>
      </a:hlink>
      <a:folHlink>
        <a:srgbClr val="CC9C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